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70" r:id="rId9"/>
    <p:sldId id="273" r:id="rId10"/>
    <p:sldId id="263" r:id="rId11"/>
    <p:sldId id="274" r:id="rId12"/>
    <p:sldId id="277" r:id="rId13"/>
    <p:sldId id="284" r:id="rId14"/>
    <p:sldId id="285" r:id="rId15"/>
    <p:sldId id="286" r:id="rId16"/>
    <p:sldId id="287" r:id="rId17"/>
    <p:sldId id="288" r:id="rId18"/>
    <p:sldId id="265" r:id="rId19"/>
    <p:sldId id="266" r:id="rId20"/>
    <p:sldId id="280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8213516-1ED1-2BA0-4CC5-FB7148D5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C3FDA0F-AC58-62DE-663E-2F0422FEB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C98F413F-3E74-131B-89A9-051AEBA85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56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A01EB0A-A86A-889E-0B51-02411EE1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42E37C74-7C37-FBF3-BBE6-0C41BD090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6FBF06F-646F-6146-01F4-77A4ACAAC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984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F1880DD-1447-5F1A-F5A2-523376262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C5AF3C5-5894-CE1B-AF67-C45D1AE49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ED862C6-9BD2-F93B-CDD3-09E161D231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764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1EE205AD-36B8-8729-D010-38E6FFC7F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982DC1CE-CF82-0BA3-8BF3-A893756E8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DF9FA5C-8F5E-0157-E219-71BAE3C8B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2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12BE8FA9-1BBF-4034-8497-379244F7F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3A6DC30B-6561-E174-734C-C286CB761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41D4ECB9-2D44-22C7-CA27-CE4DA154A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158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012CDA49-CB6F-4179-6558-287AAE4F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0F6F2C52-32AB-A2AE-7BC0-7DBE591BD8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D81887E7-1951-6292-C1DF-F9EE3BA91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9316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E0876D42-EEE1-9349-CD48-3297AB7C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D047155E-3A42-34A3-9B46-B53E41090B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596E2A7E-0BA7-D785-8FF3-9847173E0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735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0BC7EB3-99EC-6A27-B098-2951ABE8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66F7C181-2D12-695E-1D86-16A612D56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39F959E-A555-F0EA-F253-FF05516E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67EA686-DDA3-17EC-88AA-0CA68BD2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090C3D81-CF82-960F-7530-8B2C5151D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61561DD-34DB-D8B5-FC1A-F4B85756B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33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D788239F-3D3E-0BBD-6AF0-DCB2DA8D8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824457FA-FB96-7199-F6A3-596BDD90C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094BA48F-61A3-F079-150A-407818821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43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5A382B7-6273-6A15-8673-FBAFAED7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8921B7A-13C4-0859-1B40-4B96B92CF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976B17D9-569D-8B18-9093-70E9F7BB3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6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8A8CF4D-CE84-BF31-8114-C21FAE6E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A590248-D8AD-FCDA-C09A-EB6F6C874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CFE8FC46-4C23-786A-FF09-8CAA8FFB9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3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02567"/>
            <a:ext cx="3772967" cy="1966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Дослідження методів </a:t>
            </a:r>
            <a:r>
              <a:rPr lang="uk-UA" sz="2400" dirty="0"/>
              <a:t>ієрархії моделей знань предметної області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10389" y="3707487"/>
            <a:ext cx="4808823" cy="1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ст. гр. ІПЗзм-23-1 Заговора А.Ю.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к.т.н, доцент каф. ПІ Назаров О.С.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-7892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81708" y="844453"/>
            <a:ext cx="4535304" cy="3617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uk-UA" sz="1400" b="1" dirty="0"/>
              <a:t>Етапи проведення експерименту:</a:t>
            </a:r>
          </a:p>
          <a:p>
            <a:pPr>
              <a:buFont typeface="+mj-lt"/>
              <a:buAutoNum type="arabicPeriod"/>
            </a:pPr>
            <a:r>
              <a:rPr lang="uk-UA" sz="1400" dirty="0"/>
              <a:t>Формування вхідних даних (критеріїв та альтернатив)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uk-UA" sz="1400" dirty="0"/>
              <a:t>Створення матриць парних порівнянь</a:t>
            </a:r>
          </a:p>
          <a:p>
            <a:pPr>
              <a:buFont typeface="+mj-lt"/>
              <a:buAutoNum type="arabicPeriod"/>
            </a:pPr>
            <a:r>
              <a:rPr lang="uk-UA" sz="1400" dirty="0"/>
              <a:t>Задання </a:t>
            </a:r>
            <a:r>
              <a:rPr lang="uk-UA" sz="1400" dirty="0" err="1"/>
              <a:t>залежностей</a:t>
            </a:r>
            <a:r>
              <a:rPr lang="uk-UA" sz="1400" dirty="0"/>
              <a:t> (для </a:t>
            </a:r>
            <a:r>
              <a:rPr lang="en-US" sz="1400" dirty="0"/>
              <a:t>ANP)</a:t>
            </a:r>
          </a:p>
          <a:p>
            <a:pPr>
              <a:buFont typeface="+mj-lt"/>
              <a:buAutoNum type="arabicPeriod"/>
            </a:pPr>
            <a:r>
              <a:rPr lang="uk-UA" sz="1400" dirty="0"/>
              <a:t>Обчислення пріоритетів критеріїв та альтернатив</a:t>
            </a:r>
          </a:p>
          <a:p>
            <a:pPr>
              <a:buFont typeface="+mj-lt"/>
              <a:buAutoNum type="arabicPeriod"/>
            </a:pPr>
            <a:r>
              <a:rPr lang="uk-UA" sz="1400" dirty="0"/>
              <a:t>Аналіз узгодженості та побудова рекомендацій</a:t>
            </a:r>
          </a:p>
          <a:p>
            <a:pPr>
              <a:buFont typeface="+mj-lt"/>
              <a:buAutoNum type="arabicPeriod"/>
            </a:pPr>
            <a:r>
              <a:rPr lang="uk-UA" sz="1400" dirty="0"/>
              <a:t>Повторення сценаріїв із варіативними даними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3" name="Google Shape;114;p20">
            <a:extLst>
              <a:ext uri="{FF2B5EF4-FFF2-40B4-BE49-F238E27FC236}">
                <a16:creationId xmlns:a16="http://schemas.microsoft.com/office/drawing/2014/main" id="{F122A60E-815C-193F-986E-2F5715629985}"/>
              </a:ext>
            </a:extLst>
          </p:cNvPr>
          <p:cNvSpPr txBox="1">
            <a:spLocks/>
          </p:cNvSpPr>
          <p:nvPr/>
        </p:nvSpPr>
        <p:spPr>
          <a:xfrm>
            <a:off x="4526988" y="831300"/>
            <a:ext cx="4535304" cy="361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None/>
            </a:pPr>
            <a:r>
              <a:rPr lang="uk-UA" sz="1600" b="1" dirty="0"/>
              <a:t>Метрики для оцінки </a:t>
            </a:r>
            <a:r>
              <a:rPr lang="en-US" sz="1600" b="1" dirty="0"/>
              <a:t>AHP </a:t>
            </a:r>
            <a:r>
              <a:rPr lang="uk-UA" sz="1600" b="1" dirty="0"/>
              <a:t>та </a:t>
            </a:r>
            <a:r>
              <a:rPr lang="en-US" sz="1600" b="1" dirty="0"/>
              <a:t>ANP: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Порівняння між методами:</a:t>
            </a:r>
            <a:br>
              <a:rPr lang="uk-UA" sz="1600" dirty="0"/>
            </a:br>
            <a:r>
              <a:rPr lang="uk-UA" sz="1600" dirty="0"/>
              <a:t>Аналіз відмінностей у розподілі ваг критеріїв та альтернатив за </a:t>
            </a:r>
            <a:r>
              <a:rPr lang="en-US" sz="1600" dirty="0"/>
              <a:t>AHP </a:t>
            </a:r>
            <a:r>
              <a:rPr lang="uk-UA" sz="1600" dirty="0"/>
              <a:t>і </a:t>
            </a:r>
            <a:r>
              <a:rPr lang="en-US" sz="1600" dirty="0"/>
              <a:t>ANP </a:t>
            </a:r>
            <a:r>
              <a:rPr lang="uk-UA" sz="1600" dirty="0"/>
              <a:t>для одного й того самого набору даних.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Узгодженість суджень:</a:t>
            </a:r>
            <a:br>
              <a:rPr lang="uk-UA" sz="1600" dirty="0"/>
            </a:br>
            <a:r>
              <a:rPr lang="uk-UA" sz="1600" dirty="0"/>
              <a:t>Обчислення </a:t>
            </a:r>
            <a:r>
              <a:rPr lang="en-US" sz="1600" dirty="0"/>
              <a:t>CI </a:t>
            </a:r>
            <a:r>
              <a:rPr lang="uk-UA" sz="1600" dirty="0"/>
              <a:t>і </a:t>
            </a:r>
            <a:r>
              <a:rPr lang="en-US" sz="1600" dirty="0"/>
              <a:t>CR </a:t>
            </a:r>
            <a:r>
              <a:rPr lang="uk-UA" sz="1600" dirty="0"/>
              <a:t>для </a:t>
            </a:r>
            <a:r>
              <a:rPr lang="en-US" sz="1600" dirty="0"/>
              <a:t>AHP (CR ≤ 0.1 — </a:t>
            </a:r>
            <a:r>
              <a:rPr lang="uk-UA" sz="1600" dirty="0"/>
              <a:t>допустимий рівень). Оцінка впливу </a:t>
            </a:r>
            <a:r>
              <a:rPr lang="uk-UA" sz="1600" dirty="0" err="1"/>
              <a:t>залежностей</a:t>
            </a:r>
            <a:r>
              <a:rPr lang="uk-UA" sz="1600" dirty="0"/>
              <a:t> на стабільність результатів у </a:t>
            </a:r>
            <a:r>
              <a:rPr lang="en-US" sz="1600" dirty="0"/>
              <a:t>ANP.</a:t>
            </a:r>
            <a:endParaRPr lang="uk-UA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Час обчислень:</a:t>
            </a:r>
            <a:br>
              <a:rPr lang="uk-UA" sz="1600" dirty="0"/>
            </a:br>
            <a:r>
              <a:rPr lang="uk-UA" sz="1600" dirty="0"/>
              <a:t>Вимірювання часу генерації результатів на </a:t>
            </a:r>
            <a:r>
              <a:rPr lang="uk-UA" sz="1600" dirty="0" err="1"/>
              <a:t>бекенді</a:t>
            </a:r>
            <a:r>
              <a:rPr lang="uk-UA" sz="1600" dirty="0"/>
              <a:t> для матриць розміром 3×3 і 5×5.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1AA0EE2-5454-956B-2142-0A22808A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E9B68AC-4F97-AB71-07C0-0EFECED5D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14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Набір тестовий сценаріїв експрименту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492E7753-F222-6553-DC57-B55E984739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18C10-A266-F495-1296-5195E9ADCC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9DF4763-974A-B7A9-5683-7C50F6D5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27" y="942765"/>
            <a:ext cx="76177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1. Просте рішення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критерії, 3 альтернативи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залежностей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Мета: перевірка коректності обчислень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2. Складне рішення з </a:t>
            </a:r>
            <a:r>
              <a:rPr lang="uk-UA" sz="1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залежностями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 критеріїв, 4 альтернативи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Враховано зв’язки між критеріями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Мета: дослідити вплив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ANP-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залежностей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3. Неузгоджене введення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критерії, 3 альтернативи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Навмисні логічні суперечності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Мета: перевірка стійкості до помилок користувача</a:t>
            </a:r>
          </a:p>
        </p:txBody>
      </p:sp>
    </p:spTree>
    <p:extLst>
      <p:ext uri="{BB962C8B-B14F-4D97-AF65-F5344CB8AC3E}">
        <p14:creationId xmlns:p14="http://schemas.microsoft.com/office/powerpoint/2010/main" val="2225608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8E65D9-EA83-F4C8-A368-101C53B6A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D2D917D-2E8C-9CB8-887C-99A19D257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 – сценарій 1 – розрахунок критеріїв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8035A5E-200C-866C-1CF5-6137C2539E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1244A-9275-3D2D-5A4A-4325CC3C127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Рисунок 5" descr="Изображение выглядит как текст, диаграмма, снимок экрана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185AF7A-1A06-251A-06EE-1288A6B15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41" y="1106791"/>
            <a:ext cx="7579640" cy="3653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26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F3493A35-DDA8-14CC-181D-88724CCF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1C11FC86-E8A7-8E8D-C8D2-05FB298736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 – сценарій 1 – розрахунок альтернатив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A256DF36-1C7A-DC6E-D7A1-C49CEE1C4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72C330-C71C-970C-11C4-C707E49107E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B92A86-5E09-B895-AB51-7F37441D8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0" y="1094110"/>
            <a:ext cx="8000277" cy="3478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0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25832CF7-3B4B-FD80-BD75-E4286FEA2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F82BF3CC-87C2-CD41-93FA-5000F5B31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 – сценарій 2 – розрахунок критеріїв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44415853-5C7F-74FC-2D1B-D6752DFABD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31F800-7273-073F-1949-D7D955D9EAF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График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9D4E2CA-D55B-7480-0B91-FCFA29A7B9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4" y="977510"/>
            <a:ext cx="7417740" cy="38484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686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39EB334B-2590-BB32-21FF-40CE09A7B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886F2A90-35DB-B102-7E9F-BFA4028EF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 – сценарій 2 – розрахунок альтернатив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BE25DBBD-2EBD-64EC-4EDB-E9E3E6DE10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04A01-D2C4-13F9-D014-784E4056778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B303B-72BA-143E-928D-C0ED88B4F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0" y="1026981"/>
            <a:ext cx="8415126" cy="373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99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53D5CE14-1838-2331-40C5-8FB410231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3BDC554-D08A-32A2-38E4-8B25F5E02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 – сценарій 3 – розрахунок критеріїв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83966426-86CA-4888-9965-AA777979DC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DDC590-83B0-7C26-1818-34A73C6AA4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диаграмма, программное обеспечение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3A842EF-C005-F134-F683-6C5BCE8FF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" y="979170"/>
            <a:ext cx="7782835" cy="3934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57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10386AC-23B0-1814-38FB-4FF114345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5678DFEF-5576-ECA3-620B-5C6724E60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 – сценарій 3 – розрахунок альтернатив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B4720B63-23C1-8C87-87E9-EAE12B7C68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9AB51-7849-3B5A-227B-D5FE733330B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DEF81F5-B612-E8E0-15F1-B18D6200A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39" y="1072746"/>
            <a:ext cx="8063390" cy="3687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39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1600" b="1" dirty="0"/>
              <a:t>Ключові спостереження:</a:t>
            </a:r>
            <a:endParaRPr lang="uk-U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600" b="1" dirty="0"/>
              <a:t>Сценарій 1:</a:t>
            </a:r>
            <a:r>
              <a:rPr lang="uk-UA" sz="1600" dirty="0"/>
              <a:t> обидва методи показали однакові пріоритети; відмінність у часі обчислень мінімальна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b="1" dirty="0"/>
              <a:t>Сценарій 2:</a:t>
            </a:r>
            <a:r>
              <a:rPr lang="uk-UA" sz="1600" dirty="0"/>
              <a:t> </a:t>
            </a:r>
            <a:r>
              <a:rPr lang="en-US" sz="1600" dirty="0"/>
              <a:t>ANP </a:t>
            </a:r>
            <a:r>
              <a:rPr lang="uk-UA" sz="1600" dirty="0"/>
              <a:t>врахував залежності, змінивши розподіл ваг; </a:t>
            </a:r>
            <a:r>
              <a:rPr lang="en-US" sz="1600" dirty="0"/>
              <a:t>AHP </a:t>
            </a:r>
            <a:r>
              <a:rPr lang="uk-UA" sz="1600" dirty="0"/>
              <a:t>зберіг жорстку ієрархію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b="1" dirty="0"/>
              <a:t>Сценарій 3:</a:t>
            </a:r>
            <a:r>
              <a:rPr lang="uk-UA" sz="1600" dirty="0"/>
              <a:t> високі </a:t>
            </a:r>
            <a:r>
              <a:rPr lang="en-US" sz="1600" dirty="0"/>
              <a:t>CR </a:t>
            </a:r>
            <a:r>
              <a:rPr lang="uk-UA" sz="1600" dirty="0"/>
              <a:t>та </a:t>
            </a:r>
            <a:r>
              <a:rPr lang="en-US" sz="1600" dirty="0"/>
              <a:t>CI </a:t>
            </a:r>
            <a:r>
              <a:rPr lang="uk-UA" sz="1600" dirty="0"/>
              <a:t>вказують на неузгодженість; обидва методи все ж видали</a:t>
            </a:r>
            <a:r>
              <a:rPr lang="en-US" sz="1600" dirty="0"/>
              <a:t> </a:t>
            </a:r>
            <a:r>
              <a:rPr lang="uk-UA" sz="1600" dirty="0"/>
              <a:t>мінімально відміні результати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uk-UA" sz="1600" dirty="0"/>
              <a:t> Загалом, </a:t>
            </a:r>
            <a:r>
              <a:rPr lang="en-US" sz="1600" dirty="0"/>
              <a:t>ANP </a:t>
            </a:r>
            <a:r>
              <a:rPr lang="uk-UA" sz="1600" dirty="0"/>
              <a:t>виявився </a:t>
            </a:r>
            <a:r>
              <a:rPr lang="uk-UA" sz="1600" dirty="0" err="1"/>
              <a:t>чутливішим</a:t>
            </a:r>
            <a:r>
              <a:rPr lang="uk-UA" sz="1600" dirty="0"/>
              <a:t> до змін у структурі вхідних даних, тоді як </a:t>
            </a:r>
            <a:r>
              <a:rPr lang="en-US" sz="1600" dirty="0"/>
              <a:t>AHP </a:t>
            </a:r>
            <a:r>
              <a:rPr lang="uk-UA" sz="1600" dirty="0"/>
              <a:t>продемонстрував стабільність у простих сценаріях.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45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015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Стаття “</a:t>
            </a: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Концептуальне</a:t>
            </a:r>
            <a:r>
              <a:rPr lang="ru-RU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моделювання</a:t>
            </a:r>
            <a:r>
              <a:rPr lang="ru-RU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формалізація</a:t>
            </a:r>
            <a:r>
              <a:rPr lang="ru-RU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ієрархічних</a:t>
            </a:r>
            <a:endParaRPr lang="ru-RU" sz="1600" b="0" i="0" dirty="0">
              <a:solidFill>
                <a:srgbClr val="1F1F1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знань</a:t>
            </a:r>
            <a:r>
              <a:rPr lang="ru-RU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систем </a:t>
            </a: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підтримки</a:t>
            </a:r>
            <a:r>
              <a:rPr lang="ru-RU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прийняття</a:t>
            </a:r>
            <a:r>
              <a:rPr lang="ru-RU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b="0" i="0" dirty="0" err="1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рішень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опублікована в матеріалах конференції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ІСТ-2024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Актуальність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Зростання обсягів даних потребує ефективної організації знань.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Ієрархічні моделі знань ключові для систем підтримки прийняття рішень.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1600" dirty="0"/>
              <a:t>Методи </a:t>
            </a:r>
            <a:r>
              <a:rPr lang="en-US" sz="1600" dirty="0"/>
              <a:t>AHP </a:t>
            </a:r>
            <a:r>
              <a:rPr lang="ru-RU" sz="1600" dirty="0"/>
              <a:t>та </a:t>
            </a:r>
            <a:r>
              <a:rPr lang="en-US" sz="1600" dirty="0"/>
              <a:t>ANP </a:t>
            </a:r>
            <a:r>
              <a:rPr lang="ru-RU" sz="1600" dirty="0"/>
              <a:t>широко застосовуються, але потребують порівняльного аналізу.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Напрям дослідження 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Дослідження методів ієрархічного моделювання знань 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AHP, ANP)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для вибору оптимальних рішень.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endParaRPr lang="ru-RU" sz="1600" dirty="0">
              <a:latin typeface="Economica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Об’єкт дослідження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Методи побудови ієрархічних моделей знань у предметній області "Вибір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спеціальності".</a:t>
            </a:r>
            <a:endParaRPr lang="ru-RU" sz="16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4AC6C1-D6AA-8E29-C6B5-71ED410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8293295-4B6E-3ABB-B519-030067FF5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BFC52775-02DA-56C8-3DCF-400F836AB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47600"/>
            <a:ext cx="85206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buNone/>
            </a:pPr>
            <a:r>
              <a:rPr lang="uk-UA" sz="1600" b="1" dirty="0"/>
              <a:t>Реалістичність та корисність отриманих результатів: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Методи </a:t>
            </a:r>
            <a:r>
              <a:rPr lang="en-US" sz="1600" dirty="0"/>
              <a:t>AHP </a:t>
            </a:r>
            <a:r>
              <a:rPr lang="uk-UA" sz="1600" dirty="0"/>
              <a:t>та </a:t>
            </a:r>
            <a:r>
              <a:rPr lang="en-US" sz="1600" dirty="0"/>
              <a:t>ANP </a:t>
            </a:r>
            <a:r>
              <a:rPr lang="uk-UA" sz="1600" dirty="0"/>
              <a:t>успішно реалізовані для задачі моделювання знань у предметній області “Вибір </a:t>
            </a:r>
            <a:r>
              <a:rPr lang="en-US" sz="1600" dirty="0"/>
              <a:t>IT-</a:t>
            </a:r>
            <a:r>
              <a:rPr lang="uk-UA" sz="1600" dirty="0"/>
              <a:t>спеціальності”.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 Результати обчислень свідчать про узгодженість, достовірність та стійкість методів до зміни структури даних.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 Відмінності у вагових коефіцієнтах дозволяють глибше аналізувати вплив взаємозв’язків між критеріями.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1600" dirty="0"/>
          </a:p>
          <a:p>
            <a:pPr marL="114300" indent="0">
              <a:buNone/>
            </a:pPr>
            <a:r>
              <a:rPr lang="uk-UA" sz="1600" dirty="0"/>
              <a:t> </a:t>
            </a:r>
            <a:r>
              <a:rPr lang="uk-UA" sz="1600" b="1" dirty="0"/>
              <a:t>Можливий розвиток досліджень: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Подальше вивчення впливу </a:t>
            </a:r>
            <a:r>
              <a:rPr lang="uk-UA" sz="1600" dirty="0" err="1"/>
              <a:t>залежностей</a:t>
            </a:r>
            <a:r>
              <a:rPr lang="uk-UA" sz="1600" dirty="0"/>
              <a:t> між кластерами у складніших мережах (</a:t>
            </a:r>
            <a:r>
              <a:rPr lang="en-US" sz="1600" dirty="0"/>
              <a:t>ANP).</a:t>
            </a:r>
            <a:endParaRPr lang="uk-UA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Розширення порівняння з іншими підходами до побудови баз знань.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Автоматизація генерації вхідних даних для багаторазового тестування та побудови узагальнених моделей.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659E25C-842B-2664-4DBF-C69C1A1250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A513C-1AEC-3E5D-3DF3-B977D9EFF4C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238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2119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</a:t>
            </a:r>
            <a:r>
              <a:rPr lang="en-US" sz="3200" dirty="0"/>
              <a:t> (</a:t>
            </a:r>
            <a:r>
              <a:rPr lang="uk-UA" sz="3200" dirty="0"/>
              <a:t>аналоги)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Існуючі рішення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Expert Choice (AHP), </a:t>
            </a:r>
            <a:endParaRPr lang="uk-UA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SuperDecisions (ANP).</a:t>
            </a:r>
            <a:endParaRPr lang="uk-UA" sz="1800" dirty="0"/>
          </a:p>
          <a:p>
            <a:pPr marL="114300" indent="0">
              <a:buNone/>
            </a:pPr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Потенційні проблеми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sz="1800" dirty="0"/>
              <a:t>Обмежена гнучкість комерційних інструментів.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sz="1800" dirty="0"/>
              <a:t>Недостатнє порівняння </a:t>
            </a:r>
            <a:r>
              <a:rPr lang="en-US" sz="1800" dirty="0"/>
              <a:t>AHP </a:t>
            </a:r>
            <a:r>
              <a:rPr lang="uk-UA" sz="1800" dirty="0"/>
              <a:t>та </a:t>
            </a:r>
            <a:r>
              <a:rPr lang="en-US" sz="1800" dirty="0"/>
              <a:t>ANP </a:t>
            </a:r>
            <a:r>
              <a:rPr lang="uk-UA" sz="1800" dirty="0"/>
              <a:t>у єдиній платформі.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sz="1800" dirty="0"/>
              <a:t>Відсутність універсальних рішень для кастомізації під предметні області.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473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uk-UA" b="1" dirty="0"/>
              <a:t>Формулювання задачі</a:t>
            </a:r>
            <a:r>
              <a:rPr lang="ru-RU" sz="1800" b="1" dirty="0"/>
              <a:t>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dirty="0"/>
              <a:t>Розробити методику аналізу та порівняння методів </a:t>
            </a:r>
            <a:r>
              <a:rPr lang="en-US" dirty="0"/>
              <a:t>AHP </a:t>
            </a:r>
            <a:r>
              <a:rPr lang="uk-UA" dirty="0"/>
              <a:t>і </a:t>
            </a:r>
            <a:r>
              <a:rPr lang="en-US" dirty="0"/>
              <a:t>ANP </a:t>
            </a:r>
            <a:r>
              <a:rPr lang="uk-UA" dirty="0"/>
              <a:t>для ієрархічного моделювання знань.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dirty="0"/>
              <a:t>Створити веб-застосунок для реалізації моделей знань у предметній області "Вибір </a:t>
            </a:r>
            <a:r>
              <a:rPr lang="en-US" dirty="0"/>
              <a:t>IT </a:t>
            </a:r>
            <a:r>
              <a:rPr lang="uk-UA" dirty="0"/>
              <a:t>спеціальності".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dirty="0"/>
              <a:t>Провести експериментальне порівняння результатів </a:t>
            </a:r>
            <a:r>
              <a:rPr lang="en-US" dirty="0"/>
              <a:t>AHP </a:t>
            </a:r>
            <a:r>
              <a:rPr lang="uk-UA" dirty="0"/>
              <a:t>і </a:t>
            </a:r>
            <a:r>
              <a:rPr lang="en-US" dirty="0"/>
              <a:t>ANP </a:t>
            </a:r>
            <a:r>
              <a:rPr lang="uk-UA" dirty="0"/>
              <a:t>за точністю та узгодженістю.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Очікувані результати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dirty="0"/>
              <a:t>Програмний прототип із підтримкою </a:t>
            </a:r>
            <a:r>
              <a:rPr lang="en-US" dirty="0"/>
              <a:t>AHP </a:t>
            </a:r>
            <a:r>
              <a:rPr lang="uk-UA" dirty="0"/>
              <a:t>і </a:t>
            </a:r>
            <a:r>
              <a:rPr lang="en-US" dirty="0"/>
              <a:t>ANP </a:t>
            </a:r>
            <a:r>
              <a:rPr lang="uk-UA" dirty="0"/>
              <a:t>для оцінки критеріїв і альтернатив.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dirty="0"/>
              <a:t>Візуалізація результатів (матриці, гістограми) для порівняння методів.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uk-UA" dirty="0"/>
              <a:t>Рекомендації щодо вибору оптимального методу для задач прийняття рішень.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63101" y="953275"/>
            <a:ext cx="8599191" cy="361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rtl="0">
              <a:buNone/>
            </a:pPr>
            <a:r>
              <a:rPr lang="uk-UA" sz="1600" dirty="0"/>
              <a:t>У роботі застосовано експериментально-порівняльний підхід. Дослідження побудовано на аналізі ефективності методів </a:t>
            </a:r>
            <a:r>
              <a:rPr lang="en-US" sz="1600" dirty="0"/>
              <a:t>AHP </a:t>
            </a:r>
            <a:r>
              <a:rPr lang="uk-UA" sz="1600" dirty="0"/>
              <a:t>та </a:t>
            </a:r>
            <a:r>
              <a:rPr lang="en-US" sz="1600" dirty="0"/>
              <a:t>ANP </a:t>
            </a:r>
            <a:r>
              <a:rPr lang="uk-UA" sz="1600" dirty="0"/>
              <a:t>у контексті моделювання знань.</a:t>
            </a:r>
            <a:br>
              <a:rPr lang="uk-UA" sz="1600" dirty="0"/>
            </a:br>
            <a:r>
              <a:rPr lang="uk-UA" sz="1600" dirty="0"/>
              <a:t>Для цього розроблено ситуаційну модель вибору </a:t>
            </a:r>
            <a:r>
              <a:rPr lang="en-US" sz="1600" dirty="0"/>
              <a:t>IT-</a:t>
            </a:r>
            <a:r>
              <a:rPr lang="uk-UA" sz="1600" dirty="0"/>
              <a:t>спеціальності, проведено серію обчислювальних експериментів із подальшим аналізом результатів</a:t>
            </a:r>
            <a:r>
              <a:rPr lang="en-US" sz="1600" dirty="0"/>
              <a:t>.</a:t>
            </a:r>
            <a:endParaRPr lang="uk-UA" sz="1600" dirty="0"/>
          </a:p>
          <a:p>
            <a:pPr rtl="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114300" indent="0" rtl="0">
              <a:buNone/>
            </a:pPr>
            <a:r>
              <a:rPr lang="ru-RU" sz="1600" dirty="0"/>
              <a:t>Для реалізації дослідницьких експериментів створено веб-застосунок з використанням </a:t>
            </a:r>
            <a:r>
              <a:rPr lang="en-US" sz="1600" dirty="0"/>
              <a:t>AHP </a:t>
            </a:r>
            <a:r>
              <a:rPr lang="uk-UA" sz="1600" dirty="0"/>
              <a:t>та </a:t>
            </a:r>
            <a:r>
              <a:rPr lang="en-US" sz="1600" dirty="0"/>
              <a:t>ANP </a:t>
            </a:r>
            <a:r>
              <a:rPr lang="uk-UA" sz="1600" dirty="0"/>
              <a:t>методів.</a:t>
            </a:r>
            <a:br>
              <a:rPr lang="ru-RU" dirty="0"/>
            </a:br>
            <a:endParaRPr lang="en-US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EFD5102-46DD-D6E6-F4DB-16909C6C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E5FDDDBF-DA89-D94B-32EE-EA235EEBD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Схематичне представлення методів </a:t>
            </a:r>
            <a:r>
              <a:rPr lang="en-US" sz="3200" dirty="0"/>
              <a:t>AHP </a:t>
            </a:r>
            <a:r>
              <a:rPr lang="uk-UA" sz="3200" dirty="0"/>
              <a:t>та </a:t>
            </a:r>
            <a:r>
              <a:rPr lang="en-US" sz="3200" dirty="0"/>
              <a:t>ANP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2F1922D4-1EBA-84BB-4257-464AF4D66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6971" y="3775049"/>
            <a:ext cx="8075321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 rtl="0">
              <a:buNone/>
            </a:pPr>
            <a:r>
              <a:rPr lang="uk-UA" sz="1200" dirty="0"/>
              <a:t>Метод </a:t>
            </a:r>
            <a:r>
              <a:rPr lang="en-US" sz="1200" dirty="0"/>
              <a:t>AHP </a:t>
            </a:r>
            <a:r>
              <a:rPr lang="uk-UA" sz="1200" dirty="0"/>
              <a:t>передбачає сувору ієрархічну структуру з незалежними рівнями. Метод </a:t>
            </a:r>
            <a:r>
              <a:rPr lang="en-US" sz="1200" dirty="0"/>
              <a:t>ANP </a:t>
            </a:r>
            <a:r>
              <a:rPr lang="uk-UA" sz="1200" dirty="0"/>
              <a:t>дозволяє враховувати складні взаємозв’язки між елементами, що робить його придатним для моделювання реальних ситуацій.</a:t>
            </a:r>
            <a:endParaRPr lang="en-US" sz="12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722EB39-D7C6-F28B-7A69-3FFF3E1D70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A775F6-69DA-ED86-9953-3C504596C67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B67E26-2BD3-5D29-A12F-514A6B27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1" y="1066801"/>
            <a:ext cx="3936975" cy="2237792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круг, линия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357FC5-7859-1862-6E9D-FF1CF016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054" y="1066801"/>
            <a:ext cx="3774004" cy="2331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3EA8B-9018-F054-D9AC-3E1D591518FB}"/>
              </a:ext>
            </a:extLst>
          </p:cNvPr>
          <p:cNvSpPr txBox="1"/>
          <p:nvPr/>
        </p:nvSpPr>
        <p:spPr>
          <a:xfrm>
            <a:off x="1534547" y="3335348"/>
            <a:ext cx="1794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методу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AHP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95101-97A1-28D5-F1A6-5467082DBE8C}"/>
              </a:ext>
            </a:extLst>
          </p:cNvPr>
          <p:cNvSpPr txBox="1"/>
          <p:nvPr/>
        </p:nvSpPr>
        <p:spPr>
          <a:xfrm>
            <a:off x="5815374" y="3330119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методу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307DE5F9-DC4C-BAD6-0356-43FC0239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4DA8C364-3BD0-1220-AA5A-22CDF495B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Порівняльна характеристика методів </a:t>
            </a:r>
            <a:r>
              <a:rPr lang="en-US" sz="3200" dirty="0"/>
              <a:t>AHP </a:t>
            </a:r>
            <a:r>
              <a:rPr lang="uk-UA" sz="3200" dirty="0"/>
              <a:t>та </a:t>
            </a:r>
            <a:r>
              <a:rPr lang="en-US" sz="3200" dirty="0"/>
              <a:t>ANP</a:t>
            </a:r>
            <a:r>
              <a:rPr lang="uk" sz="3200" dirty="0"/>
              <a:t> </a:t>
            </a:r>
            <a:endParaRPr sz="32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87BF9CFB-E764-C164-18AD-509DCF242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011D66-E547-0538-24BD-B6E7128F41C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9BA50E6-A727-3ED8-F54B-67DC2F48B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28986"/>
              </p:ext>
            </p:extLst>
          </p:nvPr>
        </p:nvGraphicFramePr>
        <p:xfrm>
          <a:off x="631372" y="1459230"/>
          <a:ext cx="8011884" cy="2225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70628">
                  <a:extLst>
                    <a:ext uri="{9D8B030D-6E8A-4147-A177-3AD203B41FA5}">
                      <a16:colId xmlns:a16="http://schemas.microsoft.com/office/drawing/2014/main" val="2505434978"/>
                    </a:ext>
                  </a:extLst>
                </a:gridCol>
                <a:gridCol w="2670628">
                  <a:extLst>
                    <a:ext uri="{9D8B030D-6E8A-4147-A177-3AD203B41FA5}">
                      <a16:colId xmlns:a16="http://schemas.microsoft.com/office/drawing/2014/main" val="1442327078"/>
                    </a:ext>
                  </a:extLst>
                </a:gridCol>
                <a:gridCol w="2670628">
                  <a:extLst>
                    <a:ext uri="{9D8B030D-6E8A-4147-A177-3AD203B41FA5}">
                      <a16:colId xmlns:a16="http://schemas.microsoft.com/office/drawing/2014/main" val="251021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Критерії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AHP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ANP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9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Структура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Ієрархічна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Мережева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8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Врахування залежностей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Немає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5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Простота реалізації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Вища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Нижча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8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Гнучкість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Обмежена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Висока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Застосування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Прості задачі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Складні системи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28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23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D7FC338-4549-E80F-1406-5560C487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1D955C1-430E-3CA2-8541-BB78A74C2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4028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BDA0A97-C2BE-4719-E51F-9FB942950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/>
              <a:t>Система побудована за принципом клієнт-серверної архітектури, що дозволяє розмежувати функціональність між інтерфейсом користувача та обчислювальним модулем.</a:t>
            </a:r>
            <a:br>
              <a:rPr lang="uk-UA" sz="1600" dirty="0"/>
            </a:br>
            <a:r>
              <a:rPr lang="uk-UA" sz="1600" dirty="0"/>
              <a:t>Дані передаються через </a:t>
            </a:r>
            <a:r>
              <a:rPr lang="en-US" sz="1600" dirty="0"/>
              <a:t>HTTP-</a:t>
            </a:r>
            <a:r>
              <a:rPr lang="uk-UA" sz="1600" dirty="0"/>
              <a:t>запити, що забезпечує динамічну взаємодію між компонентами.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b="1" dirty="0"/>
              <a:t>Архітектура включає: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Клієнтську частину (</a:t>
            </a:r>
            <a:r>
              <a:rPr lang="en-US" sz="1600" dirty="0"/>
              <a:t>Vue.js) — </a:t>
            </a:r>
            <a:r>
              <a:rPr lang="uk-UA" sz="1600" dirty="0"/>
              <a:t>забезпечує введення параметрів, формування матриць парних порівнянь, запуск аналізу та виведення результатів.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Серверну частину (</a:t>
            </a:r>
            <a:r>
              <a:rPr lang="en-US" sz="1600" dirty="0"/>
              <a:t>Flask) — </a:t>
            </a:r>
            <a:r>
              <a:rPr lang="uk-UA" sz="1600" dirty="0"/>
              <a:t>реалізує логіку методів </a:t>
            </a:r>
            <a:r>
              <a:rPr lang="en-US" sz="1600" dirty="0"/>
              <a:t>AHP </a:t>
            </a:r>
            <a:r>
              <a:rPr lang="uk-UA" sz="1600" dirty="0"/>
              <a:t>та </a:t>
            </a:r>
            <a:r>
              <a:rPr lang="en-US" sz="1600" dirty="0"/>
              <a:t>ANP, </a:t>
            </a:r>
            <a:r>
              <a:rPr lang="uk-UA" sz="1600" dirty="0"/>
              <a:t>проводить обчислення, аналізує узгодженість та повертає результати.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Модуль візуалізації (</a:t>
            </a:r>
            <a:r>
              <a:rPr lang="en-US" sz="1600" dirty="0"/>
              <a:t>Chart.js) — </a:t>
            </a:r>
            <a:r>
              <a:rPr lang="uk-UA" sz="1600" dirty="0"/>
              <a:t>формує гістограми, таблиці та графіки для зручного порівняння результатів.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5E92A44-6479-FEA5-ECD2-90EA1D1998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2C8B5-3BC0-F57D-E70B-1025E40AF2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4142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BB371E9-EF4D-F492-C3AB-2092FFFA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054696EF-7414-3C72-8E04-0E27CB13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5713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3344A7B8-41F7-AAE4-8348-3AA276784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5" y="122039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uk-UA" sz="1400" b="1" dirty="0"/>
              <a:t>1. Серверна логіка та </a:t>
            </a:r>
            <a:r>
              <a:rPr lang="en-US" sz="1400" b="1" dirty="0"/>
              <a:t>API:</a:t>
            </a: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400" dirty="0"/>
              <a:t>реалізація </a:t>
            </a:r>
            <a:r>
              <a:rPr lang="en-US" sz="1400" dirty="0"/>
              <a:t>REST API </a:t>
            </a:r>
            <a:r>
              <a:rPr lang="uk-UA" sz="1400" dirty="0"/>
              <a:t>на основі </a:t>
            </a:r>
            <a:r>
              <a:rPr lang="en-US" sz="1400" dirty="0"/>
              <a:t>Flask </a:t>
            </a:r>
            <a:r>
              <a:rPr lang="uk-UA" sz="1400" dirty="0"/>
              <a:t>для обробки запитів від клієнтської частини;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400" dirty="0"/>
              <a:t>програмування модулів для побудови матриць парних порівнянь, нормалізації ваг, обчислення пріоритетів та індексів узгодженості (</a:t>
            </a:r>
            <a:r>
              <a:rPr lang="en-US" sz="1400" dirty="0"/>
              <a:t>CI, CR)</a:t>
            </a:r>
            <a:r>
              <a:rPr lang="uk-UA" sz="1400" dirty="0"/>
              <a:t>.</a:t>
            </a:r>
            <a:endParaRPr lang="en-US" sz="1400" dirty="0"/>
          </a:p>
          <a:p>
            <a:pPr algn="just">
              <a:buNone/>
            </a:pPr>
            <a:r>
              <a:rPr lang="uk-UA" sz="1400" b="1" dirty="0"/>
              <a:t>2. Клієнтський інтерфейс (</a:t>
            </a:r>
            <a:r>
              <a:rPr lang="en-US" sz="1400" b="1" dirty="0"/>
              <a:t>UI):</a:t>
            </a:r>
            <a:endParaRPr lang="en-US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400" dirty="0"/>
              <a:t>створення </a:t>
            </a:r>
            <a:r>
              <a:rPr lang="en-US" sz="1400" dirty="0"/>
              <a:t>SPA-</a:t>
            </a:r>
            <a:r>
              <a:rPr lang="uk-UA" sz="1400" dirty="0"/>
              <a:t>додатку на </a:t>
            </a:r>
            <a:r>
              <a:rPr lang="en-US" sz="1400" dirty="0"/>
              <a:t>Vue.js </a:t>
            </a:r>
            <a:r>
              <a:rPr lang="uk-UA" sz="1400" dirty="0"/>
              <a:t>для покрокового введення даних та взаємодії з </a:t>
            </a:r>
            <a:r>
              <a:rPr lang="en-US" sz="1400" dirty="0"/>
              <a:t>API;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400" dirty="0"/>
              <a:t>динамічна генерація матриць на основі обраних критеріїв і альтернатив.</a:t>
            </a:r>
          </a:p>
          <a:p>
            <a:pPr algn="just">
              <a:buNone/>
            </a:pPr>
            <a:r>
              <a:rPr lang="uk-UA" sz="1400" b="1" dirty="0"/>
              <a:t>3. Візуалізація та тестування:</a:t>
            </a:r>
            <a:endParaRPr lang="uk-UA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400" dirty="0"/>
              <a:t>побудова інтерактивних діаграм і таблиць з використанням </a:t>
            </a:r>
            <a:r>
              <a:rPr lang="en-US" sz="1400" dirty="0"/>
              <a:t>Chart.js;</a:t>
            </a:r>
            <a:endParaRPr lang="uk-UA" sz="1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400" dirty="0"/>
              <a:t>перевірка коректності обчислень.</a:t>
            </a:r>
            <a:endParaRPr lang="en-US" sz="14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38EFD381-CBA6-D4E9-A0A2-4C5AB0E7B1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D9F38-DEED-6D75-2CAB-81B57D04B1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182594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779</TotalTime>
  <Words>1005</Words>
  <Application>Microsoft Office PowerPoint</Application>
  <PresentationFormat>Экран (16:9)</PresentationFormat>
  <Paragraphs>154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Economica</vt:lpstr>
      <vt:lpstr>Open Sans</vt:lpstr>
      <vt:lpstr>Arial</vt:lpstr>
      <vt:lpstr>Luxe</vt:lpstr>
      <vt:lpstr>Дослідження методів ієрархії моделей знань предметної області</vt:lpstr>
      <vt:lpstr>Дослідження</vt:lpstr>
      <vt:lpstr>Огляд літератури (аналоги) </vt:lpstr>
      <vt:lpstr>Постановка задачі</vt:lpstr>
      <vt:lpstr>Методологія </vt:lpstr>
      <vt:lpstr>Схематичне представлення методів AHP та ANP </vt:lpstr>
      <vt:lpstr>Порівняльна характеристика методів AHP та ANP 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Набір тестовий сценаріїв експрименту</vt:lpstr>
      <vt:lpstr>Результати проведеного експерименту – сценарій 1 – розрахунок критеріїв</vt:lpstr>
      <vt:lpstr>Результати проведеного експерименту – сценарій 1 – розрахунок альтернатив</vt:lpstr>
      <vt:lpstr>Результати проведеного експерименту – сценарій 2 – розрахунок критеріїв</vt:lpstr>
      <vt:lpstr>Результати проведеного експерименту – сценарій 2 – розрахунок альтернатив</vt:lpstr>
      <vt:lpstr>Результати проведеного експерименту – сценарій 3 – розрахунок критеріїв</vt:lpstr>
      <vt:lpstr>Результати проведеного експерименту – сценарій 3 – розрахунок альтернатив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Alina Zahovora</dc:creator>
  <cp:lastModifiedBy>Alina Zahovora</cp:lastModifiedBy>
  <cp:revision>36</cp:revision>
  <dcterms:created xsi:type="dcterms:W3CDTF">2025-05-25T20:26:41Z</dcterms:created>
  <dcterms:modified xsi:type="dcterms:W3CDTF">2025-06-08T18:30:26Z</dcterms:modified>
</cp:coreProperties>
</file>