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. Loki" initials="SL" lastIdx="1" clrIdx="0">
    <p:extLst>
      <p:ext uri="{19B8F6BF-5375-455C-9EA6-DF929625EA0E}">
        <p15:presenceInfo xmlns:p15="http://schemas.microsoft.com/office/powerpoint/2012/main" userId="St. Lo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92" autoAdjust="0"/>
  </p:normalViewPr>
  <p:slideViewPr>
    <p:cSldViewPr snapToGrid="0">
      <p:cViewPr varScale="1">
        <p:scale>
          <a:sx n="57" d="100"/>
          <a:sy n="57" d="100"/>
        </p:scale>
        <p:origin x="1334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65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26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info@rstudio.com" TargetMode="External"/><Relationship Id="rId4" Type="http://schemas.openxmlformats.org/officeDocument/2006/relationships/hyperlink" Target="https://creativecommons.org/licenses/by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info@rstudio.com" TargetMode="External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Rectangle 915"/>
          <p:cNvSpPr/>
          <p:nvPr/>
        </p:nvSpPr>
        <p:spPr>
          <a:xfrm>
            <a:off x="223320" y="2388396"/>
            <a:ext cx="31752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0" name="Rectangle 1639"/>
          <p:cNvSpPr/>
          <p:nvPr/>
        </p:nvSpPr>
        <p:spPr>
          <a:xfrm>
            <a:off x="7248979" y="3784056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9" name="TextBox 1358"/>
          <p:cNvSpPr txBox="1"/>
          <p:nvPr/>
        </p:nvSpPr>
        <p:spPr>
          <a:xfrm>
            <a:off x="7236466" y="3715019"/>
            <a:ext cx="3201322" cy="4846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</a:p>
          <a:p>
            <a:pPr lvl="7" indent="0"/>
            <a:r>
              <a:rPr lang="en-GB" sz="1000" dirty="0" err="1">
                <a:latin typeface="Consolas" panose="020B0609020204030204" pitchFamily="49" charset="0"/>
              </a:rPr>
              <a:t>case_length</a:t>
            </a:r>
            <a:r>
              <a:rPr lang="en-GB" sz="1000" dirty="0">
                <a:latin typeface="Consolas" panose="020B0609020204030204" pitchFamily="49" charset="0"/>
              </a:rPr>
              <a:t> = 5, to_s4 = T, </a:t>
            </a:r>
            <a:r>
              <a:rPr lang="en-GB" sz="1000" dirty="0" err="1">
                <a:latin typeface="Consolas" panose="020B0609020204030204" pitchFamily="49" charset="0"/>
              </a:rPr>
              <a:t>from_last</a:t>
            </a:r>
            <a:r>
              <a:rPr lang="en-GB" sz="1000" dirty="0">
                <a:latin typeface="Consolas" panose="020B0609020204030204" pitchFamily="49" charset="0"/>
              </a:rPr>
              <a:t> = T)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38" name="Rectangle 1637"/>
          <p:cNvSpPr/>
          <p:nvPr/>
        </p:nvSpPr>
        <p:spPr>
          <a:xfrm>
            <a:off x="7234269" y="2091666"/>
            <a:ext cx="31752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8" name="Rectangle 1647"/>
          <p:cNvSpPr/>
          <p:nvPr/>
        </p:nvSpPr>
        <p:spPr>
          <a:xfrm>
            <a:off x="10564982" y="2091666"/>
            <a:ext cx="31752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1" name="TextBox 970"/>
          <p:cNvSpPr txBox="1"/>
          <p:nvPr/>
        </p:nvSpPr>
        <p:spPr>
          <a:xfrm>
            <a:off x="10569441" y="2055272"/>
            <a:ext cx="2998661" cy="648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000" dirty="0">
                <a:latin typeface="Consolas" panose="020B0609020204030204" pitchFamily="49" charset="0"/>
              </a:rPr>
              <a:t>p &lt;- </a:t>
            </a:r>
            <a:r>
              <a:rPr lang="en-GB" sz="1000" dirty="0" err="1">
                <a:latin typeface="Consolas" panose="020B0609020204030204" pitchFamily="49" charset="0"/>
              </a:rPr>
              <a:t>as.number_line</a:t>
            </a:r>
            <a:r>
              <a:rPr lang="en-GB" sz="1000" dirty="0">
                <a:latin typeface="Consolas" panose="020B0609020204030204" pitchFamily="49" charset="0"/>
              </a:rPr>
              <a:t>(dates)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 &lt;- </a:t>
            </a:r>
            <a:r>
              <a:rPr lang="en-GB" sz="1000" dirty="0" err="1">
                <a:latin typeface="Consolas" panose="020B0609020204030204" pitchFamily="49" charset="0"/>
              </a:rPr>
              <a:t>expand_number_line</a:t>
            </a:r>
            <a:r>
              <a:rPr lang="en-GB" sz="1000" dirty="0">
                <a:latin typeface="Consolas" panose="020B0609020204030204" pitchFamily="49" charset="0"/>
              </a:rPr>
              <a:t>(p,2, "end")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periods &lt;- p</a:t>
            </a:r>
          </a:p>
        </p:txBody>
      </p:sp>
      <p:sp>
        <p:nvSpPr>
          <p:cNvPr id="704" name="TextBox 703"/>
          <p:cNvSpPr txBox="1"/>
          <p:nvPr/>
        </p:nvSpPr>
        <p:spPr>
          <a:xfrm>
            <a:off x="7255481" y="2055272"/>
            <a:ext cx="3175200" cy="648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000" dirty="0">
                <a:latin typeface="Consolas" panose="020B0609020204030204" pitchFamily="49" charset="0"/>
              </a:rPr>
              <a:t>dates &lt;- c("01","04","07","09")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dates &lt;- paste(dates,"04/2019",sep= "/")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dates &lt;- </a:t>
            </a:r>
            <a:r>
              <a:rPr lang="en-GB" sz="1000" dirty="0" err="1">
                <a:latin typeface="Consolas" panose="020B0609020204030204" pitchFamily="49" charset="0"/>
              </a:rPr>
              <a:t>as.Date</a:t>
            </a:r>
            <a:r>
              <a:rPr lang="en-GB" sz="1000" dirty="0">
                <a:latin typeface="Consolas" panose="020B0609020204030204" pitchFamily="49" charset="0"/>
              </a:rPr>
              <a:t>(dates, "%d/%m/%Y")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653" name="Rectangle 1652"/>
          <p:cNvSpPr/>
          <p:nvPr/>
        </p:nvSpPr>
        <p:spPr>
          <a:xfrm>
            <a:off x="7230714" y="8779362"/>
            <a:ext cx="31752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1" name="Rectangle 1650"/>
          <p:cNvSpPr/>
          <p:nvPr/>
        </p:nvSpPr>
        <p:spPr>
          <a:xfrm>
            <a:off x="7204458" y="6502966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2" name="Rectangle 1651"/>
          <p:cNvSpPr/>
          <p:nvPr/>
        </p:nvSpPr>
        <p:spPr>
          <a:xfrm>
            <a:off x="7212402" y="7634854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9" name="Rectangle 1648"/>
          <p:cNvSpPr/>
          <p:nvPr/>
        </p:nvSpPr>
        <p:spPr>
          <a:xfrm>
            <a:off x="10560602" y="6498262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0" name="Rectangle 1649"/>
          <p:cNvSpPr/>
          <p:nvPr/>
        </p:nvSpPr>
        <p:spPr>
          <a:xfrm>
            <a:off x="10563045" y="7613853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7" name="Rectangle 1646"/>
          <p:cNvSpPr/>
          <p:nvPr/>
        </p:nvSpPr>
        <p:spPr>
          <a:xfrm>
            <a:off x="10544274" y="3795195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5" name="Rectangle 1644"/>
          <p:cNvSpPr/>
          <p:nvPr/>
        </p:nvSpPr>
        <p:spPr>
          <a:xfrm>
            <a:off x="10544274" y="4926367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4" name="Rectangle 1643"/>
          <p:cNvSpPr/>
          <p:nvPr/>
        </p:nvSpPr>
        <p:spPr>
          <a:xfrm>
            <a:off x="7255481" y="4926367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7" name="Rectangle 1636"/>
          <p:cNvSpPr/>
          <p:nvPr/>
        </p:nvSpPr>
        <p:spPr>
          <a:xfrm>
            <a:off x="3576245" y="4118616"/>
            <a:ext cx="31752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089200" y="1268387"/>
            <a:ext cx="289181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 err="1"/>
              <a:t>number_line</a:t>
            </a:r>
            <a:r>
              <a:rPr lang="en-GB" dirty="0"/>
              <a:t> objects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0" y="361177"/>
            <a:ext cx="11613600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Multi-stage deterministic linkages and case definitions with </a:t>
            </a:r>
            <a:r>
              <a:rPr lang="en-GB" sz="3600" dirty="0" err="1">
                <a:solidFill>
                  <a:schemeClr val="accent1"/>
                </a:solidFill>
              </a:rPr>
              <a:t>diyar</a:t>
            </a:r>
            <a:r>
              <a:rPr lang="en-GB" sz="3600" dirty="0">
                <a:solidFill>
                  <a:schemeClr val="accent1"/>
                </a:solidFill>
              </a:rPr>
              <a:t>: : </a:t>
            </a:r>
            <a:r>
              <a:rPr lang="en-GB" sz="24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GB" sz="3600" dirty="0">
                <a:solidFill>
                  <a:schemeClr val="accent1"/>
                </a:solidFill>
              </a:rPr>
              <a:t> 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GB" dirty="0" err="1"/>
              <a:t>RStudio</a:t>
            </a:r>
            <a:r>
              <a:rPr lang="en-GB" dirty="0"/>
              <a:t>® is a trademark of </a:t>
            </a:r>
            <a:r>
              <a:rPr lang="en-GB" dirty="0" err="1"/>
              <a:t>RStudio</a:t>
            </a:r>
            <a:r>
              <a:rPr lang="en-GB" dirty="0"/>
              <a:t>, Inc.  •  </a:t>
            </a:r>
            <a:r>
              <a:rPr lang="en-GB" dirty="0">
                <a:hlinkClick r:id="rId4"/>
              </a:rPr>
              <a:t>CC BY </a:t>
            </a:r>
            <a:r>
              <a:rPr lang="en-GB" dirty="0" err="1"/>
              <a:t>Olisaeloka</a:t>
            </a:r>
            <a:r>
              <a:rPr lang="en-GB" dirty="0"/>
              <a:t> </a:t>
            </a:r>
            <a:r>
              <a:rPr lang="en-GB" dirty="0" err="1"/>
              <a:t>Nsonwu</a:t>
            </a:r>
            <a:r>
              <a:rPr lang="en-GB" dirty="0"/>
              <a:t>  •  </a:t>
            </a:r>
            <a:r>
              <a:rPr lang="en-GB" dirty="0">
                <a:hlinkClick r:id="rId5"/>
              </a:rPr>
              <a:t>olisa.nsonwu@email.com</a:t>
            </a:r>
            <a:r>
              <a:rPr lang="en-GB" dirty="0"/>
              <a:t>   •  Learn more </a:t>
            </a:r>
            <a:r>
              <a:rPr lang="en-GB" dirty="0">
                <a:hlinkClick r:id="rId6"/>
              </a:rPr>
              <a:t>here</a:t>
            </a:r>
            <a:r>
              <a:rPr lang="en-GB" dirty="0"/>
              <a:t> •  package version  0.0.1 •  Updated: 2019-11</a:t>
            </a:r>
          </a:p>
        </p:txBody>
      </p:sp>
      <p:sp>
        <p:nvSpPr>
          <p:cNvPr id="153" name="Line"/>
          <p:cNvSpPr/>
          <p:nvPr/>
        </p:nvSpPr>
        <p:spPr>
          <a:xfrm>
            <a:off x="282688" y="1219200"/>
            <a:ext cx="650484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225168" y="1747544"/>
            <a:ext cx="3015693" cy="64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Series of real numbers on a number line.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Stand alone S4 objects but also used in record and episode grouping</a:t>
            </a:r>
            <a:endParaRPr dirty="0"/>
          </a:p>
        </p:txBody>
      </p:sp>
      <p:sp>
        <p:nvSpPr>
          <p:cNvPr id="166" name="SUBTITLE"/>
          <p:cNvSpPr txBox="1"/>
          <p:nvPr/>
        </p:nvSpPr>
        <p:spPr>
          <a:xfrm>
            <a:off x="3860953" y="4211690"/>
            <a:ext cx="25713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endParaRPr dirty="0"/>
          </a:p>
        </p:txBody>
      </p:sp>
      <p:sp>
        <p:nvSpPr>
          <p:cNvPr id="189" name="Useful Elements"/>
          <p:cNvSpPr txBox="1"/>
          <p:nvPr/>
        </p:nvSpPr>
        <p:spPr>
          <a:xfrm>
            <a:off x="9114110" y="1268387"/>
            <a:ext cx="251671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Episode grouping</a:t>
            </a:r>
            <a:endParaRPr dirty="0"/>
          </a:p>
        </p:txBody>
      </p:sp>
      <p:sp>
        <p:nvSpPr>
          <p:cNvPr id="192" name="Line"/>
          <p:cNvSpPr/>
          <p:nvPr/>
        </p:nvSpPr>
        <p:spPr>
          <a:xfrm>
            <a:off x="7124373" y="1214971"/>
            <a:ext cx="6496188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234269" y="1817531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EPISODES FROM POINTS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5168" y="2349073"/>
            <a:ext cx="2975859" cy="793943"/>
            <a:chOff x="298458" y="2914567"/>
            <a:chExt cx="2975859" cy="793943"/>
          </a:xfrm>
        </p:grpSpPr>
        <p:grpSp>
          <p:nvGrpSpPr>
            <p:cNvPr id="8" name="Group 7"/>
            <p:cNvGrpSpPr/>
            <p:nvPr/>
          </p:nvGrpSpPr>
          <p:grpSpPr>
            <a:xfrm>
              <a:off x="298458" y="3310509"/>
              <a:ext cx="2975859" cy="398001"/>
              <a:chOff x="298458" y="4357280"/>
              <a:chExt cx="2975859" cy="44363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" name="TextBox 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95" name="Group 294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297" name="TextBox 2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298" name="Group 29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0" name="TextBox 29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301" name="Group 300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3" name="TextBox 3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6" name="TextBox 30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307" name="Group 306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9" name="TextBox 30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310" name="Group 309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2" name="TextBox 31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313" name="Group 31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5" name="TextBox 31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316" name="Group 315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8" name="TextBox 3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322" name="Group 321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24" name="TextBox 323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322522" y="2914567"/>
              <a:ext cx="2951795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000" dirty="0" err="1">
                  <a:latin typeface="Consolas" panose="020B0609020204030204" pitchFamily="49" charset="0"/>
                </a:rPr>
                <a:t>n</a:t>
              </a:r>
              <a:r>
                <a:rPr kumimoji="0" lang="en-GB" sz="1000" b="1" i="0" u="none" strike="noStrike" cap="none" spc="0" normalizeH="0" baseline="0" dirty="0" err="1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umber_line</a:t>
              </a: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(4, 7)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315408" y="3247611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27" name="TextBox 326"/>
          <p:cNvSpPr txBox="1"/>
          <p:nvPr/>
        </p:nvSpPr>
        <p:spPr>
          <a:xfrm>
            <a:off x="3599103" y="2166432"/>
            <a:ext cx="3175200" cy="6718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050" dirty="0">
                <a:latin typeface="Consolas" panose="020B0609020204030204" pitchFamily="49" charset="0"/>
              </a:rPr>
              <a:t>dates &lt;- c("30/04/2019", "10/04/2019")</a:t>
            </a:r>
          </a:p>
          <a:p>
            <a:pPr lvl="1" indent="0"/>
            <a:r>
              <a:rPr lang="en-GB" sz="1050" dirty="0">
                <a:latin typeface="Consolas" panose="020B0609020204030204" pitchFamily="49" charset="0"/>
              </a:rPr>
              <a:t>dates &lt;- </a:t>
            </a:r>
            <a:r>
              <a:rPr lang="en-GB" sz="1050" dirty="0" err="1">
                <a:latin typeface="Consolas" panose="020B0609020204030204" pitchFamily="49" charset="0"/>
              </a:rPr>
              <a:t>as.Date</a:t>
            </a:r>
            <a:r>
              <a:rPr lang="en-GB" sz="1050" dirty="0">
                <a:latin typeface="Consolas" panose="020B0609020204030204" pitchFamily="49" charset="0"/>
              </a:rPr>
              <a:t>(dates, "%d/%m/%Y")</a:t>
            </a:r>
          </a:p>
          <a:p>
            <a:pPr lvl="1" indent="0"/>
            <a:r>
              <a:rPr lang="en-GB" sz="1050" dirty="0" err="1">
                <a:latin typeface="Consolas" panose="020B0609020204030204" pitchFamily="49" charset="0"/>
              </a:rPr>
              <a:t>n</a:t>
            </a:r>
            <a:r>
              <a:rPr kumimoji="0" lang="en-GB" sz="105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umber_line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</a:t>
            </a:r>
            <a:r>
              <a:rPr lang="en-GB" sz="1050" dirty="0">
                <a:latin typeface="Consolas" panose="020B0609020204030204" pitchFamily="49" charset="0"/>
              </a:rPr>
              <a:t>dates[1]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, </a:t>
            </a:r>
            <a:r>
              <a:rPr lang="en-GB" sz="1050" dirty="0">
                <a:latin typeface="Consolas" panose="020B0609020204030204" pitchFamily="49" charset="0"/>
              </a:rPr>
              <a:t>dates[2]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60741" y="3005495"/>
            <a:ext cx="3043282" cy="417635"/>
            <a:chOff x="237111" y="4364726"/>
            <a:chExt cx="3043282" cy="417635"/>
          </a:xfrm>
        </p:grpSpPr>
        <p:grpSp>
          <p:nvGrpSpPr>
            <p:cNvPr id="16" name="Group 15"/>
            <p:cNvGrpSpPr/>
            <p:nvPr/>
          </p:nvGrpSpPr>
          <p:grpSpPr>
            <a:xfrm>
              <a:off x="23711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58" name="Straight Connector 357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59" name="TextBox 358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01 Apr</a:t>
                </a:r>
              </a:p>
            </p:txBody>
          </p:sp>
        </p:grpSp>
        <p:cxnSp>
          <p:nvCxnSpPr>
            <p:cNvPr id="330" name="Straight Connector 329"/>
            <p:cNvCxnSpPr/>
            <p:nvPr/>
          </p:nvCxnSpPr>
          <p:spPr>
            <a:xfrm>
              <a:off x="298458" y="4510066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8" name="Straight Arrow Connector 327"/>
            <p:cNvCxnSpPr/>
            <p:nvPr/>
          </p:nvCxnSpPr>
          <p:spPr>
            <a:xfrm flipH="1" flipV="1">
              <a:off x="1308624" y="4364726"/>
              <a:ext cx="1700000" cy="1383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60" name="Group 359"/>
            <p:cNvGrpSpPr/>
            <p:nvPr/>
          </p:nvGrpSpPr>
          <p:grpSpPr>
            <a:xfrm>
              <a:off x="107123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1" name="Straight Connector 360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2" name="TextBox 361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 Apr</a:t>
                </a:r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>
              <a:off x="190535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4" name="Straight Connector 363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5" name="TextBox 364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00" dirty="0"/>
                  <a:t>20</a:t>
                </a: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Apr</a:t>
                </a:r>
              </a:p>
            </p:txBody>
          </p:sp>
        </p:grpSp>
        <p:grpSp>
          <p:nvGrpSpPr>
            <p:cNvPr id="366" name="Group 365"/>
            <p:cNvGrpSpPr/>
            <p:nvPr/>
          </p:nvGrpSpPr>
          <p:grpSpPr>
            <a:xfrm>
              <a:off x="2739472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7" name="Straight Connector 366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8" name="TextBox 367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00" dirty="0"/>
                  <a:t>30</a:t>
                </a: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Apr</a:t>
                </a:r>
              </a:p>
            </p:txBody>
          </p:sp>
        </p:grpSp>
      </p:grpSp>
      <p:sp>
        <p:nvSpPr>
          <p:cNvPr id="369" name="Thank you for making a new cheatsheet for R! These cheatsheets have an important job:"/>
          <p:cNvSpPr txBox="1"/>
          <p:nvPr/>
        </p:nvSpPr>
        <p:spPr>
          <a:xfrm>
            <a:off x="3599103" y="1747544"/>
            <a:ext cx="3015693" cy="390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Also supports objects that can be coerced to numeric values</a:t>
            </a:r>
            <a:endParaRPr dirty="0"/>
          </a:p>
        </p:txBody>
      </p:sp>
      <p:sp>
        <p:nvSpPr>
          <p:cNvPr id="370" name="Thank you for making a new cheatsheet for R! These cheatsheets have an important job:"/>
          <p:cNvSpPr txBox="1"/>
          <p:nvPr/>
        </p:nvSpPr>
        <p:spPr>
          <a:xfrm>
            <a:off x="225167" y="3320466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MANIPULATE NUMBER LINE OBJECTS</a:t>
            </a:r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451" name="Group 450"/>
          <p:cNvGrpSpPr/>
          <p:nvPr/>
        </p:nvGrpSpPr>
        <p:grpSpPr>
          <a:xfrm>
            <a:off x="225168" y="5382237"/>
            <a:ext cx="2975859" cy="1389243"/>
            <a:chOff x="274394" y="7211045"/>
            <a:chExt cx="2975859" cy="1389243"/>
          </a:xfrm>
        </p:grpSpPr>
        <p:grpSp>
          <p:nvGrpSpPr>
            <p:cNvPr id="372" name="Group 371"/>
            <p:cNvGrpSpPr/>
            <p:nvPr/>
          </p:nvGrpSpPr>
          <p:grpSpPr>
            <a:xfrm>
              <a:off x="274394" y="8104557"/>
              <a:ext cx="2975859" cy="495731"/>
              <a:chOff x="298458" y="4357280"/>
              <a:chExt cx="2975859" cy="44363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5" name="TextBox 40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376" name="Straight Connector 375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77" name="Group 376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3" name="TextBox 4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378" name="Group 37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1" name="TextBox 40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379" name="Group 378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8" name="Straight Connector 39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9" name="TextBox 39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380" name="Group 379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7" name="TextBox 3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381" name="Group 380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4" name="Straight Connector 3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5" name="TextBox 39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382" name="Group 381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2" name="Straight Connector 3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3" name="TextBox 39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383" name="Group 38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0" name="Straight Connector 38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1" name="TextBox 39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384" name="Group 383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89" name="TextBox 38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385" name="Group 384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87" name="TextBox 386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374" name="Straight Arrow Connector 373"/>
            <p:cNvCxnSpPr/>
            <p:nvPr/>
          </p:nvCxnSpPr>
          <p:spPr>
            <a:xfrm>
              <a:off x="1291344" y="8026214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6" name="Straight Arrow Connector 405"/>
            <p:cNvCxnSpPr/>
            <p:nvPr/>
          </p:nvCxnSpPr>
          <p:spPr>
            <a:xfrm>
              <a:off x="1800801" y="7888826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3">
                  <a:lumMod val="75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7" name="Straight Arrow Connector 406"/>
            <p:cNvCxnSpPr/>
            <p:nvPr/>
          </p:nvCxnSpPr>
          <p:spPr>
            <a:xfrm>
              <a:off x="768835" y="7751437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8" name="Straight Arrow Connector 407"/>
            <p:cNvCxnSpPr/>
            <p:nvPr/>
          </p:nvCxnSpPr>
          <p:spPr>
            <a:xfrm>
              <a:off x="1291344" y="7614048"/>
              <a:ext cx="1343440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9" name="Straight Arrow Connector 408"/>
            <p:cNvCxnSpPr/>
            <p:nvPr/>
          </p:nvCxnSpPr>
          <p:spPr>
            <a:xfrm flipV="1">
              <a:off x="768835" y="7463962"/>
              <a:ext cx="1865949" cy="12696"/>
            </a:xfrm>
            <a:prstGeom prst="straightConnector1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0" name="Straight Arrow Connector 409"/>
            <p:cNvCxnSpPr/>
            <p:nvPr/>
          </p:nvCxnSpPr>
          <p:spPr>
            <a:xfrm>
              <a:off x="1574899" y="7326573"/>
              <a:ext cx="330452" cy="0"/>
            </a:xfrm>
            <a:prstGeom prst="straightConnector1">
              <a:avLst/>
            </a:prstGeom>
            <a:noFill/>
            <a:ln w="25400" cap="flat">
              <a:solidFill>
                <a:srgbClr val="00B05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9" name="Straight Arrow Connector 448"/>
            <p:cNvCxnSpPr/>
            <p:nvPr/>
          </p:nvCxnSpPr>
          <p:spPr>
            <a:xfrm flipH="1">
              <a:off x="1291344" y="7211045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75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52" name="TextBox 451"/>
          <p:cNvSpPr txBox="1"/>
          <p:nvPr/>
        </p:nvSpPr>
        <p:spPr>
          <a:xfrm>
            <a:off x="223320" y="6842484"/>
            <a:ext cx="3173351" cy="28391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number_line_width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3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number_line_sequence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1)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 5 6 7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number_line_sequence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.5)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4.0 4.5 5.0 5.5 6.0 6.5 7.0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left_point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7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start_point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right_point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end_point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7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454" name="Thank you for making a new cheatsheet for R! These cheatsheets have an important job:"/>
          <p:cNvSpPr txBox="1"/>
          <p:nvPr/>
        </p:nvSpPr>
        <p:spPr>
          <a:xfrm>
            <a:off x="3599102" y="3602880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COMBINE NUMBER LINE OBJECTS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3599103" y="3867856"/>
            <a:ext cx="3245746" cy="11977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100" dirty="0">
                <a:latin typeface="+mn-lt"/>
              </a:rPr>
              <a:t>Overlapping </a:t>
            </a:r>
            <a:r>
              <a:rPr lang="en-GB" sz="1100" dirty="0" err="1">
                <a:latin typeface="+mn-lt"/>
              </a:rPr>
              <a:t>number_line</a:t>
            </a:r>
            <a:r>
              <a:rPr lang="en-GB" sz="1100" dirty="0">
                <a:latin typeface="+mn-lt"/>
              </a:rPr>
              <a:t> objects can be merged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n1 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(4,7)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n2 &lt;- </a:t>
            </a:r>
            <a:r>
              <a:rPr lang="en-GB" sz="1050" dirty="0" err="1">
                <a:latin typeface="Consolas" panose="020B0609020204030204" pitchFamily="49" charset="0"/>
              </a:rPr>
              <a:t>as.number_line</a:t>
            </a:r>
            <a:r>
              <a:rPr lang="en-GB" sz="1050" dirty="0">
                <a:latin typeface="Consolas" panose="020B0609020204030204" pitchFamily="49" charset="0"/>
              </a:rPr>
              <a:t>(4)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n3 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(5,8)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n4 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(8,10)</a:t>
            </a:r>
          </a:p>
          <a:p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 &lt;- c(n1, n2, n3, n4)</a:t>
            </a:r>
          </a:p>
        </p:txBody>
      </p:sp>
      <p:grpSp>
        <p:nvGrpSpPr>
          <p:cNvPr id="499" name="Group 498"/>
          <p:cNvGrpSpPr/>
          <p:nvPr/>
        </p:nvGrpSpPr>
        <p:grpSpPr>
          <a:xfrm>
            <a:off x="3694453" y="5244513"/>
            <a:ext cx="2975859" cy="904352"/>
            <a:chOff x="3797796" y="5487259"/>
            <a:chExt cx="2975859" cy="904352"/>
          </a:xfrm>
        </p:grpSpPr>
        <p:grpSp>
          <p:nvGrpSpPr>
            <p:cNvPr id="457" name="Group 456"/>
            <p:cNvGrpSpPr/>
            <p:nvPr/>
          </p:nvGrpSpPr>
          <p:grpSpPr>
            <a:xfrm>
              <a:off x="3797796" y="5895880"/>
              <a:ext cx="2975859" cy="495731"/>
              <a:chOff x="298458" y="4357280"/>
              <a:chExt cx="2975859" cy="443630"/>
            </a:xfrm>
          </p:grpSpPr>
          <p:grpSp>
            <p:nvGrpSpPr>
              <p:cNvPr id="465" name="Group 46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4" name="Straight Connector 4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5" name="TextBox 49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466" name="Straight Connector 465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467" name="Group 466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2" name="Straight Connector 4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3" name="TextBox 49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468" name="Group 46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0" name="Straight Connector 48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1" name="TextBox 49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469" name="Group 468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8" name="Straight Connector 48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9" name="TextBox 48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470" name="Group 469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7" name="TextBox 48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471" name="Group 470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5" name="TextBox 48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472" name="Group 471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3" name="TextBox 48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473" name="Group 47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1" name="TextBox 48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474" name="Group 473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79" name="TextBox 47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475" name="Group 474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476" name="Straight Connector 47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77" name="TextBox 476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458" name="Straight Arrow Connector 457"/>
            <p:cNvCxnSpPr/>
            <p:nvPr/>
          </p:nvCxnSpPr>
          <p:spPr>
            <a:xfrm>
              <a:off x="4814746" y="5844833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0" name="Straight Arrow Connector 459"/>
            <p:cNvCxnSpPr/>
            <p:nvPr/>
          </p:nvCxnSpPr>
          <p:spPr>
            <a:xfrm>
              <a:off x="5042854" y="5611000"/>
              <a:ext cx="927268" cy="0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1" name="Straight Arrow Connector 460"/>
            <p:cNvCxnSpPr/>
            <p:nvPr/>
          </p:nvCxnSpPr>
          <p:spPr>
            <a:xfrm>
              <a:off x="5889498" y="5487259"/>
              <a:ext cx="664473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96" name="Oval 495"/>
            <p:cNvSpPr>
              <a:spLocks noChangeAspect="1"/>
            </p:cNvSpPr>
            <p:nvPr/>
          </p:nvSpPr>
          <p:spPr>
            <a:xfrm>
              <a:off x="4814746" y="5649794"/>
              <a:ext cx="72000" cy="72000"/>
            </a:xfrm>
            <a:prstGeom prst="ellipse">
              <a:avLst/>
            </a:prstGeom>
            <a:blipFill rotWithShape="1">
              <a:blip r:embed="rId7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00" name="Rectangle 499"/>
          <p:cNvSpPr/>
          <p:nvPr/>
        </p:nvSpPr>
        <p:spPr>
          <a:xfrm>
            <a:off x="3599103" y="6052748"/>
            <a:ext cx="301858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050" dirty="0" err="1">
                <a:latin typeface="Consolas" panose="020B0609020204030204" pitchFamily="49" charset="0"/>
              </a:rPr>
              <a:t>compress_number_line</a:t>
            </a:r>
            <a:r>
              <a:rPr lang="en-GB" sz="1050" dirty="0">
                <a:latin typeface="Consolas" panose="020B0609020204030204" pitchFamily="49" charset="0"/>
              </a:rPr>
              <a:t>(</a:t>
            </a:r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46" name="Group 545"/>
          <p:cNvGrpSpPr/>
          <p:nvPr/>
        </p:nvGrpSpPr>
        <p:grpSpPr>
          <a:xfrm>
            <a:off x="3694453" y="6394461"/>
            <a:ext cx="2975859" cy="540109"/>
            <a:chOff x="3797796" y="6663242"/>
            <a:chExt cx="2975859" cy="540109"/>
          </a:xfrm>
        </p:grpSpPr>
        <p:grpSp>
          <p:nvGrpSpPr>
            <p:cNvPr id="507" name="Group 506"/>
            <p:cNvGrpSpPr/>
            <p:nvPr/>
          </p:nvGrpSpPr>
          <p:grpSpPr>
            <a:xfrm>
              <a:off x="3797796" y="6812552"/>
              <a:ext cx="2975859" cy="390799"/>
              <a:chOff x="298458" y="4357280"/>
              <a:chExt cx="2975859" cy="443630"/>
            </a:xfrm>
          </p:grpSpPr>
          <p:grpSp>
            <p:nvGrpSpPr>
              <p:cNvPr id="512" name="Group 511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41" name="Straight Connector 54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42" name="TextBox 54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13" name="Straight Connector 512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14" name="Group 513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9" name="Straight Connector 53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40" name="TextBox 53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15" name="Group 514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8" name="TextBox 53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16" name="Group 515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5" name="Straight Connector 53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6" name="TextBox 53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17" name="Group 516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3" name="Straight Connector 53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4" name="TextBox 53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18" name="Group 517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1" name="Straight Connector 53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2" name="TextBox 53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19" name="Group 518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29" name="Straight Connector 52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0" name="TextBox 52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20" name="Group 519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27" name="Straight Connector 52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8" name="TextBox 52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521" name="Group 520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6" name="TextBox 525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522" name="Group 521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4" name="TextBox 523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508" name="Straight Arrow Connector 507"/>
            <p:cNvCxnSpPr/>
            <p:nvPr/>
          </p:nvCxnSpPr>
          <p:spPr>
            <a:xfrm>
              <a:off x="4814746" y="6761505"/>
              <a:ext cx="1116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0" name="Straight Arrow Connector 509"/>
            <p:cNvCxnSpPr/>
            <p:nvPr/>
          </p:nvCxnSpPr>
          <p:spPr>
            <a:xfrm>
              <a:off x="5889498" y="6663242"/>
              <a:ext cx="664473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49" name="Rectangle 548"/>
          <p:cNvSpPr/>
          <p:nvPr/>
        </p:nvSpPr>
        <p:spPr>
          <a:xfrm>
            <a:off x="3599103" y="6899217"/>
            <a:ext cx="3370347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050" dirty="0" err="1">
                <a:latin typeface="Consolas" panose="020B0609020204030204" pitchFamily="49" charset="0"/>
              </a:rPr>
              <a:t>compress_number_line</a:t>
            </a:r>
            <a:r>
              <a:rPr lang="en-GB" sz="1050" dirty="0">
                <a:latin typeface="Consolas" panose="020B0609020204030204" pitchFamily="49" charset="0"/>
              </a:rPr>
              <a:t>(</a:t>
            </a:r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, collapse =T)</a:t>
            </a:r>
          </a:p>
        </p:txBody>
      </p:sp>
      <p:grpSp>
        <p:nvGrpSpPr>
          <p:cNvPr id="550" name="Group 549"/>
          <p:cNvGrpSpPr/>
          <p:nvPr/>
        </p:nvGrpSpPr>
        <p:grpSpPr>
          <a:xfrm>
            <a:off x="3694453" y="7267356"/>
            <a:ext cx="2975859" cy="441846"/>
            <a:chOff x="3797796" y="6761505"/>
            <a:chExt cx="2975859" cy="441846"/>
          </a:xfrm>
        </p:grpSpPr>
        <p:grpSp>
          <p:nvGrpSpPr>
            <p:cNvPr id="551" name="Group 550"/>
            <p:cNvGrpSpPr/>
            <p:nvPr/>
          </p:nvGrpSpPr>
          <p:grpSpPr>
            <a:xfrm>
              <a:off x="3797796" y="6812552"/>
              <a:ext cx="2975859" cy="390799"/>
              <a:chOff x="298458" y="4357280"/>
              <a:chExt cx="2975859" cy="443630"/>
            </a:xfrm>
          </p:grpSpPr>
          <p:grpSp>
            <p:nvGrpSpPr>
              <p:cNvPr id="554" name="Group 553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83" name="Straight Connector 58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4" name="TextBox 58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55" name="Straight Connector 554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56" name="Group 555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81" name="Straight Connector 58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2" name="TextBox 58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57" name="Group 556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9" name="Straight Connector 5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0" name="TextBox 57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58" name="Group 557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7" name="Straight Connector 57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8" name="TextBox 57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59" name="Group 558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5" name="Straight Connector 57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6" name="TextBox 57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60" name="Group 559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3" name="Straight Connector 57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4" name="TextBox 57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61" name="Group 560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1" name="Straight Connector 57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2" name="TextBox 57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62" name="Group 561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0" name="TextBox 56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563" name="Group 562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567" name="Straight Connector 56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68" name="TextBox 567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564" name="Group 563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66" name="TextBox 56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552" name="Straight Arrow Connector 551"/>
            <p:cNvCxnSpPr/>
            <p:nvPr/>
          </p:nvCxnSpPr>
          <p:spPr>
            <a:xfrm>
              <a:off x="4814745" y="6761505"/>
              <a:ext cx="17568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87" name="Rectangle 586"/>
          <p:cNvSpPr/>
          <p:nvPr/>
        </p:nvSpPr>
        <p:spPr>
          <a:xfrm>
            <a:off x="3599104" y="7674652"/>
            <a:ext cx="1461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overlap methods</a:t>
            </a:r>
            <a:endParaRPr lang="en-GB" sz="1100" dirty="0">
              <a:latin typeface="+mn-lt"/>
            </a:endParaRPr>
          </a:p>
        </p:txBody>
      </p:sp>
      <p:sp>
        <p:nvSpPr>
          <p:cNvPr id="635" name="TextBox 634"/>
          <p:cNvSpPr txBox="1"/>
          <p:nvPr/>
        </p:nvSpPr>
        <p:spPr>
          <a:xfrm>
            <a:off x="3846362" y="8710893"/>
            <a:ext cx="968065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4"/>
                </a:solidFill>
              </a:rPr>
              <a:t>aligns_end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589" name="Group 588"/>
          <p:cNvGrpSpPr/>
          <p:nvPr/>
        </p:nvGrpSpPr>
        <p:grpSpPr>
          <a:xfrm>
            <a:off x="3694453" y="9603399"/>
            <a:ext cx="2975859" cy="390799"/>
            <a:chOff x="298458" y="4357280"/>
            <a:chExt cx="2975859" cy="443630"/>
          </a:xfrm>
        </p:grpSpPr>
        <p:grpSp>
          <p:nvGrpSpPr>
            <p:cNvPr id="591" name="Group 590"/>
            <p:cNvGrpSpPr/>
            <p:nvPr/>
          </p:nvGrpSpPr>
          <p:grpSpPr>
            <a:xfrm>
              <a:off x="415152" y="4405408"/>
              <a:ext cx="174816" cy="321097"/>
              <a:chOff x="559534" y="4742300"/>
              <a:chExt cx="174816" cy="321097"/>
            </a:xfrm>
          </p:grpSpPr>
          <p:cxnSp>
            <p:nvCxnSpPr>
              <p:cNvPr id="620" name="Straight Connector 61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21" name="TextBox 62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cxnSp>
          <p:nvCxnSpPr>
            <p:cNvPr id="592" name="Straight Connector 591"/>
            <p:cNvCxnSpPr/>
            <p:nvPr/>
          </p:nvCxnSpPr>
          <p:spPr>
            <a:xfrm>
              <a:off x="298458" y="4424799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593" name="Group 592"/>
            <p:cNvGrpSpPr/>
            <p:nvPr/>
          </p:nvGrpSpPr>
          <p:grpSpPr>
            <a:xfrm>
              <a:off x="683840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8" name="Straight Connector 61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9" name="TextBox 61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594" name="Group 593"/>
            <p:cNvGrpSpPr/>
            <p:nvPr/>
          </p:nvGrpSpPr>
          <p:grpSpPr>
            <a:xfrm>
              <a:off x="952528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6" name="Straight Connector 61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7" name="TextBox 61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595" name="Group 594"/>
            <p:cNvGrpSpPr/>
            <p:nvPr/>
          </p:nvGrpSpPr>
          <p:grpSpPr>
            <a:xfrm>
              <a:off x="1221216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4" name="Straight Connector 61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5" name="TextBox 61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596" name="Group 595"/>
            <p:cNvGrpSpPr/>
            <p:nvPr/>
          </p:nvGrpSpPr>
          <p:grpSpPr>
            <a:xfrm>
              <a:off x="1489904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2" name="Straight Connector 61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3" name="TextBox 61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597" name="Group 596"/>
            <p:cNvGrpSpPr/>
            <p:nvPr/>
          </p:nvGrpSpPr>
          <p:grpSpPr>
            <a:xfrm>
              <a:off x="1758592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0" name="Straight Connector 60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1" name="TextBox 61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2027280" y="4405408"/>
              <a:ext cx="174816" cy="321097"/>
              <a:chOff x="559534" y="4742300"/>
              <a:chExt cx="174816" cy="321097"/>
            </a:xfrm>
          </p:grpSpPr>
          <p:cxnSp>
            <p:nvCxnSpPr>
              <p:cNvPr id="608" name="Straight Connector 60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9" name="TextBox 60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599" name="Group 598"/>
            <p:cNvGrpSpPr/>
            <p:nvPr/>
          </p:nvGrpSpPr>
          <p:grpSpPr>
            <a:xfrm>
              <a:off x="2295968" y="4405408"/>
              <a:ext cx="174816" cy="321097"/>
              <a:chOff x="559534" y="4742300"/>
              <a:chExt cx="174816" cy="321097"/>
            </a:xfrm>
          </p:grpSpPr>
          <p:cxnSp>
            <p:nvCxnSpPr>
              <p:cNvPr id="606" name="Straight Connector 60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7" name="TextBox 60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600" name="Group 599"/>
            <p:cNvGrpSpPr/>
            <p:nvPr/>
          </p:nvGrpSpPr>
          <p:grpSpPr>
            <a:xfrm>
              <a:off x="2564656" y="4405408"/>
              <a:ext cx="174816" cy="305872"/>
              <a:chOff x="559534" y="4742300"/>
              <a:chExt cx="174816" cy="305872"/>
            </a:xfrm>
          </p:grpSpPr>
          <p:cxnSp>
            <p:nvCxnSpPr>
              <p:cNvPr id="604" name="Straight Connector 60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5" name="TextBox 604"/>
              <p:cNvSpPr txBox="1"/>
              <p:nvPr/>
            </p:nvSpPr>
            <p:spPr>
              <a:xfrm>
                <a:off x="559534" y="4788881"/>
                <a:ext cx="174816" cy="259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601" name="Group 600"/>
            <p:cNvGrpSpPr/>
            <p:nvPr/>
          </p:nvGrpSpPr>
          <p:grpSpPr>
            <a:xfrm>
              <a:off x="2833347" y="4357280"/>
              <a:ext cx="358319" cy="443630"/>
              <a:chOff x="559534" y="4696711"/>
              <a:chExt cx="174816" cy="443630"/>
            </a:xfrm>
          </p:grpSpPr>
          <p:cxnSp>
            <p:nvCxnSpPr>
              <p:cNvPr id="602" name="Straight Connector 60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3" name="TextBox 602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4988137" y="9457701"/>
            <a:ext cx="528339" cy="102271"/>
            <a:chOff x="4988137" y="9396741"/>
            <a:chExt cx="528339" cy="102271"/>
          </a:xfrm>
        </p:grpSpPr>
        <p:cxnSp>
          <p:nvCxnSpPr>
            <p:cNvPr id="590" name="Straight Arrow Connector 589"/>
            <p:cNvCxnSpPr/>
            <p:nvPr/>
          </p:nvCxnSpPr>
          <p:spPr>
            <a:xfrm>
              <a:off x="4988137" y="9499012"/>
              <a:ext cx="360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4" name="Straight Arrow Connector 623"/>
            <p:cNvCxnSpPr/>
            <p:nvPr/>
          </p:nvCxnSpPr>
          <p:spPr>
            <a:xfrm>
              <a:off x="5161929" y="9396741"/>
              <a:ext cx="354547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25" name="TextBox 624"/>
          <p:cNvSpPr txBox="1"/>
          <p:nvPr/>
        </p:nvSpPr>
        <p:spPr>
          <a:xfrm>
            <a:off x="3846362" y="9336477"/>
            <a:ext cx="741308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/>
              <a:t>a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cross()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988137" y="9140860"/>
            <a:ext cx="540000" cy="102271"/>
            <a:chOff x="4988137" y="9079900"/>
            <a:chExt cx="540000" cy="102271"/>
          </a:xfrm>
        </p:grpSpPr>
        <p:cxnSp>
          <p:nvCxnSpPr>
            <p:cNvPr id="628" name="Straight Arrow Connector 627"/>
            <p:cNvCxnSpPr/>
            <p:nvPr/>
          </p:nvCxnSpPr>
          <p:spPr>
            <a:xfrm>
              <a:off x="4988137" y="9182171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9" name="Straight Arrow Connector 628"/>
            <p:cNvCxnSpPr/>
            <p:nvPr/>
          </p:nvCxnSpPr>
          <p:spPr>
            <a:xfrm>
              <a:off x="5198193" y="9079900"/>
              <a:ext cx="18000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30" name="TextBox 629"/>
          <p:cNvSpPr txBox="1"/>
          <p:nvPr/>
        </p:nvSpPr>
        <p:spPr>
          <a:xfrm>
            <a:off x="3846362" y="9023483"/>
            <a:ext cx="949616" cy="297437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6"/>
                </a:solidFill>
              </a:rPr>
              <a:t>inbetween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988137" y="8546113"/>
            <a:ext cx="329221" cy="102271"/>
            <a:chOff x="4988138" y="8458259"/>
            <a:chExt cx="329221" cy="102271"/>
          </a:xfrm>
        </p:grpSpPr>
        <p:cxnSp>
          <p:nvCxnSpPr>
            <p:cNvPr id="641" name="Straight Arrow Connector 640"/>
            <p:cNvCxnSpPr/>
            <p:nvPr/>
          </p:nvCxnSpPr>
          <p:spPr>
            <a:xfrm>
              <a:off x="4988138" y="8560530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2" name="Straight Arrow Connector 641"/>
            <p:cNvCxnSpPr/>
            <p:nvPr/>
          </p:nvCxnSpPr>
          <p:spPr>
            <a:xfrm>
              <a:off x="4988138" y="8458259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43" name="TextBox 642"/>
          <p:cNvSpPr txBox="1"/>
          <p:nvPr/>
        </p:nvSpPr>
        <p:spPr>
          <a:xfrm>
            <a:off x="3846362" y="8428736"/>
            <a:ext cx="968065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2"/>
                </a:solidFill>
              </a:rPr>
              <a:t>aligns_start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988137" y="8270163"/>
            <a:ext cx="619181" cy="94651"/>
            <a:chOff x="4988138" y="8209203"/>
            <a:chExt cx="619181" cy="94651"/>
          </a:xfrm>
        </p:grpSpPr>
        <p:cxnSp>
          <p:nvCxnSpPr>
            <p:cNvPr id="647" name="Straight Arrow Connector 646"/>
            <p:cNvCxnSpPr/>
            <p:nvPr/>
          </p:nvCxnSpPr>
          <p:spPr>
            <a:xfrm>
              <a:off x="4988138" y="8303854"/>
              <a:ext cx="3312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8" name="Straight Arrow Connector 647"/>
            <p:cNvCxnSpPr/>
            <p:nvPr/>
          </p:nvCxnSpPr>
          <p:spPr>
            <a:xfrm>
              <a:off x="5278098" y="8209203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49" name="TextBox 648"/>
          <p:cNvSpPr txBox="1"/>
          <p:nvPr/>
        </p:nvSpPr>
        <p:spPr>
          <a:xfrm>
            <a:off x="3846362" y="8158613"/>
            <a:ext cx="596353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>
                <a:solidFill>
                  <a:schemeClr val="accent1"/>
                </a:solidFill>
              </a:rPr>
              <a:t>chain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sp>
        <p:nvSpPr>
          <p:cNvPr id="651" name="Line"/>
          <p:cNvSpPr/>
          <p:nvPr/>
        </p:nvSpPr>
        <p:spPr>
          <a:xfrm>
            <a:off x="225168" y="3137486"/>
            <a:ext cx="2957389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>
            <a:off x="3599103" y="3482390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0" name="Where possible, use code that works when run."/>
          <p:cNvSpPr txBox="1"/>
          <p:nvPr/>
        </p:nvSpPr>
        <p:spPr>
          <a:xfrm>
            <a:off x="10564982" y="1817531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EPISODES FROM PERIODS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1159" name="Group 1158"/>
          <p:cNvGrpSpPr/>
          <p:nvPr/>
        </p:nvGrpSpPr>
        <p:grpSpPr>
          <a:xfrm>
            <a:off x="10513252" y="2648806"/>
            <a:ext cx="3225386" cy="1204491"/>
            <a:chOff x="10513252" y="2768552"/>
            <a:chExt cx="3225386" cy="1204491"/>
          </a:xfrm>
        </p:grpSpPr>
        <p:cxnSp>
          <p:nvCxnSpPr>
            <p:cNvPr id="986" name="Straight Connector 985"/>
            <p:cNvCxnSpPr/>
            <p:nvPr/>
          </p:nvCxnSpPr>
          <p:spPr>
            <a:xfrm>
              <a:off x="10513252" y="3627665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73" name="TextBox 972"/>
            <p:cNvSpPr txBox="1"/>
            <p:nvPr/>
          </p:nvSpPr>
          <p:spPr>
            <a:xfrm>
              <a:off x="10537316" y="2768552"/>
              <a:ext cx="3201322" cy="469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>
                <a:buClr>
                  <a:schemeClr val="accent4"/>
                </a:buClr>
              </a:pPr>
              <a:r>
                <a:rPr lang="en-GB" sz="1000" dirty="0" err="1" smtClean="0">
                  <a:latin typeface="Consolas" panose="020B0609020204030204" pitchFamily="49" charset="0"/>
                </a:rPr>
                <a:t>fixed_episodes</a:t>
              </a:r>
              <a:r>
                <a:rPr lang="en-GB" sz="1000" dirty="0" smtClean="0">
                  <a:latin typeface="Consolas" panose="020B0609020204030204" pitchFamily="49" charset="0"/>
                </a:rPr>
                <a:t>(periods,</a:t>
              </a:r>
            </a:p>
            <a:p>
              <a:pPr lvl="1" indent="0">
                <a:buClr>
                  <a:schemeClr val="accent4"/>
                </a:buClr>
              </a:pPr>
              <a:r>
                <a:rPr lang="en-GB" sz="1000" dirty="0" smtClean="0">
                  <a:latin typeface="Consolas" panose="020B0609020204030204" pitchFamily="49" charset="0"/>
                </a:rPr>
                <a:t> </a:t>
              </a:r>
              <a:r>
                <a:rPr lang="en-GB" sz="1000" dirty="0" err="1" smtClean="0">
                  <a:latin typeface="Consolas" panose="020B0609020204030204" pitchFamily="49" charset="0"/>
                </a:rPr>
                <a:t>case_length</a:t>
              </a:r>
              <a:r>
                <a:rPr lang="en-GB" sz="1000" dirty="0" smtClean="0">
                  <a:latin typeface="Consolas" panose="020B0609020204030204" pitchFamily="49" charset="0"/>
                </a:rPr>
                <a:t> </a:t>
              </a:r>
              <a:r>
                <a:rPr lang="en-GB" sz="1000" dirty="0">
                  <a:latin typeface="Consolas" panose="020B0609020204030204" pitchFamily="49" charset="0"/>
                </a:rPr>
                <a:t>= 0, to_s4 = T)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grpSp>
          <p:nvGrpSpPr>
            <p:cNvPr id="985" name="Group 984"/>
            <p:cNvGrpSpPr/>
            <p:nvPr/>
          </p:nvGrpSpPr>
          <p:grpSpPr>
            <a:xfrm>
              <a:off x="10629946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4" name="Straight Connector 101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5" name="TextBox 101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grpSp>
          <p:nvGrpSpPr>
            <p:cNvPr id="987" name="Group 986"/>
            <p:cNvGrpSpPr/>
            <p:nvPr/>
          </p:nvGrpSpPr>
          <p:grpSpPr>
            <a:xfrm>
              <a:off x="10898634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2" name="Straight Connector 101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3" name="TextBox 101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988" name="Group 987"/>
            <p:cNvGrpSpPr/>
            <p:nvPr/>
          </p:nvGrpSpPr>
          <p:grpSpPr>
            <a:xfrm>
              <a:off x="11167322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0" name="Straight Connector 100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1" name="TextBox 101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989" name="Group 988"/>
            <p:cNvGrpSpPr/>
            <p:nvPr/>
          </p:nvGrpSpPr>
          <p:grpSpPr>
            <a:xfrm>
              <a:off x="11436010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8" name="Straight Connector 100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9" name="TextBox 100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990" name="Group 989"/>
            <p:cNvGrpSpPr/>
            <p:nvPr/>
          </p:nvGrpSpPr>
          <p:grpSpPr>
            <a:xfrm>
              <a:off x="11704698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6" name="Straight Connector 100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7" name="TextBox 100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991" name="Group 990"/>
            <p:cNvGrpSpPr/>
            <p:nvPr/>
          </p:nvGrpSpPr>
          <p:grpSpPr>
            <a:xfrm>
              <a:off x="11973386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4" name="Straight Connector 100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5" name="TextBox 100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992" name="Group 991"/>
            <p:cNvGrpSpPr/>
            <p:nvPr/>
          </p:nvGrpSpPr>
          <p:grpSpPr>
            <a:xfrm>
              <a:off x="12242074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2" name="Straight Connector 100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3" name="TextBox 100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993" name="Group 992"/>
            <p:cNvGrpSpPr/>
            <p:nvPr/>
          </p:nvGrpSpPr>
          <p:grpSpPr>
            <a:xfrm>
              <a:off x="12510762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0" name="Straight Connector 99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1" name="TextBox 100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994" name="Group 993"/>
            <p:cNvGrpSpPr/>
            <p:nvPr/>
          </p:nvGrpSpPr>
          <p:grpSpPr>
            <a:xfrm>
              <a:off x="12779450" y="3610269"/>
              <a:ext cx="174816" cy="288071"/>
              <a:chOff x="559534" y="4742300"/>
              <a:chExt cx="174816" cy="321097"/>
            </a:xfrm>
          </p:grpSpPr>
          <p:cxnSp>
            <p:nvCxnSpPr>
              <p:cNvPr id="998" name="Straight Connector 99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99" name="TextBox 99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995" name="Group 994"/>
            <p:cNvGrpSpPr/>
            <p:nvPr/>
          </p:nvGrpSpPr>
          <p:grpSpPr>
            <a:xfrm>
              <a:off x="12984533" y="3575042"/>
              <a:ext cx="358319" cy="398001"/>
              <a:chOff x="559534" y="4696711"/>
              <a:chExt cx="174816" cy="443630"/>
            </a:xfrm>
          </p:grpSpPr>
          <p:cxnSp>
            <p:nvCxnSpPr>
              <p:cNvPr id="996" name="Straight Connector 99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97" name="TextBox 996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  <p:cxnSp>
          <p:nvCxnSpPr>
            <p:cNvPr id="1017" name="Straight Arrow Connector 1016"/>
            <p:cNvCxnSpPr/>
            <p:nvPr/>
          </p:nvCxnSpPr>
          <p:spPr>
            <a:xfrm>
              <a:off x="10713439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060" name="Group 1059"/>
            <p:cNvGrpSpPr/>
            <p:nvPr/>
          </p:nvGrpSpPr>
          <p:grpSpPr>
            <a:xfrm>
              <a:off x="13216443" y="3609327"/>
              <a:ext cx="358319" cy="302972"/>
              <a:chOff x="559534" y="4742300"/>
              <a:chExt cx="174816" cy="337706"/>
            </a:xfrm>
          </p:grpSpPr>
          <p:cxnSp>
            <p:nvCxnSpPr>
              <p:cNvPr id="1061" name="Straight Connector 106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62" name="TextBox 1061"/>
              <p:cNvSpPr txBox="1"/>
              <p:nvPr/>
            </p:nvSpPr>
            <p:spPr>
              <a:xfrm>
                <a:off x="559534" y="4757046"/>
                <a:ext cx="174816" cy="322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11</a:t>
                </a:r>
              </a:p>
            </p:txBody>
          </p:sp>
        </p:grpSp>
        <p:cxnSp>
          <p:nvCxnSpPr>
            <p:cNvPr id="1122" name="Straight Arrow Connector 1121"/>
            <p:cNvCxnSpPr/>
            <p:nvPr/>
          </p:nvCxnSpPr>
          <p:spPr>
            <a:xfrm>
              <a:off x="11527578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3" name="Straight Arrow Connector 1122"/>
            <p:cNvCxnSpPr/>
            <p:nvPr/>
          </p:nvCxnSpPr>
          <p:spPr>
            <a:xfrm>
              <a:off x="12326844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4" name="Straight Arrow Connector 1123"/>
            <p:cNvCxnSpPr/>
            <p:nvPr/>
          </p:nvCxnSpPr>
          <p:spPr>
            <a:xfrm>
              <a:off x="12869260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148" name="Group 1147"/>
            <p:cNvGrpSpPr/>
            <p:nvPr/>
          </p:nvGrpSpPr>
          <p:grpSpPr>
            <a:xfrm>
              <a:off x="10710607" y="3151565"/>
              <a:ext cx="548400" cy="291440"/>
              <a:chOff x="10710607" y="3151565"/>
              <a:chExt cx="548400" cy="291440"/>
            </a:xfrm>
          </p:grpSpPr>
          <p:grpSp>
            <p:nvGrpSpPr>
              <p:cNvPr id="1144" name="Group 1143"/>
              <p:cNvGrpSpPr/>
              <p:nvPr/>
            </p:nvGrpSpPr>
            <p:grpSpPr>
              <a:xfrm>
                <a:off x="10710607" y="3151565"/>
                <a:ext cx="511152" cy="291440"/>
                <a:chOff x="10710607" y="3151565"/>
                <a:chExt cx="511152" cy="291440"/>
              </a:xfrm>
            </p:grpSpPr>
            <p:sp>
              <p:nvSpPr>
                <p:cNvPr id="978" name="TextBox 977"/>
                <p:cNvSpPr txBox="1"/>
                <p:nvPr/>
              </p:nvSpPr>
              <p:spPr>
                <a:xfrm>
                  <a:off x="10904190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139" name="Connector: Elbow 1138"/>
                <p:cNvCxnSpPr/>
                <p:nvPr/>
              </p:nvCxnSpPr>
              <p:spPr>
                <a:xfrm flipV="1">
                  <a:off x="107106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43" name="Connector: Elbow 1142"/>
              <p:cNvCxnSpPr/>
              <p:nvPr/>
            </p:nvCxnSpPr>
            <p:spPr>
              <a:xfrm flipH="1" flipV="1">
                <a:off x="108630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149" name="Group 1148"/>
            <p:cNvGrpSpPr/>
            <p:nvPr/>
          </p:nvGrpSpPr>
          <p:grpSpPr>
            <a:xfrm>
              <a:off x="11529827" y="3152428"/>
              <a:ext cx="548400" cy="291440"/>
              <a:chOff x="10710607" y="3151565"/>
              <a:chExt cx="548400" cy="291440"/>
            </a:xfrm>
          </p:grpSpPr>
          <p:grpSp>
            <p:nvGrpSpPr>
              <p:cNvPr id="1150" name="Group 1149"/>
              <p:cNvGrpSpPr/>
              <p:nvPr/>
            </p:nvGrpSpPr>
            <p:grpSpPr>
              <a:xfrm>
                <a:off x="10710607" y="3151565"/>
                <a:ext cx="479348" cy="291440"/>
                <a:chOff x="10710607" y="3151565"/>
                <a:chExt cx="479348" cy="291440"/>
              </a:xfrm>
            </p:grpSpPr>
            <p:sp>
              <p:nvSpPr>
                <p:cNvPr id="1152" name="TextBox 1151"/>
                <p:cNvSpPr txBox="1"/>
                <p:nvPr/>
              </p:nvSpPr>
              <p:spPr>
                <a:xfrm>
                  <a:off x="10872386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E2</a:t>
                  </a:r>
                </a:p>
              </p:txBody>
            </p:sp>
            <p:cxnSp>
              <p:nvCxnSpPr>
                <p:cNvPr id="1153" name="Connector: Elbow 1152"/>
                <p:cNvCxnSpPr/>
                <p:nvPr/>
              </p:nvCxnSpPr>
              <p:spPr>
                <a:xfrm flipV="1">
                  <a:off x="107106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51" name="Connector: Elbow 1150"/>
              <p:cNvCxnSpPr/>
              <p:nvPr/>
            </p:nvCxnSpPr>
            <p:spPr>
              <a:xfrm flipH="1" flipV="1">
                <a:off x="108630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154" name="Group 1153"/>
            <p:cNvGrpSpPr/>
            <p:nvPr/>
          </p:nvGrpSpPr>
          <p:grpSpPr>
            <a:xfrm>
              <a:off x="12326844" y="3146798"/>
              <a:ext cx="1106400" cy="291440"/>
              <a:chOff x="10710607" y="3151565"/>
              <a:chExt cx="1106400" cy="291440"/>
            </a:xfrm>
          </p:grpSpPr>
          <p:grpSp>
            <p:nvGrpSpPr>
              <p:cNvPr id="1155" name="Group 1154"/>
              <p:cNvGrpSpPr/>
              <p:nvPr/>
            </p:nvGrpSpPr>
            <p:grpSpPr>
              <a:xfrm>
                <a:off x="10710607" y="3151565"/>
                <a:ext cx="936000" cy="291440"/>
                <a:chOff x="10710607" y="3151565"/>
                <a:chExt cx="936000" cy="291440"/>
              </a:xfrm>
            </p:grpSpPr>
            <p:sp>
              <p:nvSpPr>
                <p:cNvPr id="1157" name="TextBox 1156"/>
                <p:cNvSpPr txBox="1"/>
                <p:nvPr/>
              </p:nvSpPr>
              <p:spPr>
                <a:xfrm>
                  <a:off x="11134769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E3</a:t>
                  </a:r>
                </a:p>
              </p:txBody>
            </p:sp>
            <p:cxnSp>
              <p:nvCxnSpPr>
                <p:cNvPr id="1158" name="Connector: Elbow 1157"/>
                <p:cNvCxnSpPr/>
                <p:nvPr/>
              </p:nvCxnSpPr>
              <p:spPr>
                <a:xfrm flipV="1">
                  <a:off x="10710607" y="3389005"/>
                  <a:ext cx="93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56" name="Connector: Elbow 1155"/>
              <p:cNvCxnSpPr/>
              <p:nvPr/>
            </p:nvCxnSpPr>
            <p:spPr>
              <a:xfrm flipH="1" flipV="1">
                <a:off x="10863007" y="3389005"/>
                <a:ext cx="95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1220" name="Group 1219"/>
          <p:cNvGrpSpPr/>
          <p:nvPr/>
        </p:nvGrpSpPr>
        <p:grpSpPr>
          <a:xfrm>
            <a:off x="10513252" y="3715019"/>
            <a:ext cx="3225386" cy="1212185"/>
            <a:chOff x="10625934" y="3834765"/>
            <a:chExt cx="3225386" cy="1212185"/>
          </a:xfrm>
        </p:grpSpPr>
        <p:grpSp>
          <p:nvGrpSpPr>
            <p:cNvPr id="1160" name="Group 1159"/>
            <p:cNvGrpSpPr/>
            <p:nvPr/>
          </p:nvGrpSpPr>
          <p:grpSpPr>
            <a:xfrm>
              <a:off x="10625934" y="3834765"/>
              <a:ext cx="3225386" cy="1212185"/>
              <a:chOff x="10513252" y="2760858"/>
              <a:chExt cx="3225386" cy="1212185"/>
            </a:xfrm>
          </p:grpSpPr>
          <p:cxnSp>
            <p:nvCxnSpPr>
              <p:cNvPr id="1161" name="Straight Connector 1160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62" name="TextBox 1161"/>
              <p:cNvSpPr txBox="1"/>
              <p:nvPr/>
            </p:nvSpPr>
            <p:spPr>
              <a:xfrm>
                <a:off x="10537316" y="2760858"/>
                <a:ext cx="3201322" cy="4846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(periods, </a:t>
                </a:r>
              </a:p>
              <a:p>
                <a:pPr lvl="7" indent="0"/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1, to_s4 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163" name="Group 1162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13" name="Straight Connector 121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4" name="TextBox 121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164" name="Group 1163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11" name="Straight Connector 121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2" name="TextBox 121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165" name="Group 1164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9" name="Straight Connector 120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0" name="TextBox 120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166" name="Group 1165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7" name="Straight Connector 120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8" name="TextBox 120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167" name="Group 1166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5" name="Straight Connector 12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6" name="TextBox 120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168" name="Group 1167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3" name="Straight Connector 120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4" name="TextBox 120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169" name="Group 1168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1" name="Straight Connector 120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2" name="TextBox 120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170" name="Group 1169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199" name="Straight Connector 119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0" name="TextBox 119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171" name="Group 1170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197" name="Straight Connector 119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8" name="TextBox 119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172" name="Group 1171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195" name="Straight Connector 119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6" name="TextBox 119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173" name="Straight Arrow Connector 1172"/>
              <p:cNvCxnSpPr/>
              <p:nvPr/>
            </p:nvCxnSpPr>
            <p:spPr>
              <a:xfrm>
                <a:off x="10721323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74" name="Group 1173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193" name="Straight Connector 119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4" name="TextBox 1193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175" name="Straight Arrow Connector 1174"/>
              <p:cNvCxnSpPr/>
              <p:nvPr/>
            </p:nvCxnSpPr>
            <p:spPr>
              <a:xfrm>
                <a:off x="11527578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76" name="Straight Arrow Connector 1175"/>
              <p:cNvCxnSpPr/>
              <p:nvPr/>
            </p:nvCxnSpPr>
            <p:spPr>
              <a:xfrm>
                <a:off x="12337731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77" name="Straight Arrow Connector 1176"/>
              <p:cNvCxnSpPr/>
              <p:nvPr/>
            </p:nvCxnSpPr>
            <p:spPr>
              <a:xfrm>
                <a:off x="12869260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78" name="Group 1177"/>
              <p:cNvGrpSpPr/>
              <p:nvPr/>
            </p:nvGrpSpPr>
            <p:grpSpPr>
              <a:xfrm>
                <a:off x="10710607" y="3151565"/>
                <a:ext cx="1369200" cy="291440"/>
                <a:chOff x="10710607" y="3151565"/>
                <a:chExt cx="1369200" cy="291440"/>
              </a:xfrm>
            </p:grpSpPr>
            <p:grpSp>
              <p:nvGrpSpPr>
                <p:cNvPr id="1189" name="Group 1188"/>
                <p:cNvGrpSpPr/>
                <p:nvPr/>
              </p:nvGrpSpPr>
              <p:grpSpPr>
                <a:xfrm>
                  <a:off x="10710607" y="3151565"/>
                  <a:ext cx="1216800" cy="291440"/>
                  <a:chOff x="10710607" y="3151565"/>
                  <a:chExt cx="1216800" cy="291440"/>
                </a:xfrm>
              </p:grpSpPr>
              <p:sp>
                <p:nvSpPr>
                  <p:cNvPr id="1191" name="TextBox 1190"/>
                  <p:cNvSpPr txBox="1"/>
                  <p:nvPr/>
                </p:nvSpPr>
                <p:spPr>
                  <a:xfrm>
                    <a:off x="11254034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192" name="Connector: Elbow 1191"/>
                  <p:cNvCxnSpPr/>
                  <p:nvPr/>
                </p:nvCxnSpPr>
                <p:spPr>
                  <a:xfrm flipV="1">
                    <a:off x="10710607" y="3389005"/>
                    <a:ext cx="12168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190" name="Connector: Elbow 1189"/>
                <p:cNvCxnSpPr/>
                <p:nvPr/>
              </p:nvCxnSpPr>
              <p:spPr>
                <a:xfrm flipH="1" flipV="1">
                  <a:off x="10863007" y="3389005"/>
                  <a:ext cx="12168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180" name="Group 1179"/>
              <p:cNvGrpSpPr/>
              <p:nvPr/>
            </p:nvGrpSpPr>
            <p:grpSpPr>
              <a:xfrm>
                <a:off x="12326844" y="3146798"/>
                <a:ext cx="1106400" cy="291440"/>
                <a:chOff x="10710607" y="3151565"/>
                <a:chExt cx="1106400" cy="291440"/>
              </a:xfrm>
            </p:grpSpPr>
            <p:grpSp>
              <p:nvGrpSpPr>
                <p:cNvPr id="1181" name="Group 1180"/>
                <p:cNvGrpSpPr/>
                <p:nvPr/>
              </p:nvGrpSpPr>
              <p:grpSpPr>
                <a:xfrm>
                  <a:off x="10710607" y="3151565"/>
                  <a:ext cx="936000" cy="291440"/>
                  <a:chOff x="10710607" y="3151565"/>
                  <a:chExt cx="936000" cy="291440"/>
                </a:xfrm>
              </p:grpSpPr>
              <p:sp>
                <p:nvSpPr>
                  <p:cNvPr id="1183" name="TextBox 1182"/>
                  <p:cNvSpPr txBox="1"/>
                  <p:nvPr/>
                </p:nvSpPr>
                <p:spPr>
                  <a:xfrm>
                    <a:off x="111347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184" name="Connector: Elbow 1183"/>
                  <p:cNvCxnSpPr/>
                  <p:nvPr/>
                </p:nvCxnSpPr>
                <p:spPr>
                  <a:xfrm flipV="1">
                    <a:off x="10710607" y="3389005"/>
                    <a:ext cx="93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182" name="Connector: Elbow 1181"/>
                <p:cNvCxnSpPr/>
                <p:nvPr/>
              </p:nvCxnSpPr>
              <p:spPr>
                <a:xfrm flipH="1" flipV="1">
                  <a:off x="10863007" y="3389005"/>
                  <a:ext cx="95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cxnSp>
          <p:nvCxnSpPr>
            <p:cNvPr id="1216" name="Straight Arrow Connector 1215"/>
            <p:cNvCxnSpPr/>
            <p:nvPr/>
          </p:nvCxnSpPr>
          <p:spPr>
            <a:xfrm>
              <a:off x="11366120" y="4538649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17" name="Straight Arrow Connector 1216"/>
            <p:cNvCxnSpPr/>
            <p:nvPr/>
          </p:nvCxnSpPr>
          <p:spPr>
            <a:xfrm>
              <a:off x="12965602" y="4532029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9" name="Group 18"/>
          <p:cNvGrpSpPr/>
          <p:nvPr/>
        </p:nvGrpSpPr>
        <p:grpSpPr>
          <a:xfrm>
            <a:off x="10513252" y="4890534"/>
            <a:ext cx="3061510" cy="1212185"/>
            <a:chOff x="10529228" y="4989205"/>
            <a:chExt cx="3061510" cy="1212185"/>
          </a:xfrm>
        </p:grpSpPr>
        <p:grpSp>
          <p:nvGrpSpPr>
            <p:cNvPr id="1221" name="Group 1220"/>
            <p:cNvGrpSpPr/>
            <p:nvPr/>
          </p:nvGrpSpPr>
          <p:grpSpPr>
            <a:xfrm>
              <a:off x="10529228" y="4989205"/>
              <a:ext cx="3061510" cy="1212185"/>
              <a:chOff x="10625934" y="3834765"/>
              <a:chExt cx="3061510" cy="1212185"/>
            </a:xfrm>
          </p:grpSpPr>
          <p:grpSp>
            <p:nvGrpSpPr>
              <p:cNvPr id="1222" name="Group 1221"/>
              <p:cNvGrpSpPr/>
              <p:nvPr/>
            </p:nvGrpSpPr>
            <p:grpSpPr>
              <a:xfrm>
                <a:off x="10625934" y="3834765"/>
                <a:ext cx="3061510" cy="1212185"/>
                <a:chOff x="10513252" y="2760858"/>
                <a:chExt cx="3061510" cy="1212185"/>
              </a:xfrm>
            </p:grpSpPr>
            <p:cxnSp>
              <p:nvCxnSpPr>
                <p:cNvPr id="1225" name="Straight Connector 1224"/>
                <p:cNvCxnSpPr/>
                <p:nvPr/>
              </p:nvCxnSpPr>
              <p:spPr>
                <a:xfrm>
                  <a:off x="10513252" y="3627665"/>
                  <a:ext cx="2975859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26" name="TextBox 1225"/>
                <p:cNvSpPr txBox="1"/>
                <p:nvPr/>
              </p:nvSpPr>
              <p:spPr>
                <a:xfrm>
                  <a:off x="10537317" y="2760858"/>
                  <a:ext cx="2313356" cy="48466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lvl="1" indent="0">
                    <a:buClr>
                      <a:schemeClr val="accent4"/>
                    </a:buClr>
                  </a:pPr>
                  <a:r>
                    <a:rPr lang="en-GB" sz="1000" dirty="0" err="1">
                      <a:latin typeface="Consolas" panose="020B0609020204030204" pitchFamily="49" charset="0"/>
                    </a:rPr>
                    <a:t>rolling_episodes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(periods, </a:t>
                  </a:r>
                </a:p>
                <a:p>
                  <a:pPr lvl="7" indent="0"/>
                  <a:r>
                    <a:rPr lang="en-GB" sz="1000" dirty="0" err="1">
                      <a:latin typeface="Consolas" panose="020B0609020204030204" pitchFamily="49" charset="0"/>
                    </a:rPr>
                    <a:t>case_length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 = 1, to_s4 = T)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grpSp>
              <p:nvGrpSpPr>
                <p:cNvPr id="1227" name="Group 1226"/>
                <p:cNvGrpSpPr/>
                <p:nvPr/>
              </p:nvGrpSpPr>
              <p:grpSpPr>
                <a:xfrm>
                  <a:off x="1062994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72" name="Straight Connector 127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73" name="TextBox 127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</a:t>
                    </a:r>
                  </a:p>
                </p:txBody>
              </p:sp>
            </p:grpSp>
            <p:grpSp>
              <p:nvGrpSpPr>
                <p:cNvPr id="1228" name="Group 1227"/>
                <p:cNvGrpSpPr/>
                <p:nvPr/>
              </p:nvGrpSpPr>
              <p:grpSpPr>
                <a:xfrm>
                  <a:off x="1089863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70" name="Straight Connector 126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71" name="TextBox 127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2</a:t>
                    </a:r>
                  </a:p>
                </p:txBody>
              </p:sp>
            </p:grpSp>
            <p:grpSp>
              <p:nvGrpSpPr>
                <p:cNvPr id="1229" name="Group 1228"/>
                <p:cNvGrpSpPr/>
                <p:nvPr/>
              </p:nvGrpSpPr>
              <p:grpSpPr>
                <a:xfrm>
                  <a:off x="1116732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8" name="Straight Connector 126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9" name="TextBox 126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3</a:t>
                    </a:r>
                  </a:p>
                </p:txBody>
              </p:sp>
            </p:grpSp>
            <p:grpSp>
              <p:nvGrpSpPr>
                <p:cNvPr id="1230" name="Group 1229"/>
                <p:cNvGrpSpPr/>
                <p:nvPr/>
              </p:nvGrpSpPr>
              <p:grpSpPr>
                <a:xfrm>
                  <a:off x="1143601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6" name="Straight Connector 126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7" name="TextBox 126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4</a:t>
                    </a:r>
                  </a:p>
                </p:txBody>
              </p:sp>
            </p:grpSp>
            <p:grpSp>
              <p:nvGrpSpPr>
                <p:cNvPr id="1231" name="Group 1230"/>
                <p:cNvGrpSpPr/>
                <p:nvPr/>
              </p:nvGrpSpPr>
              <p:grpSpPr>
                <a:xfrm>
                  <a:off x="11704698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4" name="Straight Connector 126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5" name="TextBox 1264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5</a:t>
                    </a:r>
                  </a:p>
                </p:txBody>
              </p:sp>
            </p:grpSp>
            <p:grpSp>
              <p:nvGrpSpPr>
                <p:cNvPr id="1232" name="Group 1231"/>
                <p:cNvGrpSpPr/>
                <p:nvPr/>
              </p:nvGrpSpPr>
              <p:grpSpPr>
                <a:xfrm>
                  <a:off x="1197338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2" name="Straight Connector 126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3" name="TextBox 126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6</a:t>
                    </a:r>
                  </a:p>
                </p:txBody>
              </p:sp>
            </p:grpSp>
            <p:grpSp>
              <p:nvGrpSpPr>
                <p:cNvPr id="1233" name="Group 1232"/>
                <p:cNvGrpSpPr/>
                <p:nvPr/>
              </p:nvGrpSpPr>
              <p:grpSpPr>
                <a:xfrm>
                  <a:off x="1224207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0" name="Straight Connector 125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1" name="TextBox 126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7</a:t>
                    </a:r>
                  </a:p>
                </p:txBody>
              </p:sp>
            </p:grpSp>
            <p:grpSp>
              <p:nvGrpSpPr>
                <p:cNvPr id="1234" name="Group 1233"/>
                <p:cNvGrpSpPr/>
                <p:nvPr/>
              </p:nvGrpSpPr>
              <p:grpSpPr>
                <a:xfrm>
                  <a:off x="1251076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58" name="Straight Connector 125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9" name="TextBox 125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8</a:t>
                    </a:r>
                  </a:p>
                </p:txBody>
              </p:sp>
            </p:grpSp>
            <p:grpSp>
              <p:nvGrpSpPr>
                <p:cNvPr id="1235" name="Group 1234"/>
                <p:cNvGrpSpPr/>
                <p:nvPr/>
              </p:nvGrpSpPr>
              <p:grpSpPr>
                <a:xfrm>
                  <a:off x="1277945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56" name="Straight Connector 125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7" name="TextBox 125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9</a:t>
                    </a:r>
                  </a:p>
                </p:txBody>
              </p:sp>
            </p:grpSp>
            <p:grpSp>
              <p:nvGrpSpPr>
                <p:cNvPr id="1236" name="Group 1235"/>
                <p:cNvGrpSpPr/>
                <p:nvPr/>
              </p:nvGrpSpPr>
              <p:grpSpPr>
                <a:xfrm>
                  <a:off x="12984533" y="3575042"/>
                  <a:ext cx="358319" cy="398001"/>
                  <a:chOff x="559534" y="4696711"/>
                  <a:chExt cx="174816" cy="443630"/>
                </a:xfrm>
              </p:grpSpPr>
              <p:cxnSp>
                <p:nvCxnSpPr>
                  <p:cNvPr id="1254" name="Straight Connector 125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5" name="TextBox 1254"/>
                  <p:cNvSpPr txBox="1"/>
                  <p:nvPr/>
                </p:nvSpPr>
                <p:spPr>
                  <a:xfrm>
                    <a:off x="559534" y="4696711"/>
                    <a:ext cx="174816" cy="4436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10</a:t>
                    </a:r>
                  </a:p>
                </p:txBody>
              </p:sp>
            </p:grpSp>
            <p:cxnSp>
              <p:nvCxnSpPr>
                <p:cNvPr id="1237" name="Straight Arrow Connector 1236"/>
                <p:cNvCxnSpPr/>
                <p:nvPr/>
              </p:nvCxnSpPr>
              <p:spPr>
                <a:xfrm>
                  <a:off x="10721323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238" name="Group 1237"/>
                <p:cNvGrpSpPr/>
                <p:nvPr/>
              </p:nvGrpSpPr>
              <p:grpSpPr>
                <a:xfrm>
                  <a:off x="13216443" y="3609327"/>
                  <a:ext cx="358319" cy="302972"/>
                  <a:chOff x="559534" y="4742300"/>
                  <a:chExt cx="174816" cy="337706"/>
                </a:xfrm>
              </p:grpSpPr>
              <p:cxnSp>
                <p:nvCxnSpPr>
                  <p:cNvPr id="1252" name="Straight Connector 125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3" name="TextBox 1252"/>
                  <p:cNvSpPr txBox="1"/>
                  <p:nvPr/>
                </p:nvSpPr>
                <p:spPr>
                  <a:xfrm>
                    <a:off x="559534" y="4757046"/>
                    <a:ext cx="174816" cy="32296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11</a:t>
                    </a:r>
                  </a:p>
                </p:txBody>
              </p:sp>
            </p:grpSp>
            <p:cxnSp>
              <p:nvCxnSpPr>
                <p:cNvPr id="1239" name="Straight Arrow Connector 1238"/>
                <p:cNvCxnSpPr/>
                <p:nvPr/>
              </p:nvCxnSpPr>
              <p:spPr>
                <a:xfrm>
                  <a:off x="11527578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40" name="Straight Arrow Connector 1239"/>
                <p:cNvCxnSpPr/>
                <p:nvPr/>
              </p:nvCxnSpPr>
              <p:spPr>
                <a:xfrm>
                  <a:off x="12334102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41" name="Straight Arrow Connector 1240"/>
                <p:cNvCxnSpPr/>
                <p:nvPr/>
              </p:nvCxnSpPr>
              <p:spPr>
                <a:xfrm>
                  <a:off x="12869260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242" name="Group 1241"/>
                <p:cNvGrpSpPr/>
                <p:nvPr/>
              </p:nvGrpSpPr>
              <p:grpSpPr>
                <a:xfrm>
                  <a:off x="10710607" y="3151565"/>
                  <a:ext cx="2726400" cy="291440"/>
                  <a:chOff x="10710607" y="3151565"/>
                  <a:chExt cx="2726400" cy="291440"/>
                </a:xfrm>
              </p:grpSpPr>
              <p:grpSp>
                <p:nvGrpSpPr>
                  <p:cNvPr id="1248" name="Group 1247"/>
                  <p:cNvGrpSpPr/>
                  <p:nvPr/>
                </p:nvGrpSpPr>
                <p:grpSpPr>
                  <a:xfrm>
                    <a:off x="10710607" y="3151565"/>
                    <a:ext cx="2574000" cy="291440"/>
                    <a:chOff x="10710607" y="3151565"/>
                    <a:chExt cx="2574000" cy="291440"/>
                  </a:xfrm>
                </p:grpSpPr>
                <p:sp>
                  <p:nvSpPr>
                    <p:cNvPr id="1250" name="TextBox 1249"/>
                    <p:cNvSpPr txBox="1"/>
                    <p:nvPr/>
                  </p:nvSpPr>
                  <p:spPr>
                    <a:xfrm>
                      <a:off x="12045618" y="3151565"/>
                      <a:ext cx="317569" cy="28974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54570" tIns="54570" rIns="54570" bIns="54570" numCol="1" spcCol="38100" rtlCol="0" anchor="ctr">
                      <a:spAutoFit/>
                    </a:bodyPr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FillTx/>
                          <a:latin typeface="Consolas" panose="020B0609020204030204" pitchFamily="49" charset="0"/>
                          <a:sym typeface="Source Sans Pro"/>
                        </a:rPr>
                        <a:t>E1</a:t>
                      </a:r>
                    </a:p>
                  </p:txBody>
                </p:sp>
                <p:cxnSp>
                  <p:nvCxnSpPr>
                    <p:cNvPr id="1251" name="Connector: Elbow 1250"/>
                    <p:cNvCxnSpPr/>
                    <p:nvPr/>
                  </p:nvCxnSpPr>
                  <p:spPr>
                    <a:xfrm flipV="1">
                      <a:off x="10710607" y="3389005"/>
                      <a:ext cx="2574000" cy="54000"/>
                    </a:xfrm>
                    <a:prstGeom prst="bentConnector3">
                      <a:avLst>
                        <a:gd name="adj1" fmla="val 537"/>
                      </a:avLst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249" name="Connector: Elbow 1248"/>
                  <p:cNvCxnSpPr/>
                  <p:nvPr/>
                </p:nvCxnSpPr>
                <p:spPr>
                  <a:xfrm flipH="1" flipV="1">
                    <a:off x="10863007" y="3389005"/>
                    <a:ext cx="2574000" cy="54000"/>
                  </a:xfrm>
                  <a:prstGeom prst="bentConnector3">
                    <a:avLst>
                      <a:gd name="adj1" fmla="val 53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cxnSp>
            <p:nvCxnSpPr>
              <p:cNvPr id="1223" name="Straight Arrow Connector 1222"/>
              <p:cNvCxnSpPr/>
              <p:nvPr/>
            </p:nvCxnSpPr>
            <p:spPr>
              <a:xfrm>
                <a:off x="11366120" y="4538649"/>
                <a:ext cx="30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24" name="Straight Arrow Connector 1223"/>
              <p:cNvCxnSpPr/>
              <p:nvPr/>
            </p:nvCxnSpPr>
            <p:spPr>
              <a:xfrm>
                <a:off x="12965602" y="4532029"/>
                <a:ext cx="30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274" name="Straight Arrow Connector 1273"/>
            <p:cNvCxnSpPr/>
            <p:nvPr/>
          </p:nvCxnSpPr>
          <p:spPr>
            <a:xfrm>
              <a:off x="12075127" y="5687800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5" name="Group 14"/>
          <p:cNvGrpSpPr/>
          <p:nvPr/>
        </p:nvGrpSpPr>
        <p:grpSpPr>
          <a:xfrm>
            <a:off x="7212402" y="2641112"/>
            <a:ext cx="3225386" cy="1212185"/>
            <a:chOff x="7227028" y="2760858"/>
            <a:chExt cx="3225386" cy="1212185"/>
          </a:xfrm>
        </p:grpSpPr>
        <p:grpSp>
          <p:nvGrpSpPr>
            <p:cNvPr id="1280" name="Group 1279"/>
            <p:cNvGrpSpPr/>
            <p:nvPr/>
          </p:nvGrpSpPr>
          <p:grpSpPr>
            <a:xfrm>
              <a:off x="7227028" y="2760858"/>
              <a:ext cx="3225386" cy="1212185"/>
              <a:chOff x="10513252" y="2760858"/>
              <a:chExt cx="3225386" cy="1212185"/>
            </a:xfrm>
          </p:grpSpPr>
          <p:cxnSp>
            <p:nvCxnSpPr>
              <p:cNvPr id="1281" name="Straight Connector 1280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82" name="TextBox 1281"/>
              <p:cNvSpPr txBox="1"/>
              <p:nvPr/>
            </p:nvSpPr>
            <p:spPr>
              <a:xfrm>
                <a:off x="10537316" y="2760858"/>
                <a:ext cx="3201322" cy="4846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</a:p>
              <a:p>
                <a:pPr lvl="7" indent="0"/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5, to_s4 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283" name="Group 1282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3" name="Straight Connector 133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4" name="TextBox 133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284" name="Group 1283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1" name="Straight Connector 133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2" name="TextBox 133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285" name="Group 1284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9" name="Straight Connector 132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0" name="TextBox 132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286" name="Group 1285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7" name="Straight Connector 132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8" name="TextBox 132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287" name="Group 1286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5" name="Straight Connector 132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6" name="TextBox 132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288" name="Group 1287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3" name="Straight Connector 13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4" name="TextBox 132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289" name="Group 1288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1" name="Straight Connector 132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2" name="TextBox 132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290" name="Group 1289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19" name="Straight Connector 131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0" name="TextBox 131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291" name="Group 1290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17" name="Straight Connector 131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8" name="TextBox 13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292" name="Group 1291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315" name="Straight Connector 131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6" name="TextBox 131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293" name="Straight Arrow Connector 1292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94" name="Group 1293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313" name="Straight Connector 131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4" name="TextBox 1313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295" name="Straight Arrow Connector 1294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96" name="Straight Arrow Connector 1295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97" name="Straight Arrow Connector 1296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98" name="Group 1297"/>
              <p:cNvGrpSpPr/>
              <p:nvPr/>
            </p:nvGrpSpPr>
            <p:grpSpPr>
              <a:xfrm>
                <a:off x="10710607" y="3151565"/>
                <a:ext cx="836400" cy="291440"/>
                <a:chOff x="10710607" y="3151565"/>
                <a:chExt cx="836400" cy="291440"/>
              </a:xfrm>
            </p:grpSpPr>
            <p:grpSp>
              <p:nvGrpSpPr>
                <p:cNvPr id="1309" name="Group 1308"/>
                <p:cNvGrpSpPr/>
                <p:nvPr/>
              </p:nvGrpSpPr>
              <p:grpSpPr>
                <a:xfrm>
                  <a:off x="10710607" y="3151565"/>
                  <a:ext cx="511152" cy="291440"/>
                  <a:chOff x="10710607" y="3151565"/>
                  <a:chExt cx="511152" cy="291440"/>
                </a:xfrm>
              </p:grpSpPr>
              <p:sp>
                <p:nvSpPr>
                  <p:cNvPr id="1311" name="TextBox 1310"/>
                  <p:cNvSpPr txBox="1"/>
                  <p:nvPr/>
                </p:nvSpPr>
                <p:spPr>
                  <a:xfrm>
                    <a:off x="10904190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312" name="Connector: Elbow 1311"/>
                  <p:cNvCxnSpPr/>
                  <p:nvPr/>
                </p:nvCxnSpPr>
                <p:spPr>
                  <a:xfrm flipV="1">
                    <a:off x="10710607" y="3389005"/>
                    <a:ext cx="39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310" name="Connector: Elbow 1309"/>
                <p:cNvCxnSpPr/>
                <p:nvPr/>
              </p:nvCxnSpPr>
              <p:spPr>
                <a:xfrm flipH="1" flipV="1">
                  <a:off x="10863007" y="3389005"/>
                  <a:ext cx="68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300" name="Group 1299"/>
              <p:cNvGrpSpPr/>
              <p:nvPr/>
            </p:nvGrpSpPr>
            <p:grpSpPr>
              <a:xfrm>
                <a:off x="12326844" y="3146798"/>
                <a:ext cx="548400" cy="291440"/>
                <a:chOff x="10710607" y="3151565"/>
                <a:chExt cx="548400" cy="291440"/>
              </a:xfrm>
            </p:grpSpPr>
            <p:grpSp>
              <p:nvGrpSpPr>
                <p:cNvPr id="1301" name="Group 1300"/>
                <p:cNvGrpSpPr/>
                <p:nvPr/>
              </p:nvGrpSpPr>
              <p:grpSpPr>
                <a:xfrm>
                  <a:off x="10710607" y="3151565"/>
                  <a:ext cx="513131" cy="291440"/>
                  <a:chOff x="10710607" y="3151565"/>
                  <a:chExt cx="513131" cy="291440"/>
                </a:xfrm>
              </p:grpSpPr>
              <p:sp>
                <p:nvSpPr>
                  <p:cNvPr id="1303" name="TextBox 1302"/>
                  <p:cNvSpPr txBox="1"/>
                  <p:nvPr/>
                </p:nvSpPr>
                <p:spPr>
                  <a:xfrm>
                    <a:off x="109061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304" name="Connector: Elbow 1303"/>
                  <p:cNvCxnSpPr/>
                  <p:nvPr/>
                </p:nvCxnSpPr>
                <p:spPr>
                  <a:xfrm flipV="1">
                    <a:off x="10710607" y="3389005"/>
                    <a:ext cx="360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302" name="Connector: Elbow 1301"/>
                <p:cNvCxnSpPr/>
                <p:nvPr/>
              </p:nvCxnSpPr>
              <p:spPr>
                <a:xfrm flipH="1" flipV="1">
                  <a:off x="108630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1338" name="Group 1337"/>
            <p:cNvGrpSpPr/>
            <p:nvPr/>
          </p:nvGrpSpPr>
          <p:grpSpPr>
            <a:xfrm>
              <a:off x="7406778" y="3481658"/>
              <a:ext cx="1373280" cy="65"/>
              <a:chOff x="7395054" y="3466271"/>
              <a:chExt cx="1373280" cy="65"/>
            </a:xfrm>
          </p:grpSpPr>
          <p:cxnSp>
            <p:nvCxnSpPr>
              <p:cNvPr id="1336" name="Straight Arrow Connector 1335"/>
              <p:cNvCxnSpPr/>
              <p:nvPr/>
            </p:nvCxnSpPr>
            <p:spPr>
              <a:xfrm>
                <a:off x="7395054" y="3466271"/>
                <a:ext cx="864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37" name="Straight Arrow Connector 1336"/>
              <p:cNvCxnSpPr/>
              <p:nvPr/>
            </p:nvCxnSpPr>
            <p:spPr>
              <a:xfrm>
                <a:off x="8102334" y="3466336"/>
                <a:ext cx="66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959" name="Straight Connector 958"/>
          <p:cNvCxnSpPr/>
          <p:nvPr/>
        </p:nvCxnSpPr>
        <p:spPr>
          <a:xfrm flipH="1">
            <a:off x="7799096" y="9534539"/>
            <a:ext cx="5544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" name="Group 16"/>
          <p:cNvGrpSpPr/>
          <p:nvPr/>
        </p:nvGrpSpPr>
        <p:grpSpPr>
          <a:xfrm>
            <a:off x="7241643" y="8715772"/>
            <a:ext cx="3201322" cy="1314093"/>
            <a:chOff x="7090582" y="3760742"/>
            <a:chExt cx="3201322" cy="1314093"/>
          </a:xfrm>
        </p:grpSpPr>
        <p:grpSp>
          <p:nvGrpSpPr>
            <p:cNvPr id="802" name="Group 801"/>
            <p:cNvGrpSpPr/>
            <p:nvPr/>
          </p:nvGrpSpPr>
          <p:grpSpPr>
            <a:xfrm>
              <a:off x="7090582" y="3760742"/>
              <a:ext cx="3201322" cy="1314093"/>
              <a:chOff x="10416293" y="2658950"/>
              <a:chExt cx="3201322" cy="1314093"/>
            </a:xfrm>
          </p:grpSpPr>
          <p:cxnSp>
            <p:nvCxnSpPr>
              <p:cNvPr id="803" name="Straight Connector 802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804" name="TextBox 803"/>
              <p:cNvSpPr txBox="1"/>
              <p:nvPr/>
            </p:nvSpPr>
            <p:spPr>
              <a:xfrm>
                <a:off x="10416293" y="2658950"/>
                <a:ext cx="3201322" cy="623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rolling_episodes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recurrence_length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=2,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from_last</a:t>
                </a:r>
                <a:r>
                  <a:rPr lang="en-GB" sz="1000" dirty="0">
                    <a:latin typeface="Consolas" panose="020B0609020204030204" pitchFamily="49" charset="0"/>
                  </a:rPr>
                  <a:t> = T, </a:t>
                </a:r>
              </a:p>
              <a:p>
                <a:pPr lvl="1" indent="0">
                  <a:buClr>
                    <a:schemeClr val="accent4"/>
                  </a:buClr>
                </a:pPr>
                <a:r>
                  <a:rPr lang="en-GB" sz="1000" dirty="0">
                    <a:latin typeface="Consolas" panose="020B0609020204030204" pitchFamily="49" charset="0"/>
                  </a:rPr>
                  <a:t>to_s4 = T)</a:t>
                </a:r>
              </a:p>
            </p:txBody>
          </p:sp>
          <p:grpSp>
            <p:nvGrpSpPr>
              <p:cNvPr id="805" name="Group 804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21" name="Straight Connector 102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2" name="TextBox 102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806" name="Group 805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19" name="Straight Connector 101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0" name="TextBox 101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807" name="Group 806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16" name="Straight Connector 101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18" name="TextBox 10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812" name="Group 811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83" name="Straight Connector 98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4" name="TextBox 98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813" name="Group 812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81" name="Straight Connector 98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2" name="TextBox 98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815" name="Group 814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9" name="Straight Connector 9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0" name="TextBox 97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852" name="Group 851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6" name="Straight Connector 97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7" name="TextBox 97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853" name="Group 852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4" name="Straight Connector 97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5" name="TextBox 97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854" name="Group 853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69" name="Straight Connector 96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2" name="TextBox 97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855" name="Group 854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967" name="Straight Connector 96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68" name="TextBox 967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856" name="Straight Arrow Connector 855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859" name="Group 858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965" name="Straight Connector 96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66" name="TextBox 965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860" name="Straight Arrow Connector 859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61" name="Straight Arrow Connector 860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62" name="Straight Arrow Connector 861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956" name="Group 955"/>
              <p:cNvGrpSpPr/>
              <p:nvPr/>
            </p:nvGrpSpPr>
            <p:grpSpPr>
              <a:xfrm>
                <a:off x="10593504" y="3151565"/>
                <a:ext cx="317569" cy="291440"/>
                <a:chOff x="10593504" y="3151565"/>
                <a:chExt cx="317569" cy="291440"/>
              </a:xfrm>
            </p:grpSpPr>
            <p:sp>
              <p:nvSpPr>
                <p:cNvPr id="958" name="TextBox 95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960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910" name="Group 909"/>
              <p:cNvGrpSpPr/>
              <p:nvPr/>
            </p:nvGrpSpPr>
            <p:grpSpPr>
              <a:xfrm>
                <a:off x="11517888" y="3146798"/>
                <a:ext cx="1376400" cy="291440"/>
                <a:chOff x="9901651" y="3151565"/>
                <a:chExt cx="1376400" cy="291440"/>
              </a:xfrm>
            </p:grpSpPr>
            <p:grpSp>
              <p:nvGrpSpPr>
                <p:cNvPr id="911" name="Group 910"/>
                <p:cNvGrpSpPr/>
                <p:nvPr/>
              </p:nvGrpSpPr>
              <p:grpSpPr>
                <a:xfrm>
                  <a:off x="9901651" y="3151565"/>
                  <a:ext cx="1224000" cy="291440"/>
                  <a:chOff x="9901651" y="3151565"/>
                  <a:chExt cx="1224000" cy="291440"/>
                </a:xfrm>
              </p:grpSpPr>
              <p:sp>
                <p:nvSpPr>
                  <p:cNvPr id="915" name="TextBox 914"/>
                  <p:cNvSpPr txBox="1"/>
                  <p:nvPr/>
                </p:nvSpPr>
                <p:spPr>
                  <a:xfrm>
                    <a:off x="10501691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E4</a:t>
                    </a:r>
                  </a:p>
                </p:txBody>
              </p:sp>
              <p:cxnSp>
                <p:nvCxnSpPr>
                  <p:cNvPr id="955" name="Connector: Elbow 1303"/>
                  <p:cNvCxnSpPr/>
                  <p:nvPr/>
                </p:nvCxnSpPr>
                <p:spPr>
                  <a:xfrm flipV="1">
                    <a:off x="9901651" y="3389005"/>
                    <a:ext cx="1224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913" name="Connector: Elbow 1301"/>
                <p:cNvCxnSpPr/>
                <p:nvPr/>
              </p:nvCxnSpPr>
              <p:spPr>
                <a:xfrm flipH="1" flipV="1">
                  <a:off x="10054051" y="3389005"/>
                  <a:ext cx="122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cxnSp>
          <p:nvCxnSpPr>
            <p:cNvPr id="1075" name="Straight Arrow Connector 1074"/>
            <p:cNvCxnSpPr/>
            <p:nvPr/>
          </p:nvCxnSpPr>
          <p:spPr>
            <a:xfrm flipH="1">
              <a:off x="8202435" y="4579509"/>
              <a:ext cx="1368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30" name="Group 1129"/>
          <p:cNvGrpSpPr/>
          <p:nvPr/>
        </p:nvGrpSpPr>
        <p:grpSpPr>
          <a:xfrm>
            <a:off x="7214749" y="7589797"/>
            <a:ext cx="3201322" cy="1218561"/>
            <a:chOff x="7103175" y="2754482"/>
            <a:chExt cx="3201322" cy="1218561"/>
          </a:xfrm>
        </p:grpSpPr>
        <p:grpSp>
          <p:nvGrpSpPr>
            <p:cNvPr id="1131" name="Group 1130"/>
            <p:cNvGrpSpPr/>
            <p:nvPr/>
          </p:nvGrpSpPr>
          <p:grpSpPr>
            <a:xfrm>
              <a:off x="7103175" y="2754482"/>
              <a:ext cx="3201322" cy="1218561"/>
              <a:chOff x="10389399" y="2754482"/>
              <a:chExt cx="3201322" cy="1218561"/>
            </a:xfrm>
          </p:grpSpPr>
          <p:cxnSp>
            <p:nvCxnSpPr>
              <p:cNvPr id="1135" name="Straight Connector 1134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36" name="TextBox 1135"/>
              <p:cNvSpPr txBox="1"/>
              <p:nvPr/>
            </p:nvSpPr>
            <p:spPr>
              <a:xfrm>
                <a:off x="10389399" y="2754482"/>
                <a:ext cx="3201322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rolling_episodes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recurrence_length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=2, to_s4 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137" name="Group 1136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52" name="Straight Connector 135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53" name="TextBox 135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138" name="Group 1137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50" name="Straight Connector 134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51" name="TextBox 135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140" name="Group 1139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8" name="Straight Connector 134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9" name="TextBox 134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141" name="Group 1140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6" name="Straight Connector 134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7" name="TextBox 134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142" name="Group 1141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4" name="Straight Connector 134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5" name="TextBox 134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145" name="Group 1144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2" name="Straight Connector 134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3" name="TextBox 134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146" name="Group 1145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0" name="Straight Connector 133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1" name="TextBox 134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147" name="Group 1146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5" name="Straight Connector 133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9" name="TextBox 133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179" name="Group 1178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07" name="Straight Connector 130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08" name="TextBox 130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185" name="Group 1184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305" name="Straight Connector 13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06" name="TextBox 130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186" name="Straight Arrow Connector 1185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87" name="Group 1186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279" name="Straight Connector 12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99" name="TextBox 1298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188" name="Straight Arrow Connector 1187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15" name="Straight Arrow Connector 1214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18" name="Straight Arrow Connector 1217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19" name="Group 1218"/>
              <p:cNvGrpSpPr/>
              <p:nvPr/>
            </p:nvGrpSpPr>
            <p:grpSpPr>
              <a:xfrm>
                <a:off x="10710607" y="3151565"/>
                <a:ext cx="836400" cy="291440"/>
                <a:chOff x="10710607" y="3151565"/>
                <a:chExt cx="836400" cy="291440"/>
              </a:xfrm>
            </p:grpSpPr>
            <p:grpSp>
              <p:nvGrpSpPr>
                <p:cNvPr id="1275" name="Group 1274"/>
                <p:cNvGrpSpPr/>
                <p:nvPr/>
              </p:nvGrpSpPr>
              <p:grpSpPr>
                <a:xfrm>
                  <a:off x="10710607" y="3151565"/>
                  <a:ext cx="511152" cy="291440"/>
                  <a:chOff x="10710607" y="3151565"/>
                  <a:chExt cx="511152" cy="291440"/>
                </a:xfrm>
              </p:grpSpPr>
              <p:sp>
                <p:nvSpPr>
                  <p:cNvPr id="1277" name="TextBox 1276"/>
                  <p:cNvSpPr txBox="1"/>
                  <p:nvPr/>
                </p:nvSpPr>
                <p:spPr>
                  <a:xfrm>
                    <a:off x="10904190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278" name="Connector: Elbow 1311"/>
                  <p:cNvCxnSpPr/>
                  <p:nvPr/>
                </p:nvCxnSpPr>
                <p:spPr>
                  <a:xfrm flipV="1">
                    <a:off x="10710607" y="3389005"/>
                    <a:ext cx="39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276" name="Connector: Elbow 1309"/>
                <p:cNvCxnSpPr/>
                <p:nvPr/>
              </p:nvCxnSpPr>
              <p:spPr>
                <a:xfrm flipH="1" flipV="1">
                  <a:off x="10863007" y="3389005"/>
                  <a:ext cx="68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43" name="Group 1242"/>
              <p:cNvGrpSpPr/>
              <p:nvPr/>
            </p:nvGrpSpPr>
            <p:grpSpPr>
              <a:xfrm>
                <a:off x="12326844" y="3146798"/>
                <a:ext cx="548400" cy="291440"/>
                <a:chOff x="10710607" y="3151565"/>
                <a:chExt cx="548400" cy="291440"/>
              </a:xfrm>
            </p:grpSpPr>
            <p:grpSp>
              <p:nvGrpSpPr>
                <p:cNvPr id="1244" name="Group 1243"/>
                <p:cNvGrpSpPr/>
                <p:nvPr/>
              </p:nvGrpSpPr>
              <p:grpSpPr>
                <a:xfrm>
                  <a:off x="10710607" y="3151565"/>
                  <a:ext cx="513131" cy="291440"/>
                  <a:chOff x="10710607" y="3151565"/>
                  <a:chExt cx="513131" cy="291440"/>
                </a:xfrm>
              </p:grpSpPr>
              <p:sp>
                <p:nvSpPr>
                  <p:cNvPr id="1246" name="TextBox 1245"/>
                  <p:cNvSpPr txBox="1"/>
                  <p:nvPr/>
                </p:nvSpPr>
                <p:spPr>
                  <a:xfrm>
                    <a:off x="109061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247" name="Connector: Elbow 1303"/>
                  <p:cNvCxnSpPr/>
                  <p:nvPr/>
                </p:nvCxnSpPr>
                <p:spPr>
                  <a:xfrm flipV="1">
                    <a:off x="10710607" y="3389005"/>
                    <a:ext cx="360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245" name="Connector: Elbow 1301"/>
                <p:cNvCxnSpPr/>
                <p:nvPr/>
              </p:nvCxnSpPr>
              <p:spPr>
                <a:xfrm flipH="1" flipV="1">
                  <a:off x="108630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1132" name="Group 1131"/>
            <p:cNvGrpSpPr/>
            <p:nvPr/>
          </p:nvGrpSpPr>
          <p:grpSpPr>
            <a:xfrm>
              <a:off x="7420225" y="3481658"/>
              <a:ext cx="1359833" cy="65"/>
              <a:chOff x="7408501" y="3466271"/>
              <a:chExt cx="1359833" cy="65"/>
            </a:xfrm>
          </p:grpSpPr>
          <p:cxnSp>
            <p:nvCxnSpPr>
              <p:cNvPr id="1133" name="Straight Arrow Connector 1132"/>
              <p:cNvCxnSpPr/>
              <p:nvPr/>
            </p:nvCxnSpPr>
            <p:spPr>
              <a:xfrm>
                <a:off x="7408501" y="3466271"/>
                <a:ext cx="864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34" name="Straight Arrow Connector 1133"/>
              <p:cNvCxnSpPr/>
              <p:nvPr/>
            </p:nvCxnSpPr>
            <p:spPr>
              <a:xfrm>
                <a:off x="8102334" y="3466336"/>
                <a:ext cx="66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7214749" y="6445442"/>
            <a:ext cx="3201322" cy="1164773"/>
            <a:chOff x="7027589" y="4982668"/>
            <a:chExt cx="3201322" cy="1164773"/>
          </a:xfrm>
        </p:grpSpPr>
        <p:cxnSp>
          <p:nvCxnSpPr>
            <p:cNvPr id="857" name="Straight Connector 856"/>
            <p:cNvCxnSpPr/>
            <p:nvPr/>
          </p:nvCxnSpPr>
          <p:spPr>
            <a:xfrm>
              <a:off x="7332851" y="5655352"/>
              <a:ext cx="84960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8" name="Group 17"/>
            <p:cNvGrpSpPr/>
            <p:nvPr/>
          </p:nvGrpSpPr>
          <p:grpSpPr>
            <a:xfrm>
              <a:off x="7027589" y="4982668"/>
              <a:ext cx="3201322" cy="1164773"/>
              <a:chOff x="7027589" y="4982668"/>
              <a:chExt cx="3201322" cy="1164773"/>
            </a:xfrm>
          </p:grpSpPr>
          <p:cxnSp>
            <p:nvCxnSpPr>
              <p:cNvPr id="858" name="Straight Connector 857"/>
              <p:cNvCxnSpPr/>
              <p:nvPr/>
            </p:nvCxnSpPr>
            <p:spPr>
              <a:xfrm>
                <a:off x="8177976" y="5656111"/>
                <a:ext cx="8280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09" name="Straight Connector 908"/>
              <p:cNvCxnSpPr/>
              <p:nvPr/>
            </p:nvCxnSpPr>
            <p:spPr>
              <a:xfrm>
                <a:off x="8992109" y="5656111"/>
                <a:ext cx="5544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023" name="Group 1022"/>
              <p:cNvGrpSpPr/>
              <p:nvPr/>
            </p:nvGrpSpPr>
            <p:grpSpPr>
              <a:xfrm>
                <a:off x="7027589" y="4982668"/>
                <a:ext cx="3201322" cy="1164773"/>
                <a:chOff x="10389399" y="2808270"/>
                <a:chExt cx="3201322" cy="1164773"/>
              </a:xfrm>
            </p:grpSpPr>
            <p:cxnSp>
              <p:nvCxnSpPr>
                <p:cNvPr id="1024" name="Straight Connector 1023"/>
                <p:cNvCxnSpPr/>
                <p:nvPr/>
              </p:nvCxnSpPr>
              <p:spPr>
                <a:xfrm>
                  <a:off x="10513252" y="3627665"/>
                  <a:ext cx="2975859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5" name="TextBox 1024"/>
                <p:cNvSpPr txBox="1"/>
                <p:nvPr/>
              </p:nvSpPr>
              <p:spPr>
                <a:xfrm>
                  <a:off x="10389399" y="2808270"/>
                  <a:ext cx="3201322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lvl="1" indent="0">
                    <a:buClr>
                      <a:schemeClr val="accent4"/>
                    </a:buClr>
                  </a:pPr>
                  <a:r>
                    <a:rPr lang="en-GB" sz="1000" dirty="0" err="1">
                      <a:latin typeface="Consolas" panose="020B0609020204030204" pitchFamily="49" charset="0"/>
                    </a:rPr>
                    <a:t>rolling_episodes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(dates, </a:t>
                  </a:r>
                  <a:r>
                    <a:rPr lang="en-GB" sz="1000" dirty="0" err="1" smtClean="0">
                      <a:latin typeface="Consolas" panose="020B0609020204030204" pitchFamily="49" charset="0"/>
                    </a:rPr>
                    <a:t>case_length</a:t>
                  </a:r>
                  <a:r>
                    <a:rPr lang="en-GB" sz="1000" dirty="0" smtClean="0">
                      <a:latin typeface="Consolas" panose="020B0609020204030204" pitchFamily="49" charset="0"/>
                    </a:rPr>
                    <a:t> = 5, to_s4 = T)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grpSp>
              <p:nvGrpSpPr>
                <p:cNvPr id="1026" name="Group 1025"/>
                <p:cNvGrpSpPr/>
                <p:nvPr/>
              </p:nvGrpSpPr>
              <p:grpSpPr>
                <a:xfrm>
                  <a:off x="1062994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72" name="Straight Connector 107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73" name="TextBox 107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</a:t>
                    </a:r>
                  </a:p>
                </p:txBody>
              </p:sp>
            </p:grpSp>
            <p:grpSp>
              <p:nvGrpSpPr>
                <p:cNvPr id="1027" name="Group 1026"/>
                <p:cNvGrpSpPr/>
                <p:nvPr/>
              </p:nvGrpSpPr>
              <p:grpSpPr>
                <a:xfrm>
                  <a:off x="1089863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70" name="Straight Connector 106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71" name="TextBox 107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2</a:t>
                    </a:r>
                  </a:p>
                </p:txBody>
              </p:sp>
            </p:grpSp>
            <p:grpSp>
              <p:nvGrpSpPr>
                <p:cNvPr id="1028" name="Group 1027"/>
                <p:cNvGrpSpPr/>
                <p:nvPr/>
              </p:nvGrpSpPr>
              <p:grpSpPr>
                <a:xfrm>
                  <a:off x="1116732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8" name="Straight Connector 106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9" name="TextBox 106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3</a:t>
                    </a:r>
                  </a:p>
                </p:txBody>
              </p:sp>
            </p:grpSp>
            <p:grpSp>
              <p:nvGrpSpPr>
                <p:cNvPr id="1029" name="Group 1028"/>
                <p:cNvGrpSpPr/>
                <p:nvPr/>
              </p:nvGrpSpPr>
              <p:grpSpPr>
                <a:xfrm>
                  <a:off x="1143601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6" name="Straight Connector 106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7" name="TextBox 106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4</a:t>
                    </a:r>
                  </a:p>
                </p:txBody>
              </p:sp>
            </p:grpSp>
            <p:grpSp>
              <p:nvGrpSpPr>
                <p:cNvPr id="1030" name="Group 1029"/>
                <p:cNvGrpSpPr/>
                <p:nvPr/>
              </p:nvGrpSpPr>
              <p:grpSpPr>
                <a:xfrm>
                  <a:off x="11704698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4" name="Straight Connector 106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5" name="TextBox 1064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5</a:t>
                    </a:r>
                  </a:p>
                </p:txBody>
              </p:sp>
            </p:grpSp>
            <p:grpSp>
              <p:nvGrpSpPr>
                <p:cNvPr id="1031" name="Group 1030"/>
                <p:cNvGrpSpPr/>
                <p:nvPr/>
              </p:nvGrpSpPr>
              <p:grpSpPr>
                <a:xfrm>
                  <a:off x="1197338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9" name="Straight Connector 1058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3" name="TextBox 106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6</a:t>
                    </a:r>
                  </a:p>
                </p:txBody>
              </p:sp>
            </p:grpSp>
            <p:grpSp>
              <p:nvGrpSpPr>
                <p:cNvPr id="1032" name="Group 1031"/>
                <p:cNvGrpSpPr/>
                <p:nvPr/>
              </p:nvGrpSpPr>
              <p:grpSpPr>
                <a:xfrm>
                  <a:off x="1224207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7" name="Straight Connector 1056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8" name="TextBox 1057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7</a:t>
                    </a:r>
                  </a:p>
                </p:txBody>
              </p:sp>
            </p:grpSp>
            <p:grpSp>
              <p:nvGrpSpPr>
                <p:cNvPr id="1033" name="Group 1032"/>
                <p:cNvGrpSpPr/>
                <p:nvPr/>
              </p:nvGrpSpPr>
              <p:grpSpPr>
                <a:xfrm>
                  <a:off x="1251076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5" name="Straight Connector 1054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6" name="TextBox 1055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8</a:t>
                    </a:r>
                  </a:p>
                </p:txBody>
              </p:sp>
            </p:grpSp>
            <p:grpSp>
              <p:nvGrpSpPr>
                <p:cNvPr id="1034" name="Group 1033"/>
                <p:cNvGrpSpPr/>
                <p:nvPr/>
              </p:nvGrpSpPr>
              <p:grpSpPr>
                <a:xfrm>
                  <a:off x="1277945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3" name="Straight Connector 1052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4" name="TextBox 1053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9</a:t>
                    </a:r>
                  </a:p>
                </p:txBody>
              </p:sp>
            </p:grpSp>
            <p:grpSp>
              <p:nvGrpSpPr>
                <p:cNvPr id="1035" name="Group 1034"/>
                <p:cNvGrpSpPr/>
                <p:nvPr/>
              </p:nvGrpSpPr>
              <p:grpSpPr>
                <a:xfrm>
                  <a:off x="12984533" y="3575042"/>
                  <a:ext cx="358319" cy="398001"/>
                  <a:chOff x="559534" y="4696711"/>
                  <a:chExt cx="174816" cy="443630"/>
                </a:xfrm>
              </p:grpSpPr>
              <p:cxnSp>
                <p:nvCxnSpPr>
                  <p:cNvPr id="1051" name="Straight Connector 1050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2" name="TextBox 1051"/>
                  <p:cNvSpPr txBox="1"/>
                  <p:nvPr/>
                </p:nvSpPr>
                <p:spPr>
                  <a:xfrm>
                    <a:off x="559534" y="4696711"/>
                    <a:ext cx="174816" cy="4436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10</a:t>
                    </a:r>
                  </a:p>
                </p:txBody>
              </p:sp>
            </p:grpSp>
            <p:cxnSp>
              <p:nvCxnSpPr>
                <p:cNvPr id="1036" name="Straight Arrow Connector 1035"/>
                <p:cNvCxnSpPr/>
                <p:nvPr/>
              </p:nvCxnSpPr>
              <p:spPr>
                <a:xfrm>
                  <a:off x="10713439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037" name="Group 1036"/>
                <p:cNvGrpSpPr/>
                <p:nvPr/>
              </p:nvGrpSpPr>
              <p:grpSpPr>
                <a:xfrm>
                  <a:off x="13216443" y="3609327"/>
                  <a:ext cx="358319" cy="302972"/>
                  <a:chOff x="559534" y="4742300"/>
                  <a:chExt cx="174816" cy="337706"/>
                </a:xfrm>
              </p:grpSpPr>
              <p:cxnSp>
                <p:nvCxnSpPr>
                  <p:cNvPr id="1049" name="Straight Connector 1048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0" name="TextBox 1049"/>
                  <p:cNvSpPr txBox="1"/>
                  <p:nvPr/>
                </p:nvSpPr>
                <p:spPr>
                  <a:xfrm>
                    <a:off x="559534" y="4757046"/>
                    <a:ext cx="174816" cy="32296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11</a:t>
                    </a:r>
                  </a:p>
                </p:txBody>
              </p:sp>
            </p:grpSp>
            <p:cxnSp>
              <p:nvCxnSpPr>
                <p:cNvPr id="1038" name="Straight Arrow Connector 1037"/>
                <p:cNvCxnSpPr/>
                <p:nvPr/>
              </p:nvCxnSpPr>
              <p:spPr>
                <a:xfrm>
                  <a:off x="11527578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39" name="Straight Arrow Connector 1038"/>
                <p:cNvCxnSpPr/>
                <p:nvPr/>
              </p:nvCxnSpPr>
              <p:spPr>
                <a:xfrm>
                  <a:off x="12326844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40" name="Straight Arrow Connector 1039"/>
                <p:cNvCxnSpPr/>
                <p:nvPr/>
              </p:nvCxnSpPr>
              <p:spPr>
                <a:xfrm>
                  <a:off x="12869260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042" name="Group 1041"/>
                <p:cNvGrpSpPr/>
                <p:nvPr/>
              </p:nvGrpSpPr>
              <p:grpSpPr>
                <a:xfrm>
                  <a:off x="10714794" y="3146798"/>
                  <a:ext cx="2168400" cy="291440"/>
                  <a:chOff x="9098557" y="3151565"/>
                  <a:chExt cx="2168400" cy="291440"/>
                </a:xfrm>
              </p:grpSpPr>
              <p:grpSp>
                <p:nvGrpSpPr>
                  <p:cNvPr id="1043" name="Group 1042"/>
                  <p:cNvGrpSpPr/>
                  <p:nvPr/>
                </p:nvGrpSpPr>
                <p:grpSpPr>
                  <a:xfrm>
                    <a:off x="9098557" y="3151565"/>
                    <a:ext cx="2016000" cy="291440"/>
                    <a:chOff x="9098557" y="3151565"/>
                    <a:chExt cx="2016000" cy="291440"/>
                  </a:xfrm>
                </p:grpSpPr>
                <p:sp>
                  <p:nvSpPr>
                    <p:cNvPr id="1045" name="TextBox 1044"/>
                    <p:cNvSpPr txBox="1"/>
                    <p:nvPr/>
                  </p:nvSpPr>
                  <p:spPr>
                    <a:xfrm>
                      <a:off x="10050317" y="3151565"/>
                      <a:ext cx="317569" cy="28974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54570" tIns="54570" rIns="54570" bIns="54570" numCol="1" spcCol="38100" rtlCol="0" anchor="ctr">
                      <a:spAutoFit/>
                    </a:bodyPr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FillTx/>
                          <a:latin typeface="Consolas" panose="020B0609020204030204" pitchFamily="49" charset="0"/>
                          <a:sym typeface="Source Sans Pro"/>
                        </a:rPr>
                        <a:t>E1</a:t>
                      </a:r>
                    </a:p>
                  </p:txBody>
                </p:sp>
                <p:cxnSp>
                  <p:nvCxnSpPr>
                    <p:cNvPr id="1046" name="Connector: Elbow 1303"/>
                    <p:cNvCxnSpPr/>
                    <p:nvPr/>
                  </p:nvCxnSpPr>
                  <p:spPr>
                    <a:xfrm flipV="1">
                      <a:off x="9098557" y="3389005"/>
                      <a:ext cx="2016000" cy="54000"/>
                    </a:xfrm>
                    <a:prstGeom prst="bentConnector3">
                      <a:avLst>
                        <a:gd name="adj1" fmla="val -96"/>
                      </a:avLst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044" name="Connector: Elbow 1301"/>
                  <p:cNvCxnSpPr/>
                  <p:nvPr/>
                </p:nvCxnSpPr>
                <p:spPr>
                  <a:xfrm flipH="1" flipV="1">
                    <a:off x="9250957" y="3389005"/>
                    <a:ext cx="2016000" cy="54000"/>
                  </a:xfrm>
                  <a:prstGeom prst="bentConnector3">
                    <a:avLst>
                      <a:gd name="adj1" fmla="val -362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cxnSp>
            <p:nvCxnSpPr>
              <p:cNvPr id="1354" name="Straight Connector 1353"/>
              <p:cNvCxnSpPr/>
              <p:nvPr/>
            </p:nvCxnSpPr>
            <p:spPr>
              <a:xfrm>
                <a:off x="9537914" y="5655795"/>
                <a:ext cx="5544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1358" name="Straight Connector 1357"/>
          <p:cNvCxnSpPr/>
          <p:nvPr/>
        </p:nvCxnSpPr>
        <p:spPr>
          <a:xfrm>
            <a:off x="7212402" y="4581826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60" name="Group 1359"/>
          <p:cNvGrpSpPr/>
          <p:nvPr/>
        </p:nvGrpSpPr>
        <p:grpSpPr>
          <a:xfrm>
            <a:off x="7329096" y="4564430"/>
            <a:ext cx="174816" cy="288071"/>
            <a:chOff x="559534" y="4742300"/>
            <a:chExt cx="174816" cy="321097"/>
          </a:xfrm>
        </p:grpSpPr>
        <p:cxnSp>
          <p:nvCxnSpPr>
            <p:cNvPr id="1403" name="Straight Connector 140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4" name="TextBox 140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361" name="Group 1360"/>
          <p:cNvGrpSpPr/>
          <p:nvPr/>
        </p:nvGrpSpPr>
        <p:grpSpPr>
          <a:xfrm>
            <a:off x="7597784" y="4564430"/>
            <a:ext cx="174816" cy="288071"/>
            <a:chOff x="559534" y="4742300"/>
            <a:chExt cx="174816" cy="321097"/>
          </a:xfrm>
        </p:grpSpPr>
        <p:cxnSp>
          <p:nvCxnSpPr>
            <p:cNvPr id="1401" name="Straight Connector 140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2" name="TextBox 140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362" name="Group 1361"/>
          <p:cNvGrpSpPr/>
          <p:nvPr/>
        </p:nvGrpSpPr>
        <p:grpSpPr>
          <a:xfrm>
            <a:off x="7866472" y="4564430"/>
            <a:ext cx="174816" cy="288071"/>
            <a:chOff x="559534" y="4742300"/>
            <a:chExt cx="174816" cy="321097"/>
          </a:xfrm>
        </p:grpSpPr>
        <p:cxnSp>
          <p:nvCxnSpPr>
            <p:cNvPr id="1399" name="Straight Connector 139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0" name="TextBox 139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363" name="Group 1362"/>
          <p:cNvGrpSpPr/>
          <p:nvPr/>
        </p:nvGrpSpPr>
        <p:grpSpPr>
          <a:xfrm>
            <a:off x="8135160" y="4564430"/>
            <a:ext cx="174816" cy="288071"/>
            <a:chOff x="559534" y="4742300"/>
            <a:chExt cx="174816" cy="321097"/>
          </a:xfrm>
        </p:grpSpPr>
        <p:cxnSp>
          <p:nvCxnSpPr>
            <p:cNvPr id="1397" name="Straight Connector 139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8" name="TextBox 139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364" name="Group 1363"/>
          <p:cNvGrpSpPr/>
          <p:nvPr/>
        </p:nvGrpSpPr>
        <p:grpSpPr>
          <a:xfrm>
            <a:off x="8403848" y="4564430"/>
            <a:ext cx="174816" cy="288071"/>
            <a:chOff x="559534" y="4742300"/>
            <a:chExt cx="174816" cy="321097"/>
          </a:xfrm>
        </p:grpSpPr>
        <p:cxnSp>
          <p:nvCxnSpPr>
            <p:cNvPr id="1395" name="Straight Connector 139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6" name="TextBox 1395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365" name="Group 1364"/>
          <p:cNvGrpSpPr/>
          <p:nvPr/>
        </p:nvGrpSpPr>
        <p:grpSpPr>
          <a:xfrm>
            <a:off x="8672536" y="4564430"/>
            <a:ext cx="174816" cy="288071"/>
            <a:chOff x="559534" y="4742300"/>
            <a:chExt cx="174816" cy="321097"/>
          </a:xfrm>
        </p:grpSpPr>
        <p:cxnSp>
          <p:nvCxnSpPr>
            <p:cNvPr id="1393" name="Straight Connector 139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4" name="TextBox 139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366" name="Group 1365"/>
          <p:cNvGrpSpPr/>
          <p:nvPr/>
        </p:nvGrpSpPr>
        <p:grpSpPr>
          <a:xfrm>
            <a:off x="8941224" y="4564430"/>
            <a:ext cx="174816" cy="288071"/>
            <a:chOff x="559534" y="4742300"/>
            <a:chExt cx="174816" cy="321097"/>
          </a:xfrm>
        </p:grpSpPr>
        <p:cxnSp>
          <p:nvCxnSpPr>
            <p:cNvPr id="1391" name="Straight Connector 139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2" name="TextBox 139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367" name="Group 1366"/>
          <p:cNvGrpSpPr/>
          <p:nvPr/>
        </p:nvGrpSpPr>
        <p:grpSpPr>
          <a:xfrm>
            <a:off x="9209912" y="4564430"/>
            <a:ext cx="174816" cy="288071"/>
            <a:chOff x="559534" y="4742300"/>
            <a:chExt cx="174816" cy="321097"/>
          </a:xfrm>
        </p:grpSpPr>
        <p:cxnSp>
          <p:nvCxnSpPr>
            <p:cNvPr id="1389" name="Straight Connector 138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0" name="TextBox 138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368" name="Group 1367"/>
          <p:cNvGrpSpPr/>
          <p:nvPr/>
        </p:nvGrpSpPr>
        <p:grpSpPr>
          <a:xfrm>
            <a:off x="9478600" y="4564430"/>
            <a:ext cx="174816" cy="288071"/>
            <a:chOff x="559534" y="4742300"/>
            <a:chExt cx="174816" cy="321097"/>
          </a:xfrm>
        </p:grpSpPr>
        <p:cxnSp>
          <p:nvCxnSpPr>
            <p:cNvPr id="1387" name="Straight Connector 138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8" name="TextBox 138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369" name="Group 1368"/>
          <p:cNvGrpSpPr/>
          <p:nvPr/>
        </p:nvGrpSpPr>
        <p:grpSpPr>
          <a:xfrm>
            <a:off x="9683683" y="4529203"/>
            <a:ext cx="358319" cy="398001"/>
            <a:chOff x="559534" y="4696711"/>
            <a:chExt cx="174816" cy="443630"/>
          </a:xfrm>
        </p:grpSpPr>
        <p:cxnSp>
          <p:nvCxnSpPr>
            <p:cNvPr id="1385" name="Straight Connector 138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6" name="TextBox 1385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370" name="Straight Arrow Connector 1369"/>
          <p:cNvCxnSpPr/>
          <p:nvPr/>
        </p:nvCxnSpPr>
        <p:spPr>
          <a:xfrm>
            <a:off x="7412589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71" name="Group 1370"/>
          <p:cNvGrpSpPr/>
          <p:nvPr/>
        </p:nvGrpSpPr>
        <p:grpSpPr>
          <a:xfrm>
            <a:off x="9915593" y="4563488"/>
            <a:ext cx="358319" cy="302972"/>
            <a:chOff x="559534" y="4742300"/>
            <a:chExt cx="174816" cy="337706"/>
          </a:xfrm>
        </p:grpSpPr>
        <p:cxnSp>
          <p:nvCxnSpPr>
            <p:cNvPr id="1383" name="Straight Connector 138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4" name="TextBox 1383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372" name="Straight Arrow Connector 1371"/>
          <p:cNvCxnSpPr/>
          <p:nvPr/>
        </p:nvCxnSpPr>
        <p:spPr>
          <a:xfrm>
            <a:off x="8226728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3" name="Straight Arrow Connector 1372"/>
          <p:cNvCxnSpPr/>
          <p:nvPr/>
        </p:nvCxnSpPr>
        <p:spPr>
          <a:xfrm>
            <a:off x="9025994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4" name="Straight Arrow Connector 1373"/>
          <p:cNvCxnSpPr/>
          <p:nvPr/>
        </p:nvCxnSpPr>
        <p:spPr>
          <a:xfrm>
            <a:off x="9568410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75" name="Group 1374"/>
          <p:cNvGrpSpPr/>
          <p:nvPr/>
        </p:nvGrpSpPr>
        <p:grpSpPr>
          <a:xfrm>
            <a:off x="7292654" y="4105726"/>
            <a:ext cx="317569" cy="291440"/>
            <a:chOff x="10593504" y="3151565"/>
            <a:chExt cx="317569" cy="291440"/>
          </a:xfrm>
        </p:grpSpPr>
        <p:sp>
          <p:nvSpPr>
            <p:cNvPr id="1381" name="TextBox 1380"/>
            <p:cNvSpPr txBox="1"/>
            <p:nvPr/>
          </p:nvSpPr>
          <p:spPr>
            <a:xfrm>
              <a:off x="10593504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382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376" name="Group 1375"/>
          <p:cNvGrpSpPr/>
          <p:nvPr/>
        </p:nvGrpSpPr>
        <p:grpSpPr>
          <a:xfrm>
            <a:off x="8217038" y="4100959"/>
            <a:ext cx="1376400" cy="291440"/>
            <a:chOff x="9901651" y="3151565"/>
            <a:chExt cx="1376400" cy="291440"/>
          </a:xfrm>
        </p:grpSpPr>
        <p:grpSp>
          <p:nvGrpSpPr>
            <p:cNvPr id="1377" name="Group 1376"/>
            <p:cNvGrpSpPr/>
            <p:nvPr/>
          </p:nvGrpSpPr>
          <p:grpSpPr>
            <a:xfrm>
              <a:off x="9901651" y="3151565"/>
              <a:ext cx="1224000" cy="291440"/>
              <a:chOff x="9901651" y="3151565"/>
              <a:chExt cx="1224000" cy="291440"/>
            </a:xfrm>
          </p:grpSpPr>
          <p:sp>
            <p:nvSpPr>
              <p:cNvPr id="1379" name="TextBox 1378"/>
              <p:cNvSpPr txBox="1"/>
              <p:nvPr/>
            </p:nvSpPr>
            <p:spPr>
              <a:xfrm>
                <a:off x="10501691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E4</a:t>
                </a:r>
              </a:p>
            </p:txBody>
          </p:sp>
          <p:cxnSp>
            <p:nvCxnSpPr>
              <p:cNvPr id="1380" name="Connector: Elbow 1303"/>
              <p:cNvCxnSpPr/>
              <p:nvPr/>
            </p:nvCxnSpPr>
            <p:spPr>
              <a:xfrm flipV="1">
                <a:off x="9901651" y="3389005"/>
                <a:ext cx="122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378" name="Connector: Elbow 1301"/>
            <p:cNvCxnSpPr/>
            <p:nvPr/>
          </p:nvCxnSpPr>
          <p:spPr>
            <a:xfrm flipH="1" flipV="1">
              <a:off x="10054051" y="3389005"/>
              <a:ext cx="122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357" name="Straight Arrow Connector 1356"/>
          <p:cNvCxnSpPr/>
          <p:nvPr/>
        </p:nvCxnSpPr>
        <p:spPr>
          <a:xfrm flipH="1">
            <a:off x="8227296" y="4431878"/>
            <a:ext cx="1368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/>
          <p:cNvSpPr txBox="1"/>
          <p:nvPr/>
        </p:nvSpPr>
        <p:spPr>
          <a:xfrm>
            <a:off x="10600588" y="8771451"/>
            <a:ext cx="3361810" cy="828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/>
              <a:t>dashed lines – recurrence periods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/>
              <a:t>solid – initial case period</a:t>
            </a:r>
          </a:p>
          <a:p>
            <a:r>
              <a:rPr lang="en-GB" sz="1000" i="1" dirty="0"/>
              <a:t>round end – start of an episode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/>
              <a:t>arrow head – end of an episode</a:t>
            </a:r>
            <a:endParaRPr kumimoji="0" lang="en-GB" sz="1000" b="1" i="1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405" name="Where possible, use code that works when run."/>
          <p:cNvSpPr txBox="1"/>
          <p:nvPr/>
        </p:nvSpPr>
        <p:spPr>
          <a:xfrm>
            <a:off x="10564982" y="6183832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CONTROL CASE ASSIGNMENT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1411" name="Straight Connector 1410"/>
          <p:cNvCxnSpPr/>
          <p:nvPr/>
        </p:nvCxnSpPr>
        <p:spPr>
          <a:xfrm>
            <a:off x="10525284" y="7264837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2" name="TextBox 1411"/>
          <p:cNvSpPr txBox="1"/>
          <p:nvPr/>
        </p:nvSpPr>
        <p:spPr>
          <a:xfrm>
            <a:off x="10549348" y="6398030"/>
            <a:ext cx="3201322" cy="4846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</a:p>
          <a:p>
            <a:pPr lvl="7" indent="0"/>
            <a:r>
              <a:rPr lang="en-GB" sz="1000" dirty="0" err="1">
                <a:latin typeface="Consolas" panose="020B0609020204030204" pitchFamily="49" charset="0"/>
              </a:rPr>
              <a:t>case_length</a:t>
            </a:r>
            <a:r>
              <a:rPr lang="en-GB" sz="1000" dirty="0">
                <a:latin typeface="Consolas" panose="020B0609020204030204" pitchFamily="49" charset="0"/>
              </a:rPr>
              <a:t> = c(1,3,2,2), to_s4 = T)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413" name="Group 1412"/>
          <p:cNvGrpSpPr/>
          <p:nvPr/>
        </p:nvGrpSpPr>
        <p:grpSpPr>
          <a:xfrm>
            <a:off x="10641978" y="7247441"/>
            <a:ext cx="174816" cy="288071"/>
            <a:chOff x="559534" y="4742300"/>
            <a:chExt cx="174816" cy="321097"/>
          </a:xfrm>
        </p:grpSpPr>
        <p:cxnSp>
          <p:nvCxnSpPr>
            <p:cNvPr id="1458" name="Straight Connector 145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9" name="TextBox 145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414" name="Group 1413"/>
          <p:cNvGrpSpPr/>
          <p:nvPr/>
        </p:nvGrpSpPr>
        <p:grpSpPr>
          <a:xfrm>
            <a:off x="10910666" y="7247441"/>
            <a:ext cx="174816" cy="288071"/>
            <a:chOff x="559534" y="4742300"/>
            <a:chExt cx="174816" cy="321097"/>
          </a:xfrm>
        </p:grpSpPr>
        <p:cxnSp>
          <p:nvCxnSpPr>
            <p:cNvPr id="1456" name="Straight Connector 145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7" name="TextBox 145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415" name="Group 1414"/>
          <p:cNvGrpSpPr/>
          <p:nvPr/>
        </p:nvGrpSpPr>
        <p:grpSpPr>
          <a:xfrm>
            <a:off x="11179354" y="7247441"/>
            <a:ext cx="174816" cy="288071"/>
            <a:chOff x="559534" y="4742300"/>
            <a:chExt cx="174816" cy="321097"/>
          </a:xfrm>
        </p:grpSpPr>
        <p:cxnSp>
          <p:nvCxnSpPr>
            <p:cNvPr id="1454" name="Straight Connector 145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5" name="TextBox 145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416" name="Group 1415"/>
          <p:cNvGrpSpPr/>
          <p:nvPr/>
        </p:nvGrpSpPr>
        <p:grpSpPr>
          <a:xfrm>
            <a:off x="11448042" y="7247441"/>
            <a:ext cx="174816" cy="288071"/>
            <a:chOff x="559534" y="4742300"/>
            <a:chExt cx="174816" cy="321097"/>
          </a:xfrm>
        </p:grpSpPr>
        <p:cxnSp>
          <p:nvCxnSpPr>
            <p:cNvPr id="1452" name="Straight Connector 145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3" name="TextBox 145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417" name="Group 1416"/>
          <p:cNvGrpSpPr/>
          <p:nvPr/>
        </p:nvGrpSpPr>
        <p:grpSpPr>
          <a:xfrm>
            <a:off x="11716730" y="7247441"/>
            <a:ext cx="174816" cy="288071"/>
            <a:chOff x="559534" y="4742300"/>
            <a:chExt cx="174816" cy="321097"/>
          </a:xfrm>
        </p:grpSpPr>
        <p:cxnSp>
          <p:nvCxnSpPr>
            <p:cNvPr id="1450" name="Straight Connector 144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1" name="TextBox 145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418" name="Group 1417"/>
          <p:cNvGrpSpPr/>
          <p:nvPr/>
        </p:nvGrpSpPr>
        <p:grpSpPr>
          <a:xfrm>
            <a:off x="11985418" y="7247441"/>
            <a:ext cx="174816" cy="288071"/>
            <a:chOff x="559534" y="4742300"/>
            <a:chExt cx="174816" cy="321097"/>
          </a:xfrm>
        </p:grpSpPr>
        <p:cxnSp>
          <p:nvCxnSpPr>
            <p:cNvPr id="1448" name="Straight Connector 144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9" name="TextBox 144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419" name="Group 1418"/>
          <p:cNvGrpSpPr/>
          <p:nvPr/>
        </p:nvGrpSpPr>
        <p:grpSpPr>
          <a:xfrm>
            <a:off x="12254106" y="7247441"/>
            <a:ext cx="174816" cy="288071"/>
            <a:chOff x="559534" y="4742300"/>
            <a:chExt cx="174816" cy="321097"/>
          </a:xfrm>
        </p:grpSpPr>
        <p:cxnSp>
          <p:nvCxnSpPr>
            <p:cNvPr id="1446" name="Straight Connector 144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7" name="TextBox 144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420" name="Group 1419"/>
          <p:cNvGrpSpPr/>
          <p:nvPr/>
        </p:nvGrpSpPr>
        <p:grpSpPr>
          <a:xfrm>
            <a:off x="12522794" y="7247441"/>
            <a:ext cx="174816" cy="288071"/>
            <a:chOff x="559534" y="4742300"/>
            <a:chExt cx="174816" cy="321097"/>
          </a:xfrm>
        </p:grpSpPr>
        <p:cxnSp>
          <p:nvCxnSpPr>
            <p:cNvPr id="1444" name="Straight Connector 144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5" name="TextBox 144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421" name="Group 1420"/>
          <p:cNvGrpSpPr/>
          <p:nvPr/>
        </p:nvGrpSpPr>
        <p:grpSpPr>
          <a:xfrm>
            <a:off x="12791482" y="7247441"/>
            <a:ext cx="174816" cy="288071"/>
            <a:chOff x="559534" y="4742300"/>
            <a:chExt cx="174816" cy="321097"/>
          </a:xfrm>
        </p:grpSpPr>
        <p:cxnSp>
          <p:nvCxnSpPr>
            <p:cNvPr id="1442" name="Straight Connector 144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3" name="TextBox 144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422" name="Group 1421"/>
          <p:cNvGrpSpPr/>
          <p:nvPr/>
        </p:nvGrpSpPr>
        <p:grpSpPr>
          <a:xfrm>
            <a:off x="12996565" y="7212214"/>
            <a:ext cx="358319" cy="398001"/>
            <a:chOff x="559534" y="4696711"/>
            <a:chExt cx="174816" cy="443630"/>
          </a:xfrm>
        </p:grpSpPr>
        <p:cxnSp>
          <p:nvCxnSpPr>
            <p:cNvPr id="1440" name="Straight Connector 143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1" name="TextBox 1440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423" name="Straight Arrow Connector 1422"/>
          <p:cNvCxnSpPr/>
          <p:nvPr/>
        </p:nvCxnSpPr>
        <p:spPr>
          <a:xfrm>
            <a:off x="10725471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24" name="Group 1423"/>
          <p:cNvGrpSpPr/>
          <p:nvPr/>
        </p:nvGrpSpPr>
        <p:grpSpPr>
          <a:xfrm>
            <a:off x="13228475" y="7246499"/>
            <a:ext cx="358319" cy="302972"/>
            <a:chOff x="559534" y="4742300"/>
            <a:chExt cx="174816" cy="337706"/>
          </a:xfrm>
        </p:grpSpPr>
        <p:cxnSp>
          <p:nvCxnSpPr>
            <p:cNvPr id="1438" name="Straight Connector 143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39" name="TextBox 1438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425" name="Straight Arrow Connector 1424"/>
          <p:cNvCxnSpPr/>
          <p:nvPr/>
        </p:nvCxnSpPr>
        <p:spPr>
          <a:xfrm>
            <a:off x="11539610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6" name="Straight Arrow Connector 1425"/>
          <p:cNvCxnSpPr/>
          <p:nvPr/>
        </p:nvCxnSpPr>
        <p:spPr>
          <a:xfrm>
            <a:off x="12338876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7" name="Straight Arrow Connector 1426"/>
          <p:cNvCxnSpPr/>
          <p:nvPr/>
        </p:nvCxnSpPr>
        <p:spPr>
          <a:xfrm>
            <a:off x="12881292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34" name="Group 1433"/>
          <p:cNvGrpSpPr/>
          <p:nvPr/>
        </p:nvGrpSpPr>
        <p:grpSpPr>
          <a:xfrm>
            <a:off x="10611414" y="6788737"/>
            <a:ext cx="317569" cy="291440"/>
            <a:chOff x="10599382" y="3151565"/>
            <a:chExt cx="317569" cy="291440"/>
          </a:xfrm>
        </p:grpSpPr>
        <p:sp>
          <p:nvSpPr>
            <p:cNvPr id="1436" name="TextBox 1435"/>
            <p:cNvSpPr txBox="1"/>
            <p:nvPr/>
          </p:nvSpPr>
          <p:spPr>
            <a:xfrm>
              <a:off x="10599382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437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430" name="Group 1429"/>
          <p:cNvGrpSpPr/>
          <p:nvPr/>
        </p:nvGrpSpPr>
        <p:grpSpPr>
          <a:xfrm>
            <a:off x="11544198" y="6783970"/>
            <a:ext cx="1503757" cy="291440"/>
            <a:chOff x="9915929" y="3151565"/>
            <a:chExt cx="1503757" cy="291440"/>
          </a:xfrm>
        </p:grpSpPr>
        <p:sp>
          <p:nvSpPr>
            <p:cNvPr id="1432" name="TextBox 1431"/>
            <p:cNvSpPr txBox="1"/>
            <p:nvPr/>
          </p:nvSpPr>
          <p:spPr>
            <a:xfrm>
              <a:off x="11102117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E4</a:t>
              </a:r>
            </a:p>
          </p:txBody>
        </p:sp>
        <p:cxnSp>
          <p:nvCxnSpPr>
            <p:cNvPr id="1433" name="Connector: Elbow 1303"/>
            <p:cNvCxnSpPr/>
            <p:nvPr/>
          </p:nvCxnSpPr>
          <p:spPr>
            <a:xfrm flipV="1">
              <a:off x="9915929" y="3389005"/>
              <a:ext cx="648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431" name="Connector: Elbow 1301"/>
          <p:cNvCxnSpPr/>
          <p:nvPr/>
        </p:nvCxnSpPr>
        <p:spPr>
          <a:xfrm flipH="1" flipV="1">
            <a:off x="11696598" y="7021410"/>
            <a:ext cx="64800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9" name="Straight Arrow Connector 1408"/>
          <p:cNvCxnSpPr/>
          <p:nvPr/>
        </p:nvCxnSpPr>
        <p:spPr>
          <a:xfrm>
            <a:off x="10696709" y="7118830"/>
            <a:ext cx="360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10" name="Straight Arrow Connector 1409"/>
          <p:cNvCxnSpPr/>
          <p:nvPr/>
        </p:nvCxnSpPr>
        <p:spPr>
          <a:xfrm>
            <a:off x="11542946" y="7118895"/>
            <a:ext cx="792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1" name="Connector: Elbow 1301"/>
          <p:cNvCxnSpPr/>
          <p:nvPr/>
        </p:nvCxnSpPr>
        <p:spPr>
          <a:xfrm flipH="1" flipV="1">
            <a:off x="12883168" y="7032292"/>
            <a:ext cx="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62" name="TextBox 1461"/>
          <p:cNvSpPr txBox="1"/>
          <p:nvPr/>
        </p:nvSpPr>
        <p:spPr>
          <a:xfrm>
            <a:off x="11780161" y="6785668"/>
            <a:ext cx="31756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E2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0514458" y="7616691"/>
            <a:ext cx="3061510" cy="1191667"/>
            <a:chOff x="10514458" y="7616691"/>
            <a:chExt cx="3061510" cy="1191667"/>
          </a:xfrm>
        </p:grpSpPr>
        <p:grpSp>
          <p:nvGrpSpPr>
            <p:cNvPr id="1463" name="Group 1462"/>
            <p:cNvGrpSpPr/>
            <p:nvPr/>
          </p:nvGrpSpPr>
          <p:grpSpPr>
            <a:xfrm>
              <a:off x="10514458" y="7616691"/>
              <a:ext cx="3061510" cy="1191667"/>
              <a:chOff x="10525284" y="6418548"/>
              <a:chExt cx="3061510" cy="1191667"/>
            </a:xfrm>
          </p:grpSpPr>
          <p:cxnSp>
            <p:nvCxnSpPr>
              <p:cNvPr id="1464" name="Straight Connector 1463"/>
              <p:cNvCxnSpPr/>
              <p:nvPr/>
            </p:nvCxnSpPr>
            <p:spPr>
              <a:xfrm>
                <a:off x="10525284" y="7264837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65" name="TextBox 1464"/>
              <p:cNvSpPr txBox="1"/>
              <p:nvPr/>
            </p:nvSpPr>
            <p:spPr>
              <a:xfrm>
                <a:off x="10549348" y="6418548"/>
                <a:ext cx="2804330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custom_sort</a:t>
                </a:r>
                <a:r>
                  <a:rPr lang="en-GB" sz="1000" dirty="0">
                    <a:latin typeface="Consolas" panose="020B0609020204030204" pitchFamily="49" charset="0"/>
                  </a:rPr>
                  <a:t>=c(1,0,1,1), to_s4 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466" name="Group 1465"/>
              <p:cNvGrpSpPr/>
              <p:nvPr/>
            </p:nvGrpSpPr>
            <p:grpSpPr>
              <a:xfrm>
                <a:off x="10641978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12" name="Straight Connector 151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13" name="TextBox 151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467" name="Group 1466"/>
              <p:cNvGrpSpPr/>
              <p:nvPr/>
            </p:nvGrpSpPr>
            <p:grpSpPr>
              <a:xfrm>
                <a:off x="10910666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10" name="Straight Connector 150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11" name="TextBox 151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468" name="Group 1467"/>
              <p:cNvGrpSpPr/>
              <p:nvPr/>
            </p:nvGrpSpPr>
            <p:grpSpPr>
              <a:xfrm>
                <a:off x="11179354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8" name="Straight Connector 150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9" name="TextBox 150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469" name="Group 1468"/>
              <p:cNvGrpSpPr/>
              <p:nvPr/>
            </p:nvGrpSpPr>
            <p:grpSpPr>
              <a:xfrm>
                <a:off x="11448042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6" name="Straight Connector 150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7" name="TextBox 150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470" name="Group 1469"/>
              <p:cNvGrpSpPr/>
              <p:nvPr/>
            </p:nvGrpSpPr>
            <p:grpSpPr>
              <a:xfrm>
                <a:off x="11716730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4" name="Straight Connector 150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5" name="TextBox 150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471" name="Group 1470"/>
              <p:cNvGrpSpPr/>
              <p:nvPr/>
            </p:nvGrpSpPr>
            <p:grpSpPr>
              <a:xfrm>
                <a:off x="11985418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2" name="Straight Connector 15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3" name="TextBox 15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472" name="Group 1471"/>
              <p:cNvGrpSpPr/>
              <p:nvPr/>
            </p:nvGrpSpPr>
            <p:grpSpPr>
              <a:xfrm>
                <a:off x="12254106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0" name="Straight Connector 149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1" name="TextBox 150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473" name="Group 1472"/>
              <p:cNvGrpSpPr/>
              <p:nvPr/>
            </p:nvGrpSpPr>
            <p:grpSpPr>
              <a:xfrm>
                <a:off x="12522794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498" name="Straight Connector 149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9" name="TextBox 149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474" name="Group 1473"/>
              <p:cNvGrpSpPr/>
              <p:nvPr/>
            </p:nvGrpSpPr>
            <p:grpSpPr>
              <a:xfrm>
                <a:off x="12791482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496" name="Straight Connector 14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7" name="TextBox 14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475" name="Group 1474"/>
              <p:cNvGrpSpPr/>
              <p:nvPr/>
            </p:nvGrpSpPr>
            <p:grpSpPr>
              <a:xfrm>
                <a:off x="12996565" y="7212214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494" name="Straight Connector 14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5" name="TextBox 1494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476" name="Straight Arrow Connector 1475"/>
              <p:cNvCxnSpPr/>
              <p:nvPr/>
            </p:nvCxnSpPr>
            <p:spPr>
              <a:xfrm>
                <a:off x="10725471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477" name="Group 1476"/>
              <p:cNvGrpSpPr/>
              <p:nvPr/>
            </p:nvGrpSpPr>
            <p:grpSpPr>
              <a:xfrm>
                <a:off x="13228475" y="7246499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492" name="Straight Connector 14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3" name="TextBox 1492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478" name="Straight Arrow Connector 1477"/>
              <p:cNvCxnSpPr/>
              <p:nvPr/>
            </p:nvCxnSpPr>
            <p:spPr>
              <a:xfrm>
                <a:off x="11539610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79" name="Straight Arrow Connector 1478"/>
              <p:cNvCxnSpPr/>
              <p:nvPr/>
            </p:nvCxnSpPr>
            <p:spPr>
              <a:xfrm>
                <a:off x="12338876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0" name="Straight Arrow Connector 1479"/>
              <p:cNvCxnSpPr/>
              <p:nvPr/>
            </p:nvCxnSpPr>
            <p:spPr>
              <a:xfrm>
                <a:off x="12881292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481" name="Group 1480"/>
              <p:cNvGrpSpPr/>
              <p:nvPr/>
            </p:nvGrpSpPr>
            <p:grpSpPr>
              <a:xfrm>
                <a:off x="10611414" y="6788737"/>
                <a:ext cx="317569" cy="291440"/>
                <a:chOff x="10599382" y="3151565"/>
                <a:chExt cx="317569" cy="291440"/>
              </a:xfrm>
            </p:grpSpPr>
            <p:sp>
              <p:nvSpPr>
                <p:cNvPr id="1490" name="TextBox 1489"/>
                <p:cNvSpPr txBox="1"/>
                <p:nvPr/>
              </p:nvSpPr>
              <p:spPr>
                <a:xfrm>
                  <a:off x="10599382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491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482" name="Group 1481"/>
              <p:cNvGrpSpPr/>
              <p:nvPr/>
            </p:nvGrpSpPr>
            <p:grpSpPr>
              <a:xfrm>
                <a:off x="11544198" y="6783970"/>
                <a:ext cx="1503757" cy="291440"/>
                <a:chOff x="9915929" y="3151565"/>
                <a:chExt cx="1503757" cy="291440"/>
              </a:xfrm>
            </p:grpSpPr>
            <p:sp>
              <p:nvSpPr>
                <p:cNvPr id="1488" name="TextBox 1487"/>
                <p:cNvSpPr txBox="1"/>
                <p:nvPr/>
              </p:nvSpPr>
              <p:spPr>
                <a:xfrm>
                  <a:off x="11102117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E4</a:t>
                  </a:r>
                </a:p>
              </p:txBody>
            </p:sp>
            <p:cxnSp>
              <p:nvCxnSpPr>
                <p:cNvPr id="1489" name="Connector: Elbow 1303"/>
                <p:cNvCxnSpPr/>
                <p:nvPr/>
              </p:nvCxnSpPr>
              <p:spPr>
                <a:xfrm flipV="1">
                  <a:off x="9915929" y="3389005"/>
                  <a:ext cx="648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483" name="Connector: Elbow 1301"/>
              <p:cNvCxnSpPr/>
              <p:nvPr/>
            </p:nvCxnSpPr>
            <p:spPr>
              <a:xfrm flipH="1" flipV="1">
                <a:off x="11696598" y="7021410"/>
                <a:ext cx="648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4" name="Straight Arrow Connector 1483"/>
              <p:cNvCxnSpPr/>
              <p:nvPr/>
            </p:nvCxnSpPr>
            <p:spPr>
              <a:xfrm>
                <a:off x="10696709" y="7118830"/>
                <a:ext cx="432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5" name="Straight Arrow Connector 1484"/>
              <p:cNvCxnSpPr/>
              <p:nvPr/>
            </p:nvCxnSpPr>
            <p:spPr>
              <a:xfrm>
                <a:off x="11542946" y="7118895"/>
                <a:ext cx="792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arrow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6" name="Connector: Elbow 1301"/>
              <p:cNvCxnSpPr/>
              <p:nvPr/>
            </p:nvCxnSpPr>
            <p:spPr>
              <a:xfrm flipH="1" flipV="1">
                <a:off x="12883168" y="7032292"/>
                <a:ext cx="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87" name="TextBox 1486"/>
              <p:cNvSpPr txBox="1"/>
              <p:nvPr/>
            </p:nvSpPr>
            <p:spPr>
              <a:xfrm>
                <a:off x="11780161" y="6785668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E2</a:t>
                </a:r>
              </a:p>
            </p:txBody>
          </p:sp>
        </p:grpSp>
        <p:sp>
          <p:nvSpPr>
            <p:cNvPr id="25" name="Multiply 24"/>
            <p:cNvSpPr/>
            <p:nvPr/>
          </p:nvSpPr>
          <p:spPr>
            <a:xfrm>
              <a:off x="11055165" y="8213895"/>
              <a:ext cx="187640" cy="198089"/>
            </a:xfrm>
            <a:prstGeom prst="mathMultiply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514" name="Line"/>
          <p:cNvSpPr/>
          <p:nvPr/>
        </p:nvSpPr>
        <p:spPr>
          <a:xfrm>
            <a:off x="10508084" y="6093011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" name="Rectangle 32"/>
          <p:cNvSpPr/>
          <p:nvPr/>
        </p:nvSpPr>
        <p:spPr>
          <a:xfrm>
            <a:off x="223320" y="3615979"/>
            <a:ext cx="3175200" cy="16434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239628" y="4911053"/>
            <a:ext cx="3225386" cy="1191666"/>
            <a:chOff x="7178668" y="5036241"/>
            <a:chExt cx="3225386" cy="1191666"/>
          </a:xfrm>
        </p:grpSpPr>
        <p:cxnSp>
          <p:nvCxnSpPr>
            <p:cNvPr id="1518" name="Straight Connector 1517"/>
            <p:cNvCxnSpPr/>
            <p:nvPr/>
          </p:nvCxnSpPr>
          <p:spPr>
            <a:xfrm>
              <a:off x="7178668" y="5882529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19" name="TextBox 1518"/>
            <p:cNvSpPr txBox="1"/>
            <p:nvPr/>
          </p:nvSpPr>
          <p:spPr>
            <a:xfrm>
              <a:off x="7202732" y="5036241"/>
              <a:ext cx="3201322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>
                <a:buClr>
                  <a:schemeClr val="accent4"/>
                </a:buClr>
              </a:pPr>
              <a:r>
                <a:rPr lang="en-GB" sz="1000" dirty="0" err="1">
                  <a:latin typeface="Consolas" panose="020B0609020204030204" pitchFamily="49" charset="0"/>
                </a:rPr>
                <a:t>fixed_episodes</a:t>
              </a:r>
              <a:r>
                <a:rPr lang="en-GB" sz="1000" dirty="0">
                  <a:latin typeface="Consolas" panose="020B0609020204030204" pitchFamily="49" charset="0"/>
                </a:rPr>
                <a:t>(dates, </a:t>
              </a:r>
              <a:r>
                <a:rPr lang="en-GB" sz="1000" dirty="0" err="1">
                  <a:latin typeface="Consolas" panose="020B0609020204030204" pitchFamily="49" charset="0"/>
                </a:rPr>
                <a:t>case_length</a:t>
              </a:r>
              <a:r>
                <a:rPr lang="en-GB" sz="1000" dirty="0">
                  <a:latin typeface="Consolas" panose="020B0609020204030204" pitchFamily="49" charset="0"/>
                </a:rPr>
                <a:t> = 5, to_s4 = T, </a:t>
              </a:r>
              <a:r>
                <a:rPr lang="en-GB" sz="1000" dirty="0" err="1">
                  <a:latin typeface="Consolas" panose="020B0609020204030204" pitchFamily="49" charset="0"/>
                </a:rPr>
                <a:t>episode_unit</a:t>
              </a:r>
              <a:r>
                <a:rPr lang="en-GB" sz="1000" dirty="0">
                  <a:latin typeface="Consolas" panose="020B0609020204030204" pitchFamily="49" charset="0"/>
                </a:rPr>
                <a:t> = "hours")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grpSp>
          <p:nvGrpSpPr>
            <p:cNvPr id="1520" name="Group 1519"/>
            <p:cNvGrpSpPr/>
            <p:nvPr/>
          </p:nvGrpSpPr>
          <p:grpSpPr>
            <a:xfrm>
              <a:off x="7295362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63" name="Straight Connector 156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4" name="TextBox 156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grpSp>
          <p:nvGrpSpPr>
            <p:cNvPr id="1521" name="Group 1520"/>
            <p:cNvGrpSpPr/>
            <p:nvPr/>
          </p:nvGrpSpPr>
          <p:grpSpPr>
            <a:xfrm>
              <a:off x="7564050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61" name="Straight Connector 156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2" name="TextBox 156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1522" name="Group 1521"/>
            <p:cNvGrpSpPr/>
            <p:nvPr/>
          </p:nvGrpSpPr>
          <p:grpSpPr>
            <a:xfrm>
              <a:off x="7832738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9" name="Straight Connector 155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0" name="TextBox 155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1523" name="Group 1522"/>
            <p:cNvGrpSpPr/>
            <p:nvPr/>
          </p:nvGrpSpPr>
          <p:grpSpPr>
            <a:xfrm>
              <a:off x="8101426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7" name="Straight Connector 155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8" name="TextBox 155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1524" name="Group 1523"/>
            <p:cNvGrpSpPr/>
            <p:nvPr/>
          </p:nvGrpSpPr>
          <p:grpSpPr>
            <a:xfrm>
              <a:off x="8370114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5" name="Straight Connector 155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6" name="TextBox 1555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1525" name="Group 1524"/>
            <p:cNvGrpSpPr/>
            <p:nvPr/>
          </p:nvGrpSpPr>
          <p:grpSpPr>
            <a:xfrm>
              <a:off x="8638802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3" name="Straight Connector 155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4" name="TextBox 155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1526" name="Group 1525"/>
            <p:cNvGrpSpPr/>
            <p:nvPr/>
          </p:nvGrpSpPr>
          <p:grpSpPr>
            <a:xfrm>
              <a:off x="8907490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1" name="Straight Connector 155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2" name="TextBox 155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1527" name="Group 1526"/>
            <p:cNvGrpSpPr/>
            <p:nvPr/>
          </p:nvGrpSpPr>
          <p:grpSpPr>
            <a:xfrm>
              <a:off x="9176178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49" name="Straight Connector 154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0" name="TextBox 154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1528" name="Group 1527"/>
            <p:cNvGrpSpPr/>
            <p:nvPr/>
          </p:nvGrpSpPr>
          <p:grpSpPr>
            <a:xfrm>
              <a:off x="9444866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47" name="Straight Connector 154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8" name="TextBox 154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1529" name="Group 1528"/>
            <p:cNvGrpSpPr/>
            <p:nvPr/>
          </p:nvGrpSpPr>
          <p:grpSpPr>
            <a:xfrm>
              <a:off x="9649949" y="5829906"/>
              <a:ext cx="358319" cy="398001"/>
              <a:chOff x="559534" y="4696711"/>
              <a:chExt cx="174816" cy="443630"/>
            </a:xfrm>
          </p:grpSpPr>
          <p:cxnSp>
            <p:nvCxnSpPr>
              <p:cNvPr id="1545" name="Straight Connector 154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6" name="TextBox 1545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  <p:cxnSp>
          <p:nvCxnSpPr>
            <p:cNvPr id="1530" name="Straight Arrow Connector 1529"/>
            <p:cNvCxnSpPr/>
            <p:nvPr/>
          </p:nvCxnSpPr>
          <p:spPr>
            <a:xfrm>
              <a:off x="7378855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531" name="Group 1530"/>
            <p:cNvGrpSpPr/>
            <p:nvPr/>
          </p:nvGrpSpPr>
          <p:grpSpPr>
            <a:xfrm>
              <a:off x="9881859" y="5864191"/>
              <a:ext cx="358319" cy="302972"/>
              <a:chOff x="559534" y="4742300"/>
              <a:chExt cx="174816" cy="337706"/>
            </a:xfrm>
          </p:grpSpPr>
          <p:cxnSp>
            <p:nvCxnSpPr>
              <p:cNvPr id="1543" name="Straight Connector 154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4" name="TextBox 1543"/>
              <p:cNvSpPr txBox="1"/>
              <p:nvPr/>
            </p:nvSpPr>
            <p:spPr>
              <a:xfrm>
                <a:off x="559534" y="4757046"/>
                <a:ext cx="174816" cy="322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11</a:t>
                </a:r>
              </a:p>
            </p:txBody>
          </p:sp>
        </p:grpSp>
        <p:cxnSp>
          <p:nvCxnSpPr>
            <p:cNvPr id="1532" name="Straight Arrow Connector 1531"/>
            <p:cNvCxnSpPr/>
            <p:nvPr/>
          </p:nvCxnSpPr>
          <p:spPr>
            <a:xfrm>
              <a:off x="8192994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3" name="Straight Arrow Connector 1532"/>
            <p:cNvCxnSpPr/>
            <p:nvPr/>
          </p:nvCxnSpPr>
          <p:spPr>
            <a:xfrm>
              <a:off x="8992260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4" name="Straight Arrow Connector 1533"/>
            <p:cNvCxnSpPr/>
            <p:nvPr/>
          </p:nvCxnSpPr>
          <p:spPr>
            <a:xfrm>
              <a:off x="9534676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7" name="Group 26"/>
            <p:cNvGrpSpPr/>
            <p:nvPr/>
          </p:nvGrpSpPr>
          <p:grpSpPr>
            <a:xfrm>
              <a:off x="7258920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35" name="Group 1534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41" name="TextBox 1540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542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17" name="Straight Arrow Connector 151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65" name="Group 1564"/>
            <p:cNvGrpSpPr/>
            <p:nvPr/>
          </p:nvGrpSpPr>
          <p:grpSpPr>
            <a:xfrm>
              <a:off x="8072135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66" name="Group 1565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68" name="TextBox 156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E2</a:t>
                  </a:r>
                </a:p>
              </p:txBody>
            </p:sp>
            <p:cxnSp>
              <p:nvCxnSpPr>
                <p:cNvPr id="1569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67" name="Straight Arrow Connector 156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70" name="Group 1569"/>
            <p:cNvGrpSpPr/>
            <p:nvPr/>
          </p:nvGrpSpPr>
          <p:grpSpPr>
            <a:xfrm>
              <a:off x="8872926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71" name="Group 1570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73" name="TextBox 1572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E3</a:t>
                  </a:r>
                </a:p>
              </p:txBody>
            </p:sp>
            <p:cxnSp>
              <p:nvCxnSpPr>
                <p:cNvPr id="1574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72" name="Straight Arrow Connector 1571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75" name="Group 1574"/>
            <p:cNvGrpSpPr/>
            <p:nvPr/>
          </p:nvGrpSpPr>
          <p:grpSpPr>
            <a:xfrm>
              <a:off x="9407722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76" name="Group 1575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78" name="TextBox 157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E4</a:t>
                  </a:r>
                </a:p>
              </p:txBody>
            </p:sp>
            <p:cxnSp>
              <p:nvCxnSpPr>
                <p:cNvPr id="1579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77" name="Straight Arrow Connector 157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1582" name="Where possible, use code that works when run."/>
          <p:cNvSpPr txBox="1"/>
          <p:nvPr/>
        </p:nvSpPr>
        <p:spPr>
          <a:xfrm>
            <a:off x="7204457" y="6183832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ROLLING EPISODES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583" name="Line"/>
          <p:cNvSpPr/>
          <p:nvPr/>
        </p:nvSpPr>
        <p:spPr>
          <a:xfrm>
            <a:off x="7147559" y="6093011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2" name="Group 31"/>
          <p:cNvGrpSpPr/>
          <p:nvPr/>
        </p:nvGrpSpPr>
        <p:grpSpPr>
          <a:xfrm>
            <a:off x="225168" y="3576476"/>
            <a:ext cx="2968660" cy="1668904"/>
            <a:chOff x="225168" y="3576476"/>
            <a:chExt cx="2968660" cy="1668904"/>
          </a:xfrm>
        </p:grpSpPr>
        <p:grpSp>
          <p:nvGrpSpPr>
            <p:cNvPr id="419" name="Group 418"/>
            <p:cNvGrpSpPr/>
            <p:nvPr/>
          </p:nvGrpSpPr>
          <p:grpSpPr>
            <a:xfrm>
              <a:off x="225168" y="3576476"/>
              <a:ext cx="2968659" cy="305132"/>
              <a:chOff x="298459" y="5796091"/>
              <a:chExt cx="2968659" cy="229250"/>
            </a:xfrm>
          </p:grpSpPr>
          <p:sp>
            <p:nvSpPr>
              <p:cNvPr id="373" name="TextBox 372"/>
              <p:cNvSpPr txBox="1"/>
              <p:nvPr/>
            </p:nvSpPr>
            <p:spPr>
              <a:xfrm>
                <a:off x="298459" y="5796091"/>
                <a:ext cx="2147814" cy="2292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/>
                <a:r>
                  <a:rPr lang="en-GB" sz="11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nl</a:t>
                </a:r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&lt;- </a:t>
                </a:r>
                <a:r>
                  <a:rPr lang="en-GB" sz="11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number_line</a:t>
                </a:r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(4, 7)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092622" y="5865082"/>
                <a:ext cx="174496" cy="91269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421" name="TextBox 420"/>
            <p:cNvSpPr txBox="1"/>
            <p:nvPr/>
          </p:nvSpPr>
          <p:spPr>
            <a:xfrm>
              <a:off x="225168" y="3807414"/>
              <a:ext cx="2147814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shift_number_line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(nl,2)</a:t>
              </a: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019331" y="3899241"/>
              <a:ext cx="174496" cy="1214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225168" y="4055155"/>
              <a:ext cx="2147814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shift_number_line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(nl,-2)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019331" y="4146982"/>
              <a:ext cx="174496" cy="1214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225168" y="4294642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2, "end")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3019332" y="4386469"/>
              <a:ext cx="174496" cy="1214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25168" y="4516713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2)</a:t>
              </a: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3019332" y="4608540"/>
              <a:ext cx="174496" cy="1214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225168" y="4730081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-1)</a:t>
              </a:r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019332" y="4821908"/>
              <a:ext cx="174496" cy="121479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225168" y="4940248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reverse_number_line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019332" y="5032075"/>
              <a:ext cx="174496" cy="1214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917" name="Straight Arrow Connector 916"/>
          <p:cNvCxnSpPr/>
          <p:nvPr/>
        </p:nvCxnSpPr>
        <p:spPr>
          <a:xfrm>
            <a:off x="12862756" y="7118895"/>
            <a:ext cx="57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" name="Group 5"/>
          <p:cNvGrpSpPr/>
          <p:nvPr/>
        </p:nvGrpSpPr>
        <p:grpSpPr>
          <a:xfrm>
            <a:off x="4988137" y="8005368"/>
            <a:ext cx="331200" cy="102271"/>
            <a:chOff x="4988138" y="7944408"/>
            <a:chExt cx="331200" cy="102271"/>
          </a:xfrm>
        </p:grpSpPr>
        <p:cxnSp>
          <p:nvCxnSpPr>
            <p:cNvPr id="914" name="Straight Arrow Connector 913"/>
            <p:cNvCxnSpPr/>
            <p:nvPr/>
          </p:nvCxnSpPr>
          <p:spPr>
            <a:xfrm>
              <a:off x="4988138" y="8046679"/>
              <a:ext cx="331200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18" name="Straight Arrow Connector 917"/>
            <p:cNvCxnSpPr/>
            <p:nvPr/>
          </p:nvCxnSpPr>
          <p:spPr>
            <a:xfrm>
              <a:off x="4988138" y="7944408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919" name="TextBox 918"/>
          <p:cNvSpPr txBox="1"/>
          <p:nvPr/>
        </p:nvSpPr>
        <p:spPr>
          <a:xfrm>
            <a:off x="3846362" y="7887991"/>
            <a:ext cx="968065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smtClean="0">
                <a:solidFill>
                  <a:srgbClr val="FF0000"/>
                </a:solidFill>
              </a:rPr>
              <a:t>exact</a:t>
            </a:r>
            <a:r>
              <a:rPr kumimoji="0" lang="en-GB" sz="105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65820" y="8005368"/>
            <a:ext cx="0" cy="102271"/>
            <a:chOff x="5866779" y="7944408"/>
            <a:chExt cx="0" cy="102271"/>
          </a:xfrm>
        </p:grpSpPr>
        <p:cxnSp>
          <p:nvCxnSpPr>
            <p:cNvPr id="920" name="Straight Arrow Connector 919"/>
            <p:cNvCxnSpPr/>
            <p:nvPr/>
          </p:nvCxnSpPr>
          <p:spPr>
            <a:xfrm>
              <a:off x="5866779" y="8046679"/>
              <a:ext cx="0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1" name="Straight Arrow Connector 920"/>
            <p:cNvCxnSpPr/>
            <p:nvPr/>
          </p:nvCxnSpPr>
          <p:spPr>
            <a:xfrm>
              <a:off x="5866779" y="7944408"/>
              <a:ext cx="0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4" name="Group 33"/>
          <p:cNvGrpSpPr/>
          <p:nvPr/>
        </p:nvGrpSpPr>
        <p:grpSpPr>
          <a:xfrm>
            <a:off x="5756230" y="8282475"/>
            <a:ext cx="619181" cy="94651"/>
            <a:chOff x="5674365" y="8221515"/>
            <a:chExt cx="619181" cy="94651"/>
          </a:xfrm>
        </p:grpSpPr>
        <p:cxnSp>
          <p:nvCxnSpPr>
            <p:cNvPr id="922" name="Straight Arrow Connector 921"/>
            <p:cNvCxnSpPr/>
            <p:nvPr/>
          </p:nvCxnSpPr>
          <p:spPr>
            <a:xfrm flipH="1">
              <a:off x="5674365" y="8316166"/>
              <a:ext cx="3312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3" name="Straight Arrow Connector 922"/>
            <p:cNvCxnSpPr/>
            <p:nvPr/>
          </p:nvCxnSpPr>
          <p:spPr>
            <a:xfrm flipH="1">
              <a:off x="5964325" y="8221515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5" name="Group 34"/>
          <p:cNvGrpSpPr/>
          <p:nvPr/>
        </p:nvGrpSpPr>
        <p:grpSpPr>
          <a:xfrm>
            <a:off x="6046190" y="8536259"/>
            <a:ext cx="329221" cy="102271"/>
            <a:chOff x="5960651" y="8448405"/>
            <a:chExt cx="329221" cy="102271"/>
          </a:xfrm>
        </p:grpSpPr>
        <p:cxnSp>
          <p:nvCxnSpPr>
            <p:cNvPr id="924" name="Straight Arrow Connector 923"/>
            <p:cNvCxnSpPr/>
            <p:nvPr/>
          </p:nvCxnSpPr>
          <p:spPr>
            <a:xfrm flipH="1">
              <a:off x="6073872" y="8550676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5" name="Straight Arrow Connector 924"/>
            <p:cNvCxnSpPr/>
            <p:nvPr/>
          </p:nvCxnSpPr>
          <p:spPr>
            <a:xfrm flipH="1">
              <a:off x="5960651" y="8448405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1" name="Group 20"/>
          <p:cNvGrpSpPr/>
          <p:nvPr/>
        </p:nvGrpSpPr>
        <p:grpSpPr>
          <a:xfrm>
            <a:off x="4988137" y="8834956"/>
            <a:ext cx="329221" cy="102271"/>
            <a:chOff x="4988138" y="8733655"/>
            <a:chExt cx="329221" cy="102271"/>
          </a:xfrm>
        </p:grpSpPr>
        <p:cxnSp>
          <p:nvCxnSpPr>
            <p:cNvPr id="926" name="Straight Arrow Connector 925"/>
            <p:cNvCxnSpPr/>
            <p:nvPr/>
          </p:nvCxnSpPr>
          <p:spPr>
            <a:xfrm>
              <a:off x="5101359" y="8835926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7" name="Straight Arrow Connector 926"/>
            <p:cNvCxnSpPr/>
            <p:nvPr/>
          </p:nvCxnSpPr>
          <p:spPr>
            <a:xfrm>
              <a:off x="4988138" y="8733655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6" name="Group 35"/>
          <p:cNvGrpSpPr/>
          <p:nvPr/>
        </p:nvGrpSpPr>
        <p:grpSpPr>
          <a:xfrm>
            <a:off x="6046190" y="8825102"/>
            <a:ext cx="329221" cy="102271"/>
            <a:chOff x="5960651" y="8723801"/>
            <a:chExt cx="329221" cy="102271"/>
          </a:xfrm>
        </p:grpSpPr>
        <p:cxnSp>
          <p:nvCxnSpPr>
            <p:cNvPr id="928" name="Straight Arrow Connector 927"/>
            <p:cNvCxnSpPr/>
            <p:nvPr/>
          </p:nvCxnSpPr>
          <p:spPr>
            <a:xfrm flipH="1">
              <a:off x="5960651" y="8826072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9" name="Straight Arrow Connector 928"/>
            <p:cNvCxnSpPr/>
            <p:nvPr/>
          </p:nvCxnSpPr>
          <p:spPr>
            <a:xfrm flipH="1">
              <a:off x="5960651" y="8723801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7" name="Group 36"/>
          <p:cNvGrpSpPr/>
          <p:nvPr/>
        </p:nvGrpSpPr>
        <p:grpSpPr>
          <a:xfrm>
            <a:off x="5835411" y="9140860"/>
            <a:ext cx="540000" cy="102271"/>
            <a:chOff x="5835411" y="9079900"/>
            <a:chExt cx="540000" cy="102271"/>
          </a:xfrm>
        </p:grpSpPr>
        <p:cxnSp>
          <p:nvCxnSpPr>
            <p:cNvPr id="930" name="Straight Arrow Connector 929"/>
            <p:cNvCxnSpPr/>
            <p:nvPr/>
          </p:nvCxnSpPr>
          <p:spPr>
            <a:xfrm>
              <a:off x="5835411" y="9182171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1" name="Straight Arrow Connector 930"/>
            <p:cNvCxnSpPr/>
            <p:nvPr/>
          </p:nvCxnSpPr>
          <p:spPr>
            <a:xfrm>
              <a:off x="6105411" y="9079900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8" name="Group 37"/>
          <p:cNvGrpSpPr/>
          <p:nvPr/>
        </p:nvGrpSpPr>
        <p:grpSpPr>
          <a:xfrm>
            <a:off x="5847072" y="9457701"/>
            <a:ext cx="528339" cy="102271"/>
            <a:chOff x="5771519" y="9396741"/>
            <a:chExt cx="528339" cy="102271"/>
          </a:xfrm>
        </p:grpSpPr>
        <p:cxnSp>
          <p:nvCxnSpPr>
            <p:cNvPr id="932" name="Straight Arrow Connector 931"/>
            <p:cNvCxnSpPr/>
            <p:nvPr/>
          </p:nvCxnSpPr>
          <p:spPr>
            <a:xfrm flipH="1">
              <a:off x="5771519" y="9499012"/>
              <a:ext cx="360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3" name="Straight Arrow Connector 932"/>
            <p:cNvCxnSpPr/>
            <p:nvPr/>
          </p:nvCxnSpPr>
          <p:spPr>
            <a:xfrm flipH="1">
              <a:off x="5945311" y="9396741"/>
              <a:ext cx="354547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574370" y="-1075136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611629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Multi-stage deterministic linkages and case definitions with </a:t>
            </a:r>
            <a:r>
              <a:rPr lang="en-GB" sz="3600" dirty="0" err="1">
                <a:solidFill>
                  <a:schemeClr val="accent1"/>
                </a:solidFill>
              </a:rPr>
              <a:t>diyar</a:t>
            </a:r>
            <a:r>
              <a:rPr sz="3600" dirty="0">
                <a:solidFill>
                  <a:schemeClr val="accent1"/>
                </a:solidFill>
              </a:rPr>
              <a:t>: : </a:t>
            </a:r>
            <a:r>
              <a:rPr sz="24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sz="3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err="1"/>
              <a:t>RStudio</a:t>
            </a:r>
            <a:r>
              <a:rPr dirty="0"/>
              <a:t>® is a trademark of </a:t>
            </a:r>
            <a:r>
              <a:rPr dirty="0" err="1"/>
              <a:t>RStudio</a:t>
            </a:r>
            <a:r>
              <a:rPr dirty="0"/>
              <a:t>, Inc.  •  </a:t>
            </a:r>
            <a:r>
              <a:rPr dirty="0">
                <a:hlinkClick r:id="rId4"/>
              </a:rPr>
              <a:t>CC BY </a:t>
            </a:r>
            <a:r>
              <a:rPr lang="en-GB" dirty="0" err="1"/>
              <a:t>Olisaeloka</a:t>
            </a:r>
            <a:r>
              <a:rPr lang="en-GB" dirty="0"/>
              <a:t> </a:t>
            </a:r>
            <a:r>
              <a:rPr lang="en-GB" dirty="0" err="1"/>
              <a:t>Nsonwu</a:t>
            </a:r>
            <a:r>
              <a:rPr lang="en-GB" dirty="0"/>
              <a:t>  </a:t>
            </a:r>
            <a:r>
              <a:rPr dirty="0"/>
              <a:t>•  </a:t>
            </a:r>
            <a:r>
              <a:rPr lang="en-GB" dirty="0" err="1">
                <a:hlinkClick r:id="rId5"/>
              </a:rPr>
              <a:t>olisa.nsonwu</a:t>
            </a:r>
            <a:r>
              <a:rPr dirty="0">
                <a:hlinkClick r:id="rId5"/>
              </a:rPr>
              <a:t>@email.com</a:t>
            </a:r>
            <a:r>
              <a:rPr dirty="0"/>
              <a:t>   •  Learn more </a:t>
            </a:r>
            <a:r>
              <a:rPr lang="en-GB" dirty="0">
                <a:hlinkClick r:id="rId6"/>
              </a:rPr>
              <a:t>here</a:t>
            </a:r>
            <a:r>
              <a:rPr dirty="0"/>
              <a:t> •  package version  0.</a:t>
            </a:r>
            <a:r>
              <a:rPr lang="en-GB" dirty="0"/>
              <a:t>0</a:t>
            </a:r>
            <a:r>
              <a:rPr dirty="0"/>
              <a:t>.</a:t>
            </a:r>
            <a:r>
              <a:rPr lang="en-GB" dirty="0"/>
              <a:t>1</a:t>
            </a:r>
            <a:r>
              <a:rPr dirty="0"/>
              <a:t> •  Updated: 201</a:t>
            </a:r>
            <a:r>
              <a:rPr lang="en-GB" dirty="0"/>
              <a:t>9</a:t>
            </a:r>
            <a:r>
              <a:rPr dirty="0"/>
              <a:t>-</a:t>
            </a:r>
            <a:r>
              <a:rPr lang="en-GB" dirty="0"/>
              <a:t>1</a:t>
            </a:r>
            <a:r>
              <a:rPr dirty="0"/>
              <a:t>1</a:t>
            </a:r>
          </a:p>
        </p:txBody>
      </p:sp>
      <p:sp>
        <p:nvSpPr>
          <p:cNvPr id="189" name="Useful Elements"/>
          <p:cNvSpPr txBox="1"/>
          <p:nvPr/>
        </p:nvSpPr>
        <p:spPr>
          <a:xfrm>
            <a:off x="5825514" y="1268387"/>
            <a:ext cx="22522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Record grouping</a:t>
            </a:r>
            <a:endParaRPr dirty="0"/>
          </a:p>
        </p:txBody>
      </p:sp>
      <p:grpSp>
        <p:nvGrpSpPr>
          <p:cNvPr id="51" name="Group 50"/>
          <p:cNvGrpSpPr/>
          <p:nvPr/>
        </p:nvGrpSpPr>
        <p:grpSpPr>
          <a:xfrm>
            <a:off x="282688" y="1214971"/>
            <a:ext cx="13337873" cy="4229"/>
            <a:chOff x="282688" y="1214971"/>
            <a:chExt cx="13337873" cy="4229"/>
          </a:xfrm>
        </p:grpSpPr>
        <p:sp>
          <p:nvSpPr>
            <p:cNvPr id="153" name="Line"/>
            <p:cNvSpPr/>
            <p:nvPr/>
          </p:nvSpPr>
          <p:spPr>
            <a:xfrm>
              <a:off x="282688" y="1219200"/>
              <a:ext cx="7225200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>
              <a:off x="7124373" y="1214971"/>
              <a:ext cx="6496188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08113" y="6722208"/>
            <a:ext cx="12770375" cy="2959194"/>
            <a:chOff x="208113" y="5141058"/>
            <a:chExt cx="12770375" cy="2959194"/>
          </a:xfrm>
        </p:grpSpPr>
        <p:grpSp>
          <p:nvGrpSpPr>
            <p:cNvPr id="1580" name="Group 1579"/>
            <p:cNvGrpSpPr/>
            <p:nvPr/>
          </p:nvGrpSpPr>
          <p:grpSpPr>
            <a:xfrm>
              <a:off x="208113" y="5160931"/>
              <a:ext cx="2269051" cy="1237739"/>
              <a:chOff x="202390" y="2221438"/>
              <a:chExt cx="2567647" cy="1400626"/>
            </a:xfrm>
          </p:grpSpPr>
          <p:sp>
            <p:nvSpPr>
              <p:cNvPr id="1581" name="Rectangle 1580"/>
              <p:cNvSpPr/>
              <p:nvPr/>
            </p:nvSpPr>
            <p:spPr>
              <a:xfrm>
                <a:off x="202390" y="2221438"/>
                <a:ext cx="631904" cy="1107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584" name="TextBox 1583"/>
              <p:cNvSpPr txBox="1"/>
              <p:nvPr/>
            </p:nvSpPr>
            <p:spPr>
              <a:xfrm>
                <a:off x="826863" y="2424843"/>
                <a:ext cx="882195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Procure.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85" name="TextBox 1584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23/03/1986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86" name="TextBox 1585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587" name="Group 1586"/>
            <p:cNvGrpSpPr/>
            <p:nvPr/>
          </p:nvGrpSpPr>
          <p:grpSpPr>
            <a:xfrm>
              <a:off x="2796702" y="5160931"/>
              <a:ext cx="2305793" cy="1237739"/>
              <a:chOff x="160813" y="2221438"/>
              <a:chExt cx="2609224" cy="1400626"/>
            </a:xfrm>
          </p:grpSpPr>
          <p:sp>
            <p:nvSpPr>
              <p:cNvPr id="1588" name="Rectangle 1587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2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589" name="TextBox 1588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Security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90" name="TextBox 1589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23/03/1986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91" name="TextBox 1590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03" name="Group 1602"/>
            <p:cNvGrpSpPr/>
            <p:nvPr/>
          </p:nvGrpSpPr>
          <p:grpSpPr>
            <a:xfrm>
              <a:off x="5422033" y="5160932"/>
              <a:ext cx="2305793" cy="1237739"/>
              <a:chOff x="160813" y="2221438"/>
              <a:chExt cx="2609224" cy="1400626"/>
            </a:xfrm>
          </p:grpSpPr>
          <p:sp>
            <p:nvSpPr>
              <p:cNvPr id="1604" name="Rectangle 1603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3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05" name="TextBox 160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Security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06" name="TextBox 160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23/03/1968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07" name="TextBox 1606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52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08" name="Group 1607"/>
            <p:cNvGrpSpPr/>
            <p:nvPr/>
          </p:nvGrpSpPr>
          <p:grpSpPr>
            <a:xfrm>
              <a:off x="8047364" y="5160932"/>
              <a:ext cx="2305793" cy="1237739"/>
              <a:chOff x="160813" y="2221438"/>
              <a:chExt cx="2609224" cy="1400626"/>
            </a:xfrm>
          </p:grpSpPr>
          <p:sp>
            <p:nvSpPr>
              <p:cNvPr id="1609" name="Rectangle 1608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4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10" name="TextBox 160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1" name="TextBox 161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01/02/1985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2" name="TextBox 1611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40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13" name="Group 1612"/>
            <p:cNvGrpSpPr/>
            <p:nvPr/>
          </p:nvGrpSpPr>
          <p:grpSpPr>
            <a:xfrm>
              <a:off x="10672695" y="5160932"/>
              <a:ext cx="2305793" cy="1237738"/>
              <a:chOff x="160813" y="2221438"/>
              <a:chExt cx="2609224" cy="1400625"/>
            </a:xfrm>
          </p:grpSpPr>
          <p:sp>
            <p:nvSpPr>
              <p:cNvPr id="1615" name="TextBox 161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6" name="TextBox 161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02/01/1985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7" name="TextBox 1616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35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4" name="Rectangle 1613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5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18" name="Group 1617"/>
            <p:cNvGrpSpPr/>
            <p:nvPr/>
          </p:nvGrpSpPr>
          <p:grpSpPr>
            <a:xfrm>
              <a:off x="2796702" y="6391551"/>
              <a:ext cx="2305793" cy="1237738"/>
              <a:chOff x="160813" y="2221438"/>
              <a:chExt cx="2609224" cy="1400625"/>
            </a:xfrm>
          </p:grpSpPr>
          <p:sp>
            <p:nvSpPr>
              <p:cNvPr id="1619" name="Rectangle 1618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6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20" name="TextBox 161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1" name="TextBox 162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11/03/1964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2" name="TextBox 1621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56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23" name="Group 1622"/>
            <p:cNvGrpSpPr/>
            <p:nvPr/>
          </p:nvGrpSpPr>
          <p:grpSpPr>
            <a:xfrm>
              <a:off x="5422033" y="6391551"/>
              <a:ext cx="2305793" cy="1237738"/>
              <a:chOff x="160813" y="2221438"/>
              <a:chExt cx="2609224" cy="1400625"/>
            </a:xfrm>
          </p:grpSpPr>
          <p:sp>
            <p:nvSpPr>
              <p:cNvPr id="1624" name="Rectangle 1623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7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25" name="TextBox 162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6" name="TextBox 162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11/03/1964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7" name="TextBox 1626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56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28" name="Group 1627"/>
            <p:cNvGrpSpPr/>
            <p:nvPr/>
          </p:nvGrpSpPr>
          <p:grpSpPr>
            <a:xfrm>
              <a:off x="8047364" y="6391551"/>
              <a:ext cx="2305793" cy="1237738"/>
              <a:chOff x="160813" y="2221438"/>
              <a:chExt cx="2609224" cy="1400625"/>
            </a:xfrm>
          </p:grpSpPr>
          <p:sp>
            <p:nvSpPr>
              <p:cNvPr id="1629" name="Rectangle 1628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8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30" name="TextBox 162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Procure.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31" name="TextBox 163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11/10/1985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32" name="TextBox 1631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33" name="Group 1632"/>
            <p:cNvGrpSpPr/>
            <p:nvPr/>
          </p:nvGrpSpPr>
          <p:grpSpPr>
            <a:xfrm>
              <a:off x="988393" y="5856459"/>
              <a:ext cx="7935493" cy="2192165"/>
              <a:chOff x="5958326" y="-3528381"/>
              <a:chExt cx="2556000" cy="7157435"/>
            </a:xfrm>
          </p:grpSpPr>
          <p:cxnSp>
            <p:nvCxnSpPr>
              <p:cNvPr id="1634" name="Straight Connector 1633"/>
              <p:cNvCxnSpPr/>
              <p:nvPr/>
            </p:nvCxnSpPr>
            <p:spPr>
              <a:xfrm>
                <a:off x="5958326" y="-3528381"/>
                <a:ext cx="0" cy="71574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35" name="Straight Connector 1634"/>
              <p:cNvCxnSpPr/>
              <p:nvPr/>
            </p:nvCxnSpPr>
            <p:spPr>
              <a:xfrm>
                <a:off x="8514326" y="534353"/>
                <a:ext cx="0" cy="305604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36" name="Straight Connector 1635"/>
              <p:cNvCxnSpPr/>
              <p:nvPr/>
            </p:nvCxnSpPr>
            <p:spPr>
              <a:xfrm rot="5400000">
                <a:off x="7236326" y="2326322"/>
                <a:ext cx="0" cy="2556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637" name="Straight Connector 1636"/>
            <p:cNvCxnSpPr/>
            <p:nvPr/>
          </p:nvCxnSpPr>
          <p:spPr>
            <a:xfrm>
              <a:off x="9382409" y="7629301"/>
              <a:ext cx="0" cy="2097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8" name="Straight Connector 1637"/>
            <p:cNvCxnSpPr/>
            <p:nvPr/>
          </p:nvCxnSpPr>
          <p:spPr>
            <a:xfrm flipH="1">
              <a:off x="8923886" y="7838963"/>
              <a:ext cx="45682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9" name="Straight Connector 1638"/>
            <p:cNvCxnSpPr/>
            <p:nvPr/>
          </p:nvCxnSpPr>
          <p:spPr>
            <a:xfrm flipV="1">
              <a:off x="1526280" y="6410458"/>
              <a:ext cx="0" cy="1598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40" name="Chevron 1639"/>
            <p:cNvSpPr/>
            <p:nvPr/>
          </p:nvSpPr>
          <p:spPr>
            <a:xfrm>
              <a:off x="4885075" y="7932667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1" name="Chevron 1640"/>
            <p:cNvSpPr/>
            <p:nvPr/>
          </p:nvSpPr>
          <p:spPr>
            <a:xfrm rot="5400000">
              <a:off x="1399269" y="684492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2" name="Chevron 1641"/>
            <p:cNvSpPr/>
            <p:nvPr/>
          </p:nvSpPr>
          <p:spPr>
            <a:xfrm rot="5400000">
              <a:off x="856954" y="684492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43" name="Straight Connector 1642"/>
            <p:cNvCxnSpPr/>
            <p:nvPr/>
          </p:nvCxnSpPr>
          <p:spPr>
            <a:xfrm flipH="1">
              <a:off x="9749099" y="6281607"/>
              <a:ext cx="190506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4" name="Straight Connector 1643"/>
            <p:cNvCxnSpPr/>
            <p:nvPr/>
          </p:nvCxnSpPr>
          <p:spPr>
            <a:xfrm flipH="1">
              <a:off x="8825734" y="6281607"/>
              <a:ext cx="20483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5" name="Straight Connector 1644"/>
            <p:cNvCxnSpPr/>
            <p:nvPr/>
          </p:nvCxnSpPr>
          <p:spPr>
            <a:xfrm flipV="1">
              <a:off x="8838161" y="5858237"/>
              <a:ext cx="0" cy="43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6" name="Straight Connector 1645"/>
            <p:cNvCxnSpPr/>
            <p:nvPr/>
          </p:nvCxnSpPr>
          <p:spPr>
            <a:xfrm flipV="1">
              <a:off x="11353683" y="5858237"/>
              <a:ext cx="0" cy="43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47" name="Chevron 1646"/>
            <p:cNvSpPr/>
            <p:nvPr/>
          </p:nvSpPr>
          <p:spPr>
            <a:xfrm rot="5400000">
              <a:off x="11232277" y="5951171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8" name="Chevron 1647"/>
            <p:cNvSpPr/>
            <p:nvPr/>
          </p:nvSpPr>
          <p:spPr>
            <a:xfrm rot="10800000">
              <a:off x="11378208" y="6189679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9" name="Chevron 1648"/>
            <p:cNvSpPr/>
            <p:nvPr/>
          </p:nvSpPr>
          <p:spPr>
            <a:xfrm rot="10800000">
              <a:off x="10150290" y="6189678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50" name="Straight Connector 1649"/>
            <p:cNvCxnSpPr/>
            <p:nvPr/>
          </p:nvCxnSpPr>
          <p:spPr>
            <a:xfrm flipH="1">
              <a:off x="4501599" y="7531435"/>
              <a:ext cx="190506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1" name="Straight Connector 1650"/>
            <p:cNvCxnSpPr/>
            <p:nvPr/>
          </p:nvCxnSpPr>
          <p:spPr>
            <a:xfrm flipH="1">
              <a:off x="3578234" y="7531435"/>
              <a:ext cx="20483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2" name="Straight Connector 1651"/>
            <p:cNvCxnSpPr/>
            <p:nvPr/>
          </p:nvCxnSpPr>
          <p:spPr>
            <a:xfrm flipV="1">
              <a:off x="3590661" y="7086293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3" name="Straight Connector 1652"/>
            <p:cNvCxnSpPr/>
            <p:nvPr/>
          </p:nvCxnSpPr>
          <p:spPr>
            <a:xfrm flipV="1">
              <a:off x="6106183" y="7086293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54" name="Chevron 1653"/>
            <p:cNvSpPr/>
            <p:nvPr/>
          </p:nvSpPr>
          <p:spPr>
            <a:xfrm rot="5400000">
              <a:off x="5978308" y="7201382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5" name="Chevron 1654"/>
            <p:cNvSpPr/>
            <p:nvPr/>
          </p:nvSpPr>
          <p:spPr>
            <a:xfrm rot="10800000">
              <a:off x="6130708" y="7439507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6" name="Chevron 1655"/>
            <p:cNvSpPr/>
            <p:nvPr/>
          </p:nvSpPr>
          <p:spPr>
            <a:xfrm rot="10800000">
              <a:off x="4902790" y="743950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65" name="Straight Connector 1664"/>
            <p:cNvCxnSpPr/>
            <p:nvPr/>
          </p:nvCxnSpPr>
          <p:spPr>
            <a:xfrm flipV="1">
              <a:off x="3659673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7" name="Straight Connector 1666"/>
            <p:cNvCxnSpPr/>
            <p:nvPr/>
          </p:nvCxnSpPr>
          <p:spPr>
            <a:xfrm rot="16200000" flipV="1">
              <a:off x="5583781" y="3221339"/>
              <a:ext cx="0" cy="3848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8" name="Straight Connector 1667"/>
            <p:cNvCxnSpPr/>
            <p:nvPr/>
          </p:nvCxnSpPr>
          <p:spPr>
            <a:xfrm flipV="1">
              <a:off x="7507888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9" name="Straight Connector 1668"/>
            <p:cNvCxnSpPr/>
            <p:nvPr/>
          </p:nvCxnSpPr>
          <p:spPr>
            <a:xfrm flipV="1">
              <a:off x="6403496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0" name="Straight Connector 1669"/>
            <p:cNvCxnSpPr/>
            <p:nvPr/>
          </p:nvCxnSpPr>
          <p:spPr>
            <a:xfrm flipV="1">
              <a:off x="4654829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71" name="Chevron 1670"/>
            <p:cNvSpPr/>
            <p:nvPr/>
          </p:nvSpPr>
          <p:spPr>
            <a:xfrm rot="16200000" flipV="1">
              <a:off x="3528844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2" name="Chevron 1671"/>
            <p:cNvSpPr/>
            <p:nvPr/>
          </p:nvSpPr>
          <p:spPr>
            <a:xfrm rot="16200000" flipV="1">
              <a:off x="4536213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3" name="Chevron 1672"/>
            <p:cNvSpPr/>
            <p:nvPr/>
          </p:nvSpPr>
          <p:spPr>
            <a:xfrm rot="16200000" flipV="1">
              <a:off x="6271135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4" name="Chevron 1673"/>
            <p:cNvSpPr/>
            <p:nvPr/>
          </p:nvSpPr>
          <p:spPr>
            <a:xfrm rot="16200000" flipV="1">
              <a:off x="7377311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69" name="Rectangular Callout 168"/>
          <p:cNvSpPr/>
          <p:nvPr/>
        </p:nvSpPr>
        <p:spPr>
          <a:xfrm flipV="1">
            <a:off x="10647259" y="8018997"/>
            <a:ext cx="1392406" cy="90000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6" name="TextBox 1675"/>
          <p:cNvSpPr txBox="1"/>
          <p:nvPr/>
        </p:nvSpPr>
        <p:spPr>
          <a:xfrm>
            <a:off x="10710457" y="8022695"/>
            <a:ext cx="1264190" cy="812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buClr>
                <a:schemeClr val="accent4"/>
              </a:buClr>
            </a:pPr>
            <a:r>
              <a:rPr lang="en-GB" sz="1050" dirty="0"/>
              <a:t>Match a range of values by using </a:t>
            </a:r>
            <a:r>
              <a:rPr lang="en-GB" sz="1050" b="0" dirty="0">
                <a:latin typeface="Consolas" panose="020B0609020204030204" pitchFamily="49" charset="0"/>
              </a:rPr>
              <a:t>`</a:t>
            </a:r>
            <a:r>
              <a:rPr lang="en-GB" sz="1050" b="0" dirty="0" err="1">
                <a:latin typeface="Consolas" panose="020B0609020204030204" pitchFamily="49" charset="0"/>
              </a:rPr>
              <a:t>number_line</a:t>
            </a:r>
            <a:r>
              <a:rPr lang="en-GB" sz="1050" b="0" dirty="0">
                <a:latin typeface="Consolas" panose="020B0609020204030204" pitchFamily="49" charset="0"/>
              </a:rPr>
              <a:t>` </a:t>
            </a:r>
            <a:r>
              <a:rPr lang="en-GB" sz="1050" dirty="0"/>
              <a:t>objects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115376" y="3056970"/>
            <a:ext cx="14017993" cy="2514452"/>
            <a:chOff x="115376" y="2914095"/>
            <a:chExt cx="14017993" cy="2514452"/>
          </a:xfrm>
        </p:grpSpPr>
        <p:grpSp>
          <p:nvGrpSpPr>
            <p:cNvPr id="167" name="Group 166"/>
            <p:cNvGrpSpPr/>
            <p:nvPr/>
          </p:nvGrpSpPr>
          <p:grpSpPr>
            <a:xfrm>
              <a:off x="115376" y="2914095"/>
              <a:ext cx="14017993" cy="2514452"/>
              <a:chOff x="87086" y="2235251"/>
              <a:chExt cx="14017993" cy="251445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2868647" y="3261491"/>
                <a:ext cx="1236432" cy="3205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/>
                  <a:t>CRI 01</a:t>
                </a:r>
                <a:endPara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1" name="TextBox 1110"/>
              <p:cNvSpPr txBox="1"/>
              <p:nvPr/>
            </p:nvSpPr>
            <p:spPr>
              <a:xfrm>
                <a:off x="12868647" y="3707802"/>
                <a:ext cx="1236432" cy="3205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/>
                  <a:t>CRI 02</a:t>
                </a:r>
                <a:endPara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27" name="TextBox 1126"/>
              <p:cNvSpPr txBox="1"/>
              <p:nvPr/>
            </p:nvSpPr>
            <p:spPr>
              <a:xfrm>
                <a:off x="12868647" y="4270195"/>
                <a:ext cx="1236432" cy="3205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/>
                  <a:t>CRI 03</a:t>
                </a:r>
                <a:endPara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87086" y="2235251"/>
                <a:ext cx="12743162" cy="2514452"/>
                <a:chOff x="87086" y="2235251"/>
                <a:chExt cx="12743162" cy="2514452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37111" y="2236878"/>
                  <a:ext cx="2147931" cy="1066249"/>
                  <a:chOff x="202390" y="2381585"/>
                  <a:chExt cx="2430588" cy="1206563"/>
                </a:xfrm>
              </p:grpSpPr>
              <p:sp>
                <p:nvSpPr>
                  <p:cNvPr id="10" name="Rectangle 9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1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826863" y="2424843"/>
                    <a:ext cx="882195" cy="574569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12" name="TextBox 911"/>
                  <p:cNvSpPr txBox="1"/>
                  <p:nvPr/>
                </p:nvSpPr>
                <p:spPr>
                  <a:xfrm>
                    <a:off x="1750783" y="2420490"/>
                    <a:ext cx="882195" cy="58327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>
                        <a:latin typeface="Consolas" panose="020B0609020204030204" pitchFamily="49" charset="0"/>
                      </a:rPr>
                      <a:t>Jefferso</a:t>
                    </a:r>
                    <a:r>
                      <a:rPr lang="en-GB" sz="1100" b="0" dirty="0">
                        <a:latin typeface="Consolas" panose="020B0609020204030204" pitchFamily="49" charset="0"/>
                      </a:rPr>
                      <a:t>n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14" name="TextBox 913"/>
                  <p:cNvSpPr txBox="1"/>
                  <p:nvPr/>
                </p:nvSpPr>
                <p:spPr>
                  <a:xfrm>
                    <a:off x="1271431" y="3072703"/>
                    <a:ext cx="882195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16" name="Group 915"/>
                <p:cNvGrpSpPr/>
                <p:nvPr/>
              </p:nvGrpSpPr>
              <p:grpSpPr>
                <a:xfrm>
                  <a:off x="2737144" y="2236878"/>
                  <a:ext cx="2147931" cy="1066249"/>
                  <a:chOff x="202390" y="2381585"/>
                  <a:chExt cx="2430588" cy="1206562"/>
                </a:xfrm>
              </p:grpSpPr>
              <p:sp>
                <p:nvSpPr>
                  <p:cNvPr id="917" name="Rectangle 916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2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18" name="TextBox 917"/>
                  <p:cNvSpPr txBox="1"/>
                  <p:nvPr/>
                </p:nvSpPr>
                <p:spPr>
                  <a:xfrm>
                    <a:off x="826863" y="2424839"/>
                    <a:ext cx="882194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19" name="TextBox 918"/>
                  <p:cNvSpPr txBox="1"/>
                  <p:nvPr/>
                </p:nvSpPr>
                <p:spPr>
                  <a:xfrm>
                    <a:off x="1750784" y="2424840"/>
                    <a:ext cx="882194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>
                        <a:latin typeface="Consolas" panose="020B0609020204030204" pitchFamily="49" charset="0"/>
                      </a:rPr>
                      <a:t>Jefferson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0" name="TextBox 919"/>
                  <p:cNvSpPr txBox="1"/>
                  <p:nvPr/>
                </p:nvSpPr>
                <p:spPr>
                  <a:xfrm>
                    <a:off x="1271432" y="3072702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Female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21" name="Group 920"/>
                <p:cNvGrpSpPr/>
                <p:nvPr/>
              </p:nvGrpSpPr>
              <p:grpSpPr>
                <a:xfrm>
                  <a:off x="5237177" y="2236878"/>
                  <a:ext cx="2147931" cy="1066249"/>
                  <a:chOff x="202390" y="2381585"/>
                  <a:chExt cx="2430588" cy="1206562"/>
                </a:xfrm>
              </p:grpSpPr>
              <p:sp>
                <p:nvSpPr>
                  <p:cNvPr id="922" name="Rectangle 921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3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23" name="TextBox 922"/>
                  <p:cNvSpPr txBox="1"/>
                  <p:nvPr/>
                </p:nvSpPr>
                <p:spPr>
                  <a:xfrm>
                    <a:off x="826863" y="2429195"/>
                    <a:ext cx="882194" cy="565861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 err="1">
                        <a:latin typeface="Consolas" panose="020B0609020204030204" pitchFamily="49" charset="0"/>
                      </a:rPr>
                      <a:t>Tomi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4" name="TextBox 923"/>
                  <p:cNvSpPr txBox="1"/>
                  <p:nvPr/>
                </p:nvSpPr>
                <p:spPr>
                  <a:xfrm>
                    <a:off x="1750784" y="2429193"/>
                    <a:ext cx="882194" cy="565861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Abdul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5" name="TextBox 924"/>
                  <p:cNvSpPr txBox="1"/>
                  <p:nvPr/>
                </p:nvSpPr>
                <p:spPr>
                  <a:xfrm>
                    <a:off x="1271432" y="3072702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  <a:endParaRPr kumimoji="0" lang="en-GB" sz="1200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26" name="Group 925"/>
                <p:cNvGrpSpPr/>
                <p:nvPr/>
              </p:nvGrpSpPr>
              <p:grpSpPr>
                <a:xfrm>
                  <a:off x="7737210" y="2243677"/>
                  <a:ext cx="2356253" cy="1059450"/>
                  <a:chOff x="202390" y="2381585"/>
                  <a:chExt cx="2666324" cy="1198868"/>
                </a:xfrm>
              </p:grpSpPr>
              <p:sp>
                <p:nvSpPr>
                  <p:cNvPr id="927" name="Rectangle 926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4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28" name="TextBox 927"/>
                  <p:cNvSpPr txBox="1"/>
                  <p:nvPr/>
                </p:nvSpPr>
                <p:spPr>
                  <a:xfrm>
                    <a:off x="826863" y="2424840"/>
                    <a:ext cx="882194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 err="1">
                        <a:latin typeface="Consolas" panose="020B0609020204030204" pitchFamily="49" charset="0"/>
                      </a:rPr>
                      <a:t>Tomi</a:t>
                    </a:r>
                    <a:endParaRPr kumimoji="0" lang="en-GB" sz="105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9" name="TextBox 928"/>
                  <p:cNvSpPr txBox="1"/>
                  <p:nvPr/>
                </p:nvSpPr>
                <p:spPr>
                  <a:xfrm>
                    <a:off x="1750784" y="2424841"/>
                    <a:ext cx="1117930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  <a:endParaRPr kumimoji="0" lang="en-GB" sz="1400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 err="1">
                        <a:latin typeface="Consolas" panose="020B0609020204030204" pitchFamily="49" charset="0"/>
                      </a:rPr>
                      <a:t>Abdulkareem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30" name="TextBox 929"/>
                  <p:cNvSpPr txBox="1"/>
                  <p:nvPr/>
                </p:nvSpPr>
                <p:spPr>
                  <a:xfrm>
                    <a:off x="1271432" y="3080397"/>
                    <a:ext cx="882194" cy="500056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  <a:endParaRPr kumimoji="0" lang="en-GB" sz="1200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00" b="0" dirty="0">
                        <a:latin typeface="Consolas" panose="020B0609020204030204" pitchFamily="49" charset="0"/>
                      </a:rPr>
                      <a:t>Female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31" name="Group 930"/>
                <p:cNvGrpSpPr/>
                <p:nvPr/>
              </p:nvGrpSpPr>
              <p:grpSpPr>
                <a:xfrm>
                  <a:off x="10444761" y="2235251"/>
                  <a:ext cx="2148735" cy="1067876"/>
                  <a:chOff x="201480" y="2379744"/>
                  <a:chExt cx="2431498" cy="1208403"/>
                </a:xfrm>
              </p:grpSpPr>
              <p:sp>
                <p:nvSpPr>
                  <p:cNvPr id="932" name="Rectangle 931"/>
                  <p:cNvSpPr/>
                  <p:nvPr/>
                </p:nvSpPr>
                <p:spPr>
                  <a:xfrm>
                    <a:off x="201480" y="2379744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5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33" name="TextBox 932"/>
                  <p:cNvSpPr txBox="1"/>
                  <p:nvPr/>
                </p:nvSpPr>
                <p:spPr>
                  <a:xfrm>
                    <a:off x="826863" y="2420486"/>
                    <a:ext cx="882194" cy="58327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34" name="TextBox 933"/>
                  <p:cNvSpPr txBox="1"/>
                  <p:nvPr/>
                </p:nvSpPr>
                <p:spPr>
                  <a:xfrm>
                    <a:off x="1750784" y="2420486"/>
                    <a:ext cx="882194" cy="58327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35" name="TextBox 934"/>
                  <p:cNvSpPr txBox="1"/>
                  <p:nvPr/>
                </p:nvSpPr>
                <p:spPr>
                  <a:xfrm>
                    <a:off x="1271432" y="3072702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  <a:endParaRPr kumimoji="0" lang="en-GB" sz="1200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1048" name="Group 1047"/>
                <p:cNvGrpSpPr/>
                <p:nvPr/>
              </p:nvGrpSpPr>
              <p:grpSpPr>
                <a:xfrm>
                  <a:off x="3268144" y="2782853"/>
                  <a:ext cx="391528" cy="882820"/>
                  <a:chOff x="773352" y="2789387"/>
                  <a:chExt cx="391528" cy="882820"/>
                </a:xfrm>
              </p:grpSpPr>
              <p:cxnSp>
                <p:nvCxnSpPr>
                  <p:cNvPr id="1074" name="Straight Connector 1073"/>
                  <p:cNvCxnSpPr/>
                  <p:nvPr/>
                </p:nvCxnSpPr>
                <p:spPr>
                  <a:xfrm>
                    <a:off x="968829" y="2789387"/>
                    <a:ext cx="0" cy="7812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76" name="Multiply 1075"/>
                  <p:cNvSpPr/>
                  <p:nvPr/>
                </p:nvSpPr>
                <p:spPr>
                  <a:xfrm rot="5400000">
                    <a:off x="842445" y="3349772"/>
                    <a:ext cx="253342" cy="39152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1079" name="Group 1078"/>
                <p:cNvGrpSpPr/>
                <p:nvPr/>
              </p:nvGrpSpPr>
              <p:grpSpPr>
                <a:xfrm>
                  <a:off x="792916" y="2782853"/>
                  <a:ext cx="391528" cy="882820"/>
                  <a:chOff x="773352" y="2789387"/>
                  <a:chExt cx="391528" cy="882820"/>
                </a:xfrm>
              </p:grpSpPr>
              <p:cxnSp>
                <p:nvCxnSpPr>
                  <p:cNvPr id="1080" name="Straight Connector 1079"/>
                  <p:cNvCxnSpPr/>
                  <p:nvPr/>
                </p:nvCxnSpPr>
                <p:spPr>
                  <a:xfrm>
                    <a:off x="968829" y="2789387"/>
                    <a:ext cx="0" cy="7812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81" name="Multiply 1080"/>
                  <p:cNvSpPr/>
                  <p:nvPr/>
                </p:nvSpPr>
                <p:spPr>
                  <a:xfrm rot="5400000">
                    <a:off x="842445" y="3349772"/>
                    <a:ext cx="253342" cy="39152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5959799" y="2780793"/>
                  <a:ext cx="2574000" cy="846000"/>
                  <a:chOff x="5959799" y="2780793"/>
                  <a:chExt cx="2574000" cy="846000"/>
                </a:xfrm>
              </p:grpSpPr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5965767" y="2780793"/>
                    <a:ext cx="0" cy="84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77" name="Straight Connector 1076"/>
                  <p:cNvCxnSpPr/>
                  <p:nvPr/>
                </p:nvCxnSpPr>
                <p:spPr>
                  <a:xfrm>
                    <a:off x="8520069" y="2789387"/>
                    <a:ext cx="0" cy="828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82" name="Straight Connector 1081"/>
                  <p:cNvCxnSpPr/>
                  <p:nvPr/>
                </p:nvCxnSpPr>
                <p:spPr>
                  <a:xfrm rot="5400000">
                    <a:off x="7246799" y="2330765"/>
                    <a:ext cx="0" cy="2574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87086" y="3411487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Excluded</a:t>
                  </a:r>
                  <a:endParaRPr kumimoji="0" lang="en-GB" sz="11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3" name="TextBox 1082"/>
                <p:cNvSpPr txBox="1"/>
                <p:nvPr/>
              </p:nvSpPr>
              <p:spPr>
                <a:xfrm>
                  <a:off x="2580552" y="3411487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Excluded</a:t>
                  </a:r>
                  <a:endParaRPr kumimoji="0" lang="en-GB" sz="11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4" name="TextBox 1083"/>
                <p:cNvSpPr txBox="1"/>
                <p:nvPr/>
              </p:nvSpPr>
              <p:spPr>
                <a:xfrm>
                  <a:off x="6536800" y="3664225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Match</a:t>
                  </a:r>
                  <a:endParaRPr kumimoji="0" lang="en-GB" sz="11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5" name="TextBox 1084"/>
                <p:cNvSpPr txBox="1"/>
                <p:nvPr/>
              </p:nvSpPr>
              <p:spPr>
                <a:xfrm>
                  <a:off x="10352105" y="3324495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Excluded</a:t>
                  </a:r>
                  <a:endParaRPr kumimoji="0" lang="en-GB" sz="12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grpSp>
              <p:nvGrpSpPr>
                <p:cNvPr id="1086" name="Group 1085"/>
                <p:cNvGrpSpPr/>
                <p:nvPr/>
              </p:nvGrpSpPr>
              <p:grpSpPr>
                <a:xfrm>
                  <a:off x="11066930" y="2792378"/>
                  <a:ext cx="391528" cy="809375"/>
                  <a:chOff x="773352" y="2817927"/>
                  <a:chExt cx="391528" cy="809375"/>
                </a:xfrm>
              </p:grpSpPr>
              <p:cxnSp>
                <p:nvCxnSpPr>
                  <p:cNvPr id="1087" name="Straight Connector 1086"/>
                  <p:cNvCxnSpPr/>
                  <p:nvPr/>
                </p:nvCxnSpPr>
                <p:spPr>
                  <a:xfrm>
                    <a:off x="969116" y="2817927"/>
                    <a:ext cx="0" cy="684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88" name="Multiply 1087"/>
                  <p:cNvSpPr/>
                  <p:nvPr/>
                </p:nvSpPr>
                <p:spPr>
                  <a:xfrm rot="5400000">
                    <a:off x="842445" y="3304867"/>
                    <a:ext cx="253342" cy="39152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12542247" y="3265714"/>
                  <a:ext cx="288000" cy="326514"/>
                  <a:chOff x="12542247" y="3265714"/>
                  <a:chExt cx="828000" cy="326514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12542247" y="3265931"/>
                    <a:ext cx="828000" cy="326297"/>
                    <a:chOff x="12542247" y="3265931"/>
                    <a:chExt cx="828000" cy="326297"/>
                  </a:xfrm>
                </p:grpSpPr>
                <p:cxnSp>
                  <p:nvCxnSpPr>
                    <p:cNvPr id="1092" name="Straight Connector 1091"/>
                    <p:cNvCxnSpPr/>
                    <p:nvPr/>
                  </p:nvCxnSpPr>
                  <p:spPr>
                    <a:xfrm rot="16200000">
                      <a:off x="12956247" y="3178228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93" name="Straight Connector 1092"/>
                    <p:cNvCxnSpPr/>
                    <p:nvPr/>
                  </p:nvCxnSpPr>
                  <p:spPr>
                    <a:xfrm rot="16200000">
                      <a:off x="12956247" y="2851931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094" name="Straight Connector 1093"/>
                  <p:cNvCxnSpPr/>
                  <p:nvPr/>
                </p:nvCxnSpPr>
                <p:spPr>
                  <a:xfrm>
                    <a:off x="13357178" y="3265714"/>
                    <a:ext cx="0" cy="3265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095" name="Group 1094"/>
                <p:cNvGrpSpPr/>
                <p:nvPr/>
              </p:nvGrpSpPr>
              <p:grpSpPr>
                <a:xfrm>
                  <a:off x="2135629" y="2756730"/>
                  <a:ext cx="2556000" cy="1357660"/>
                  <a:chOff x="5958326" y="2756729"/>
                  <a:chExt cx="2556000" cy="860658"/>
                </a:xfrm>
              </p:grpSpPr>
              <p:cxnSp>
                <p:nvCxnSpPr>
                  <p:cNvPr id="1096" name="Straight Connector 1095"/>
                  <p:cNvCxnSpPr/>
                  <p:nvPr/>
                </p:nvCxnSpPr>
                <p:spPr>
                  <a:xfrm>
                    <a:off x="5958326" y="2756729"/>
                    <a:ext cx="0" cy="84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97" name="Straight Connector 1096"/>
                  <p:cNvCxnSpPr/>
                  <p:nvPr/>
                </p:nvCxnSpPr>
                <p:spPr>
                  <a:xfrm>
                    <a:off x="8512628" y="2789387"/>
                    <a:ext cx="0" cy="828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98" name="Straight Connector 1097"/>
                  <p:cNvCxnSpPr/>
                  <p:nvPr/>
                </p:nvCxnSpPr>
                <p:spPr>
                  <a:xfrm rot="5400000">
                    <a:off x="7236326" y="2326318"/>
                    <a:ext cx="0" cy="255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1103" name="TextBox 1102"/>
                <p:cNvSpPr txBox="1"/>
                <p:nvPr/>
              </p:nvSpPr>
              <p:spPr>
                <a:xfrm>
                  <a:off x="3907707" y="4158783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Match</a:t>
                  </a:r>
                  <a:endParaRPr kumimoji="0" lang="en-GB" sz="11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104" name="TextBox 1103"/>
                <p:cNvSpPr txBox="1"/>
                <p:nvPr/>
              </p:nvSpPr>
              <p:spPr>
                <a:xfrm>
                  <a:off x="6816822" y="3260370"/>
                  <a:ext cx="457537" cy="3512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40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P-3</a:t>
                  </a:r>
                </a:p>
              </p:txBody>
            </p:sp>
            <p:sp>
              <p:nvSpPr>
                <p:cNvPr id="1105" name="TextBox 1104"/>
                <p:cNvSpPr txBox="1"/>
                <p:nvPr/>
              </p:nvSpPr>
              <p:spPr>
                <a:xfrm>
                  <a:off x="3237842" y="4056108"/>
                  <a:ext cx="408155" cy="3512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40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P-1</a:t>
                  </a:r>
                </a:p>
              </p:txBody>
            </p:sp>
            <p:grpSp>
              <p:nvGrpSpPr>
                <p:cNvPr id="1106" name="Group 1105"/>
                <p:cNvGrpSpPr/>
                <p:nvPr/>
              </p:nvGrpSpPr>
              <p:grpSpPr>
                <a:xfrm>
                  <a:off x="12542248" y="3701139"/>
                  <a:ext cx="288000" cy="432000"/>
                  <a:chOff x="12542247" y="3265714"/>
                  <a:chExt cx="828000" cy="326514"/>
                </a:xfrm>
              </p:grpSpPr>
              <p:grpSp>
                <p:nvGrpSpPr>
                  <p:cNvPr id="1107" name="Group 1106"/>
                  <p:cNvGrpSpPr/>
                  <p:nvPr/>
                </p:nvGrpSpPr>
                <p:grpSpPr>
                  <a:xfrm>
                    <a:off x="12542247" y="3265931"/>
                    <a:ext cx="828000" cy="326297"/>
                    <a:chOff x="12542247" y="3265931"/>
                    <a:chExt cx="828000" cy="326297"/>
                  </a:xfrm>
                </p:grpSpPr>
                <p:cxnSp>
                  <p:nvCxnSpPr>
                    <p:cNvPr id="1109" name="Straight Connector 1108"/>
                    <p:cNvCxnSpPr/>
                    <p:nvPr/>
                  </p:nvCxnSpPr>
                  <p:spPr>
                    <a:xfrm rot="16200000">
                      <a:off x="12956247" y="3178228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10" name="Straight Connector 1109"/>
                    <p:cNvCxnSpPr/>
                    <p:nvPr/>
                  </p:nvCxnSpPr>
                  <p:spPr>
                    <a:xfrm rot="16200000">
                      <a:off x="12956247" y="2851931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108" name="Straight Connector 1107"/>
                  <p:cNvCxnSpPr/>
                  <p:nvPr/>
                </p:nvCxnSpPr>
                <p:spPr>
                  <a:xfrm>
                    <a:off x="13357178" y="3265714"/>
                    <a:ext cx="0" cy="3265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112" name="Group 1111"/>
                <p:cNvGrpSpPr/>
                <p:nvPr/>
              </p:nvGrpSpPr>
              <p:grpSpPr>
                <a:xfrm>
                  <a:off x="8874734" y="3303127"/>
                  <a:ext cx="2772001" cy="1050828"/>
                  <a:chOff x="6884492" y="1732622"/>
                  <a:chExt cx="1629835" cy="1873890"/>
                </a:xfrm>
              </p:grpSpPr>
              <p:cxnSp>
                <p:nvCxnSpPr>
                  <p:cNvPr id="1113" name="Straight Connector 1112"/>
                  <p:cNvCxnSpPr/>
                  <p:nvPr/>
                </p:nvCxnSpPr>
                <p:spPr>
                  <a:xfrm>
                    <a:off x="6884492" y="1744798"/>
                    <a:ext cx="0" cy="18617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14" name="Straight Connector 1113"/>
                  <p:cNvCxnSpPr/>
                  <p:nvPr/>
                </p:nvCxnSpPr>
                <p:spPr>
                  <a:xfrm flipH="1">
                    <a:off x="8514326" y="1732622"/>
                    <a:ext cx="1" cy="1860278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15" name="Straight Connector 1114"/>
                  <p:cNvCxnSpPr/>
                  <p:nvPr/>
                </p:nvCxnSpPr>
                <p:spPr>
                  <a:xfrm rot="5400000">
                    <a:off x="7699409" y="2789403"/>
                    <a:ext cx="0" cy="162983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117" name="Group 1116"/>
                <p:cNvGrpSpPr/>
                <p:nvPr/>
              </p:nvGrpSpPr>
              <p:grpSpPr>
                <a:xfrm>
                  <a:off x="3381333" y="3302514"/>
                  <a:ext cx="8593314" cy="1323453"/>
                  <a:chOff x="5958326" y="704104"/>
                  <a:chExt cx="2556000" cy="2900213"/>
                </a:xfrm>
              </p:grpSpPr>
              <p:cxnSp>
                <p:nvCxnSpPr>
                  <p:cNvPr id="1118" name="Straight Connector 1117"/>
                  <p:cNvCxnSpPr/>
                  <p:nvPr/>
                </p:nvCxnSpPr>
                <p:spPr>
                  <a:xfrm>
                    <a:off x="5958326" y="3131269"/>
                    <a:ext cx="0" cy="471459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19" name="Straight Connector 1118"/>
                  <p:cNvCxnSpPr/>
                  <p:nvPr/>
                </p:nvCxnSpPr>
                <p:spPr>
                  <a:xfrm>
                    <a:off x="8514326" y="704104"/>
                    <a:ext cx="0" cy="288879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20" name="Straight Connector 1119"/>
                  <p:cNvCxnSpPr/>
                  <p:nvPr/>
                </p:nvCxnSpPr>
                <p:spPr>
                  <a:xfrm rot="5400000">
                    <a:off x="7236326" y="2326317"/>
                    <a:ext cx="0" cy="255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1121" name="Multiply 1120"/>
                <p:cNvSpPr/>
                <p:nvPr/>
              </p:nvSpPr>
              <p:spPr>
                <a:xfrm rot="5400000">
                  <a:off x="9818192" y="4427268"/>
                  <a:ext cx="253342" cy="391528"/>
                </a:xfrm>
                <a:prstGeom prst="mathMultiply">
                  <a:avLst/>
                </a:prstGeom>
                <a:solidFill>
                  <a:srgbClr val="FF000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49" name="Chevron 48"/>
                <p:cNvSpPr/>
                <p:nvPr/>
              </p:nvSpPr>
              <p:spPr>
                <a:xfrm>
                  <a:off x="9832956" y="4260336"/>
                  <a:ext cx="280855" cy="167585"/>
                </a:xfrm>
                <a:prstGeom prst="chevron">
                  <a:avLst/>
                </a:prstGeom>
                <a:solidFill>
                  <a:srgbClr val="92D05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grpSp>
              <p:nvGrpSpPr>
                <p:cNvPr id="1126" name="Group 1125"/>
                <p:cNvGrpSpPr/>
                <p:nvPr/>
              </p:nvGrpSpPr>
              <p:grpSpPr>
                <a:xfrm>
                  <a:off x="12542247" y="4241757"/>
                  <a:ext cx="288000" cy="432000"/>
                  <a:chOff x="12542247" y="3265714"/>
                  <a:chExt cx="828000" cy="326514"/>
                </a:xfrm>
              </p:grpSpPr>
              <p:grpSp>
                <p:nvGrpSpPr>
                  <p:cNvPr id="1128" name="Group 1127"/>
                  <p:cNvGrpSpPr/>
                  <p:nvPr/>
                </p:nvGrpSpPr>
                <p:grpSpPr>
                  <a:xfrm>
                    <a:off x="12542247" y="3265931"/>
                    <a:ext cx="828000" cy="326297"/>
                    <a:chOff x="12542247" y="3265931"/>
                    <a:chExt cx="828000" cy="326297"/>
                  </a:xfrm>
                </p:grpSpPr>
                <p:cxnSp>
                  <p:nvCxnSpPr>
                    <p:cNvPr id="1406" name="Straight Connector 1405"/>
                    <p:cNvCxnSpPr/>
                    <p:nvPr/>
                  </p:nvCxnSpPr>
                  <p:spPr>
                    <a:xfrm rot="16200000">
                      <a:off x="12956247" y="3178228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407" name="Straight Connector 1406"/>
                    <p:cNvCxnSpPr/>
                    <p:nvPr/>
                  </p:nvCxnSpPr>
                  <p:spPr>
                    <a:xfrm rot="16200000">
                      <a:off x="12956247" y="2851931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129" name="Straight Connector 1128"/>
                  <p:cNvCxnSpPr/>
                  <p:nvPr/>
                </p:nvCxnSpPr>
                <p:spPr>
                  <a:xfrm>
                    <a:off x="13357178" y="3265714"/>
                    <a:ext cx="0" cy="3265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1408" name="Chevron 1407"/>
                <p:cNvSpPr/>
                <p:nvPr/>
              </p:nvSpPr>
              <p:spPr>
                <a:xfrm>
                  <a:off x="6539342" y="3508435"/>
                  <a:ext cx="280855" cy="167585"/>
                </a:xfrm>
                <a:prstGeom prst="chevron">
                  <a:avLst/>
                </a:prstGeom>
                <a:solidFill>
                  <a:srgbClr val="92D05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28" name="Chevron 1427"/>
                <p:cNvSpPr/>
                <p:nvPr/>
              </p:nvSpPr>
              <p:spPr>
                <a:xfrm>
                  <a:off x="3794510" y="4000721"/>
                  <a:ext cx="280855" cy="167585"/>
                </a:xfrm>
                <a:prstGeom prst="chevron">
                  <a:avLst/>
                </a:prstGeom>
                <a:solidFill>
                  <a:srgbClr val="92D05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  <p:grpSp>
          <p:nvGrpSpPr>
            <p:cNvPr id="171" name="Group 170"/>
            <p:cNvGrpSpPr/>
            <p:nvPr/>
          </p:nvGrpSpPr>
          <p:grpSpPr>
            <a:xfrm>
              <a:off x="9130221" y="4262091"/>
              <a:ext cx="1377665" cy="620602"/>
              <a:chOff x="9130221" y="4262091"/>
              <a:chExt cx="1377665" cy="620602"/>
            </a:xfrm>
          </p:grpSpPr>
          <p:sp>
            <p:nvSpPr>
              <p:cNvPr id="1677" name="Rectangular Callout 1676"/>
              <p:cNvSpPr/>
              <p:nvPr/>
            </p:nvSpPr>
            <p:spPr>
              <a:xfrm flipH="1">
                <a:off x="9130221" y="4302161"/>
                <a:ext cx="1332000" cy="540000"/>
              </a:xfrm>
              <a:prstGeom prst="wedgeRectCallou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678" name="TextBox 1677"/>
              <p:cNvSpPr txBox="1"/>
              <p:nvPr/>
            </p:nvSpPr>
            <p:spPr>
              <a:xfrm>
                <a:off x="9131494" y="4262091"/>
                <a:ext cx="1376392" cy="6206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>
                  <a:buClr>
                    <a:schemeClr val="accent4"/>
                  </a:buClr>
                </a:pPr>
                <a:r>
                  <a:rPr lang="en-GB" sz="1050" dirty="0"/>
                  <a:t>A match at an earlier stage is more relevant</a:t>
                </a:r>
                <a:endParaRPr kumimoji="0" lang="en-GB" sz="105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</p:grpSp>
      <p:grpSp>
        <p:nvGrpSpPr>
          <p:cNvPr id="175" name="Group 174"/>
          <p:cNvGrpSpPr/>
          <p:nvPr/>
        </p:nvGrpSpPr>
        <p:grpSpPr>
          <a:xfrm>
            <a:off x="275721" y="1577720"/>
            <a:ext cx="12702767" cy="689852"/>
            <a:chOff x="275721" y="1490239"/>
            <a:chExt cx="12702767" cy="689852"/>
          </a:xfrm>
        </p:grpSpPr>
        <p:sp>
          <p:nvSpPr>
            <p:cNvPr id="174" name="Rectangle 173"/>
            <p:cNvSpPr/>
            <p:nvPr/>
          </p:nvSpPr>
          <p:spPr>
            <a:xfrm>
              <a:off x="275721" y="1526497"/>
              <a:ext cx="12702767" cy="648000"/>
            </a:xfrm>
            <a:prstGeom prst="rect">
              <a:avLst/>
            </a:prstGeom>
            <a:solidFill>
              <a:schemeClr val="bg2"/>
            </a:solidFill>
            <a:ln w="12700" cap="flat">
              <a:solidFill>
                <a:schemeClr val="accent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42749" y="1582572"/>
              <a:ext cx="2133125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marR="0" indent="-17145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/>
              </a:pPr>
              <a:r>
                <a:rPr lang="en-GB" dirty="0"/>
                <a:t>Relevance of each stage controlled by </a:t>
              </a:r>
              <a:r>
                <a:rPr lang="en-GB" dirty="0">
                  <a:latin typeface="Consolas" panose="020B0609020204030204" pitchFamily="49" charset="0"/>
                </a:rPr>
                <a:t>`</a:t>
              </a:r>
              <a:r>
                <a:rPr lang="en-GB" b="0" dirty="0">
                  <a:latin typeface="Consolas" panose="020B0609020204030204" pitchFamily="49" charset="0"/>
                </a:rPr>
                <a:t>criteria`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75" name="TextBox 1674"/>
            <p:cNvSpPr txBox="1"/>
            <p:nvPr/>
          </p:nvSpPr>
          <p:spPr>
            <a:xfrm>
              <a:off x="7819689" y="1490239"/>
              <a:ext cx="2133125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/>
                <a:t>Missing data handled with alternative matching </a:t>
              </a:r>
              <a:r>
                <a:rPr lang="en-GB" b="0" dirty="0">
                  <a:latin typeface="Consolas" panose="020B0609020204030204" pitchFamily="49" charset="0"/>
                </a:rPr>
                <a:t>`criteria`</a:t>
              </a:r>
              <a:endParaRPr kumimoji="0" lang="en-GB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79" name="TextBox 1678"/>
            <p:cNvSpPr txBox="1"/>
            <p:nvPr/>
          </p:nvSpPr>
          <p:spPr>
            <a:xfrm>
              <a:off x="5281219" y="1490239"/>
              <a:ext cx="2133125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>
                  <a:latin typeface="Consolas" panose="020B0609020204030204" pitchFamily="49" charset="0"/>
                </a:rPr>
                <a:t>Use `</a:t>
              </a:r>
              <a:r>
                <a:rPr lang="en-GB" b="0" dirty="0" err="1">
                  <a:latin typeface="Consolas" panose="020B0609020204030204" pitchFamily="49" charset="0"/>
                </a:rPr>
                <a:t>sub_criteria</a:t>
              </a:r>
              <a:r>
                <a:rPr lang="en-GB" b="0" dirty="0">
                  <a:latin typeface="Consolas" panose="020B0609020204030204" pitchFamily="49" charset="0"/>
                </a:rPr>
                <a:t>` </a:t>
              </a:r>
              <a:r>
                <a:rPr lang="en-GB" dirty="0"/>
                <a:t>for additional matching conditions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80" name="TextBox 1679"/>
            <p:cNvSpPr txBox="1"/>
            <p:nvPr/>
          </p:nvSpPr>
          <p:spPr>
            <a:xfrm>
              <a:off x="10358159" y="1490239"/>
              <a:ext cx="2310770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/>
                <a:t>Record grouping separately for subsets of the dataset using </a:t>
              </a:r>
              <a:r>
                <a:rPr lang="en-GB" b="0" dirty="0">
                  <a:latin typeface="Consolas" panose="020B0609020204030204" pitchFamily="49" charset="0"/>
                </a:rPr>
                <a:t>`strata`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81" name="TextBox 1680"/>
            <p:cNvSpPr txBox="1"/>
            <p:nvPr/>
          </p:nvSpPr>
          <p:spPr>
            <a:xfrm>
              <a:off x="389341" y="1582572"/>
              <a:ext cx="2133125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marR="0" indent="-17145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Multi-stage deterministic</a:t>
              </a:r>
              <a:r>
                <a:rPr kumimoji="0" lang="en-GB" sz="1200" b="1" i="0" u="none" strike="noStrike" cap="none" spc="0" normalizeH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linkage</a:t>
              </a:r>
            </a:p>
          </p:txBody>
        </p:sp>
      </p:grpSp>
      <p:sp>
        <p:nvSpPr>
          <p:cNvPr id="1682" name="Line"/>
          <p:cNvSpPr/>
          <p:nvPr/>
        </p:nvSpPr>
        <p:spPr>
          <a:xfrm>
            <a:off x="1585000" y="2461211"/>
            <a:ext cx="1080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TextBox 169"/>
          <p:cNvSpPr txBox="1"/>
          <p:nvPr/>
        </p:nvSpPr>
        <p:spPr>
          <a:xfrm>
            <a:off x="514349" y="2611677"/>
            <a:ext cx="6813467" cy="3051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record_group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diyar</a:t>
            </a:r>
            <a:r>
              <a:rPr lang="en-GB" sz="1100" b="0" dirty="0">
                <a:latin typeface="Consolas" panose="020B0609020204030204" pitchFamily="49" charset="0"/>
              </a:rPr>
              <a:t>::patient_list_2, </a:t>
            </a:r>
            <a:r>
              <a:rPr lang="en-GB" sz="1100" b="0" dirty="0" err="1">
                <a:latin typeface="Consolas" panose="020B0609020204030204" pitchFamily="49" charset="0"/>
              </a:rPr>
              <a:t>rd_id</a:t>
            </a:r>
            <a:r>
              <a:rPr lang="en-GB" sz="1100" b="0" dirty="0">
                <a:latin typeface="Consolas" panose="020B0609020204030204" pitchFamily="49" charset="0"/>
              </a:rPr>
              <a:t>, c(forename, surname, sex), to_s4 = TRUE)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14349" y="5758232"/>
            <a:ext cx="5695839" cy="6949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df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Opes</a:t>
            </a:r>
            <a:r>
              <a:rPr lang="en-GB" sz="1100" b="0" dirty="0">
                <a:latin typeface="Consolas" panose="020B0609020204030204" pitchFamily="49" charset="0"/>
              </a:rPr>
              <a:t>[c("department","date_of_birth","db_pt1","db_pt2","db_pt3")]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dmy</a:t>
            </a:r>
            <a:r>
              <a:rPr lang="en-GB" sz="1100" b="0" dirty="0">
                <a:latin typeface="Consolas" panose="020B0609020204030204" pitchFamily="49" charset="0"/>
              </a:rPr>
              <a:t>("02/11/2019") -  </a:t>
            </a:r>
            <a:r>
              <a:rPr lang="en-GB" sz="1100" b="0" dirty="0" err="1">
                <a:latin typeface="Consolas" panose="020B0609020204030204" pitchFamily="49" charset="0"/>
              </a:rPr>
              <a:t>dmy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df$date_of_birth</a:t>
            </a:r>
            <a:r>
              <a:rPr lang="en-GB" sz="1100" b="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&lt;- round(</a:t>
            </a:r>
            <a:r>
              <a:rPr lang="en-GB" sz="1100" b="0" dirty="0" err="1">
                <a:latin typeface="Consolas" panose="020B0609020204030204" pitchFamily="49" charset="0"/>
              </a:rPr>
              <a:t>as.numeric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)/365)</a:t>
            </a:r>
          </a:p>
        </p:txBody>
      </p:sp>
      <p:sp>
        <p:nvSpPr>
          <p:cNvPr id="1683" name="Line"/>
          <p:cNvSpPr/>
          <p:nvPr/>
        </p:nvSpPr>
        <p:spPr>
          <a:xfrm>
            <a:off x="1585000" y="5680661"/>
            <a:ext cx="1080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84" name="TextBox 1683"/>
          <p:cNvSpPr txBox="1"/>
          <p:nvPr/>
        </p:nvSpPr>
        <p:spPr>
          <a:xfrm>
            <a:off x="6444528" y="5758232"/>
            <a:ext cx="6126009" cy="8899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df$age_range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number_line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, 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+5, </a:t>
            </a:r>
            <a:r>
              <a:rPr lang="en-GB" sz="1100" b="0" dirty="0" err="1">
                <a:latin typeface="Consolas" panose="020B0609020204030204" pitchFamily="49" charset="0"/>
              </a:rPr>
              <a:t>gid</a:t>
            </a:r>
            <a:r>
              <a:rPr lang="en-GB" sz="1100" b="0" dirty="0">
                <a:latin typeface="Consolas" panose="020B0609020204030204" pitchFamily="49" charset="0"/>
              </a:rPr>
              <a:t>=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record_group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</a:t>
            </a:r>
            <a:r>
              <a:rPr lang="en-GB" sz="1100" b="0" dirty="0">
                <a:latin typeface="Consolas" panose="020B0609020204030204" pitchFamily="49" charset="0"/>
              </a:rPr>
              <a:t>, criteria = c(department, department), 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sub_criteria</a:t>
            </a:r>
            <a:r>
              <a:rPr lang="en-GB" sz="1100" b="0" dirty="0">
                <a:latin typeface="Consolas" panose="020B0609020204030204" pitchFamily="49" charset="0"/>
              </a:rPr>
              <a:t> = list("s1"=c("</a:t>
            </a:r>
            <a:r>
              <a:rPr lang="en-GB" sz="1100" b="0" dirty="0" err="1">
                <a:latin typeface="Consolas" panose="020B0609020204030204" pitchFamily="49" charset="0"/>
              </a:rPr>
              <a:t>age_range</a:t>
            </a:r>
            <a:r>
              <a:rPr lang="en-GB" sz="1100" b="0" dirty="0">
                <a:latin typeface="Consolas" panose="020B0609020204030204" pitchFamily="49" charset="0"/>
              </a:rPr>
              <a:t>"), "s2"=c("db_pt1","db_pt2","db_pt3")),</a:t>
            </a:r>
          </a:p>
          <a:p>
            <a:r>
              <a:rPr lang="en-GB" sz="1100" b="0" dirty="0">
                <a:latin typeface="Consolas" panose="020B0609020204030204" pitchFamily="49" charset="0"/>
              </a:rPr>
              <a:t>display = FALSE, to_s4 = TRUE)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0647259" y="4810149"/>
            <a:ext cx="708444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P-3</a:t>
            </a:r>
          </a:p>
        </p:txBody>
      </p:sp>
      <p:cxnSp>
        <p:nvCxnSpPr>
          <p:cNvPr id="203" name="Straight Connector 202"/>
          <p:cNvCxnSpPr/>
          <p:nvPr/>
        </p:nvCxnSpPr>
        <p:spPr>
          <a:xfrm>
            <a:off x="12368361" y="3613693"/>
            <a:ext cx="0" cy="6840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4" name="Multiply 203"/>
          <p:cNvSpPr/>
          <p:nvPr/>
        </p:nvSpPr>
        <p:spPr>
          <a:xfrm rot="5400000">
            <a:off x="12241690" y="4100633"/>
            <a:ext cx="253342" cy="391528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439885" y="9316326"/>
            <a:ext cx="1351657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P-1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489758" y="6407754"/>
            <a:ext cx="135402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P-2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02)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9824882" y="7508283"/>
            <a:ext cx="135402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P-4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4491259" y="8726491"/>
            <a:ext cx="132688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P-6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</p:spTree>
    <p:extLst>
      <p:ext uri="{BB962C8B-B14F-4D97-AF65-F5344CB8AC3E}">
        <p14:creationId xmlns:p14="http://schemas.microsoft.com/office/powerpoint/2010/main" val="29450987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1035</Words>
  <Application>Microsoft Office PowerPoint</Application>
  <PresentationFormat>Custom</PresentationFormat>
  <Paragraphs>415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Avenir Roman</vt:lpstr>
      <vt:lpstr>Consolas</vt:lpstr>
      <vt:lpstr>Helvetica Light</vt:lpstr>
      <vt:lpstr>Source Sans Pro</vt:lpstr>
      <vt:lpstr>Source Sans Pro Light</vt:lpstr>
      <vt:lpstr>Source Sans Pro Semibold</vt:lpstr>
      <vt:lpstr>White</vt:lpstr>
      <vt:lpstr>Multi-stage deterministic linkages and case definitions with diyar: : CHEAT SHEET </vt:lpstr>
      <vt:lpstr>Multi-stage deterministic linkages and case definitions with diyar: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St. Loki</dc:creator>
  <cp:lastModifiedBy>St. Loki</cp:lastModifiedBy>
  <cp:revision>111</cp:revision>
  <dcterms:modified xsi:type="dcterms:W3CDTF">2020-01-16T22:24:10Z</dcterms:modified>
</cp:coreProperties>
</file>