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2"/>
    <p:sldId id="258" r:id="rId3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. Loki" initials="SL" lastIdx="1" clrIdx="0">
    <p:extLst>
      <p:ext uri="{19B8F6BF-5375-455C-9EA6-DF929625EA0E}">
        <p15:presenceInfo xmlns:p15="http://schemas.microsoft.com/office/powerpoint/2012/main" userId="St. Lok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592" autoAdjust="0"/>
  </p:normalViewPr>
  <p:slideViewPr>
    <p:cSldViewPr snapToGrid="0">
      <p:cViewPr>
        <p:scale>
          <a:sx n="50" d="100"/>
          <a:sy n="50" d="100"/>
        </p:scale>
        <p:origin x="1627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2659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9266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123472" indent="-123472">
              <a:defRPr sz="1000"/>
            </a:lvl1pPr>
            <a:lvl2pPr marL="567972" indent="-123472">
              <a:defRPr sz="1000"/>
            </a:lvl2pPr>
            <a:lvl3pPr marL="1012472" indent="-123472">
              <a:defRPr sz="1000"/>
            </a:lvl3pPr>
            <a:lvl4pPr marL="1456972" indent="-123472">
              <a:defRPr sz="1000"/>
            </a:lvl4pPr>
            <a:lvl5pPr marL="1901472" indent="-123472">
              <a:defRPr sz="1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olisansonwu.github.io/diyar/index.html" TargetMode="External"/><Relationship Id="rId5" Type="http://schemas.openxmlformats.org/officeDocument/2006/relationships/hyperlink" Target="mailto:info@rstudio.com" TargetMode="External"/><Relationship Id="rId4" Type="http://schemas.openxmlformats.org/officeDocument/2006/relationships/hyperlink" Target="https://creativecommons.org/licenses/by-sa/4.0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olisansonwu.github.io/diyar/index.html" TargetMode="External"/><Relationship Id="rId5" Type="http://schemas.openxmlformats.org/officeDocument/2006/relationships/hyperlink" Target="mailto:info@rstudio.com" TargetMode="External"/><Relationship Id="rId4" Type="http://schemas.openxmlformats.org/officeDocument/2006/relationships/hyperlink" Target="https://creativecommons.org/licenses/by-sa/4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Rectangle 915"/>
          <p:cNvSpPr/>
          <p:nvPr/>
        </p:nvSpPr>
        <p:spPr>
          <a:xfrm>
            <a:off x="223320" y="2388396"/>
            <a:ext cx="31752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bg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40" name="Rectangle 1639"/>
          <p:cNvSpPr/>
          <p:nvPr/>
        </p:nvSpPr>
        <p:spPr>
          <a:xfrm>
            <a:off x="7248979" y="3784056"/>
            <a:ext cx="3175200" cy="39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bg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59" name="TextBox 1358"/>
          <p:cNvSpPr txBox="1"/>
          <p:nvPr/>
        </p:nvSpPr>
        <p:spPr>
          <a:xfrm>
            <a:off x="7236466" y="3715019"/>
            <a:ext cx="3201322" cy="4846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lvl="1" indent="0">
              <a:buClr>
                <a:schemeClr val="accent4"/>
              </a:buClr>
            </a:pPr>
            <a:r>
              <a:rPr lang="en-GB" sz="1000" dirty="0" err="1" smtClean="0">
                <a:latin typeface="Consolas" panose="020B0609020204030204" pitchFamily="49" charset="0"/>
              </a:rPr>
              <a:t>fixed_episodes</a:t>
            </a:r>
            <a:r>
              <a:rPr lang="en-GB" sz="1000" dirty="0" smtClean="0">
                <a:latin typeface="Consolas" panose="020B0609020204030204" pitchFamily="49" charset="0"/>
              </a:rPr>
              <a:t>(dates, </a:t>
            </a:r>
          </a:p>
          <a:p>
            <a:pPr lvl="7" indent="0"/>
            <a:r>
              <a:rPr lang="en-GB" sz="1000" dirty="0" err="1" smtClean="0">
                <a:latin typeface="Consolas" panose="020B0609020204030204" pitchFamily="49" charset="0"/>
              </a:rPr>
              <a:t>case_length</a:t>
            </a:r>
            <a:r>
              <a:rPr lang="en-GB" sz="1000" dirty="0" smtClean="0">
                <a:latin typeface="Consolas" panose="020B0609020204030204" pitchFamily="49" charset="0"/>
              </a:rPr>
              <a:t> </a:t>
            </a:r>
            <a:r>
              <a:rPr lang="en-GB" sz="1000" dirty="0">
                <a:latin typeface="Consolas" panose="020B0609020204030204" pitchFamily="49" charset="0"/>
              </a:rPr>
              <a:t>= 5, to_s4 = </a:t>
            </a:r>
            <a:r>
              <a:rPr lang="en-GB" sz="1000" dirty="0" smtClean="0">
                <a:latin typeface="Consolas" panose="020B0609020204030204" pitchFamily="49" charset="0"/>
              </a:rPr>
              <a:t>T, </a:t>
            </a:r>
            <a:r>
              <a:rPr lang="en-GB" sz="1000" dirty="0" err="1" smtClean="0">
                <a:latin typeface="Consolas" panose="020B0609020204030204" pitchFamily="49" charset="0"/>
              </a:rPr>
              <a:t>from_last</a:t>
            </a:r>
            <a:r>
              <a:rPr lang="en-GB" sz="1000" dirty="0" smtClean="0">
                <a:latin typeface="Consolas" panose="020B0609020204030204" pitchFamily="49" charset="0"/>
              </a:rPr>
              <a:t> = T)</a:t>
            </a:r>
            <a:endParaRPr kumimoji="0" lang="en-GB" sz="1000" b="1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Consolas" panose="020B0609020204030204" pitchFamily="49" charset="0"/>
              <a:sym typeface="Source Sans Pro"/>
            </a:endParaRPr>
          </a:p>
        </p:txBody>
      </p:sp>
      <p:grpSp>
        <p:nvGrpSpPr>
          <p:cNvPr id="146" name="Group"/>
          <p:cNvGrpSpPr/>
          <p:nvPr/>
        </p:nvGrpSpPr>
        <p:grpSpPr>
          <a:xfrm>
            <a:off x="8369105" y="-1013161"/>
            <a:ext cx="6159575" cy="3553962"/>
            <a:chOff x="0" y="51032"/>
            <a:chExt cx="6159573" cy="3553961"/>
          </a:xfrm>
        </p:grpSpPr>
        <p:pic>
          <p:nvPicPr>
            <p:cNvPr id="145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379670"/>
              <a:ext cx="5603816" cy="299296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43" name="Group"/>
            <p:cNvGrpSpPr/>
            <p:nvPr/>
          </p:nvGrpSpPr>
          <p:grpSpPr>
            <a:xfrm>
              <a:off x="24975" y="51032"/>
              <a:ext cx="6134599" cy="2980091"/>
              <a:chOff x="0" y="51032"/>
              <a:chExt cx="6134598" cy="2980090"/>
            </a:xfrm>
          </p:grpSpPr>
          <p:sp>
            <p:nvSpPr>
              <p:cNvPr id="128" name="Triangle"/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rgbClr val="DEDFE0"/>
              </a:solidFill>
              <a:ln w="3175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29" name="Circle"/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0" name="Circle"/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1" name="Triangle"/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2" name="Triangle"/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3" name="Circle"/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4" name="Circle"/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5" name="Triangle"/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6" name="Circle"/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7" name="Triangle"/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8" name="Circle"/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9" name="Triangle"/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40" name="Circle"/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41" name="Triangle"/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42" name="Circle"/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144" name="Rectangle"/>
            <p:cNvSpPr/>
            <p:nvPr/>
          </p:nvSpPr>
          <p:spPr>
            <a:xfrm>
              <a:off x="1682" y="1038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49659" t="-26178" r="50340" b="126178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1638" name="Rectangle 1637"/>
          <p:cNvSpPr/>
          <p:nvPr/>
        </p:nvSpPr>
        <p:spPr>
          <a:xfrm>
            <a:off x="7234269" y="2091666"/>
            <a:ext cx="3175200" cy="97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bg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48" name="Rectangle 1647"/>
          <p:cNvSpPr/>
          <p:nvPr/>
        </p:nvSpPr>
        <p:spPr>
          <a:xfrm>
            <a:off x="10564982" y="2091666"/>
            <a:ext cx="3175200" cy="97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bg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71" name="TextBox 970"/>
          <p:cNvSpPr txBox="1"/>
          <p:nvPr/>
        </p:nvSpPr>
        <p:spPr>
          <a:xfrm>
            <a:off x="10569441" y="2032189"/>
            <a:ext cx="2998661" cy="69498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r>
              <a:rPr lang="en-GB" sz="1100" dirty="0">
                <a:latin typeface="Consolas" panose="020B0609020204030204" pitchFamily="49" charset="0"/>
              </a:rPr>
              <a:t>p &lt;- </a:t>
            </a:r>
            <a:r>
              <a:rPr lang="en-GB" sz="1100" dirty="0" err="1">
                <a:latin typeface="Consolas" panose="020B0609020204030204" pitchFamily="49" charset="0"/>
              </a:rPr>
              <a:t>as.number_line</a:t>
            </a:r>
            <a:r>
              <a:rPr lang="en-GB" sz="1100" dirty="0">
                <a:latin typeface="Consolas" panose="020B0609020204030204" pitchFamily="49" charset="0"/>
              </a:rPr>
              <a:t>(dates)</a:t>
            </a:r>
          </a:p>
          <a:p>
            <a:r>
              <a:rPr lang="en-GB" sz="1100" dirty="0" smtClean="0">
                <a:latin typeface="Consolas" panose="020B0609020204030204" pitchFamily="49" charset="0"/>
              </a:rPr>
              <a:t>p </a:t>
            </a:r>
            <a:r>
              <a:rPr lang="en-GB" sz="1100" dirty="0">
                <a:latin typeface="Consolas" panose="020B0609020204030204" pitchFamily="49" charset="0"/>
              </a:rPr>
              <a:t>&lt;- </a:t>
            </a:r>
            <a:r>
              <a:rPr lang="en-GB" sz="1100" dirty="0" err="1">
                <a:latin typeface="Consolas" panose="020B0609020204030204" pitchFamily="49" charset="0"/>
              </a:rPr>
              <a:t>expand_number_line</a:t>
            </a:r>
            <a:r>
              <a:rPr lang="en-GB" sz="1100" dirty="0">
                <a:latin typeface="Consolas" panose="020B0609020204030204" pitchFamily="49" charset="0"/>
              </a:rPr>
              <a:t>(p,2, "end</a:t>
            </a:r>
            <a:r>
              <a:rPr lang="en-GB" sz="1100" dirty="0" smtClean="0">
                <a:latin typeface="Consolas" panose="020B0609020204030204" pitchFamily="49" charset="0"/>
              </a:rPr>
              <a:t>")</a:t>
            </a:r>
          </a:p>
          <a:p>
            <a:r>
              <a:rPr lang="en-GB" sz="1100" dirty="0">
                <a:latin typeface="Consolas" panose="020B0609020204030204" pitchFamily="49" charset="0"/>
              </a:rPr>
              <a:t>p</a:t>
            </a:r>
            <a:r>
              <a:rPr lang="en-GB" sz="1100" dirty="0" smtClean="0">
                <a:latin typeface="Consolas" panose="020B0609020204030204" pitchFamily="49" charset="0"/>
              </a:rPr>
              <a:t>eriods &lt;- p</a:t>
            </a:r>
            <a:endParaRPr lang="en-GB" sz="1100" dirty="0">
              <a:latin typeface="Consolas" panose="020B0609020204030204" pitchFamily="49" charset="0"/>
            </a:endParaRPr>
          </a:p>
        </p:txBody>
      </p:sp>
      <p:sp>
        <p:nvSpPr>
          <p:cNvPr id="704" name="TextBox 703"/>
          <p:cNvSpPr txBox="1"/>
          <p:nvPr/>
        </p:nvSpPr>
        <p:spPr>
          <a:xfrm>
            <a:off x="7255481" y="2032189"/>
            <a:ext cx="3175200" cy="69498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r>
              <a:rPr lang="en-GB" sz="1100" dirty="0">
                <a:latin typeface="Consolas" panose="020B0609020204030204" pitchFamily="49" charset="0"/>
              </a:rPr>
              <a:t>dates &lt;- c("01","04","07","09</a:t>
            </a:r>
            <a:r>
              <a:rPr lang="en-GB" sz="1100" dirty="0" smtClean="0">
                <a:latin typeface="Consolas" panose="020B0609020204030204" pitchFamily="49" charset="0"/>
              </a:rPr>
              <a:t>")</a:t>
            </a:r>
            <a:endParaRPr lang="en-GB" sz="1100" dirty="0">
              <a:latin typeface="Consolas" panose="020B0609020204030204" pitchFamily="49" charset="0"/>
            </a:endParaRPr>
          </a:p>
          <a:p>
            <a:r>
              <a:rPr lang="en-GB" sz="1100" dirty="0">
                <a:latin typeface="Consolas" panose="020B0609020204030204" pitchFamily="49" charset="0"/>
              </a:rPr>
              <a:t>dates &lt;- paste(dates,"04/2019",</a:t>
            </a:r>
            <a:r>
              <a:rPr lang="en-GB" sz="1100" dirty="0" smtClean="0">
                <a:latin typeface="Consolas" panose="020B0609020204030204" pitchFamily="49" charset="0"/>
              </a:rPr>
              <a:t>sep= </a:t>
            </a:r>
            <a:r>
              <a:rPr lang="en-GB" sz="1100" dirty="0">
                <a:latin typeface="Consolas" panose="020B0609020204030204" pitchFamily="49" charset="0"/>
              </a:rPr>
              <a:t>"/")</a:t>
            </a:r>
          </a:p>
          <a:p>
            <a:r>
              <a:rPr lang="en-GB" sz="1100" dirty="0">
                <a:latin typeface="Consolas" panose="020B0609020204030204" pitchFamily="49" charset="0"/>
              </a:rPr>
              <a:t>dates &lt;- </a:t>
            </a:r>
            <a:r>
              <a:rPr lang="en-GB" sz="1100" dirty="0" err="1" smtClean="0">
                <a:latin typeface="Consolas" panose="020B0609020204030204" pitchFamily="49" charset="0"/>
              </a:rPr>
              <a:t>as.Date</a:t>
            </a:r>
            <a:r>
              <a:rPr lang="en-GB" sz="1100" dirty="0" smtClean="0">
                <a:latin typeface="Consolas" panose="020B0609020204030204" pitchFamily="49" charset="0"/>
              </a:rPr>
              <a:t>(dates, </a:t>
            </a:r>
            <a:r>
              <a:rPr lang="en-GB" sz="1100" dirty="0">
                <a:latin typeface="Consolas" panose="020B0609020204030204" pitchFamily="49" charset="0"/>
              </a:rPr>
              <a:t>"%d/%m/%Y")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Consolas" panose="020B0609020204030204" pitchFamily="49" charset="0"/>
              <a:sym typeface="Source Sans Pro"/>
            </a:endParaRPr>
          </a:p>
        </p:txBody>
      </p:sp>
      <p:sp>
        <p:nvSpPr>
          <p:cNvPr id="1653" name="Rectangle 1652"/>
          <p:cNvSpPr/>
          <p:nvPr/>
        </p:nvSpPr>
        <p:spPr>
          <a:xfrm>
            <a:off x="7230714" y="8779362"/>
            <a:ext cx="3175200" cy="50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bg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51" name="Rectangle 1650"/>
          <p:cNvSpPr/>
          <p:nvPr/>
        </p:nvSpPr>
        <p:spPr>
          <a:xfrm>
            <a:off x="7204458" y="6502966"/>
            <a:ext cx="3175200" cy="39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bg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52" name="Rectangle 1651"/>
          <p:cNvSpPr/>
          <p:nvPr/>
        </p:nvSpPr>
        <p:spPr>
          <a:xfrm>
            <a:off x="7212402" y="7634854"/>
            <a:ext cx="3175200" cy="39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bg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49" name="Rectangle 1648"/>
          <p:cNvSpPr/>
          <p:nvPr/>
        </p:nvSpPr>
        <p:spPr>
          <a:xfrm>
            <a:off x="10560602" y="6498262"/>
            <a:ext cx="3175200" cy="39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bg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50" name="Rectangle 1649"/>
          <p:cNvSpPr/>
          <p:nvPr/>
        </p:nvSpPr>
        <p:spPr>
          <a:xfrm>
            <a:off x="10563045" y="7613853"/>
            <a:ext cx="3175200" cy="39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bg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47" name="Rectangle 1646"/>
          <p:cNvSpPr/>
          <p:nvPr/>
        </p:nvSpPr>
        <p:spPr>
          <a:xfrm>
            <a:off x="10544274" y="3795195"/>
            <a:ext cx="3175200" cy="39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bg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45" name="Rectangle 1644"/>
          <p:cNvSpPr/>
          <p:nvPr/>
        </p:nvSpPr>
        <p:spPr>
          <a:xfrm>
            <a:off x="10544274" y="4926367"/>
            <a:ext cx="3175200" cy="39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bg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44" name="Rectangle 1643"/>
          <p:cNvSpPr/>
          <p:nvPr/>
        </p:nvSpPr>
        <p:spPr>
          <a:xfrm>
            <a:off x="7255481" y="4926367"/>
            <a:ext cx="3175200" cy="39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bg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37" name="Rectangle 1636"/>
          <p:cNvSpPr/>
          <p:nvPr/>
        </p:nvSpPr>
        <p:spPr>
          <a:xfrm>
            <a:off x="3576245" y="4118616"/>
            <a:ext cx="3175200" cy="100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bg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7" name="Line"/>
          <p:cNvSpPr/>
          <p:nvPr/>
        </p:nvSpPr>
        <p:spPr>
          <a:xfrm>
            <a:off x="241300" y="10337513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9" name="Basics"/>
          <p:cNvSpPr txBox="1"/>
          <p:nvPr/>
        </p:nvSpPr>
        <p:spPr>
          <a:xfrm>
            <a:off x="2089200" y="1268387"/>
            <a:ext cx="2891817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GB" dirty="0" err="1"/>
              <a:t>number_line</a:t>
            </a:r>
            <a:r>
              <a:rPr lang="en-GB" dirty="0"/>
              <a:t> objects</a:t>
            </a:r>
            <a:endParaRPr dirty="0"/>
          </a:p>
        </p:txBody>
      </p:sp>
      <p:sp>
        <p:nvSpPr>
          <p:cNvPr id="150" name="Line"/>
          <p:cNvSpPr/>
          <p:nvPr/>
        </p:nvSpPr>
        <p:spPr>
          <a:xfrm>
            <a:off x="344039" y="1217208"/>
            <a:ext cx="3037294" cy="1"/>
          </a:xfrm>
          <a:prstGeom prst="line">
            <a:avLst/>
          </a:prstGeom>
          <a:ln w="3175">
            <a:solidFill>
              <a:srgbClr val="FFF2C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1" name="Four Column Layout : : CHEAT SHEET"/>
          <p:cNvSpPr txBox="1">
            <a:spLocks noGrp="1"/>
          </p:cNvSpPr>
          <p:nvPr>
            <p:ph type="title"/>
          </p:nvPr>
        </p:nvSpPr>
        <p:spPr>
          <a:xfrm>
            <a:off x="275720" y="361177"/>
            <a:ext cx="11613600" cy="803346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/>
          <a:p>
            <a:r>
              <a:rPr lang="en-GB" sz="3600" dirty="0">
                <a:solidFill>
                  <a:schemeClr val="accent1"/>
                </a:solidFill>
              </a:rPr>
              <a:t>Multi-stage deterministic linkages and case definitions with </a:t>
            </a:r>
            <a:r>
              <a:rPr lang="en-GB" sz="3600" dirty="0" err="1">
                <a:solidFill>
                  <a:schemeClr val="accent1"/>
                </a:solidFill>
              </a:rPr>
              <a:t>diyar</a:t>
            </a:r>
            <a:r>
              <a:rPr lang="en-GB" sz="3600" dirty="0">
                <a:solidFill>
                  <a:schemeClr val="accent1"/>
                </a:solidFill>
              </a:rPr>
              <a:t>: : </a:t>
            </a:r>
            <a:r>
              <a:rPr lang="en-GB" sz="2400" dirty="0">
                <a:solidFill>
                  <a:schemeClr val="accent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rPr lang="en-GB" sz="3600" dirty="0">
                <a:solidFill>
                  <a:schemeClr val="accent1"/>
                </a:solidFill>
              </a:rPr>
              <a:t> </a:t>
            </a:r>
            <a:endParaRPr sz="3600" dirty="0">
              <a:solidFill>
                <a:schemeClr val="accent1"/>
              </a:solidFill>
            </a:endParaRPr>
          </a:p>
        </p:txBody>
      </p:sp>
      <p:sp>
        <p:nvSpPr>
          <p:cNvPr id="152" name="RStudio® is a trademark of RStudio, Inc.  •  CC BY SA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2353572" y="10347903"/>
            <a:ext cx="11322666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lang="en-GB" dirty="0" err="1"/>
              <a:t>RStudio</a:t>
            </a:r>
            <a:r>
              <a:rPr lang="en-GB" dirty="0"/>
              <a:t>® is a trademark of </a:t>
            </a:r>
            <a:r>
              <a:rPr lang="en-GB" dirty="0" err="1"/>
              <a:t>RStudio</a:t>
            </a:r>
            <a:r>
              <a:rPr lang="en-GB" dirty="0"/>
              <a:t>, Inc.  •  </a:t>
            </a:r>
            <a:r>
              <a:rPr lang="en-GB" dirty="0">
                <a:hlinkClick r:id="rId4"/>
              </a:rPr>
              <a:t>CC BY </a:t>
            </a:r>
            <a:r>
              <a:rPr lang="en-GB" dirty="0" err="1"/>
              <a:t>Olisaeloka</a:t>
            </a:r>
            <a:r>
              <a:rPr lang="en-GB" dirty="0"/>
              <a:t> </a:t>
            </a:r>
            <a:r>
              <a:rPr lang="en-GB" dirty="0" err="1"/>
              <a:t>Nsonwu</a:t>
            </a:r>
            <a:r>
              <a:rPr lang="en-GB" dirty="0"/>
              <a:t>  •  </a:t>
            </a:r>
            <a:r>
              <a:rPr lang="en-GB" dirty="0">
                <a:hlinkClick r:id="rId5"/>
              </a:rPr>
              <a:t>olisa.nsonwu@email.com</a:t>
            </a:r>
            <a:r>
              <a:rPr lang="en-GB" dirty="0"/>
              <a:t>   •  Learn more </a:t>
            </a:r>
            <a:r>
              <a:rPr lang="en-GB" dirty="0">
                <a:hlinkClick r:id="rId6"/>
              </a:rPr>
              <a:t>here</a:t>
            </a:r>
            <a:r>
              <a:rPr lang="en-GB" dirty="0"/>
              <a:t> •  package version  0.0.1 •  Updated: 2019-11</a:t>
            </a:r>
          </a:p>
        </p:txBody>
      </p:sp>
      <p:sp>
        <p:nvSpPr>
          <p:cNvPr id="153" name="Line"/>
          <p:cNvSpPr/>
          <p:nvPr/>
        </p:nvSpPr>
        <p:spPr>
          <a:xfrm>
            <a:off x="282688" y="1219200"/>
            <a:ext cx="6504840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5" name="Thank you for making a new cheatsheet for R! These cheatsheets have an important job:"/>
          <p:cNvSpPr txBox="1"/>
          <p:nvPr/>
        </p:nvSpPr>
        <p:spPr>
          <a:xfrm>
            <a:off x="225168" y="1747544"/>
            <a:ext cx="3015693" cy="641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GB" dirty="0"/>
              <a:t>Series of real numbers on a number line.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GB" dirty="0"/>
              <a:t>Stand alone S4 objects but also used in record and episode grouping</a:t>
            </a:r>
            <a:endParaRPr dirty="0"/>
          </a:p>
        </p:txBody>
      </p:sp>
      <p:sp>
        <p:nvSpPr>
          <p:cNvPr id="166" name="SUBTITLE"/>
          <p:cNvSpPr txBox="1"/>
          <p:nvPr/>
        </p:nvSpPr>
        <p:spPr>
          <a:xfrm>
            <a:off x="3860953" y="4211690"/>
            <a:ext cx="25713" cy="210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numCol="1" anchor="ctr">
            <a:spAutoFit/>
          </a:bodyPr>
          <a:lstStyle/>
          <a:p>
            <a:pPr lvl="1" indent="0"/>
            <a:endParaRPr dirty="0"/>
          </a:p>
        </p:txBody>
      </p:sp>
      <p:sp>
        <p:nvSpPr>
          <p:cNvPr id="189" name="Useful Elements"/>
          <p:cNvSpPr txBox="1"/>
          <p:nvPr/>
        </p:nvSpPr>
        <p:spPr>
          <a:xfrm>
            <a:off x="9114110" y="1268387"/>
            <a:ext cx="2516715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GB" dirty="0"/>
              <a:t>Episode grouping</a:t>
            </a:r>
            <a:endParaRPr dirty="0"/>
          </a:p>
        </p:txBody>
      </p:sp>
      <p:sp>
        <p:nvSpPr>
          <p:cNvPr id="192" name="Line"/>
          <p:cNvSpPr/>
          <p:nvPr/>
        </p:nvSpPr>
        <p:spPr>
          <a:xfrm>
            <a:off x="7124373" y="1214971"/>
            <a:ext cx="6496188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08" name="Where possible, use code that works when run."/>
          <p:cNvSpPr txBox="1"/>
          <p:nvPr/>
        </p:nvSpPr>
        <p:spPr>
          <a:xfrm>
            <a:off x="7234269" y="1817531"/>
            <a:ext cx="3175200" cy="302631"/>
          </a:xfrm>
          <a:prstGeom prst="rect">
            <a:avLst/>
          </a:prstGeom>
          <a:solidFill>
            <a:schemeClr val="bg2"/>
          </a:solidFill>
          <a:ln w="12700">
            <a:solidFill>
              <a:schemeClr val="bg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 algn="ctr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GB" dirty="0" smtClean="0">
                <a:solidFill>
                  <a:schemeClr val="accent1"/>
                </a:solidFill>
              </a:rPr>
              <a:t>EPISODES FROM POINTS IN TIME</a:t>
            </a:r>
            <a:endParaRPr lang="en-GB" sz="1400" dirty="0">
              <a:solidFill>
                <a:schemeClr val="accent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25168" y="2349073"/>
            <a:ext cx="2975859" cy="793943"/>
            <a:chOff x="298458" y="2914567"/>
            <a:chExt cx="2975859" cy="793943"/>
          </a:xfrm>
        </p:grpSpPr>
        <p:grpSp>
          <p:nvGrpSpPr>
            <p:cNvPr id="8" name="Group 7"/>
            <p:cNvGrpSpPr/>
            <p:nvPr/>
          </p:nvGrpSpPr>
          <p:grpSpPr>
            <a:xfrm>
              <a:off x="298458" y="3310509"/>
              <a:ext cx="2975859" cy="398001"/>
              <a:chOff x="298458" y="4357280"/>
              <a:chExt cx="2975859" cy="443630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415152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3" name="Straight Connector 2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4" name="TextBox 3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1</a:t>
                  </a:r>
                </a:p>
              </p:txBody>
            </p:sp>
          </p:grpSp>
          <p:cxnSp>
            <p:nvCxnSpPr>
              <p:cNvPr id="7" name="Straight Connector 6"/>
              <p:cNvCxnSpPr/>
              <p:nvPr/>
            </p:nvCxnSpPr>
            <p:spPr>
              <a:xfrm>
                <a:off x="298458" y="4424799"/>
                <a:ext cx="2975859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grpSp>
            <p:nvGrpSpPr>
              <p:cNvPr id="295" name="Group 294"/>
              <p:cNvGrpSpPr/>
              <p:nvPr/>
            </p:nvGrpSpPr>
            <p:grpSpPr>
              <a:xfrm>
                <a:off x="683840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296" name="Straight Connector 295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297" name="TextBox 296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2</a:t>
                  </a:r>
                </a:p>
              </p:txBody>
            </p:sp>
          </p:grpSp>
          <p:grpSp>
            <p:nvGrpSpPr>
              <p:cNvPr id="298" name="Group 297"/>
              <p:cNvGrpSpPr/>
              <p:nvPr/>
            </p:nvGrpSpPr>
            <p:grpSpPr>
              <a:xfrm>
                <a:off x="952528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299" name="Straight Connector 298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300" name="TextBox 299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3</a:t>
                  </a:r>
                </a:p>
              </p:txBody>
            </p:sp>
          </p:grpSp>
          <p:grpSp>
            <p:nvGrpSpPr>
              <p:cNvPr id="301" name="Group 300"/>
              <p:cNvGrpSpPr/>
              <p:nvPr/>
            </p:nvGrpSpPr>
            <p:grpSpPr>
              <a:xfrm>
                <a:off x="1221216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302" name="Straight Connector 301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303" name="TextBox 302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4</a:t>
                  </a:r>
                </a:p>
              </p:txBody>
            </p:sp>
          </p:grpSp>
          <p:grpSp>
            <p:nvGrpSpPr>
              <p:cNvPr id="304" name="Group 303"/>
              <p:cNvGrpSpPr/>
              <p:nvPr/>
            </p:nvGrpSpPr>
            <p:grpSpPr>
              <a:xfrm>
                <a:off x="1489904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305" name="Straight Connector 304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306" name="TextBox 305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5</a:t>
                  </a:r>
                </a:p>
              </p:txBody>
            </p:sp>
          </p:grpSp>
          <p:grpSp>
            <p:nvGrpSpPr>
              <p:cNvPr id="307" name="Group 306"/>
              <p:cNvGrpSpPr/>
              <p:nvPr/>
            </p:nvGrpSpPr>
            <p:grpSpPr>
              <a:xfrm>
                <a:off x="1758592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308" name="Straight Connector 307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309" name="TextBox 308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6</a:t>
                  </a:r>
                </a:p>
              </p:txBody>
            </p:sp>
          </p:grpSp>
          <p:grpSp>
            <p:nvGrpSpPr>
              <p:cNvPr id="310" name="Group 309"/>
              <p:cNvGrpSpPr/>
              <p:nvPr/>
            </p:nvGrpSpPr>
            <p:grpSpPr>
              <a:xfrm>
                <a:off x="2027280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311" name="Straight Connector 310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312" name="TextBox 311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7</a:t>
                  </a:r>
                </a:p>
              </p:txBody>
            </p:sp>
          </p:grpSp>
          <p:grpSp>
            <p:nvGrpSpPr>
              <p:cNvPr id="313" name="Group 312"/>
              <p:cNvGrpSpPr/>
              <p:nvPr/>
            </p:nvGrpSpPr>
            <p:grpSpPr>
              <a:xfrm>
                <a:off x="2295968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314" name="Straight Connector 313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315" name="TextBox 314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8</a:t>
                  </a:r>
                </a:p>
              </p:txBody>
            </p:sp>
          </p:grpSp>
          <p:grpSp>
            <p:nvGrpSpPr>
              <p:cNvPr id="316" name="Group 315"/>
              <p:cNvGrpSpPr/>
              <p:nvPr/>
            </p:nvGrpSpPr>
            <p:grpSpPr>
              <a:xfrm>
                <a:off x="2564656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317" name="Straight Connector 316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318" name="TextBox 317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9</a:t>
                  </a:r>
                </a:p>
              </p:txBody>
            </p:sp>
          </p:grpSp>
          <p:grpSp>
            <p:nvGrpSpPr>
              <p:cNvPr id="322" name="Group 321"/>
              <p:cNvGrpSpPr/>
              <p:nvPr/>
            </p:nvGrpSpPr>
            <p:grpSpPr>
              <a:xfrm>
                <a:off x="2833347" y="4357280"/>
                <a:ext cx="358319" cy="443630"/>
                <a:chOff x="559534" y="4696711"/>
                <a:chExt cx="174816" cy="443630"/>
              </a:xfrm>
            </p:grpSpPr>
            <p:cxnSp>
              <p:nvCxnSpPr>
                <p:cNvPr id="323" name="Straight Connector 322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324" name="TextBox 323"/>
                <p:cNvSpPr txBox="1"/>
                <p:nvPr/>
              </p:nvSpPr>
              <p:spPr>
                <a:xfrm>
                  <a:off x="559534" y="4696711"/>
                  <a:ext cx="174816" cy="44363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10</a:t>
                  </a:r>
                </a:p>
              </p:txBody>
            </p:sp>
          </p:grpSp>
        </p:grpSp>
        <p:sp>
          <p:nvSpPr>
            <p:cNvPr id="9" name="TextBox 8"/>
            <p:cNvSpPr txBox="1"/>
            <p:nvPr/>
          </p:nvSpPr>
          <p:spPr>
            <a:xfrm>
              <a:off x="322522" y="2914567"/>
              <a:ext cx="2951795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lvl="1" indent="0"/>
              <a:r>
                <a:rPr lang="en-GB" sz="1000" dirty="0" err="1">
                  <a:latin typeface="Consolas" panose="020B0609020204030204" pitchFamily="49" charset="0"/>
                </a:rPr>
                <a:t>n</a:t>
              </a:r>
              <a:r>
                <a:rPr kumimoji="0" lang="en-GB" sz="1000" b="1" i="0" u="none" strike="noStrike" cap="none" spc="0" normalizeH="0" baseline="0" dirty="0" err="1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rPr>
                <a:t>umber_line</a:t>
              </a: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rPr>
                <a:t>(4, 7)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1315408" y="3247611"/>
              <a:ext cx="806064" cy="0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327" name="TextBox 326"/>
          <p:cNvSpPr txBox="1"/>
          <p:nvPr/>
        </p:nvSpPr>
        <p:spPr>
          <a:xfrm>
            <a:off x="3599103" y="2147196"/>
            <a:ext cx="3175200" cy="71037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bg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lvl="1" indent="0"/>
            <a:r>
              <a:rPr lang="en-GB" sz="1100" dirty="0">
                <a:latin typeface="Consolas" panose="020B0609020204030204" pitchFamily="49" charset="0"/>
              </a:rPr>
              <a:t>dates &lt;- c("30/04/2019", "10/04/2019")</a:t>
            </a:r>
          </a:p>
          <a:p>
            <a:pPr lvl="1" indent="0"/>
            <a:r>
              <a:rPr lang="en-GB" sz="1100" dirty="0">
                <a:latin typeface="Consolas" panose="020B0609020204030204" pitchFamily="49" charset="0"/>
              </a:rPr>
              <a:t>dates &lt;- </a:t>
            </a:r>
            <a:r>
              <a:rPr lang="en-GB" sz="1100" dirty="0" err="1">
                <a:latin typeface="Consolas" panose="020B0609020204030204" pitchFamily="49" charset="0"/>
              </a:rPr>
              <a:t>as.Date</a:t>
            </a:r>
            <a:r>
              <a:rPr lang="en-GB" sz="1100" dirty="0">
                <a:latin typeface="Consolas" panose="020B0609020204030204" pitchFamily="49" charset="0"/>
              </a:rPr>
              <a:t>(dates, "%d/%m/%Y")</a:t>
            </a:r>
          </a:p>
          <a:p>
            <a:pPr lvl="1" indent="0"/>
            <a:r>
              <a:rPr lang="en-GB" sz="1100" dirty="0" err="1">
                <a:latin typeface="Consolas" panose="020B0609020204030204" pitchFamily="49" charset="0"/>
              </a:rPr>
              <a:t>n</a:t>
            </a:r>
            <a:r>
              <a:rPr kumimoji="0" lang="en-GB" sz="1100" b="1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rPr>
              <a:t>umber_line</a:t>
            </a:r>
            <a:r>
              <a:rPr kumimoji="0" lang="en-GB" sz="110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rPr>
              <a:t>(</a:t>
            </a:r>
            <a:r>
              <a:rPr lang="en-GB" sz="1100" dirty="0">
                <a:latin typeface="Consolas" panose="020B0609020204030204" pitchFamily="49" charset="0"/>
              </a:rPr>
              <a:t>dates[1]</a:t>
            </a:r>
            <a:r>
              <a:rPr kumimoji="0" lang="en-GB" sz="110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rPr>
              <a:t>, </a:t>
            </a:r>
            <a:r>
              <a:rPr lang="en-GB" sz="1100" dirty="0">
                <a:latin typeface="Consolas" panose="020B0609020204030204" pitchFamily="49" charset="0"/>
              </a:rPr>
              <a:t>dates[2]</a:t>
            </a:r>
            <a:r>
              <a:rPr kumimoji="0" lang="en-GB" sz="110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rPr>
              <a:t>)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3660741" y="3005495"/>
            <a:ext cx="3043282" cy="417635"/>
            <a:chOff x="237111" y="4364726"/>
            <a:chExt cx="3043282" cy="417635"/>
          </a:xfrm>
        </p:grpSpPr>
        <p:grpSp>
          <p:nvGrpSpPr>
            <p:cNvPr id="16" name="Group 15"/>
            <p:cNvGrpSpPr/>
            <p:nvPr/>
          </p:nvGrpSpPr>
          <p:grpSpPr>
            <a:xfrm>
              <a:off x="237111" y="4492619"/>
              <a:ext cx="540921" cy="289742"/>
              <a:chOff x="237111" y="4745291"/>
              <a:chExt cx="540921" cy="289742"/>
            </a:xfrm>
          </p:grpSpPr>
          <p:cxnSp>
            <p:nvCxnSpPr>
              <p:cNvPr id="358" name="Straight Connector 357"/>
              <p:cNvCxnSpPr/>
              <p:nvPr/>
            </p:nvCxnSpPr>
            <p:spPr>
              <a:xfrm>
                <a:off x="509344" y="4745342"/>
                <a:ext cx="0" cy="64594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359" name="TextBox 358"/>
              <p:cNvSpPr txBox="1"/>
              <p:nvPr/>
            </p:nvSpPr>
            <p:spPr>
              <a:xfrm>
                <a:off x="237111" y="4745291"/>
                <a:ext cx="540921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01 Apr</a:t>
                </a:r>
              </a:p>
            </p:txBody>
          </p:sp>
        </p:grpSp>
        <p:cxnSp>
          <p:nvCxnSpPr>
            <p:cNvPr id="330" name="Straight Connector 329"/>
            <p:cNvCxnSpPr/>
            <p:nvPr/>
          </p:nvCxnSpPr>
          <p:spPr>
            <a:xfrm>
              <a:off x="298458" y="4510066"/>
              <a:ext cx="2975859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28" name="Straight Arrow Connector 327"/>
            <p:cNvCxnSpPr/>
            <p:nvPr/>
          </p:nvCxnSpPr>
          <p:spPr>
            <a:xfrm flipH="1" flipV="1">
              <a:off x="1308624" y="4364726"/>
              <a:ext cx="1700000" cy="13830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grpSp>
          <p:nvGrpSpPr>
            <p:cNvPr id="360" name="Group 359"/>
            <p:cNvGrpSpPr/>
            <p:nvPr/>
          </p:nvGrpSpPr>
          <p:grpSpPr>
            <a:xfrm>
              <a:off x="1071231" y="4492619"/>
              <a:ext cx="540921" cy="289742"/>
              <a:chOff x="237111" y="4745291"/>
              <a:chExt cx="540921" cy="289742"/>
            </a:xfrm>
          </p:grpSpPr>
          <p:cxnSp>
            <p:nvCxnSpPr>
              <p:cNvPr id="361" name="Straight Connector 360"/>
              <p:cNvCxnSpPr/>
              <p:nvPr/>
            </p:nvCxnSpPr>
            <p:spPr>
              <a:xfrm>
                <a:off x="509344" y="4745342"/>
                <a:ext cx="0" cy="64594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362" name="TextBox 361"/>
              <p:cNvSpPr txBox="1"/>
              <p:nvPr/>
            </p:nvSpPr>
            <p:spPr>
              <a:xfrm>
                <a:off x="237111" y="4745291"/>
                <a:ext cx="540921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10 Apr</a:t>
                </a:r>
              </a:p>
            </p:txBody>
          </p:sp>
        </p:grpSp>
        <p:grpSp>
          <p:nvGrpSpPr>
            <p:cNvPr id="363" name="Group 362"/>
            <p:cNvGrpSpPr/>
            <p:nvPr/>
          </p:nvGrpSpPr>
          <p:grpSpPr>
            <a:xfrm>
              <a:off x="1905351" y="4492619"/>
              <a:ext cx="540921" cy="289742"/>
              <a:chOff x="237111" y="4745291"/>
              <a:chExt cx="540921" cy="289742"/>
            </a:xfrm>
          </p:grpSpPr>
          <p:cxnSp>
            <p:nvCxnSpPr>
              <p:cNvPr id="364" name="Straight Connector 363"/>
              <p:cNvCxnSpPr/>
              <p:nvPr/>
            </p:nvCxnSpPr>
            <p:spPr>
              <a:xfrm>
                <a:off x="509344" y="4745342"/>
                <a:ext cx="0" cy="64594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365" name="TextBox 364"/>
              <p:cNvSpPr txBox="1"/>
              <p:nvPr/>
            </p:nvSpPr>
            <p:spPr>
              <a:xfrm>
                <a:off x="237111" y="4745291"/>
                <a:ext cx="540921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GB" sz="1000" dirty="0"/>
                  <a:t>20</a:t>
                </a: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 Apr</a:t>
                </a:r>
              </a:p>
            </p:txBody>
          </p:sp>
        </p:grpSp>
        <p:grpSp>
          <p:nvGrpSpPr>
            <p:cNvPr id="366" name="Group 365"/>
            <p:cNvGrpSpPr/>
            <p:nvPr/>
          </p:nvGrpSpPr>
          <p:grpSpPr>
            <a:xfrm>
              <a:off x="2739472" y="4492619"/>
              <a:ext cx="540921" cy="289742"/>
              <a:chOff x="237111" y="4745291"/>
              <a:chExt cx="540921" cy="289742"/>
            </a:xfrm>
          </p:grpSpPr>
          <p:cxnSp>
            <p:nvCxnSpPr>
              <p:cNvPr id="367" name="Straight Connector 366"/>
              <p:cNvCxnSpPr/>
              <p:nvPr/>
            </p:nvCxnSpPr>
            <p:spPr>
              <a:xfrm>
                <a:off x="509344" y="4745342"/>
                <a:ext cx="0" cy="64594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368" name="TextBox 367"/>
              <p:cNvSpPr txBox="1"/>
              <p:nvPr/>
            </p:nvSpPr>
            <p:spPr>
              <a:xfrm>
                <a:off x="237111" y="4745291"/>
                <a:ext cx="540921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GB" sz="1000" dirty="0"/>
                  <a:t>30</a:t>
                </a: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 Apr</a:t>
                </a:r>
              </a:p>
            </p:txBody>
          </p:sp>
        </p:grpSp>
      </p:grpSp>
      <p:sp>
        <p:nvSpPr>
          <p:cNvPr id="369" name="Thank you for making a new cheatsheet for R! These cheatsheets have an important job:"/>
          <p:cNvSpPr txBox="1"/>
          <p:nvPr/>
        </p:nvSpPr>
        <p:spPr>
          <a:xfrm>
            <a:off x="3599103" y="1747544"/>
            <a:ext cx="3015693" cy="3909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 lnSpcReduction="10000"/>
          </a:bodyPr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GB" dirty="0"/>
              <a:t>Also supports objects that can be coerced to numeric values</a:t>
            </a:r>
            <a:endParaRPr dirty="0"/>
          </a:p>
        </p:txBody>
      </p:sp>
      <p:sp>
        <p:nvSpPr>
          <p:cNvPr id="370" name="Thank you for making a new cheatsheet for R! These cheatsheets have an important job:"/>
          <p:cNvSpPr txBox="1"/>
          <p:nvPr/>
        </p:nvSpPr>
        <p:spPr>
          <a:xfrm>
            <a:off x="225167" y="3320466"/>
            <a:ext cx="3175200" cy="249654"/>
          </a:xfrm>
          <a:prstGeom prst="rect">
            <a:avLst/>
          </a:prstGeom>
          <a:solidFill>
            <a:schemeClr val="bg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/>
          <a:p>
            <a:pPr algn="ctr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GB" dirty="0">
                <a:solidFill>
                  <a:schemeClr val="accent1"/>
                </a:solidFill>
              </a:rPr>
              <a:t>MANIPULATE NUMBER LINE OBJECTS</a:t>
            </a:r>
            <a:endParaRPr lang="en-GB" sz="1400" dirty="0">
              <a:solidFill>
                <a:schemeClr val="accent1"/>
              </a:solidFill>
            </a:endParaRPr>
          </a:p>
        </p:txBody>
      </p:sp>
      <p:grpSp>
        <p:nvGrpSpPr>
          <p:cNvPr id="451" name="Group 450"/>
          <p:cNvGrpSpPr/>
          <p:nvPr/>
        </p:nvGrpSpPr>
        <p:grpSpPr>
          <a:xfrm>
            <a:off x="225168" y="5382237"/>
            <a:ext cx="2975859" cy="1389243"/>
            <a:chOff x="274394" y="7211045"/>
            <a:chExt cx="2975859" cy="1389243"/>
          </a:xfrm>
        </p:grpSpPr>
        <p:grpSp>
          <p:nvGrpSpPr>
            <p:cNvPr id="372" name="Group 371"/>
            <p:cNvGrpSpPr/>
            <p:nvPr/>
          </p:nvGrpSpPr>
          <p:grpSpPr>
            <a:xfrm>
              <a:off x="274394" y="8104557"/>
              <a:ext cx="2975859" cy="495731"/>
              <a:chOff x="298458" y="4357280"/>
              <a:chExt cx="2975859" cy="443630"/>
            </a:xfrm>
          </p:grpSpPr>
          <p:grpSp>
            <p:nvGrpSpPr>
              <p:cNvPr id="375" name="Group 374"/>
              <p:cNvGrpSpPr/>
              <p:nvPr/>
            </p:nvGrpSpPr>
            <p:grpSpPr>
              <a:xfrm>
                <a:off x="415152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404" name="Straight Connector 403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405" name="TextBox 404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1</a:t>
                  </a:r>
                </a:p>
              </p:txBody>
            </p:sp>
          </p:grpSp>
          <p:cxnSp>
            <p:nvCxnSpPr>
              <p:cNvPr id="376" name="Straight Connector 375"/>
              <p:cNvCxnSpPr/>
              <p:nvPr/>
            </p:nvCxnSpPr>
            <p:spPr>
              <a:xfrm>
                <a:off x="298458" y="4424799"/>
                <a:ext cx="2975859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grpSp>
            <p:nvGrpSpPr>
              <p:cNvPr id="377" name="Group 376"/>
              <p:cNvGrpSpPr/>
              <p:nvPr/>
            </p:nvGrpSpPr>
            <p:grpSpPr>
              <a:xfrm>
                <a:off x="683840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402" name="Straight Connector 401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403" name="TextBox 402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2</a:t>
                  </a:r>
                </a:p>
              </p:txBody>
            </p:sp>
          </p:grpSp>
          <p:grpSp>
            <p:nvGrpSpPr>
              <p:cNvPr id="378" name="Group 377"/>
              <p:cNvGrpSpPr/>
              <p:nvPr/>
            </p:nvGrpSpPr>
            <p:grpSpPr>
              <a:xfrm>
                <a:off x="952528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400" name="Straight Connector 399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401" name="TextBox 400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3</a:t>
                  </a:r>
                </a:p>
              </p:txBody>
            </p:sp>
          </p:grpSp>
          <p:grpSp>
            <p:nvGrpSpPr>
              <p:cNvPr id="379" name="Group 378"/>
              <p:cNvGrpSpPr/>
              <p:nvPr/>
            </p:nvGrpSpPr>
            <p:grpSpPr>
              <a:xfrm>
                <a:off x="1221216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398" name="Straight Connector 397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399" name="TextBox 398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4</a:t>
                  </a:r>
                </a:p>
              </p:txBody>
            </p:sp>
          </p:grpSp>
          <p:grpSp>
            <p:nvGrpSpPr>
              <p:cNvPr id="380" name="Group 379"/>
              <p:cNvGrpSpPr/>
              <p:nvPr/>
            </p:nvGrpSpPr>
            <p:grpSpPr>
              <a:xfrm>
                <a:off x="1489904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396" name="Straight Connector 395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397" name="TextBox 396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5</a:t>
                  </a:r>
                </a:p>
              </p:txBody>
            </p:sp>
          </p:grpSp>
          <p:grpSp>
            <p:nvGrpSpPr>
              <p:cNvPr id="381" name="Group 380"/>
              <p:cNvGrpSpPr/>
              <p:nvPr/>
            </p:nvGrpSpPr>
            <p:grpSpPr>
              <a:xfrm>
                <a:off x="1758592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394" name="Straight Connector 393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395" name="TextBox 394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6</a:t>
                  </a:r>
                </a:p>
              </p:txBody>
            </p:sp>
          </p:grpSp>
          <p:grpSp>
            <p:nvGrpSpPr>
              <p:cNvPr id="382" name="Group 381"/>
              <p:cNvGrpSpPr/>
              <p:nvPr/>
            </p:nvGrpSpPr>
            <p:grpSpPr>
              <a:xfrm>
                <a:off x="2027280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392" name="Straight Connector 391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393" name="TextBox 392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7</a:t>
                  </a:r>
                </a:p>
              </p:txBody>
            </p:sp>
          </p:grpSp>
          <p:grpSp>
            <p:nvGrpSpPr>
              <p:cNvPr id="383" name="Group 382"/>
              <p:cNvGrpSpPr/>
              <p:nvPr/>
            </p:nvGrpSpPr>
            <p:grpSpPr>
              <a:xfrm>
                <a:off x="2295968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390" name="Straight Connector 389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391" name="TextBox 390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8</a:t>
                  </a:r>
                </a:p>
              </p:txBody>
            </p:sp>
          </p:grpSp>
          <p:grpSp>
            <p:nvGrpSpPr>
              <p:cNvPr id="384" name="Group 383"/>
              <p:cNvGrpSpPr/>
              <p:nvPr/>
            </p:nvGrpSpPr>
            <p:grpSpPr>
              <a:xfrm>
                <a:off x="2564656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388" name="Straight Connector 387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389" name="TextBox 388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9</a:t>
                  </a:r>
                </a:p>
              </p:txBody>
            </p:sp>
          </p:grpSp>
          <p:grpSp>
            <p:nvGrpSpPr>
              <p:cNvPr id="385" name="Group 384"/>
              <p:cNvGrpSpPr/>
              <p:nvPr/>
            </p:nvGrpSpPr>
            <p:grpSpPr>
              <a:xfrm>
                <a:off x="2833347" y="4357280"/>
                <a:ext cx="358319" cy="443630"/>
                <a:chOff x="559534" y="4696711"/>
                <a:chExt cx="174816" cy="443630"/>
              </a:xfrm>
            </p:grpSpPr>
            <p:cxnSp>
              <p:nvCxnSpPr>
                <p:cNvPr id="386" name="Straight Connector 385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387" name="TextBox 386"/>
                <p:cNvSpPr txBox="1"/>
                <p:nvPr/>
              </p:nvSpPr>
              <p:spPr>
                <a:xfrm>
                  <a:off x="559534" y="4696711"/>
                  <a:ext cx="174816" cy="44363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10</a:t>
                  </a:r>
                </a:p>
              </p:txBody>
            </p:sp>
          </p:grpSp>
        </p:grpSp>
        <p:cxnSp>
          <p:nvCxnSpPr>
            <p:cNvPr id="374" name="Straight Arrow Connector 373"/>
            <p:cNvCxnSpPr/>
            <p:nvPr/>
          </p:nvCxnSpPr>
          <p:spPr>
            <a:xfrm>
              <a:off x="1291344" y="8026214"/>
              <a:ext cx="806064" cy="0"/>
            </a:xfrm>
            <a:prstGeom prst="straightConnector1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06" name="Straight Arrow Connector 405"/>
            <p:cNvCxnSpPr/>
            <p:nvPr/>
          </p:nvCxnSpPr>
          <p:spPr>
            <a:xfrm>
              <a:off x="1800801" y="7888826"/>
              <a:ext cx="806064" cy="0"/>
            </a:xfrm>
            <a:prstGeom prst="straightConnector1">
              <a:avLst/>
            </a:prstGeom>
            <a:noFill/>
            <a:ln w="25400" cap="flat">
              <a:solidFill>
                <a:schemeClr val="accent3">
                  <a:lumMod val="75000"/>
                </a:schemeClr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07" name="Straight Arrow Connector 406"/>
            <p:cNvCxnSpPr/>
            <p:nvPr/>
          </p:nvCxnSpPr>
          <p:spPr>
            <a:xfrm>
              <a:off x="768835" y="7751437"/>
              <a:ext cx="806064" cy="0"/>
            </a:xfrm>
            <a:prstGeom prst="straightConnector1">
              <a:avLst/>
            </a:prstGeom>
            <a:noFill/>
            <a:ln w="25400" cap="flat">
              <a:solidFill>
                <a:schemeClr val="accent1">
                  <a:lumMod val="60000"/>
                  <a:lumOff val="40000"/>
                </a:schemeClr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08" name="Straight Arrow Connector 407"/>
            <p:cNvCxnSpPr/>
            <p:nvPr/>
          </p:nvCxnSpPr>
          <p:spPr>
            <a:xfrm>
              <a:off x="1291344" y="7614048"/>
              <a:ext cx="1343440" cy="0"/>
            </a:xfrm>
            <a:prstGeom prst="straightConnector1">
              <a:avLst/>
            </a:prstGeom>
            <a:noFill/>
            <a:ln w="25400" cap="flat">
              <a:solidFill>
                <a:schemeClr val="accent5">
                  <a:lumMod val="60000"/>
                  <a:lumOff val="40000"/>
                </a:schemeClr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09" name="Straight Arrow Connector 408"/>
            <p:cNvCxnSpPr/>
            <p:nvPr/>
          </p:nvCxnSpPr>
          <p:spPr>
            <a:xfrm flipV="1">
              <a:off x="768835" y="7463962"/>
              <a:ext cx="1865949" cy="12696"/>
            </a:xfrm>
            <a:prstGeom prst="straightConnector1">
              <a:avLst/>
            </a:prstGeom>
            <a:noFill/>
            <a:ln w="2540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10" name="Straight Arrow Connector 409"/>
            <p:cNvCxnSpPr/>
            <p:nvPr/>
          </p:nvCxnSpPr>
          <p:spPr>
            <a:xfrm>
              <a:off x="1574899" y="7326573"/>
              <a:ext cx="330452" cy="0"/>
            </a:xfrm>
            <a:prstGeom prst="straightConnector1">
              <a:avLst/>
            </a:prstGeom>
            <a:noFill/>
            <a:ln w="25400" cap="flat">
              <a:solidFill>
                <a:srgbClr val="00B050"/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49" name="Straight Arrow Connector 448"/>
            <p:cNvCxnSpPr/>
            <p:nvPr/>
          </p:nvCxnSpPr>
          <p:spPr>
            <a:xfrm flipH="1">
              <a:off x="1291344" y="7211045"/>
              <a:ext cx="806064" cy="0"/>
            </a:xfrm>
            <a:prstGeom prst="straightConnector1">
              <a:avLst/>
            </a:prstGeom>
            <a:noFill/>
            <a:ln w="25400" cap="flat">
              <a:solidFill>
                <a:schemeClr val="accent5">
                  <a:lumMod val="75000"/>
                </a:schemeClr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452" name="TextBox 451"/>
          <p:cNvSpPr txBox="1"/>
          <p:nvPr/>
        </p:nvSpPr>
        <p:spPr>
          <a:xfrm>
            <a:off x="223320" y="6842484"/>
            <a:ext cx="3173351" cy="283915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bg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r>
              <a:rPr lang="en-GB" sz="1100" dirty="0" smtClean="0">
                <a:latin typeface="Consolas" panose="020B0609020204030204" pitchFamily="49" charset="0"/>
              </a:rPr>
              <a:t>&gt; </a:t>
            </a:r>
            <a:r>
              <a:rPr lang="en-GB" sz="1100" dirty="0" err="1" smtClean="0">
                <a:latin typeface="Consolas" panose="020B0609020204030204" pitchFamily="49" charset="0"/>
              </a:rPr>
              <a:t>number_line_width</a:t>
            </a:r>
            <a:r>
              <a:rPr lang="en-GB" sz="1100" dirty="0" smtClean="0">
                <a:latin typeface="Consolas" panose="020B0609020204030204" pitchFamily="49" charset="0"/>
              </a:rPr>
              <a:t>(</a:t>
            </a:r>
            <a:r>
              <a:rPr lang="en-GB" sz="1100" dirty="0" err="1" smtClean="0">
                <a:latin typeface="Consolas" panose="020B0609020204030204" pitchFamily="49" charset="0"/>
              </a:rPr>
              <a:t>nl</a:t>
            </a:r>
            <a:r>
              <a:rPr lang="en-GB" sz="1100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GB" sz="1100" dirty="0" smtClean="0">
                <a:latin typeface="Consolas" panose="020B0609020204030204" pitchFamily="49" charset="0"/>
              </a:rPr>
              <a:t>[</a:t>
            </a:r>
            <a:r>
              <a:rPr lang="en-GB" sz="1100" dirty="0">
                <a:latin typeface="Consolas" panose="020B0609020204030204" pitchFamily="49" charset="0"/>
              </a:rPr>
              <a:t>1] 3</a:t>
            </a:r>
          </a:p>
          <a:p>
            <a:r>
              <a:rPr lang="en-GB" sz="1100" dirty="0">
                <a:latin typeface="Consolas" panose="020B0609020204030204" pitchFamily="49" charset="0"/>
              </a:rPr>
              <a:t>&gt; </a:t>
            </a:r>
            <a:r>
              <a:rPr lang="en-GB" sz="1100" dirty="0" err="1">
                <a:latin typeface="Consolas" panose="020B0609020204030204" pitchFamily="49" charset="0"/>
              </a:rPr>
              <a:t>number_line_sequence</a:t>
            </a:r>
            <a:r>
              <a:rPr lang="en-GB" sz="1100" dirty="0">
                <a:latin typeface="Consolas" panose="020B0609020204030204" pitchFamily="49" charset="0"/>
              </a:rPr>
              <a:t>(</a:t>
            </a:r>
            <a:r>
              <a:rPr lang="en-GB" sz="1100" dirty="0" err="1">
                <a:latin typeface="Consolas" panose="020B0609020204030204" pitchFamily="49" charset="0"/>
              </a:rPr>
              <a:t>nl</a:t>
            </a:r>
            <a:r>
              <a:rPr lang="en-GB" sz="1100" dirty="0">
                <a:latin typeface="Consolas" panose="020B0609020204030204" pitchFamily="49" charset="0"/>
              </a:rPr>
              <a:t>, 1)</a:t>
            </a:r>
          </a:p>
          <a:p>
            <a:r>
              <a:rPr lang="en-GB" sz="1100" dirty="0">
                <a:latin typeface="Consolas" panose="020B0609020204030204" pitchFamily="49" charset="0"/>
              </a:rPr>
              <a:t>[1] 4 5 6 7</a:t>
            </a:r>
          </a:p>
          <a:p>
            <a:r>
              <a:rPr lang="en-GB" sz="1100" dirty="0">
                <a:latin typeface="Consolas" panose="020B0609020204030204" pitchFamily="49" charset="0"/>
              </a:rPr>
              <a:t>&gt; </a:t>
            </a:r>
            <a:r>
              <a:rPr lang="en-GB" sz="1100" dirty="0" err="1">
                <a:latin typeface="Consolas" panose="020B0609020204030204" pitchFamily="49" charset="0"/>
              </a:rPr>
              <a:t>number_line_sequence</a:t>
            </a:r>
            <a:r>
              <a:rPr lang="en-GB" sz="1100" dirty="0">
                <a:latin typeface="Consolas" panose="020B0609020204030204" pitchFamily="49" charset="0"/>
              </a:rPr>
              <a:t>(</a:t>
            </a:r>
            <a:r>
              <a:rPr lang="en-GB" sz="1100" dirty="0" err="1">
                <a:latin typeface="Consolas" panose="020B0609020204030204" pitchFamily="49" charset="0"/>
              </a:rPr>
              <a:t>nl</a:t>
            </a:r>
            <a:r>
              <a:rPr lang="en-GB" sz="1100" dirty="0">
                <a:latin typeface="Consolas" panose="020B0609020204030204" pitchFamily="49" charset="0"/>
              </a:rPr>
              <a:t>, .5)</a:t>
            </a:r>
          </a:p>
          <a:p>
            <a:r>
              <a:rPr lang="en-GB" sz="1100" dirty="0">
                <a:latin typeface="Consolas" panose="020B0609020204030204" pitchFamily="49" charset="0"/>
              </a:rPr>
              <a:t>[1] 4.0 4.5 5.0 5.5 6.0 6.5 7.0</a:t>
            </a:r>
          </a:p>
          <a:p>
            <a:r>
              <a:rPr lang="en-GB" sz="1100" dirty="0">
                <a:latin typeface="Consolas" panose="020B0609020204030204" pitchFamily="49" charset="0"/>
              </a:rPr>
              <a:t>&gt; </a:t>
            </a:r>
            <a:r>
              <a:rPr lang="en-GB" sz="1100" dirty="0" err="1">
                <a:latin typeface="Consolas" panose="020B0609020204030204" pitchFamily="49" charset="0"/>
              </a:rPr>
              <a:t>left_point</a:t>
            </a:r>
            <a:r>
              <a:rPr lang="en-GB" sz="1100" dirty="0">
                <a:latin typeface="Consolas" panose="020B0609020204030204" pitchFamily="49" charset="0"/>
              </a:rPr>
              <a:t>(</a:t>
            </a:r>
            <a:r>
              <a:rPr lang="en-GB" sz="1100" dirty="0" err="1">
                <a:latin typeface="Consolas" panose="020B0609020204030204" pitchFamily="49" charset="0"/>
              </a:rPr>
              <a:t>reverse_number_line</a:t>
            </a:r>
            <a:r>
              <a:rPr lang="en-GB" sz="1100" dirty="0">
                <a:latin typeface="Consolas" panose="020B0609020204030204" pitchFamily="49" charset="0"/>
              </a:rPr>
              <a:t>(</a:t>
            </a:r>
            <a:r>
              <a:rPr lang="en-GB" sz="1100" dirty="0" err="1">
                <a:latin typeface="Consolas" panose="020B0609020204030204" pitchFamily="49" charset="0"/>
              </a:rPr>
              <a:t>nl</a:t>
            </a:r>
            <a:r>
              <a:rPr lang="en-GB" sz="1100" dirty="0">
                <a:latin typeface="Consolas" panose="020B0609020204030204" pitchFamily="49" charset="0"/>
              </a:rPr>
              <a:t>))</a:t>
            </a:r>
          </a:p>
          <a:p>
            <a:r>
              <a:rPr lang="en-GB" sz="1100" dirty="0">
                <a:latin typeface="Consolas" panose="020B0609020204030204" pitchFamily="49" charset="0"/>
              </a:rPr>
              <a:t>[1] 7</a:t>
            </a:r>
          </a:p>
          <a:p>
            <a:r>
              <a:rPr lang="en-GB" sz="1100" dirty="0">
                <a:latin typeface="Consolas" panose="020B0609020204030204" pitchFamily="49" charset="0"/>
              </a:rPr>
              <a:t>&gt; </a:t>
            </a:r>
            <a:r>
              <a:rPr lang="en-GB" sz="1100" dirty="0" err="1">
                <a:latin typeface="Consolas" panose="020B0609020204030204" pitchFamily="49" charset="0"/>
              </a:rPr>
              <a:t>start_point</a:t>
            </a:r>
            <a:r>
              <a:rPr lang="en-GB" sz="1100" dirty="0">
                <a:latin typeface="Consolas" panose="020B0609020204030204" pitchFamily="49" charset="0"/>
              </a:rPr>
              <a:t>(</a:t>
            </a:r>
            <a:r>
              <a:rPr lang="en-GB" sz="1100" dirty="0" err="1">
                <a:latin typeface="Consolas" panose="020B0609020204030204" pitchFamily="49" charset="0"/>
              </a:rPr>
              <a:t>reverse_number_line</a:t>
            </a:r>
            <a:r>
              <a:rPr lang="en-GB" sz="1100" dirty="0">
                <a:latin typeface="Consolas" panose="020B0609020204030204" pitchFamily="49" charset="0"/>
              </a:rPr>
              <a:t>(</a:t>
            </a:r>
            <a:r>
              <a:rPr lang="en-GB" sz="1100" dirty="0" err="1">
                <a:latin typeface="Consolas" panose="020B0609020204030204" pitchFamily="49" charset="0"/>
              </a:rPr>
              <a:t>nl</a:t>
            </a:r>
            <a:r>
              <a:rPr lang="en-GB" sz="1100" dirty="0">
                <a:latin typeface="Consolas" panose="020B0609020204030204" pitchFamily="49" charset="0"/>
              </a:rPr>
              <a:t>))</a:t>
            </a:r>
          </a:p>
          <a:p>
            <a:r>
              <a:rPr lang="en-GB" sz="1100" dirty="0">
                <a:latin typeface="Consolas" panose="020B0609020204030204" pitchFamily="49" charset="0"/>
              </a:rPr>
              <a:t>[1] 4</a:t>
            </a:r>
          </a:p>
          <a:p>
            <a:r>
              <a:rPr lang="en-GB" sz="1100" dirty="0">
                <a:latin typeface="Consolas" panose="020B0609020204030204" pitchFamily="49" charset="0"/>
              </a:rPr>
              <a:t>&gt; </a:t>
            </a:r>
            <a:r>
              <a:rPr lang="en-GB" sz="1100" dirty="0" err="1">
                <a:latin typeface="Consolas" panose="020B0609020204030204" pitchFamily="49" charset="0"/>
              </a:rPr>
              <a:t>right_point</a:t>
            </a:r>
            <a:r>
              <a:rPr lang="en-GB" sz="1100" dirty="0">
                <a:latin typeface="Consolas" panose="020B0609020204030204" pitchFamily="49" charset="0"/>
              </a:rPr>
              <a:t>(</a:t>
            </a:r>
            <a:r>
              <a:rPr lang="en-GB" sz="1100" dirty="0" err="1">
                <a:latin typeface="Consolas" panose="020B0609020204030204" pitchFamily="49" charset="0"/>
              </a:rPr>
              <a:t>reverse_number_line</a:t>
            </a:r>
            <a:r>
              <a:rPr lang="en-GB" sz="1100" dirty="0">
                <a:latin typeface="Consolas" panose="020B0609020204030204" pitchFamily="49" charset="0"/>
              </a:rPr>
              <a:t>(</a:t>
            </a:r>
            <a:r>
              <a:rPr lang="en-GB" sz="1100" dirty="0" err="1">
                <a:latin typeface="Consolas" panose="020B0609020204030204" pitchFamily="49" charset="0"/>
              </a:rPr>
              <a:t>nl</a:t>
            </a:r>
            <a:r>
              <a:rPr lang="en-GB" sz="1100" dirty="0">
                <a:latin typeface="Consolas" panose="020B0609020204030204" pitchFamily="49" charset="0"/>
              </a:rPr>
              <a:t>))</a:t>
            </a:r>
          </a:p>
          <a:p>
            <a:r>
              <a:rPr lang="en-GB" sz="1100" dirty="0">
                <a:latin typeface="Consolas" panose="020B0609020204030204" pitchFamily="49" charset="0"/>
              </a:rPr>
              <a:t>[1] 4</a:t>
            </a:r>
          </a:p>
          <a:p>
            <a:r>
              <a:rPr lang="en-GB" sz="1100" dirty="0">
                <a:latin typeface="Consolas" panose="020B0609020204030204" pitchFamily="49" charset="0"/>
              </a:rPr>
              <a:t>&gt; </a:t>
            </a:r>
            <a:r>
              <a:rPr lang="en-GB" sz="1100" dirty="0" err="1">
                <a:latin typeface="Consolas" panose="020B0609020204030204" pitchFamily="49" charset="0"/>
              </a:rPr>
              <a:t>end_point</a:t>
            </a:r>
            <a:r>
              <a:rPr lang="en-GB" sz="1100" dirty="0">
                <a:latin typeface="Consolas" panose="020B0609020204030204" pitchFamily="49" charset="0"/>
              </a:rPr>
              <a:t>(</a:t>
            </a:r>
            <a:r>
              <a:rPr lang="en-GB" sz="1100" dirty="0" err="1">
                <a:latin typeface="Consolas" panose="020B0609020204030204" pitchFamily="49" charset="0"/>
              </a:rPr>
              <a:t>reverse_number_line</a:t>
            </a:r>
            <a:r>
              <a:rPr lang="en-GB" sz="1100" dirty="0">
                <a:latin typeface="Consolas" panose="020B0609020204030204" pitchFamily="49" charset="0"/>
              </a:rPr>
              <a:t>(</a:t>
            </a:r>
            <a:r>
              <a:rPr lang="en-GB" sz="1100" dirty="0" err="1">
                <a:latin typeface="Consolas" panose="020B0609020204030204" pitchFamily="49" charset="0"/>
              </a:rPr>
              <a:t>nl</a:t>
            </a:r>
            <a:r>
              <a:rPr lang="en-GB" sz="1100" dirty="0">
                <a:latin typeface="Consolas" panose="020B0609020204030204" pitchFamily="49" charset="0"/>
              </a:rPr>
              <a:t>))</a:t>
            </a:r>
          </a:p>
          <a:p>
            <a:r>
              <a:rPr lang="en-GB" sz="1100" dirty="0">
                <a:latin typeface="Consolas" panose="020B0609020204030204" pitchFamily="49" charset="0"/>
              </a:rPr>
              <a:t>[1] 7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Consolas" panose="020B0609020204030204" pitchFamily="49" charset="0"/>
              <a:sym typeface="Source Sans Pro"/>
            </a:endParaRPr>
          </a:p>
        </p:txBody>
      </p:sp>
      <p:sp>
        <p:nvSpPr>
          <p:cNvPr id="454" name="Thank you for making a new cheatsheet for R! These cheatsheets have an important job:"/>
          <p:cNvSpPr txBox="1"/>
          <p:nvPr/>
        </p:nvSpPr>
        <p:spPr>
          <a:xfrm>
            <a:off x="3599102" y="3602880"/>
            <a:ext cx="3175200" cy="249654"/>
          </a:xfrm>
          <a:prstGeom prst="rect">
            <a:avLst/>
          </a:prstGeom>
          <a:solidFill>
            <a:schemeClr val="bg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/>
          <a:p>
            <a:pPr algn="ctr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GB" dirty="0">
                <a:solidFill>
                  <a:schemeClr val="accent1"/>
                </a:solidFill>
              </a:rPr>
              <a:t>COMBINE NUMBER LINE OBJECTS</a:t>
            </a:r>
            <a:endParaRPr lang="en-GB" sz="1400" dirty="0">
              <a:solidFill>
                <a:schemeClr val="accent1"/>
              </a:solidFill>
            </a:endParaRPr>
          </a:p>
        </p:txBody>
      </p:sp>
      <p:sp>
        <p:nvSpPr>
          <p:cNvPr id="455" name="Rectangle 454"/>
          <p:cNvSpPr/>
          <p:nvPr/>
        </p:nvSpPr>
        <p:spPr>
          <a:xfrm>
            <a:off x="3599103" y="3867856"/>
            <a:ext cx="3245746" cy="125162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GB" dirty="0" smtClean="0">
                <a:latin typeface="+mn-lt"/>
              </a:rPr>
              <a:t>Overlapping </a:t>
            </a:r>
            <a:r>
              <a:rPr lang="en-GB" dirty="0" err="1" smtClean="0">
                <a:latin typeface="+mn-lt"/>
              </a:rPr>
              <a:t>number_line</a:t>
            </a:r>
            <a:r>
              <a:rPr lang="en-GB" dirty="0" smtClean="0">
                <a:latin typeface="+mn-lt"/>
              </a:rPr>
              <a:t> objects </a:t>
            </a:r>
            <a:r>
              <a:rPr lang="en-GB" dirty="0">
                <a:latin typeface="+mn-lt"/>
              </a:rPr>
              <a:t>c</a:t>
            </a:r>
            <a:r>
              <a:rPr lang="en-GB" dirty="0" smtClean="0">
                <a:latin typeface="+mn-lt"/>
              </a:rPr>
              <a:t>an be </a:t>
            </a:r>
            <a:r>
              <a:rPr lang="en-GB" dirty="0">
                <a:latin typeface="+mn-lt"/>
              </a:rPr>
              <a:t>merged</a:t>
            </a:r>
          </a:p>
          <a:p>
            <a:r>
              <a:rPr lang="en-GB" sz="1100" dirty="0">
                <a:latin typeface="Consolas" panose="020B0609020204030204" pitchFamily="49" charset="0"/>
              </a:rPr>
              <a:t>n1 &lt;- </a:t>
            </a:r>
            <a:r>
              <a:rPr lang="en-GB" sz="1100" dirty="0" err="1">
                <a:latin typeface="Consolas" panose="020B0609020204030204" pitchFamily="49" charset="0"/>
              </a:rPr>
              <a:t>number_line</a:t>
            </a:r>
            <a:r>
              <a:rPr lang="en-GB" sz="1100" dirty="0">
                <a:latin typeface="Consolas" panose="020B0609020204030204" pitchFamily="49" charset="0"/>
              </a:rPr>
              <a:t>(4,7)</a:t>
            </a:r>
          </a:p>
          <a:p>
            <a:r>
              <a:rPr lang="en-GB" sz="1100" dirty="0">
                <a:latin typeface="Consolas" panose="020B0609020204030204" pitchFamily="49" charset="0"/>
              </a:rPr>
              <a:t>n2 &lt;- </a:t>
            </a:r>
            <a:r>
              <a:rPr lang="en-GB" sz="1100" dirty="0" err="1">
                <a:latin typeface="Consolas" panose="020B0609020204030204" pitchFamily="49" charset="0"/>
              </a:rPr>
              <a:t>as.number_line</a:t>
            </a:r>
            <a:r>
              <a:rPr lang="en-GB" sz="1100" dirty="0">
                <a:latin typeface="Consolas" panose="020B0609020204030204" pitchFamily="49" charset="0"/>
              </a:rPr>
              <a:t>(4)</a:t>
            </a:r>
          </a:p>
          <a:p>
            <a:r>
              <a:rPr lang="en-GB" sz="1100" dirty="0">
                <a:latin typeface="Consolas" panose="020B0609020204030204" pitchFamily="49" charset="0"/>
              </a:rPr>
              <a:t>n3 &lt;- </a:t>
            </a:r>
            <a:r>
              <a:rPr lang="en-GB" sz="1100" dirty="0" err="1">
                <a:latin typeface="Consolas" panose="020B0609020204030204" pitchFamily="49" charset="0"/>
              </a:rPr>
              <a:t>number_line</a:t>
            </a:r>
            <a:r>
              <a:rPr lang="en-GB" sz="1100" dirty="0">
                <a:latin typeface="Consolas" panose="020B0609020204030204" pitchFamily="49" charset="0"/>
              </a:rPr>
              <a:t>(5,8)</a:t>
            </a:r>
          </a:p>
          <a:p>
            <a:r>
              <a:rPr lang="en-GB" sz="1100" dirty="0">
                <a:latin typeface="Consolas" panose="020B0609020204030204" pitchFamily="49" charset="0"/>
              </a:rPr>
              <a:t>n4 &lt;- </a:t>
            </a:r>
            <a:r>
              <a:rPr lang="en-GB" sz="1100" dirty="0" err="1">
                <a:latin typeface="Consolas" panose="020B0609020204030204" pitchFamily="49" charset="0"/>
              </a:rPr>
              <a:t>number_line</a:t>
            </a:r>
            <a:r>
              <a:rPr lang="en-GB" sz="1100" dirty="0">
                <a:latin typeface="Consolas" panose="020B0609020204030204" pitchFamily="49" charset="0"/>
              </a:rPr>
              <a:t>(8,10)</a:t>
            </a:r>
          </a:p>
          <a:p>
            <a:r>
              <a:rPr lang="en-GB" sz="1100" dirty="0" err="1">
                <a:latin typeface="Consolas" panose="020B0609020204030204" pitchFamily="49" charset="0"/>
              </a:rPr>
              <a:t>nl</a:t>
            </a:r>
            <a:r>
              <a:rPr lang="en-GB" sz="1100" dirty="0">
                <a:latin typeface="Consolas" panose="020B0609020204030204" pitchFamily="49" charset="0"/>
              </a:rPr>
              <a:t> &lt;- c(n1, n2, n3, n4)</a:t>
            </a:r>
          </a:p>
        </p:txBody>
      </p:sp>
      <p:grpSp>
        <p:nvGrpSpPr>
          <p:cNvPr id="499" name="Group 498"/>
          <p:cNvGrpSpPr/>
          <p:nvPr/>
        </p:nvGrpSpPr>
        <p:grpSpPr>
          <a:xfrm>
            <a:off x="3694453" y="5244513"/>
            <a:ext cx="2975859" cy="904352"/>
            <a:chOff x="3797796" y="5487259"/>
            <a:chExt cx="2975859" cy="904352"/>
          </a:xfrm>
        </p:grpSpPr>
        <p:grpSp>
          <p:nvGrpSpPr>
            <p:cNvPr id="457" name="Group 456"/>
            <p:cNvGrpSpPr/>
            <p:nvPr/>
          </p:nvGrpSpPr>
          <p:grpSpPr>
            <a:xfrm>
              <a:off x="3797796" y="5895880"/>
              <a:ext cx="2975859" cy="495731"/>
              <a:chOff x="298458" y="4357280"/>
              <a:chExt cx="2975859" cy="443630"/>
            </a:xfrm>
          </p:grpSpPr>
          <p:grpSp>
            <p:nvGrpSpPr>
              <p:cNvPr id="465" name="Group 464"/>
              <p:cNvGrpSpPr/>
              <p:nvPr/>
            </p:nvGrpSpPr>
            <p:grpSpPr>
              <a:xfrm>
                <a:off x="415152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494" name="Straight Connector 493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495" name="TextBox 494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1</a:t>
                  </a:r>
                </a:p>
              </p:txBody>
            </p:sp>
          </p:grpSp>
          <p:cxnSp>
            <p:nvCxnSpPr>
              <p:cNvPr id="466" name="Straight Connector 465"/>
              <p:cNvCxnSpPr/>
              <p:nvPr/>
            </p:nvCxnSpPr>
            <p:spPr>
              <a:xfrm>
                <a:off x="298458" y="4424799"/>
                <a:ext cx="2975859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grpSp>
            <p:nvGrpSpPr>
              <p:cNvPr id="467" name="Group 466"/>
              <p:cNvGrpSpPr/>
              <p:nvPr/>
            </p:nvGrpSpPr>
            <p:grpSpPr>
              <a:xfrm>
                <a:off x="683840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492" name="Straight Connector 491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493" name="TextBox 492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2</a:t>
                  </a:r>
                </a:p>
              </p:txBody>
            </p:sp>
          </p:grpSp>
          <p:grpSp>
            <p:nvGrpSpPr>
              <p:cNvPr id="468" name="Group 467"/>
              <p:cNvGrpSpPr/>
              <p:nvPr/>
            </p:nvGrpSpPr>
            <p:grpSpPr>
              <a:xfrm>
                <a:off x="952528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490" name="Straight Connector 489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491" name="TextBox 490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3</a:t>
                  </a:r>
                </a:p>
              </p:txBody>
            </p:sp>
          </p:grpSp>
          <p:grpSp>
            <p:nvGrpSpPr>
              <p:cNvPr id="469" name="Group 468"/>
              <p:cNvGrpSpPr/>
              <p:nvPr/>
            </p:nvGrpSpPr>
            <p:grpSpPr>
              <a:xfrm>
                <a:off x="1221216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488" name="Straight Connector 487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489" name="TextBox 488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4</a:t>
                  </a:r>
                </a:p>
              </p:txBody>
            </p:sp>
          </p:grpSp>
          <p:grpSp>
            <p:nvGrpSpPr>
              <p:cNvPr id="470" name="Group 469"/>
              <p:cNvGrpSpPr/>
              <p:nvPr/>
            </p:nvGrpSpPr>
            <p:grpSpPr>
              <a:xfrm>
                <a:off x="1489904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486" name="Straight Connector 485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487" name="TextBox 486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5</a:t>
                  </a:r>
                </a:p>
              </p:txBody>
            </p:sp>
          </p:grpSp>
          <p:grpSp>
            <p:nvGrpSpPr>
              <p:cNvPr id="471" name="Group 470"/>
              <p:cNvGrpSpPr/>
              <p:nvPr/>
            </p:nvGrpSpPr>
            <p:grpSpPr>
              <a:xfrm>
                <a:off x="1758592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484" name="Straight Connector 483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485" name="TextBox 484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6</a:t>
                  </a:r>
                </a:p>
              </p:txBody>
            </p:sp>
          </p:grpSp>
          <p:grpSp>
            <p:nvGrpSpPr>
              <p:cNvPr id="472" name="Group 471"/>
              <p:cNvGrpSpPr/>
              <p:nvPr/>
            </p:nvGrpSpPr>
            <p:grpSpPr>
              <a:xfrm>
                <a:off x="2027280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482" name="Straight Connector 481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483" name="TextBox 482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7</a:t>
                  </a:r>
                </a:p>
              </p:txBody>
            </p:sp>
          </p:grpSp>
          <p:grpSp>
            <p:nvGrpSpPr>
              <p:cNvPr id="473" name="Group 472"/>
              <p:cNvGrpSpPr/>
              <p:nvPr/>
            </p:nvGrpSpPr>
            <p:grpSpPr>
              <a:xfrm>
                <a:off x="2295968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480" name="Straight Connector 479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481" name="TextBox 480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8</a:t>
                  </a:r>
                </a:p>
              </p:txBody>
            </p:sp>
          </p:grpSp>
          <p:grpSp>
            <p:nvGrpSpPr>
              <p:cNvPr id="474" name="Group 473"/>
              <p:cNvGrpSpPr/>
              <p:nvPr/>
            </p:nvGrpSpPr>
            <p:grpSpPr>
              <a:xfrm>
                <a:off x="2564656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478" name="Straight Connector 477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479" name="TextBox 478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9</a:t>
                  </a:r>
                </a:p>
              </p:txBody>
            </p:sp>
          </p:grpSp>
          <p:grpSp>
            <p:nvGrpSpPr>
              <p:cNvPr id="475" name="Group 474"/>
              <p:cNvGrpSpPr/>
              <p:nvPr/>
            </p:nvGrpSpPr>
            <p:grpSpPr>
              <a:xfrm>
                <a:off x="2833347" y="4357280"/>
                <a:ext cx="358319" cy="443630"/>
                <a:chOff x="559534" y="4696711"/>
                <a:chExt cx="174816" cy="443630"/>
              </a:xfrm>
            </p:grpSpPr>
            <p:cxnSp>
              <p:nvCxnSpPr>
                <p:cNvPr id="476" name="Straight Connector 475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477" name="TextBox 476"/>
                <p:cNvSpPr txBox="1"/>
                <p:nvPr/>
              </p:nvSpPr>
              <p:spPr>
                <a:xfrm>
                  <a:off x="559534" y="4696711"/>
                  <a:ext cx="174816" cy="44363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10</a:t>
                  </a:r>
                </a:p>
              </p:txBody>
            </p:sp>
          </p:grpSp>
        </p:grpSp>
        <p:cxnSp>
          <p:nvCxnSpPr>
            <p:cNvPr id="458" name="Straight Arrow Connector 457"/>
            <p:cNvCxnSpPr/>
            <p:nvPr/>
          </p:nvCxnSpPr>
          <p:spPr>
            <a:xfrm>
              <a:off x="4814746" y="5844833"/>
              <a:ext cx="806064" cy="0"/>
            </a:xfrm>
            <a:prstGeom prst="straightConnector1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60" name="Straight Arrow Connector 459"/>
            <p:cNvCxnSpPr/>
            <p:nvPr/>
          </p:nvCxnSpPr>
          <p:spPr>
            <a:xfrm>
              <a:off x="5042854" y="5611000"/>
              <a:ext cx="927268" cy="0"/>
            </a:xfrm>
            <a:prstGeom prst="straightConnector1">
              <a:avLst/>
            </a:prstGeom>
            <a:noFill/>
            <a:ln w="25400" cap="flat">
              <a:solidFill>
                <a:schemeClr val="accent1">
                  <a:lumMod val="60000"/>
                  <a:lumOff val="40000"/>
                </a:schemeClr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61" name="Straight Arrow Connector 460"/>
            <p:cNvCxnSpPr/>
            <p:nvPr/>
          </p:nvCxnSpPr>
          <p:spPr>
            <a:xfrm>
              <a:off x="5889498" y="5487259"/>
              <a:ext cx="664473" cy="0"/>
            </a:xfrm>
            <a:prstGeom prst="straightConnector1">
              <a:avLst/>
            </a:prstGeom>
            <a:noFill/>
            <a:ln w="25400" cap="flat">
              <a:solidFill>
                <a:schemeClr val="accent5">
                  <a:lumMod val="60000"/>
                  <a:lumOff val="40000"/>
                </a:schemeClr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496" name="Oval 495"/>
            <p:cNvSpPr>
              <a:spLocks noChangeAspect="1"/>
            </p:cNvSpPr>
            <p:nvPr/>
          </p:nvSpPr>
          <p:spPr>
            <a:xfrm>
              <a:off x="4814746" y="5649794"/>
              <a:ext cx="72000" cy="72000"/>
            </a:xfrm>
            <a:prstGeom prst="ellipse">
              <a:avLst/>
            </a:prstGeom>
            <a:blipFill rotWithShape="1">
              <a:blip r:embed="rId7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500" name="Rectangle 499"/>
          <p:cNvSpPr/>
          <p:nvPr/>
        </p:nvSpPr>
        <p:spPr>
          <a:xfrm>
            <a:off x="3599103" y="6052748"/>
            <a:ext cx="3018584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GB" sz="1100" dirty="0" err="1">
                <a:latin typeface="Consolas" panose="020B0609020204030204" pitchFamily="49" charset="0"/>
              </a:rPr>
              <a:t>compress_number_line</a:t>
            </a:r>
            <a:r>
              <a:rPr lang="en-GB" sz="1100" dirty="0">
                <a:latin typeface="Consolas" panose="020B0609020204030204" pitchFamily="49" charset="0"/>
              </a:rPr>
              <a:t>(</a:t>
            </a:r>
            <a:r>
              <a:rPr lang="en-GB" sz="1100" dirty="0" err="1">
                <a:latin typeface="Consolas" panose="020B0609020204030204" pitchFamily="49" charset="0"/>
              </a:rPr>
              <a:t>nl</a:t>
            </a:r>
            <a:r>
              <a:rPr lang="en-GB" sz="1100" dirty="0">
                <a:latin typeface="Consolas" panose="020B0609020204030204" pitchFamily="49" charset="0"/>
              </a:rPr>
              <a:t>)</a:t>
            </a:r>
          </a:p>
        </p:txBody>
      </p:sp>
      <p:grpSp>
        <p:nvGrpSpPr>
          <p:cNvPr id="546" name="Group 545"/>
          <p:cNvGrpSpPr/>
          <p:nvPr/>
        </p:nvGrpSpPr>
        <p:grpSpPr>
          <a:xfrm>
            <a:off x="3694453" y="6341121"/>
            <a:ext cx="2975859" cy="540109"/>
            <a:chOff x="3797796" y="6663242"/>
            <a:chExt cx="2975859" cy="540109"/>
          </a:xfrm>
        </p:grpSpPr>
        <p:grpSp>
          <p:nvGrpSpPr>
            <p:cNvPr id="507" name="Group 506"/>
            <p:cNvGrpSpPr/>
            <p:nvPr/>
          </p:nvGrpSpPr>
          <p:grpSpPr>
            <a:xfrm>
              <a:off x="3797796" y="6812552"/>
              <a:ext cx="2975859" cy="390799"/>
              <a:chOff x="298458" y="4357280"/>
              <a:chExt cx="2975859" cy="443630"/>
            </a:xfrm>
          </p:grpSpPr>
          <p:grpSp>
            <p:nvGrpSpPr>
              <p:cNvPr id="512" name="Group 511"/>
              <p:cNvGrpSpPr/>
              <p:nvPr/>
            </p:nvGrpSpPr>
            <p:grpSpPr>
              <a:xfrm>
                <a:off x="415152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541" name="Straight Connector 540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542" name="TextBox 541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1</a:t>
                  </a:r>
                </a:p>
              </p:txBody>
            </p:sp>
          </p:grpSp>
          <p:cxnSp>
            <p:nvCxnSpPr>
              <p:cNvPr id="513" name="Straight Connector 512"/>
              <p:cNvCxnSpPr/>
              <p:nvPr/>
            </p:nvCxnSpPr>
            <p:spPr>
              <a:xfrm>
                <a:off x="298458" y="4424799"/>
                <a:ext cx="2975859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grpSp>
            <p:nvGrpSpPr>
              <p:cNvPr id="514" name="Group 513"/>
              <p:cNvGrpSpPr/>
              <p:nvPr/>
            </p:nvGrpSpPr>
            <p:grpSpPr>
              <a:xfrm>
                <a:off x="683840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539" name="Straight Connector 538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540" name="TextBox 539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2</a:t>
                  </a:r>
                </a:p>
              </p:txBody>
            </p:sp>
          </p:grpSp>
          <p:grpSp>
            <p:nvGrpSpPr>
              <p:cNvPr id="515" name="Group 514"/>
              <p:cNvGrpSpPr/>
              <p:nvPr/>
            </p:nvGrpSpPr>
            <p:grpSpPr>
              <a:xfrm>
                <a:off x="952528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537" name="Straight Connector 536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538" name="TextBox 537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3</a:t>
                  </a:r>
                </a:p>
              </p:txBody>
            </p:sp>
          </p:grpSp>
          <p:grpSp>
            <p:nvGrpSpPr>
              <p:cNvPr id="516" name="Group 515"/>
              <p:cNvGrpSpPr/>
              <p:nvPr/>
            </p:nvGrpSpPr>
            <p:grpSpPr>
              <a:xfrm>
                <a:off x="1221216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535" name="Straight Connector 534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536" name="TextBox 535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4</a:t>
                  </a:r>
                </a:p>
              </p:txBody>
            </p:sp>
          </p:grpSp>
          <p:grpSp>
            <p:nvGrpSpPr>
              <p:cNvPr id="517" name="Group 516"/>
              <p:cNvGrpSpPr/>
              <p:nvPr/>
            </p:nvGrpSpPr>
            <p:grpSpPr>
              <a:xfrm>
                <a:off x="1489904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533" name="Straight Connector 532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534" name="TextBox 533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5</a:t>
                  </a:r>
                </a:p>
              </p:txBody>
            </p:sp>
          </p:grpSp>
          <p:grpSp>
            <p:nvGrpSpPr>
              <p:cNvPr id="518" name="Group 517"/>
              <p:cNvGrpSpPr/>
              <p:nvPr/>
            </p:nvGrpSpPr>
            <p:grpSpPr>
              <a:xfrm>
                <a:off x="1758592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531" name="Straight Connector 530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532" name="TextBox 531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6</a:t>
                  </a:r>
                </a:p>
              </p:txBody>
            </p:sp>
          </p:grpSp>
          <p:grpSp>
            <p:nvGrpSpPr>
              <p:cNvPr id="519" name="Group 518"/>
              <p:cNvGrpSpPr/>
              <p:nvPr/>
            </p:nvGrpSpPr>
            <p:grpSpPr>
              <a:xfrm>
                <a:off x="2027280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529" name="Straight Connector 528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530" name="TextBox 529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7</a:t>
                  </a:r>
                </a:p>
              </p:txBody>
            </p:sp>
          </p:grpSp>
          <p:grpSp>
            <p:nvGrpSpPr>
              <p:cNvPr id="520" name="Group 519"/>
              <p:cNvGrpSpPr/>
              <p:nvPr/>
            </p:nvGrpSpPr>
            <p:grpSpPr>
              <a:xfrm>
                <a:off x="2295968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527" name="Straight Connector 526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528" name="TextBox 527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8</a:t>
                  </a:r>
                </a:p>
              </p:txBody>
            </p:sp>
          </p:grpSp>
          <p:grpSp>
            <p:nvGrpSpPr>
              <p:cNvPr id="521" name="Group 520"/>
              <p:cNvGrpSpPr/>
              <p:nvPr/>
            </p:nvGrpSpPr>
            <p:grpSpPr>
              <a:xfrm>
                <a:off x="2564656" y="4405408"/>
                <a:ext cx="174816" cy="305872"/>
                <a:chOff x="559534" y="4742300"/>
                <a:chExt cx="174816" cy="305872"/>
              </a:xfrm>
            </p:grpSpPr>
            <p:cxnSp>
              <p:nvCxnSpPr>
                <p:cNvPr id="525" name="Straight Connector 524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526" name="TextBox 525"/>
                <p:cNvSpPr txBox="1"/>
                <p:nvPr/>
              </p:nvSpPr>
              <p:spPr>
                <a:xfrm>
                  <a:off x="559534" y="4788881"/>
                  <a:ext cx="174816" cy="25929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9</a:t>
                  </a:r>
                </a:p>
              </p:txBody>
            </p:sp>
          </p:grpSp>
          <p:grpSp>
            <p:nvGrpSpPr>
              <p:cNvPr id="522" name="Group 521"/>
              <p:cNvGrpSpPr/>
              <p:nvPr/>
            </p:nvGrpSpPr>
            <p:grpSpPr>
              <a:xfrm>
                <a:off x="2833347" y="4357280"/>
                <a:ext cx="358319" cy="443630"/>
                <a:chOff x="559534" y="4696711"/>
                <a:chExt cx="174816" cy="443630"/>
              </a:xfrm>
            </p:grpSpPr>
            <p:cxnSp>
              <p:nvCxnSpPr>
                <p:cNvPr id="523" name="Straight Connector 522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524" name="TextBox 523"/>
                <p:cNvSpPr txBox="1"/>
                <p:nvPr/>
              </p:nvSpPr>
              <p:spPr>
                <a:xfrm>
                  <a:off x="559534" y="4696711"/>
                  <a:ext cx="174816" cy="44363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10</a:t>
                  </a:r>
                </a:p>
              </p:txBody>
            </p:sp>
          </p:grpSp>
        </p:grpSp>
        <p:cxnSp>
          <p:nvCxnSpPr>
            <p:cNvPr id="508" name="Straight Arrow Connector 507"/>
            <p:cNvCxnSpPr/>
            <p:nvPr/>
          </p:nvCxnSpPr>
          <p:spPr>
            <a:xfrm>
              <a:off x="4814746" y="6761505"/>
              <a:ext cx="1116000" cy="0"/>
            </a:xfrm>
            <a:prstGeom prst="straightConnector1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10" name="Straight Arrow Connector 509"/>
            <p:cNvCxnSpPr/>
            <p:nvPr/>
          </p:nvCxnSpPr>
          <p:spPr>
            <a:xfrm>
              <a:off x="5889498" y="6663242"/>
              <a:ext cx="664473" cy="0"/>
            </a:xfrm>
            <a:prstGeom prst="straightConnector1">
              <a:avLst/>
            </a:prstGeom>
            <a:noFill/>
            <a:ln w="25400" cap="flat">
              <a:solidFill>
                <a:schemeClr val="accent5">
                  <a:lumMod val="60000"/>
                  <a:lumOff val="40000"/>
                </a:schemeClr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549" name="Rectangle 548"/>
          <p:cNvSpPr/>
          <p:nvPr/>
        </p:nvSpPr>
        <p:spPr>
          <a:xfrm>
            <a:off x="3599103" y="6845877"/>
            <a:ext cx="3370347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GB" sz="1100" dirty="0" err="1">
                <a:latin typeface="Consolas" panose="020B0609020204030204" pitchFamily="49" charset="0"/>
              </a:rPr>
              <a:t>compress_number_line</a:t>
            </a:r>
            <a:r>
              <a:rPr lang="en-GB" sz="1100" dirty="0">
                <a:latin typeface="Consolas" panose="020B0609020204030204" pitchFamily="49" charset="0"/>
              </a:rPr>
              <a:t>(</a:t>
            </a:r>
            <a:r>
              <a:rPr lang="en-GB" sz="1100" dirty="0" err="1">
                <a:latin typeface="Consolas" panose="020B0609020204030204" pitchFamily="49" charset="0"/>
              </a:rPr>
              <a:t>nl</a:t>
            </a:r>
            <a:r>
              <a:rPr lang="en-GB" sz="1100" dirty="0">
                <a:latin typeface="Consolas" panose="020B0609020204030204" pitchFamily="49" charset="0"/>
              </a:rPr>
              <a:t>, collapse =T)</a:t>
            </a:r>
          </a:p>
        </p:txBody>
      </p:sp>
      <p:grpSp>
        <p:nvGrpSpPr>
          <p:cNvPr id="550" name="Group 549"/>
          <p:cNvGrpSpPr/>
          <p:nvPr/>
        </p:nvGrpSpPr>
        <p:grpSpPr>
          <a:xfrm>
            <a:off x="3694453" y="7214016"/>
            <a:ext cx="2975859" cy="441846"/>
            <a:chOff x="3797796" y="6761505"/>
            <a:chExt cx="2975859" cy="441846"/>
          </a:xfrm>
        </p:grpSpPr>
        <p:grpSp>
          <p:nvGrpSpPr>
            <p:cNvPr id="551" name="Group 550"/>
            <p:cNvGrpSpPr/>
            <p:nvPr/>
          </p:nvGrpSpPr>
          <p:grpSpPr>
            <a:xfrm>
              <a:off x="3797796" y="6812552"/>
              <a:ext cx="2975859" cy="390799"/>
              <a:chOff x="298458" y="4357280"/>
              <a:chExt cx="2975859" cy="443630"/>
            </a:xfrm>
          </p:grpSpPr>
          <p:grpSp>
            <p:nvGrpSpPr>
              <p:cNvPr id="554" name="Group 553"/>
              <p:cNvGrpSpPr/>
              <p:nvPr/>
            </p:nvGrpSpPr>
            <p:grpSpPr>
              <a:xfrm>
                <a:off x="415152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583" name="Straight Connector 582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584" name="TextBox 583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1</a:t>
                  </a:r>
                </a:p>
              </p:txBody>
            </p:sp>
          </p:grpSp>
          <p:cxnSp>
            <p:nvCxnSpPr>
              <p:cNvPr id="555" name="Straight Connector 554"/>
              <p:cNvCxnSpPr/>
              <p:nvPr/>
            </p:nvCxnSpPr>
            <p:spPr>
              <a:xfrm>
                <a:off x="298458" y="4424799"/>
                <a:ext cx="2975859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grpSp>
            <p:nvGrpSpPr>
              <p:cNvPr id="556" name="Group 555"/>
              <p:cNvGrpSpPr/>
              <p:nvPr/>
            </p:nvGrpSpPr>
            <p:grpSpPr>
              <a:xfrm>
                <a:off x="683840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581" name="Straight Connector 580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582" name="TextBox 581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2</a:t>
                  </a:r>
                </a:p>
              </p:txBody>
            </p:sp>
          </p:grpSp>
          <p:grpSp>
            <p:nvGrpSpPr>
              <p:cNvPr id="557" name="Group 556"/>
              <p:cNvGrpSpPr/>
              <p:nvPr/>
            </p:nvGrpSpPr>
            <p:grpSpPr>
              <a:xfrm>
                <a:off x="952528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579" name="Straight Connector 578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580" name="TextBox 579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3</a:t>
                  </a:r>
                </a:p>
              </p:txBody>
            </p:sp>
          </p:grpSp>
          <p:grpSp>
            <p:nvGrpSpPr>
              <p:cNvPr id="558" name="Group 557"/>
              <p:cNvGrpSpPr/>
              <p:nvPr/>
            </p:nvGrpSpPr>
            <p:grpSpPr>
              <a:xfrm>
                <a:off x="1221216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577" name="Straight Connector 576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578" name="TextBox 577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4</a:t>
                  </a:r>
                </a:p>
              </p:txBody>
            </p:sp>
          </p:grpSp>
          <p:grpSp>
            <p:nvGrpSpPr>
              <p:cNvPr id="559" name="Group 558"/>
              <p:cNvGrpSpPr/>
              <p:nvPr/>
            </p:nvGrpSpPr>
            <p:grpSpPr>
              <a:xfrm>
                <a:off x="1489904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575" name="Straight Connector 574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576" name="TextBox 575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5</a:t>
                  </a:r>
                </a:p>
              </p:txBody>
            </p:sp>
          </p:grpSp>
          <p:grpSp>
            <p:nvGrpSpPr>
              <p:cNvPr id="560" name="Group 559"/>
              <p:cNvGrpSpPr/>
              <p:nvPr/>
            </p:nvGrpSpPr>
            <p:grpSpPr>
              <a:xfrm>
                <a:off x="1758592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573" name="Straight Connector 572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574" name="TextBox 573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6</a:t>
                  </a:r>
                </a:p>
              </p:txBody>
            </p:sp>
          </p:grpSp>
          <p:grpSp>
            <p:nvGrpSpPr>
              <p:cNvPr id="561" name="Group 560"/>
              <p:cNvGrpSpPr/>
              <p:nvPr/>
            </p:nvGrpSpPr>
            <p:grpSpPr>
              <a:xfrm>
                <a:off x="2027280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571" name="Straight Connector 570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572" name="TextBox 571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7</a:t>
                  </a:r>
                </a:p>
              </p:txBody>
            </p:sp>
          </p:grpSp>
          <p:grpSp>
            <p:nvGrpSpPr>
              <p:cNvPr id="562" name="Group 561"/>
              <p:cNvGrpSpPr/>
              <p:nvPr/>
            </p:nvGrpSpPr>
            <p:grpSpPr>
              <a:xfrm>
                <a:off x="2295968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569" name="Straight Connector 568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570" name="TextBox 569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8</a:t>
                  </a:r>
                </a:p>
              </p:txBody>
            </p:sp>
          </p:grpSp>
          <p:grpSp>
            <p:nvGrpSpPr>
              <p:cNvPr id="563" name="Group 562"/>
              <p:cNvGrpSpPr/>
              <p:nvPr/>
            </p:nvGrpSpPr>
            <p:grpSpPr>
              <a:xfrm>
                <a:off x="2564656" y="4405408"/>
                <a:ext cx="174816" cy="305872"/>
                <a:chOff x="559534" y="4742300"/>
                <a:chExt cx="174816" cy="305872"/>
              </a:xfrm>
            </p:grpSpPr>
            <p:cxnSp>
              <p:nvCxnSpPr>
                <p:cNvPr id="567" name="Straight Connector 566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568" name="TextBox 567"/>
                <p:cNvSpPr txBox="1"/>
                <p:nvPr/>
              </p:nvSpPr>
              <p:spPr>
                <a:xfrm>
                  <a:off x="559534" y="4788881"/>
                  <a:ext cx="174816" cy="25929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9</a:t>
                  </a:r>
                </a:p>
              </p:txBody>
            </p:sp>
          </p:grpSp>
          <p:grpSp>
            <p:nvGrpSpPr>
              <p:cNvPr id="564" name="Group 563"/>
              <p:cNvGrpSpPr/>
              <p:nvPr/>
            </p:nvGrpSpPr>
            <p:grpSpPr>
              <a:xfrm>
                <a:off x="2833347" y="4357280"/>
                <a:ext cx="358319" cy="443630"/>
                <a:chOff x="559534" y="4696711"/>
                <a:chExt cx="174816" cy="443630"/>
              </a:xfrm>
            </p:grpSpPr>
            <p:cxnSp>
              <p:nvCxnSpPr>
                <p:cNvPr id="565" name="Straight Connector 564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566" name="TextBox 565"/>
                <p:cNvSpPr txBox="1"/>
                <p:nvPr/>
              </p:nvSpPr>
              <p:spPr>
                <a:xfrm>
                  <a:off x="559534" y="4696711"/>
                  <a:ext cx="174816" cy="44363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10</a:t>
                  </a:r>
                </a:p>
              </p:txBody>
            </p:sp>
          </p:grpSp>
        </p:grpSp>
        <p:cxnSp>
          <p:nvCxnSpPr>
            <p:cNvPr id="552" name="Straight Arrow Connector 551"/>
            <p:cNvCxnSpPr/>
            <p:nvPr/>
          </p:nvCxnSpPr>
          <p:spPr>
            <a:xfrm>
              <a:off x="4814745" y="6761505"/>
              <a:ext cx="1756800" cy="0"/>
            </a:xfrm>
            <a:prstGeom prst="straightConnector1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587" name="Rectangle 586"/>
          <p:cNvSpPr/>
          <p:nvPr/>
        </p:nvSpPr>
        <p:spPr>
          <a:xfrm>
            <a:off x="3599103" y="7613692"/>
            <a:ext cx="311993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>
                <a:latin typeface="+mn-lt"/>
              </a:rPr>
              <a:t>overlap methods</a:t>
            </a:r>
            <a:endParaRPr lang="en-GB" sz="1100" dirty="0">
              <a:latin typeface="+mn-lt"/>
            </a:endParaRPr>
          </a:p>
        </p:txBody>
      </p:sp>
      <p:grpSp>
        <p:nvGrpSpPr>
          <p:cNvPr id="650" name="Group 649"/>
          <p:cNvGrpSpPr/>
          <p:nvPr/>
        </p:nvGrpSpPr>
        <p:grpSpPr>
          <a:xfrm>
            <a:off x="3694453" y="7912756"/>
            <a:ext cx="2975859" cy="1856652"/>
            <a:chOff x="3835380" y="8075596"/>
            <a:chExt cx="2975859" cy="1856652"/>
          </a:xfrm>
        </p:grpSpPr>
        <p:grpSp>
          <p:nvGrpSpPr>
            <p:cNvPr id="589" name="Group 588"/>
            <p:cNvGrpSpPr/>
            <p:nvPr/>
          </p:nvGrpSpPr>
          <p:grpSpPr>
            <a:xfrm>
              <a:off x="3835380" y="9541449"/>
              <a:ext cx="2975859" cy="390799"/>
              <a:chOff x="298458" y="4357280"/>
              <a:chExt cx="2975859" cy="443630"/>
            </a:xfrm>
          </p:grpSpPr>
          <p:grpSp>
            <p:nvGrpSpPr>
              <p:cNvPr id="591" name="Group 590"/>
              <p:cNvGrpSpPr/>
              <p:nvPr/>
            </p:nvGrpSpPr>
            <p:grpSpPr>
              <a:xfrm>
                <a:off x="415152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620" name="Straight Connector 619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621" name="TextBox 620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1</a:t>
                  </a:r>
                </a:p>
              </p:txBody>
            </p:sp>
          </p:grpSp>
          <p:cxnSp>
            <p:nvCxnSpPr>
              <p:cNvPr id="592" name="Straight Connector 591"/>
              <p:cNvCxnSpPr/>
              <p:nvPr/>
            </p:nvCxnSpPr>
            <p:spPr>
              <a:xfrm>
                <a:off x="298458" y="4424799"/>
                <a:ext cx="2975859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grpSp>
            <p:nvGrpSpPr>
              <p:cNvPr id="593" name="Group 592"/>
              <p:cNvGrpSpPr/>
              <p:nvPr/>
            </p:nvGrpSpPr>
            <p:grpSpPr>
              <a:xfrm>
                <a:off x="683840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618" name="Straight Connector 617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619" name="TextBox 618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2</a:t>
                  </a:r>
                </a:p>
              </p:txBody>
            </p:sp>
          </p:grpSp>
          <p:grpSp>
            <p:nvGrpSpPr>
              <p:cNvPr id="594" name="Group 593"/>
              <p:cNvGrpSpPr/>
              <p:nvPr/>
            </p:nvGrpSpPr>
            <p:grpSpPr>
              <a:xfrm>
                <a:off x="952528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616" name="Straight Connector 615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617" name="TextBox 616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3</a:t>
                  </a:r>
                </a:p>
              </p:txBody>
            </p:sp>
          </p:grpSp>
          <p:grpSp>
            <p:nvGrpSpPr>
              <p:cNvPr id="595" name="Group 594"/>
              <p:cNvGrpSpPr/>
              <p:nvPr/>
            </p:nvGrpSpPr>
            <p:grpSpPr>
              <a:xfrm>
                <a:off x="1221216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614" name="Straight Connector 613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615" name="TextBox 614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4</a:t>
                  </a:r>
                </a:p>
              </p:txBody>
            </p:sp>
          </p:grpSp>
          <p:grpSp>
            <p:nvGrpSpPr>
              <p:cNvPr id="596" name="Group 595"/>
              <p:cNvGrpSpPr/>
              <p:nvPr/>
            </p:nvGrpSpPr>
            <p:grpSpPr>
              <a:xfrm>
                <a:off x="1489904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612" name="Straight Connector 611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613" name="TextBox 612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5</a:t>
                  </a:r>
                </a:p>
              </p:txBody>
            </p:sp>
          </p:grpSp>
          <p:grpSp>
            <p:nvGrpSpPr>
              <p:cNvPr id="597" name="Group 596"/>
              <p:cNvGrpSpPr/>
              <p:nvPr/>
            </p:nvGrpSpPr>
            <p:grpSpPr>
              <a:xfrm>
                <a:off x="1758592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610" name="Straight Connector 609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611" name="TextBox 610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6</a:t>
                  </a:r>
                </a:p>
              </p:txBody>
            </p:sp>
          </p:grpSp>
          <p:grpSp>
            <p:nvGrpSpPr>
              <p:cNvPr id="598" name="Group 597"/>
              <p:cNvGrpSpPr/>
              <p:nvPr/>
            </p:nvGrpSpPr>
            <p:grpSpPr>
              <a:xfrm>
                <a:off x="2027280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608" name="Straight Connector 607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609" name="TextBox 608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7</a:t>
                  </a:r>
                </a:p>
              </p:txBody>
            </p:sp>
          </p:grpSp>
          <p:grpSp>
            <p:nvGrpSpPr>
              <p:cNvPr id="599" name="Group 598"/>
              <p:cNvGrpSpPr/>
              <p:nvPr/>
            </p:nvGrpSpPr>
            <p:grpSpPr>
              <a:xfrm>
                <a:off x="2295968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606" name="Straight Connector 605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607" name="TextBox 606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8</a:t>
                  </a:r>
                </a:p>
              </p:txBody>
            </p:sp>
          </p:grpSp>
          <p:grpSp>
            <p:nvGrpSpPr>
              <p:cNvPr id="600" name="Group 599"/>
              <p:cNvGrpSpPr/>
              <p:nvPr/>
            </p:nvGrpSpPr>
            <p:grpSpPr>
              <a:xfrm>
                <a:off x="2564656" y="4405408"/>
                <a:ext cx="174816" cy="305872"/>
                <a:chOff x="559534" y="4742300"/>
                <a:chExt cx="174816" cy="305872"/>
              </a:xfrm>
            </p:grpSpPr>
            <p:cxnSp>
              <p:nvCxnSpPr>
                <p:cNvPr id="604" name="Straight Connector 603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605" name="TextBox 604"/>
                <p:cNvSpPr txBox="1"/>
                <p:nvPr/>
              </p:nvSpPr>
              <p:spPr>
                <a:xfrm>
                  <a:off x="559534" y="4788881"/>
                  <a:ext cx="174816" cy="25929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9</a:t>
                  </a:r>
                </a:p>
              </p:txBody>
            </p:sp>
          </p:grpSp>
          <p:grpSp>
            <p:nvGrpSpPr>
              <p:cNvPr id="601" name="Group 600"/>
              <p:cNvGrpSpPr/>
              <p:nvPr/>
            </p:nvGrpSpPr>
            <p:grpSpPr>
              <a:xfrm>
                <a:off x="2833347" y="4357280"/>
                <a:ext cx="358319" cy="443630"/>
                <a:chOff x="559534" y="4696711"/>
                <a:chExt cx="174816" cy="443630"/>
              </a:xfrm>
            </p:grpSpPr>
            <p:cxnSp>
              <p:nvCxnSpPr>
                <p:cNvPr id="602" name="Straight Connector 601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603" name="TextBox 602"/>
                <p:cNvSpPr txBox="1"/>
                <p:nvPr/>
              </p:nvSpPr>
              <p:spPr>
                <a:xfrm>
                  <a:off x="559534" y="4696711"/>
                  <a:ext cx="174816" cy="44363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10</a:t>
                  </a:r>
                </a:p>
              </p:txBody>
            </p:sp>
          </p:grpSp>
        </p:grpSp>
        <p:grpSp>
          <p:nvGrpSpPr>
            <p:cNvPr id="645" name="Group 644"/>
            <p:cNvGrpSpPr/>
            <p:nvPr/>
          </p:nvGrpSpPr>
          <p:grpSpPr>
            <a:xfrm>
              <a:off x="3987289" y="9266907"/>
              <a:ext cx="2374964" cy="305131"/>
              <a:chOff x="3987289" y="9266907"/>
              <a:chExt cx="2374964" cy="305131"/>
            </a:xfrm>
          </p:grpSpPr>
          <p:cxnSp>
            <p:nvCxnSpPr>
              <p:cNvPr id="590" name="Straight Arrow Connector 589"/>
              <p:cNvCxnSpPr/>
              <p:nvPr/>
            </p:nvCxnSpPr>
            <p:spPr>
              <a:xfrm>
                <a:off x="5129064" y="9490402"/>
                <a:ext cx="1074752" cy="0"/>
              </a:xfrm>
              <a:prstGeom prst="straightConnector1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400000"/>
                <a:headEnd type="oval" w="med" len="med"/>
                <a:tailEnd type="triangle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624" name="Straight Arrow Connector 623"/>
              <p:cNvCxnSpPr/>
              <p:nvPr/>
            </p:nvCxnSpPr>
            <p:spPr>
              <a:xfrm>
                <a:off x="6007706" y="9388131"/>
                <a:ext cx="354547" cy="0"/>
              </a:xfrm>
              <a:prstGeom prst="straightConnector1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400000"/>
                <a:headEnd type="oval" w="med" len="med"/>
                <a:tailEnd type="triangle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625" name="TextBox 624"/>
              <p:cNvSpPr txBox="1"/>
              <p:nvPr/>
            </p:nvSpPr>
            <p:spPr>
              <a:xfrm>
                <a:off x="3987289" y="9266907"/>
                <a:ext cx="741308" cy="30513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GB" sz="1050" dirty="0"/>
                  <a:t>a</a:t>
                </a:r>
                <a:r>
                  <a:rPr kumimoji="0" lang="en-GB" sz="105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cross()</a:t>
                </a:r>
              </a:p>
            </p:txBody>
          </p:sp>
        </p:grpSp>
        <p:grpSp>
          <p:nvGrpSpPr>
            <p:cNvPr id="644" name="Group 643"/>
            <p:cNvGrpSpPr/>
            <p:nvPr/>
          </p:nvGrpSpPr>
          <p:grpSpPr>
            <a:xfrm>
              <a:off x="3987289" y="8953913"/>
              <a:ext cx="2216527" cy="297437"/>
              <a:chOff x="3987289" y="8953913"/>
              <a:chExt cx="2216527" cy="297437"/>
            </a:xfrm>
          </p:grpSpPr>
          <p:cxnSp>
            <p:nvCxnSpPr>
              <p:cNvPr id="628" name="Straight Arrow Connector 627"/>
              <p:cNvCxnSpPr/>
              <p:nvPr/>
            </p:nvCxnSpPr>
            <p:spPr>
              <a:xfrm>
                <a:off x="5129064" y="9173561"/>
                <a:ext cx="1074752" cy="0"/>
              </a:xfrm>
              <a:prstGeom prst="straightConnector1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400000"/>
                <a:headEnd type="oval" w="med" len="med"/>
                <a:tailEnd type="triangle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629" name="Straight Arrow Connector 628"/>
              <p:cNvCxnSpPr/>
              <p:nvPr/>
            </p:nvCxnSpPr>
            <p:spPr>
              <a:xfrm>
                <a:off x="5558195" y="9071290"/>
                <a:ext cx="329221" cy="0"/>
              </a:xfrm>
              <a:prstGeom prst="straightConnector1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400000"/>
                <a:headEnd type="oval" w="med" len="med"/>
                <a:tailEnd type="triangle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630" name="TextBox 629"/>
              <p:cNvSpPr txBox="1"/>
              <p:nvPr/>
            </p:nvSpPr>
            <p:spPr>
              <a:xfrm>
                <a:off x="3987289" y="8953913"/>
                <a:ext cx="949616" cy="2974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GB" sz="1050" dirty="0" err="1"/>
                  <a:t>inbetween</a:t>
                </a:r>
                <a:r>
                  <a:rPr kumimoji="0" lang="en-GB" sz="105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()</a:t>
                </a:r>
              </a:p>
            </p:txBody>
          </p:sp>
        </p:grpSp>
        <p:grpSp>
          <p:nvGrpSpPr>
            <p:cNvPr id="639" name="Group 638"/>
            <p:cNvGrpSpPr/>
            <p:nvPr/>
          </p:nvGrpSpPr>
          <p:grpSpPr>
            <a:xfrm>
              <a:off x="3987289" y="8600982"/>
              <a:ext cx="2216528" cy="297437"/>
              <a:chOff x="3987289" y="8600982"/>
              <a:chExt cx="2216528" cy="297437"/>
            </a:xfrm>
          </p:grpSpPr>
          <p:cxnSp>
            <p:nvCxnSpPr>
              <p:cNvPr id="633" name="Straight Arrow Connector 632"/>
              <p:cNvCxnSpPr/>
              <p:nvPr/>
            </p:nvCxnSpPr>
            <p:spPr>
              <a:xfrm>
                <a:off x="5129065" y="8820630"/>
                <a:ext cx="1074752" cy="0"/>
              </a:xfrm>
              <a:prstGeom prst="straightConnector1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400000"/>
                <a:headEnd type="oval" w="med" len="med"/>
                <a:tailEnd type="triangle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634" name="Straight Arrow Connector 633"/>
              <p:cNvCxnSpPr/>
              <p:nvPr/>
            </p:nvCxnSpPr>
            <p:spPr>
              <a:xfrm>
                <a:off x="5874596" y="8718359"/>
                <a:ext cx="329221" cy="0"/>
              </a:xfrm>
              <a:prstGeom prst="straightConnector1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400000"/>
                <a:headEnd type="oval" w="med" len="med"/>
                <a:tailEnd type="triangle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635" name="TextBox 634"/>
              <p:cNvSpPr txBox="1"/>
              <p:nvPr/>
            </p:nvSpPr>
            <p:spPr>
              <a:xfrm>
                <a:off x="3987289" y="8600982"/>
                <a:ext cx="968065" cy="2974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GB" sz="1050" dirty="0" err="1"/>
                  <a:t>aligns_end</a:t>
                </a:r>
                <a:r>
                  <a:rPr kumimoji="0" lang="en-GB" sz="105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()</a:t>
                </a:r>
              </a:p>
            </p:txBody>
          </p:sp>
        </p:grpSp>
        <p:grpSp>
          <p:nvGrpSpPr>
            <p:cNvPr id="640" name="Group 639"/>
            <p:cNvGrpSpPr/>
            <p:nvPr/>
          </p:nvGrpSpPr>
          <p:grpSpPr>
            <a:xfrm>
              <a:off x="3987289" y="8332272"/>
              <a:ext cx="2216528" cy="297437"/>
              <a:chOff x="3987289" y="8600982"/>
              <a:chExt cx="2216528" cy="297437"/>
            </a:xfrm>
          </p:grpSpPr>
          <p:cxnSp>
            <p:nvCxnSpPr>
              <p:cNvPr id="641" name="Straight Arrow Connector 640"/>
              <p:cNvCxnSpPr/>
              <p:nvPr/>
            </p:nvCxnSpPr>
            <p:spPr>
              <a:xfrm>
                <a:off x="5129065" y="8820630"/>
                <a:ext cx="1074752" cy="0"/>
              </a:xfrm>
              <a:prstGeom prst="straightConnector1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400000"/>
                <a:headEnd type="oval" w="med" len="med"/>
                <a:tailEnd type="triangle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642" name="Straight Arrow Connector 641"/>
              <p:cNvCxnSpPr/>
              <p:nvPr/>
            </p:nvCxnSpPr>
            <p:spPr>
              <a:xfrm>
                <a:off x="5129065" y="8718359"/>
                <a:ext cx="329221" cy="0"/>
              </a:xfrm>
              <a:prstGeom prst="straightConnector1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400000"/>
                <a:headEnd type="oval" w="med" len="med"/>
                <a:tailEnd type="triangle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643" name="TextBox 642"/>
              <p:cNvSpPr txBox="1"/>
              <p:nvPr/>
            </p:nvSpPr>
            <p:spPr>
              <a:xfrm>
                <a:off x="3987289" y="8600982"/>
                <a:ext cx="968065" cy="2974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GB" sz="1050" dirty="0" err="1"/>
                  <a:t>aligns_start</a:t>
                </a:r>
                <a:r>
                  <a:rPr kumimoji="0" lang="en-GB" sz="105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()</a:t>
                </a:r>
              </a:p>
            </p:txBody>
          </p:sp>
        </p:grpSp>
        <p:grpSp>
          <p:nvGrpSpPr>
            <p:cNvPr id="646" name="Group 645"/>
            <p:cNvGrpSpPr/>
            <p:nvPr/>
          </p:nvGrpSpPr>
          <p:grpSpPr>
            <a:xfrm>
              <a:off x="3987289" y="8075596"/>
              <a:ext cx="2484857" cy="297437"/>
              <a:chOff x="3987289" y="8600982"/>
              <a:chExt cx="2484857" cy="297437"/>
            </a:xfrm>
          </p:grpSpPr>
          <p:cxnSp>
            <p:nvCxnSpPr>
              <p:cNvPr id="647" name="Straight Arrow Connector 646"/>
              <p:cNvCxnSpPr/>
              <p:nvPr/>
            </p:nvCxnSpPr>
            <p:spPr>
              <a:xfrm>
                <a:off x="5129065" y="8820630"/>
                <a:ext cx="1074752" cy="0"/>
              </a:xfrm>
              <a:prstGeom prst="straightConnector1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400000"/>
                <a:headEnd type="oval" w="med" len="med"/>
                <a:tailEnd type="triangle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648" name="Straight Arrow Connector 647"/>
              <p:cNvCxnSpPr/>
              <p:nvPr/>
            </p:nvCxnSpPr>
            <p:spPr>
              <a:xfrm>
                <a:off x="6142925" y="8718359"/>
                <a:ext cx="329221" cy="0"/>
              </a:xfrm>
              <a:prstGeom prst="straightConnector1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400000"/>
                <a:headEnd type="oval" w="med" len="med"/>
                <a:tailEnd type="triangle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649" name="TextBox 648"/>
              <p:cNvSpPr txBox="1"/>
              <p:nvPr/>
            </p:nvSpPr>
            <p:spPr>
              <a:xfrm>
                <a:off x="3987289" y="8600982"/>
                <a:ext cx="968065" cy="2974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GB" sz="1050" dirty="0"/>
                  <a:t>chain</a:t>
                </a:r>
                <a:r>
                  <a:rPr kumimoji="0" lang="en-GB" sz="105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()</a:t>
                </a:r>
              </a:p>
            </p:txBody>
          </p:sp>
        </p:grpSp>
      </p:grpSp>
      <p:sp>
        <p:nvSpPr>
          <p:cNvPr id="651" name="Line"/>
          <p:cNvSpPr/>
          <p:nvPr/>
        </p:nvSpPr>
        <p:spPr>
          <a:xfrm>
            <a:off x="225168" y="3137486"/>
            <a:ext cx="2957389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52" name="Line"/>
          <p:cNvSpPr/>
          <p:nvPr/>
        </p:nvSpPr>
        <p:spPr>
          <a:xfrm>
            <a:off x="3599103" y="3482390"/>
            <a:ext cx="3129484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70" name="Where possible, use code that works when run."/>
          <p:cNvSpPr txBox="1"/>
          <p:nvPr/>
        </p:nvSpPr>
        <p:spPr>
          <a:xfrm>
            <a:off x="10564982" y="1817531"/>
            <a:ext cx="3175200" cy="302631"/>
          </a:xfrm>
          <a:prstGeom prst="rect">
            <a:avLst/>
          </a:prstGeom>
          <a:solidFill>
            <a:schemeClr val="bg2"/>
          </a:solidFill>
          <a:ln w="12700">
            <a:solidFill>
              <a:schemeClr val="bg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 algn="ctr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GB" dirty="0">
                <a:solidFill>
                  <a:schemeClr val="accent1"/>
                </a:solidFill>
              </a:rPr>
              <a:t>EPISODES FROM </a:t>
            </a:r>
            <a:r>
              <a:rPr lang="en-GB" dirty="0" smtClean="0">
                <a:solidFill>
                  <a:schemeClr val="accent1"/>
                </a:solidFill>
              </a:rPr>
              <a:t>PERIODS </a:t>
            </a:r>
            <a:r>
              <a:rPr lang="en-GB" dirty="0">
                <a:solidFill>
                  <a:schemeClr val="accent1"/>
                </a:solidFill>
              </a:rPr>
              <a:t>IN TIME</a:t>
            </a:r>
            <a:endParaRPr lang="en-GB" sz="1400" dirty="0">
              <a:solidFill>
                <a:schemeClr val="accent1"/>
              </a:solidFill>
            </a:endParaRPr>
          </a:p>
        </p:txBody>
      </p:sp>
      <p:grpSp>
        <p:nvGrpSpPr>
          <p:cNvPr id="1159" name="Group 1158"/>
          <p:cNvGrpSpPr/>
          <p:nvPr/>
        </p:nvGrpSpPr>
        <p:grpSpPr>
          <a:xfrm>
            <a:off x="10513252" y="2641112"/>
            <a:ext cx="3225386" cy="1212185"/>
            <a:chOff x="10513252" y="2760858"/>
            <a:chExt cx="3225386" cy="1212185"/>
          </a:xfrm>
        </p:grpSpPr>
        <p:cxnSp>
          <p:nvCxnSpPr>
            <p:cNvPr id="986" name="Straight Connector 985"/>
            <p:cNvCxnSpPr/>
            <p:nvPr/>
          </p:nvCxnSpPr>
          <p:spPr>
            <a:xfrm>
              <a:off x="10513252" y="3627665"/>
              <a:ext cx="2975859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973" name="TextBox 972"/>
            <p:cNvSpPr txBox="1"/>
            <p:nvPr/>
          </p:nvSpPr>
          <p:spPr>
            <a:xfrm>
              <a:off x="10537316" y="2760858"/>
              <a:ext cx="3201322" cy="4846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lvl="1" indent="0">
                <a:buClr>
                  <a:schemeClr val="accent4"/>
                </a:buClr>
              </a:pPr>
              <a:r>
                <a:rPr lang="en-GB" sz="1000" dirty="0" err="1">
                  <a:latin typeface="Consolas" panose="020B0609020204030204" pitchFamily="49" charset="0"/>
                </a:rPr>
                <a:t>fixed_episodes</a:t>
              </a:r>
              <a:r>
                <a:rPr lang="en-GB" sz="1000" dirty="0">
                  <a:latin typeface="Consolas" panose="020B0609020204030204" pitchFamily="49" charset="0"/>
                </a:rPr>
                <a:t>(periods, </a:t>
              </a:r>
            </a:p>
            <a:p>
              <a:pPr lvl="7" indent="0"/>
              <a:r>
                <a:rPr lang="en-GB" sz="1000" dirty="0" err="1" smtClean="0">
                  <a:latin typeface="Consolas" panose="020B0609020204030204" pitchFamily="49" charset="0"/>
                </a:rPr>
                <a:t>case_length</a:t>
              </a:r>
              <a:r>
                <a:rPr lang="en-GB" sz="1000" dirty="0" smtClean="0">
                  <a:latin typeface="Consolas" panose="020B0609020204030204" pitchFamily="49" charset="0"/>
                </a:rPr>
                <a:t> </a:t>
              </a:r>
              <a:r>
                <a:rPr lang="en-GB" sz="1000" dirty="0">
                  <a:latin typeface="Consolas" panose="020B0609020204030204" pitchFamily="49" charset="0"/>
                </a:rPr>
                <a:t>= 0, to_s4 = T)</a:t>
              </a:r>
              <a:endParaRPr kumimoji="0" lang="en-GB" sz="100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endParaRPr>
            </a:p>
          </p:txBody>
        </p:sp>
        <p:grpSp>
          <p:nvGrpSpPr>
            <p:cNvPr id="985" name="Group 984"/>
            <p:cNvGrpSpPr/>
            <p:nvPr/>
          </p:nvGrpSpPr>
          <p:grpSpPr>
            <a:xfrm>
              <a:off x="10629946" y="3610269"/>
              <a:ext cx="174816" cy="288071"/>
              <a:chOff x="559534" y="4742300"/>
              <a:chExt cx="174816" cy="321097"/>
            </a:xfrm>
          </p:grpSpPr>
          <p:cxnSp>
            <p:nvCxnSpPr>
              <p:cNvPr id="1014" name="Straight Connector 1013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015" name="TextBox 1014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1</a:t>
                </a:r>
              </a:p>
            </p:txBody>
          </p:sp>
        </p:grpSp>
        <p:grpSp>
          <p:nvGrpSpPr>
            <p:cNvPr id="987" name="Group 986"/>
            <p:cNvGrpSpPr/>
            <p:nvPr/>
          </p:nvGrpSpPr>
          <p:grpSpPr>
            <a:xfrm>
              <a:off x="10898634" y="3610269"/>
              <a:ext cx="174816" cy="288071"/>
              <a:chOff x="559534" y="4742300"/>
              <a:chExt cx="174816" cy="321097"/>
            </a:xfrm>
          </p:grpSpPr>
          <p:cxnSp>
            <p:nvCxnSpPr>
              <p:cNvPr id="1012" name="Straight Connector 1011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013" name="TextBox 1012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2</a:t>
                </a:r>
              </a:p>
            </p:txBody>
          </p:sp>
        </p:grpSp>
        <p:grpSp>
          <p:nvGrpSpPr>
            <p:cNvPr id="988" name="Group 987"/>
            <p:cNvGrpSpPr/>
            <p:nvPr/>
          </p:nvGrpSpPr>
          <p:grpSpPr>
            <a:xfrm>
              <a:off x="11167322" y="3610269"/>
              <a:ext cx="174816" cy="288071"/>
              <a:chOff x="559534" y="4742300"/>
              <a:chExt cx="174816" cy="321097"/>
            </a:xfrm>
          </p:grpSpPr>
          <p:cxnSp>
            <p:nvCxnSpPr>
              <p:cNvPr id="1010" name="Straight Connector 1009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011" name="TextBox 1010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3</a:t>
                </a:r>
              </a:p>
            </p:txBody>
          </p:sp>
        </p:grpSp>
        <p:grpSp>
          <p:nvGrpSpPr>
            <p:cNvPr id="989" name="Group 988"/>
            <p:cNvGrpSpPr/>
            <p:nvPr/>
          </p:nvGrpSpPr>
          <p:grpSpPr>
            <a:xfrm>
              <a:off x="11436010" y="3610269"/>
              <a:ext cx="174816" cy="288071"/>
              <a:chOff x="559534" y="4742300"/>
              <a:chExt cx="174816" cy="321097"/>
            </a:xfrm>
          </p:grpSpPr>
          <p:cxnSp>
            <p:nvCxnSpPr>
              <p:cNvPr id="1008" name="Straight Connector 1007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009" name="TextBox 1008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4</a:t>
                </a:r>
              </a:p>
            </p:txBody>
          </p:sp>
        </p:grpSp>
        <p:grpSp>
          <p:nvGrpSpPr>
            <p:cNvPr id="990" name="Group 989"/>
            <p:cNvGrpSpPr/>
            <p:nvPr/>
          </p:nvGrpSpPr>
          <p:grpSpPr>
            <a:xfrm>
              <a:off x="11704698" y="3610269"/>
              <a:ext cx="174816" cy="288071"/>
              <a:chOff x="559534" y="4742300"/>
              <a:chExt cx="174816" cy="321097"/>
            </a:xfrm>
          </p:grpSpPr>
          <p:cxnSp>
            <p:nvCxnSpPr>
              <p:cNvPr id="1006" name="Straight Connector 1005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007" name="TextBox 1006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5</a:t>
                </a:r>
              </a:p>
            </p:txBody>
          </p:sp>
        </p:grpSp>
        <p:grpSp>
          <p:nvGrpSpPr>
            <p:cNvPr id="991" name="Group 990"/>
            <p:cNvGrpSpPr/>
            <p:nvPr/>
          </p:nvGrpSpPr>
          <p:grpSpPr>
            <a:xfrm>
              <a:off x="11973386" y="3610269"/>
              <a:ext cx="174816" cy="288071"/>
              <a:chOff x="559534" y="4742300"/>
              <a:chExt cx="174816" cy="321097"/>
            </a:xfrm>
          </p:grpSpPr>
          <p:cxnSp>
            <p:nvCxnSpPr>
              <p:cNvPr id="1004" name="Straight Connector 1003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005" name="TextBox 1004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6</a:t>
                </a:r>
              </a:p>
            </p:txBody>
          </p:sp>
        </p:grpSp>
        <p:grpSp>
          <p:nvGrpSpPr>
            <p:cNvPr id="992" name="Group 991"/>
            <p:cNvGrpSpPr/>
            <p:nvPr/>
          </p:nvGrpSpPr>
          <p:grpSpPr>
            <a:xfrm>
              <a:off x="12242074" y="3610269"/>
              <a:ext cx="174816" cy="288071"/>
              <a:chOff x="559534" y="4742300"/>
              <a:chExt cx="174816" cy="321097"/>
            </a:xfrm>
          </p:grpSpPr>
          <p:cxnSp>
            <p:nvCxnSpPr>
              <p:cNvPr id="1002" name="Straight Connector 1001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003" name="TextBox 1002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7</a:t>
                </a:r>
              </a:p>
            </p:txBody>
          </p:sp>
        </p:grpSp>
        <p:grpSp>
          <p:nvGrpSpPr>
            <p:cNvPr id="993" name="Group 992"/>
            <p:cNvGrpSpPr/>
            <p:nvPr/>
          </p:nvGrpSpPr>
          <p:grpSpPr>
            <a:xfrm>
              <a:off x="12510762" y="3610269"/>
              <a:ext cx="174816" cy="288071"/>
              <a:chOff x="559534" y="4742300"/>
              <a:chExt cx="174816" cy="321097"/>
            </a:xfrm>
          </p:grpSpPr>
          <p:cxnSp>
            <p:nvCxnSpPr>
              <p:cNvPr id="1000" name="Straight Connector 999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001" name="TextBox 1000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8</a:t>
                </a:r>
              </a:p>
            </p:txBody>
          </p:sp>
        </p:grpSp>
        <p:grpSp>
          <p:nvGrpSpPr>
            <p:cNvPr id="994" name="Group 993"/>
            <p:cNvGrpSpPr/>
            <p:nvPr/>
          </p:nvGrpSpPr>
          <p:grpSpPr>
            <a:xfrm>
              <a:off x="12779450" y="3610269"/>
              <a:ext cx="174816" cy="288071"/>
              <a:chOff x="559534" y="4742300"/>
              <a:chExt cx="174816" cy="321097"/>
            </a:xfrm>
          </p:grpSpPr>
          <p:cxnSp>
            <p:nvCxnSpPr>
              <p:cNvPr id="998" name="Straight Connector 997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999" name="TextBox 998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9</a:t>
                </a:r>
              </a:p>
            </p:txBody>
          </p:sp>
        </p:grpSp>
        <p:grpSp>
          <p:nvGrpSpPr>
            <p:cNvPr id="995" name="Group 994"/>
            <p:cNvGrpSpPr/>
            <p:nvPr/>
          </p:nvGrpSpPr>
          <p:grpSpPr>
            <a:xfrm>
              <a:off x="12984533" y="3575042"/>
              <a:ext cx="358319" cy="398001"/>
              <a:chOff x="559534" y="4696711"/>
              <a:chExt cx="174816" cy="443630"/>
            </a:xfrm>
          </p:grpSpPr>
          <p:cxnSp>
            <p:nvCxnSpPr>
              <p:cNvPr id="996" name="Straight Connector 995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997" name="TextBox 996"/>
              <p:cNvSpPr txBox="1"/>
              <p:nvPr/>
            </p:nvSpPr>
            <p:spPr>
              <a:xfrm>
                <a:off x="559534" y="4696711"/>
                <a:ext cx="174816" cy="4436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10</a:t>
                </a:r>
              </a:p>
            </p:txBody>
          </p:sp>
        </p:grpSp>
        <p:cxnSp>
          <p:nvCxnSpPr>
            <p:cNvPr id="1017" name="Straight Arrow Connector 1016"/>
            <p:cNvCxnSpPr/>
            <p:nvPr/>
          </p:nvCxnSpPr>
          <p:spPr>
            <a:xfrm>
              <a:off x="10713439" y="3550129"/>
              <a:ext cx="540000" cy="0"/>
            </a:xfrm>
            <a:prstGeom prst="straightConnector1">
              <a:avLst/>
            </a:prstGeom>
            <a:noFill/>
            <a:ln w="25400" cap="flat">
              <a:solidFill>
                <a:schemeClr val="accent1"/>
              </a:solidFill>
              <a:prstDash val="solid"/>
              <a:miter lim="400000"/>
              <a:headEnd type="oval" w="med" len="med"/>
              <a:tailEnd type="oval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grpSp>
          <p:nvGrpSpPr>
            <p:cNvPr id="1060" name="Group 1059"/>
            <p:cNvGrpSpPr/>
            <p:nvPr/>
          </p:nvGrpSpPr>
          <p:grpSpPr>
            <a:xfrm>
              <a:off x="13216443" y="3609327"/>
              <a:ext cx="358319" cy="302972"/>
              <a:chOff x="559534" y="4742300"/>
              <a:chExt cx="174816" cy="337706"/>
            </a:xfrm>
          </p:grpSpPr>
          <p:cxnSp>
            <p:nvCxnSpPr>
              <p:cNvPr id="1061" name="Straight Connector 1060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062" name="TextBox 1061"/>
              <p:cNvSpPr txBox="1"/>
              <p:nvPr/>
            </p:nvSpPr>
            <p:spPr>
              <a:xfrm>
                <a:off x="559534" y="4757046"/>
                <a:ext cx="174816" cy="3229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11</a:t>
                </a:r>
              </a:p>
            </p:txBody>
          </p:sp>
        </p:grpSp>
        <p:cxnSp>
          <p:nvCxnSpPr>
            <p:cNvPr id="1122" name="Straight Arrow Connector 1121"/>
            <p:cNvCxnSpPr/>
            <p:nvPr/>
          </p:nvCxnSpPr>
          <p:spPr>
            <a:xfrm>
              <a:off x="11527578" y="3550129"/>
              <a:ext cx="540000" cy="0"/>
            </a:xfrm>
            <a:prstGeom prst="straightConnector1">
              <a:avLst/>
            </a:prstGeom>
            <a:noFill/>
            <a:ln w="25400" cap="flat">
              <a:solidFill>
                <a:schemeClr val="accent1"/>
              </a:solidFill>
              <a:prstDash val="solid"/>
              <a:miter lim="400000"/>
              <a:headEnd type="oval" w="med" len="med"/>
              <a:tailEnd type="oval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123" name="Straight Arrow Connector 1122"/>
            <p:cNvCxnSpPr/>
            <p:nvPr/>
          </p:nvCxnSpPr>
          <p:spPr>
            <a:xfrm>
              <a:off x="12326844" y="3550129"/>
              <a:ext cx="540000" cy="0"/>
            </a:xfrm>
            <a:prstGeom prst="straightConnector1">
              <a:avLst/>
            </a:prstGeom>
            <a:noFill/>
            <a:ln w="25400" cap="flat">
              <a:solidFill>
                <a:schemeClr val="accent1"/>
              </a:solidFill>
              <a:prstDash val="solid"/>
              <a:miter lim="400000"/>
              <a:headEnd type="oval" w="med" len="med"/>
              <a:tailEnd type="oval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124" name="Straight Arrow Connector 1123"/>
            <p:cNvCxnSpPr/>
            <p:nvPr/>
          </p:nvCxnSpPr>
          <p:spPr>
            <a:xfrm>
              <a:off x="12869260" y="3550129"/>
              <a:ext cx="540000" cy="0"/>
            </a:xfrm>
            <a:prstGeom prst="straightConnector1">
              <a:avLst/>
            </a:prstGeom>
            <a:noFill/>
            <a:ln w="25400" cap="flat">
              <a:solidFill>
                <a:schemeClr val="accent1"/>
              </a:solidFill>
              <a:prstDash val="solid"/>
              <a:miter lim="400000"/>
              <a:headEnd type="oval" w="med" len="med"/>
              <a:tailEnd type="oval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grpSp>
          <p:nvGrpSpPr>
            <p:cNvPr id="1148" name="Group 1147"/>
            <p:cNvGrpSpPr/>
            <p:nvPr/>
          </p:nvGrpSpPr>
          <p:grpSpPr>
            <a:xfrm>
              <a:off x="10710607" y="3151565"/>
              <a:ext cx="548400" cy="291440"/>
              <a:chOff x="10710607" y="3151565"/>
              <a:chExt cx="548400" cy="291440"/>
            </a:xfrm>
          </p:grpSpPr>
          <p:grpSp>
            <p:nvGrpSpPr>
              <p:cNvPr id="1144" name="Group 1143"/>
              <p:cNvGrpSpPr/>
              <p:nvPr/>
            </p:nvGrpSpPr>
            <p:grpSpPr>
              <a:xfrm>
                <a:off x="10710607" y="3151565"/>
                <a:ext cx="511152" cy="291440"/>
                <a:chOff x="10710607" y="3151565"/>
                <a:chExt cx="511152" cy="291440"/>
              </a:xfrm>
            </p:grpSpPr>
            <p:sp>
              <p:nvSpPr>
                <p:cNvPr id="978" name="TextBox 977"/>
                <p:cNvSpPr txBox="1"/>
                <p:nvPr/>
              </p:nvSpPr>
              <p:spPr>
                <a:xfrm>
                  <a:off x="10904190" y="3151565"/>
                  <a:ext cx="317569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Consolas" panose="020B0609020204030204" pitchFamily="49" charset="0"/>
                      <a:sym typeface="Source Sans Pro"/>
                    </a:rPr>
                    <a:t>E1</a:t>
                  </a:r>
                </a:p>
              </p:txBody>
            </p:sp>
            <p:cxnSp>
              <p:nvCxnSpPr>
                <p:cNvPr id="1139" name="Connector: Elbow 1138"/>
                <p:cNvCxnSpPr/>
                <p:nvPr/>
              </p:nvCxnSpPr>
              <p:spPr>
                <a:xfrm flipV="1">
                  <a:off x="10710607" y="3389005"/>
                  <a:ext cx="396000" cy="54000"/>
                </a:xfrm>
                <a:prstGeom prst="bentConnector3">
                  <a:avLst>
                    <a:gd name="adj1" fmla="val 1067"/>
                  </a:avLst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cxnSp>
            <p:nvCxnSpPr>
              <p:cNvPr id="1143" name="Connector: Elbow 1142"/>
              <p:cNvCxnSpPr/>
              <p:nvPr/>
            </p:nvCxnSpPr>
            <p:spPr>
              <a:xfrm flipH="1" flipV="1">
                <a:off x="10863007" y="3389005"/>
                <a:ext cx="396000" cy="54000"/>
              </a:xfrm>
              <a:prstGeom prst="bentConnector3">
                <a:avLst>
                  <a:gd name="adj1" fmla="val 1067"/>
                </a:avLst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grpSp>
          <p:nvGrpSpPr>
            <p:cNvPr id="1149" name="Group 1148"/>
            <p:cNvGrpSpPr/>
            <p:nvPr/>
          </p:nvGrpSpPr>
          <p:grpSpPr>
            <a:xfrm>
              <a:off x="11529827" y="3152428"/>
              <a:ext cx="548400" cy="291440"/>
              <a:chOff x="10710607" y="3151565"/>
              <a:chExt cx="548400" cy="291440"/>
            </a:xfrm>
          </p:grpSpPr>
          <p:grpSp>
            <p:nvGrpSpPr>
              <p:cNvPr id="1150" name="Group 1149"/>
              <p:cNvGrpSpPr/>
              <p:nvPr/>
            </p:nvGrpSpPr>
            <p:grpSpPr>
              <a:xfrm>
                <a:off x="10710607" y="3151565"/>
                <a:ext cx="479348" cy="291440"/>
                <a:chOff x="10710607" y="3151565"/>
                <a:chExt cx="479348" cy="291440"/>
              </a:xfrm>
            </p:grpSpPr>
            <p:sp>
              <p:nvSpPr>
                <p:cNvPr id="1152" name="TextBox 1151"/>
                <p:cNvSpPr txBox="1"/>
                <p:nvPr/>
              </p:nvSpPr>
              <p:spPr>
                <a:xfrm>
                  <a:off x="10872386" y="3151565"/>
                  <a:ext cx="317569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Consolas" panose="020B0609020204030204" pitchFamily="49" charset="0"/>
                      <a:sym typeface="Source Sans Pro"/>
                    </a:rPr>
                    <a:t>E2</a:t>
                  </a:r>
                </a:p>
              </p:txBody>
            </p:sp>
            <p:cxnSp>
              <p:nvCxnSpPr>
                <p:cNvPr id="1153" name="Connector: Elbow 1152"/>
                <p:cNvCxnSpPr/>
                <p:nvPr/>
              </p:nvCxnSpPr>
              <p:spPr>
                <a:xfrm flipV="1">
                  <a:off x="10710607" y="3389005"/>
                  <a:ext cx="396000" cy="54000"/>
                </a:xfrm>
                <a:prstGeom prst="bentConnector3">
                  <a:avLst>
                    <a:gd name="adj1" fmla="val 1067"/>
                  </a:avLst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cxnSp>
            <p:nvCxnSpPr>
              <p:cNvPr id="1151" name="Connector: Elbow 1150"/>
              <p:cNvCxnSpPr/>
              <p:nvPr/>
            </p:nvCxnSpPr>
            <p:spPr>
              <a:xfrm flipH="1" flipV="1">
                <a:off x="10863007" y="3389005"/>
                <a:ext cx="396000" cy="54000"/>
              </a:xfrm>
              <a:prstGeom prst="bentConnector3">
                <a:avLst>
                  <a:gd name="adj1" fmla="val 1067"/>
                </a:avLst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grpSp>
          <p:nvGrpSpPr>
            <p:cNvPr id="1154" name="Group 1153"/>
            <p:cNvGrpSpPr/>
            <p:nvPr/>
          </p:nvGrpSpPr>
          <p:grpSpPr>
            <a:xfrm>
              <a:off x="12326844" y="3146798"/>
              <a:ext cx="1106400" cy="291440"/>
              <a:chOff x="10710607" y="3151565"/>
              <a:chExt cx="1106400" cy="291440"/>
            </a:xfrm>
          </p:grpSpPr>
          <p:grpSp>
            <p:nvGrpSpPr>
              <p:cNvPr id="1155" name="Group 1154"/>
              <p:cNvGrpSpPr/>
              <p:nvPr/>
            </p:nvGrpSpPr>
            <p:grpSpPr>
              <a:xfrm>
                <a:off x="10710607" y="3151565"/>
                <a:ext cx="936000" cy="291440"/>
                <a:chOff x="10710607" y="3151565"/>
                <a:chExt cx="936000" cy="291440"/>
              </a:xfrm>
            </p:grpSpPr>
            <p:sp>
              <p:nvSpPr>
                <p:cNvPr id="1157" name="TextBox 1156"/>
                <p:cNvSpPr txBox="1"/>
                <p:nvPr/>
              </p:nvSpPr>
              <p:spPr>
                <a:xfrm>
                  <a:off x="11134769" y="3151565"/>
                  <a:ext cx="317569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Consolas" panose="020B0609020204030204" pitchFamily="49" charset="0"/>
                      <a:sym typeface="Source Sans Pro"/>
                    </a:rPr>
                    <a:t>E3</a:t>
                  </a:r>
                </a:p>
              </p:txBody>
            </p:sp>
            <p:cxnSp>
              <p:nvCxnSpPr>
                <p:cNvPr id="1158" name="Connector: Elbow 1157"/>
                <p:cNvCxnSpPr/>
                <p:nvPr/>
              </p:nvCxnSpPr>
              <p:spPr>
                <a:xfrm flipV="1">
                  <a:off x="10710607" y="3389005"/>
                  <a:ext cx="936000" cy="54000"/>
                </a:xfrm>
                <a:prstGeom prst="bentConnector3">
                  <a:avLst>
                    <a:gd name="adj1" fmla="val 1067"/>
                  </a:avLst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cxnSp>
            <p:nvCxnSpPr>
              <p:cNvPr id="1156" name="Connector: Elbow 1155"/>
              <p:cNvCxnSpPr/>
              <p:nvPr/>
            </p:nvCxnSpPr>
            <p:spPr>
              <a:xfrm flipH="1" flipV="1">
                <a:off x="10863007" y="3389005"/>
                <a:ext cx="954000" cy="54000"/>
              </a:xfrm>
              <a:prstGeom prst="bentConnector3">
                <a:avLst>
                  <a:gd name="adj1" fmla="val 1067"/>
                </a:avLst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</p:grpSp>
      <p:grpSp>
        <p:nvGrpSpPr>
          <p:cNvPr id="1220" name="Group 1219"/>
          <p:cNvGrpSpPr/>
          <p:nvPr/>
        </p:nvGrpSpPr>
        <p:grpSpPr>
          <a:xfrm>
            <a:off x="10513252" y="3715019"/>
            <a:ext cx="3225386" cy="1212185"/>
            <a:chOff x="10625934" y="3834765"/>
            <a:chExt cx="3225386" cy="1212185"/>
          </a:xfrm>
        </p:grpSpPr>
        <p:grpSp>
          <p:nvGrpSpPr>
            <p:cNvPr id="1160" name="Group 1159"/>
            <p:cNvGrpSpPr/>
            <p:nvPr/>
          </p:nvGrpSpPr>
          <p:grpSpPr>
            <a:xfrm>
              <a:off x="10625934" y="3834765"/>
              <a:ext cx="3225386" cy="1212185"/>
              <a:chOff x="10513252" y="2760858"/>
              <a:chExt cx="3225386" cy="1212185"/>
            </a:xfrm>
          </p:grpSpPr>
          <p:cxnSp>
            <p:nvCxnSpPr>
              <p:cNvPr id="1161" name="Straight Connector 1160"/>
              <p:cNvCxnSpPr/>
              <p:nvPr/>
            </p:nvCxnSpPr>
            <p:spPr>
              <a:xfrm>
                <a:off x="10513252" y="3627665"/>
                <a:ext cx="2975859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162" name="TextBox 1161"/>
              <p:cNvSpPr txBox="1"/>
              <p:nvPr/>
            </p:nvSpPr>
            <p:spPr>
              <a:xfrm>
                <a:off x="10537316" y="2760858"/>
                <a:ext cx="3201322" cy="4846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lvl="1" indent="0">
                  <a:buClr>
                    <a:schemeClr val="accent4"/>
                  </a:buClr>
                </a:pPr>
                <a:r>
                  <a:rPr lang="en-GB" sz="1000" dirty="0" err="1">
                    <a:latin typeface="Consolas" panose="020B0609020204030204" pitchFamily="49" charset="0"/>
                  </a:rPr>
                  <a:t>fixed_episodes</a:t>
                </a:r>
                <a:r>
                  <a:rPr lang="en-GB" sz="1000" dirty="0">
                    <a:latin typeface="Consolas" panose="020B0609020204030204" pitchFamily="49" charset="0"/>
                  </a:rPr>
                  <a:t>(periods, </a:t>
                </a:r>
              </a:p>
              <a:p>
                <a:pPr lvl="7" indent="0"/>
                <a:r>
                  <a:rPr lang="en-GB" sz="1000" dirty="0" err="1" smtClean="0">
                    <a:latin typeface="Consolas" panose="020B0609020204030204" pitchFamily="49" charset="0"/>
                  </a:rPr>
                  <a:t>case_length</a:t>
                </a:r>
                <a:r>
                  <a:rPr lang="en-GB" sz="1000" dirty="0" smtClean="0">
                    <a:latin typeface="Consolas" panose="020B0609020204030204" pitchFamily="49" charset="0"/>
                  </a:rPr>
                  <a:t> </a:t>
                </a:r>
                <a:r>
                  <a:rPr lang="en-GB" sz="1000" dirty="0">
                    <a:latin typeface="Consolas" panose="020B0609020204030204" pitchFamily="49" charset="0"/>
                  </a:rPr>
                  <a:t>= 1, to_s4 = T)</a:t>
                </a:r>
                <a:endPara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  <p:grpSp>
            <p:nvGrpSpPr>
              <p:cNvPr id="1163" name="Group 1162"/>
              <p:cNvGrpSpPr/>
              <p:nvPr/>
            </p:nvGrpSpPr>
            <p:grpSpPr>
              <a:xfrm>
                <a:off x="10629946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213" name="Straight Connector 1212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214" name="TextBox 1213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1</a:t>
                  </a:r>
                </a:p>
              </p:txBody>
            </p:sp>
          </p:grpSp>
          <p:grpSp>
            <p:nvGrpSpPr>
              <p:cNvPr id="1164" name="Group 1163"/>
              <p:cNvGrpSpPr/>
              <p:nvPr/>
            </p:nvGrpSpPr>
            <p:grpSpPr>
              <a:xfrm>
                <a:off x="10898634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211" name="Straight Connector 1210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212" name="TextBox 1211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2</a:t>
                  </a:r>
                </a:p>
              </p:txBody>
            </p:sp>
          </p:grpSp>
          <p:grpSp>
            <p:nvGrpSpPr>
              <p:cNvPr id="1165" name="Group 1164"/>
              <p:cNvGrpSpPr/>
              <p:nvPr/>
            </p:nvGrpSpPr>
            <p:grpSpPr>
              <a:xfrm>
                <a:off x="11167322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209" name="Straight Connector 1208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210" name="TextBox 1209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3</a:t>
                  </a:r>
                </a:p>
              </p:txBody>
            </p:sp>
          </p:grpSp>
          <p:grpSp>
            <p:nvGrpSpPr>
              <p:cNvPr id="1166" name="Group 1165"/>
              <p:cNvGrpSpPr/>
              <p:nvPr/>
            </p:nvGrpSpPr>
            <p:grpSpPr>
              <a:xfrm>
                <a:off x="11436010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207" name="Straight Connector 1206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208" name="TextBox 1207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4</a:t>
                  </a:r>
                </a:p>
              </p:txBody>
            </p:sp>
          </p:grpSp>
          <p:grpSp>
            <p:nvGrpSpPr>
              <p:cNvPr id="1167" name="Group 1166"/>
              <p:cNvGrpSpPr/>
              <p:nvPr/>
            </p:nvGrpSpPr>
            <p:grpSpPr>
              <a:xfrm>
                <a:off x="11704698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205" name="Straight Connector 1204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206" name="TextBox 1205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5</a:t>
                  </a:r>
                </a:p>
              </p:txBody>
            </p:sp>
          </p:grpSp>
          <p:grpSp>
            <p:nvGrpSpPr>
              <p:cNvPr id="1168" name="Group 1167"/>
              <p:cNvGrpSpPr/>
              <p:nvPr/>
            </p:nvGrpSpPr>
            <p:grpSpPr>
              <a:xfrm>
                <a:off x="11973386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203" name="Straight Connector 1202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204" name="TextBox 1203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6</a:t>
                  </a:r>
                </a:p>
              </p:txBody>
            </p:sp>
          </p:grpSp>
          <p:grpSp>
            <p:nvGrpSpPr>
              <p:cNvPr id="1169" name="Group 1168"/>
              <p:cNvGrpSpPr/>
              <p:nvPr/>
            </p:nvGrpSpPr>
            <p:grpSpPr>
              <a:xfrm>
                <a:off x="12242074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201" name="Straight Connector 1200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202" name="TextBox 1201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7</a:t>
                  </a:r>
                </a:p>
              </p:txBody>
            </p:sp>
          </p:grpSp>
          <p:grpSp>
            <p:nvGrpSpPr>
              <p:cNvPr id="1170" name="Group 1169"/>
              <p:cNvGrpSpPr/>
              <p:nvPr/>
            </p:nvGrpSpPr>
            <p:grpSpPr>
              <a:xfrm>
                <a:off x="12510762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199" name="Straight Connector 1198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200" name="TextBox 1199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8</a:t>
                  </a:r>
                </a:p>
              </p:txBody>
            </p:sp>
          </p:grpSp>
          <p:grpSp>
            <p:nvGrpSpPr>
              <p:cNvPr id="1171" name="Group 1170"/>
              <p:cNvGrpSpPr/>
              <p:nvPr/>
            </p:nvGrpSpPr>
            <p:grpSpPr>
              <a:xfrm>
                <a:off x="12779450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197" name="Straight Connector 1196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198" name="TextBox 1197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9</a:t>
                  </a:r>
                </a:p>
              </p:txBody>
            </p:sp>
          </p:grpSp>
          <p:grpSp>
            <p:nvGrpSpPr>
              <p:cNvPr id="1172" name="Group 1171"/>
              <p:cNvGrpSpPr/>
              <p:nvPr/>
            </p:nvGrpSpPr>
            <p:grpSpPr>
              <a:xfrm>
                <a:off x="12984533" y="3575042"/>
                <a:ext cx="358319" cy="398001"/>
                <a:chOff x="559534" y="4696711"/>
                <a:chExt cx="174816" cy="443630"/>
              </a:xfrm>
            </p:grpSpPr>
            <p:cxnSp>
              <p:nvCxnSpPr>
                <p:cNvPr id="1195" name="Straight Connector 1194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196" name="TextBox 1195"/>
                <p:cNvSpPr txBox="1"/>
                <p:nvPr/>
              </p:nvSpPr>
              <p:spPr>
                <a:xfrm>
                  <a:off x="559534" y="4696711"/>
                  <a:ext cx="174816" cy="44363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10</a:t>
                  </a:r>
                </a:p>
              </p:txBody>
            </p:sp>
          </p:grpSp>
          <p:cxnSp>
            <p:nvCxnSpPr>
              <p:cNvPr id="1173" name="Straight Arrow Connector 1172"/>
              <p:cNvCxnSpPr/>
              <p:nvPr/>
            </p:nvCxnSpPr>
            <p:spPr>
              <a:xfrm>
                <a:off x="10721323" y="3550129"/>
                <a:ext cx="540000" cy="0"/>
              </a:xfrm>
              <a:prstGeom prst="straightConnector1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miter lim="400000"/>
                <a:headEnd type="oval" w="med" len="med"/>
                <a:tailEnd type="oval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grpSp>
            <p:nvGrpSpPr>
              <p:cNvPr id="1174" name="Group 1173"/>
              <p:cNvGrpSpPr/>
              <p:nvPr/>
            </p:nvGrpSpPr>
            <p:grpSpPr>
              <a:xfrm>
                <a:off x="13216443" y="3609327"/>
                <a:ext cx="358319" cy="302972"/>
                <a:chOff x="559534" y="4742300"/>
                <a:chExt cx="174816" cy="337706"/>
              </a:xfrm>
            </p:grpSpPr>
            <p:cxnSp>
              <p:nvCxnSpPr>
                <p:cNvPr id="1193" name="Straight Connector 1192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194" name="TextBox 1193"/>
                <p:cNvSpPr txBox="1"/>
                <p:nvPr/>
              </p:nvSpPr>
              <p:spPr>
                <a:xfrm>
                  <a:off x="559534" y="4757046"/>
                  <a:ext cx="174816" cy="32296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11</a:t>
                  </a:r>
                </a:p>
              </p:txBody>
            </p:sp>
          </p:grpSp>
          <p:cxnSp>
            <p:nvCxnSpPr>
              <p:cNvPr id="1175" name="Straight Arrow Connector 1174"/>
              <p:cNvCxnSpPr/>
              <p:nvPr/>
            </p:nvCxnSpPr>
            <p:spPr>
              <a:xfrm>
                <a:off x="11527578" y="3550129"/>
                <a:ext cx="540000" cy="0"/>
              </a:xfrm>
              <a:prstGeom prst="straightConnector1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miter lim="400000"/>
                <a:headEnd type="oval" w="med" len="med"/>
                <a:tailEnd type="oval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176" name="Straight Arrow Connector 1175"/>
              <p:cNvCxnSpPr/>
              <p:nvPr/>
            </p:nvCxnSpPr>
            <p:spPr>
              <a:xfrm>
                <a:off x="12337731" y="3550129"/>
                <a:ext cx="540000" cy="0"/>
              </a:xfrm>
              <a:prstGeom prst="straightConnector1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miter lim="400000"/>
                <a:headEnd type="oval" w="med" len="med"/>
                <a:tailEnd type="oval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177" name="Straight Arrow Connector 1176"/>
              <p:cNvCxnSpPr/>
              <p:nvPr/>
            </p:nvCxnSpPr>
            <p:spPr>
              <a:xfrm>
                <a:off x="12869260" y="3550129"/>
                <a:ext cx="540000" cy="0"/>
              </a:xfrm>
              <a:prstGeom prst="straightConnector1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miter lim="400000"/>
                <a:headEnd type="oval" w="med" len="med"/>
                <a:tailEnd type="oval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grpSp>
            <p:nvGrpSpPr>
              <p:cNvPr id="1178" name="Group 1177"/>
              <p:cNvGrpSpPr/>
              <p:nvPr/>
            </p:nvGrpSpPr>
            <p:grpSpPr>
              <a:xfrm>
                <a:off x="10710607" y="3151565"/>
                <a:ext cx="1369200" cy="291440"/>
                <a:chOff x="10710607" y="3151565"/>
                <a:chExt cx="1369200" cy="291440"/>
              </a:xfrm>
            </p:grpSpPr>
            <p:grpSp>
              <p:nvGrpSpPr>
                <p:cNvPr id="1189" name="Group 1188"/>
                <p:cNvGrpSpPr/>
                <p:nvPr/>
              </p:nvGrpSpPr>
              <p:grpSpPr>
                <a:xfrm>
                  <a:off x="10710607" y="3151565"/>
                  <a:ext cx="1216800" cy="291440"/>
                  <a:chOff x="10710607" y="3151565"/>
                  <a:chExt cx="1216800" cy="291440"/>
                </a:xfrm>
              </p:grpSpPr>
              <p:sp>
                <p:nvSpPr>
                  <p:cNvPr id="1191" name="TextBox 1190"/>
                  <p:cNvSpPr txBox="1"/>
                  <p:nvPr/>
                </p:nvSpPr>
                <p:spPr>
                  <a:xfrm>
                    <a:off x="11254034" y="3151565"/>
                    <a:ext cx="317569" cy="28974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10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latin typeface="Consolas" panose="020B0609020204030204" pitchFamily="49" charset="0"/>
                        <a:sym typeface="Source Sans Pro"/>
                      </a:rPr>
                      <a:t>E1</a:t>
                    </a:r>
                  </a:p>
                </p:txBody>
              </p:sp>
              <p:cxnSp>
                <p:nvCxnSpPr>
                  <p:cNvPr id="1192" name="Connector: Elbow 1191"/>
                  <p:cNvCxnSpPr/>
                  <p:nvPr/>
                </p:nvCxnSpPr>
                <p:spPr>
                  <a:xfrm flipV="1">
                    <a:off x="10710607" y="3389005"/>
                    <a:ext cx="1216800" cy="54000"/>
                  </a:xfrm>
                  <a:prstGeom prst="bentConnector3">
                    <a:avLst>
                      <a:gd name="adj1" fmla="val 1067"/>
                    </a:avLst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cxnSp>
              <p:nvCxnSpPr>
                <p:cNvPr id="1190" name="Connector: Elbow 1189"/>
                <p:cNvCxnSpPr/>
                <p:nvPr/>
              </p:nvCxnSpPr>
              <p:spPr>
                <a:xfrm flipH="1" flipV="1">
                  <a:off x="10863007" y="3389005"/>
                  <a:ext cx="1216800" cy="54000"/>
                </a:xfrm>
                <a:prstGeom prst="bentConnector3">
                  <a:avLst>
                    <a:gd name="adj1" fmla="val 1067"/>
                  </a:avLst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1180" name="Group 1179"/>
              <p:cNvGrpSpPr/>
              <p:nvPr/>
            </p:nvGrpSpPr>
            <p:grpSpPr>
              <a:xfrm>
                <a:off x="12326844" y="3146798"/>
                <a:ext cx="1106400" cy="291440"/>
                <a:chOff x="10710607" y="3151565"/>
                <a:chExt cx="1106400" cy="291440"/>
              </a:xfrm>
            </p:grpSpPr>
            <p:grpSp>
              <p:nvGrpSpPr>
                <p:cNvPr id="1181" name="Group 1180"/>
                <p:cNvGrpSpPr/>
                <p:nvPr/>
              </p:nvGrpSpPr>
              <p:grpSpPr>
                <a:xfrm>
                  <a:off x="10710607" y="3151565"/>
                  <a:ext cx="936000" cy="291440"/>
                  <a:chOff x="10710607" y="3151565"/>
                  <a:chExt cx="936000" cy="291440"/>
                </a:xfrm>
              </p:grpSpPr>
              <p:sp>
                <p:nvSpPr>
                  <p:cNvPr id="1183" name="TextBox 1182"/>
                  <p:cNvSpPr txBox="1"/>
                  <p:nvPr/>
                </p:nvSpPr>
                <p:spPr>
                  <a:xfrm>
                    <a:off x="11134769" y="3151565"/>
                    <a:ext cx="317569" cy="28974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10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latin typeface="Consolas" panose="020B0609020204030204" pitchFamily="49" charset="0"/>
                        <a:sym typeface="Source Sans Pro"/>
                      </a:rPr>
                      <a:t>E3</a:t>
                    </a:r>
                  </a:p>
                </p:txBody>
              </p:sp>
              <p:cxnSp>
                <p:nvCxnSpPr>
                  <p:cNvPr id="1184" name="Connector: Elbow 1183"/>
                  <p:cNvCxnSpPr/>
                  <p:nvPr/>
                </p:nvCxnSpPr>
                <p:spPr>
                  <a:xfrm flipV="1">
                    <a:off x="10710607" y="3389005"/>
                    <a:ext cx="936000" cy="54000"/>
                  </a:xfrm>
                  <a:prstGeom prst="bentConnector3">
                    <a:avLst>
                      <a:gd name="adj1" fmla="val 1067"/>
                    </a:avLst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cxnSp>
              <p:nvCxnSpPr>
                <p:cNvPr id="1182" name="Connector: Elbow 1181"/>
                <p:cNvCxnSpPr/>
                <p:nvPr/>
              </p:nvCxnSpPr>
              <p:spPr>
                <a:xfrm flipH="1" flipV="1">
                  <a:off x="10863007" y="3389005"/>
                  <a:ext cx="954000" cy="54000"/>
                </a:xfrm>
                <a:prstGeom prst="bentConnector3">
                  <a:avLst>
                    <a:gd name="adj1" fmla="val 1067"/>
                  </a:avLst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</p:grpSp>
        <p:cxnSp>
          <p:nvCxnSpPr>
            <p:cNvPr id="1216" name="Straight Arrow Connector 1215"/>
            <p:cNvCxnSpPr/>
            <p:nvPr/>
          </p:nvCxnSpPr>
          <p:spPr>
            <a:xfrm>
              <a:off x="11366120" y="4552096"/>
              <a:ext cx="306000" cy="0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217" name="Straight Arrow Connector 1216"/>
            <p:cNvCxnSpPr/>
            <p:nvPr/>
          </p:nvCxnSpPr>
          <p:spPr>
            <a:xfrm>
              <a:off x="12965602" y="4545476"/>
              <a:ext cx="306000" cy="0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19" name="Group 18"/>
          <p:cNvGrpSpPr/>
          <p:nvPr/>
        </p:nvGrpSpPr>
        <p:grpSpPr>
          <a:xfrm>
            <a:off x="10513252" y="4890534"/>
            <a:ext cx="3061510" cy="1212185"/>
            <a:chOff x="10529228" y="4989205"/>
            <a:chExt cx="3061510" cy="1212185"/>
          </a:xfrm>
        </p:grpSpPr>
        <p:grpSp>
          <p:nvGrpSpPr>
            <p:cNvPr id="1221" name="Group 1220"/>
            <p:cNvGrpSpPr/>
            <p:nvPr/>
          </p:nvGrpSpPr>
          <p:grpSpPr>
            <a:xfrm>
              <a:off x="10529228" y="4989205"/>
              <a:ext cx="3061510" cy="1212185"/>
              <a:chOff x="10625934" y="3834765"/>
              <a:chExt cx="3061510" cy="1212185"/>
            </a:xfrm>
          </p:grpSpPr>
          <p:grpSp>
            <p:nvGrpSpPr>
              <p:cNvPr id="1222" name="Group 1221"/>
              <p:cNvGrpSpPr/>
              <p:nvPr/>
            </p:nvGrpSpPr>
            <p:grpSpPr>
              <a:xfrm>
                <a:off x="10625934" y="3834765"/>
                <a:ext cx="3061510" cy="1212185"/>
                <a:chOff x="10513252" y="2760858"/>
                <a:chExt cx="3061510" cy="1212185"/>
              </a:xfrm>
            </p:grpSpPr>
            <p:cxnSp>
              <p:nvCxnSpPr>
                <p:cNvPr id="1225" name="Straight Connector 1224"/>
                <p:cNvCxnSpPr/>
                <p:nvPr/>
              </p:nvCxnSpPr>
              <p:spPr>
                <a:xfrm>
                  <a:off x="10513252" y="3627665"/>
                  <a:ext cx="2975859" cy="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226" name="TextBox 1225"/>
                <p:cNvSpPr txBox="1"/>
                <p:nvPr/>
              </p:nvSpPr>
              <p:spPr>
                <a:xfrm>
                  <a:off x="10537317" y="2760858"/>
                  <a:ext cx="2313356" cy="48466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lvl="1" indent="0">
                    <a:buClr>
                      <a:schemeClr val="accent4"/>
                    </a:buClr>
                  </a:pPr>
                  <a:r>
                    <a:rPr lang="en-GB" sz="1000" dirty="0" err="1">
                      <a:latin typeface="Consolas" panose="020B0609020204030204" pitchFamily="49" charset="0"/>
                    </a:rPr>
                    <a:t>rolling_episodes</a:t>
                  </a:r>
                  <a:r>
                    <a:rPr lang="en-GB" sz="1000" dirty="0">
                      <a:latin typeface="Consolas" panose="020B0609020204030204" pitchFamily="49" charset="0"/>
                    </a:rPr>
                    <a:t>(periods, </a:t>
                  </a:r>
                </a:p>
                <a:p>
                  <a:pPr lvl="7" indent="0"/>
                  <a:r>
                    <a:rPr lang="en-GB" sz="1000" dirty="0" err="1" smtClean="0">
                      <a:latin typeface="Consolas" panose="020B0609020204030204" pitchFamily="49" charset="0"/>
                    </a:rPr>
                    <a:t>case_length</a:t>
                  </a:r>
                  <a:r>
                    <a:rPr lang="en-GB" sz="1000" dirty="0" smtClean="0">
                      <a:latin typeface="Consolas" panose="020B0609020204030204" pitchFamily="49" charset="0"/>
                    </a:rPr>
                    <a:t> </a:t>
                  </a:r>
                  <a:r>
                    <a:rPr lang="en-GB" sz="1000" dirty="0">
                      <a:latin typeface="Consolas" panose="020B0609020204030204" pitchFamily="49" charset="0"/>
                    </a:rPr>
                    <a:t>= 1, to_s4 = T)</a:t>
                  </a:r>
                  <a:endPara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Consolas" panose="020B0609020204030204" pitchFamily="49" charset="0"/>
                    <a:sym typeface="Source Sans Pro"/>
                  </a:endParaRPr>
                </a:p>
              </p:txBody>
            </p:sp>
            <p:grpSp>
              <p:nvGrpSpPr>
                <p:cNvPr id="1227" name="Group 1226"/>
                <p:cNvGrpSpPr/>
                <p:nvPr/>
              </p:nvGrpSpPr>
              <p:grpSpPr>
                <a:xfrm>
                  <a:off x="10629946" y="3610269"/>
                  <a:ext cx="174816" cy="288071"/>
                  <a:chOff x="559534" y="4742300"/>
                  <a:chExt cx="174816" cy="321097"/>
                </a:xfrm>
              </p:grpSpPr>
              <p:cxnSp>
                <p:nvCxnSpPr>
                  <p:cNvPr id="1272" name="Straight Connector 1271"/>
                  <p:cNvCxnSpPr/>
                  <p:nvPr/>
                </p:nvCxnSpPr>
                <p:spPr>
                  <a:xfrm>
                    <a:off x="653726" y="4742300"/>
                    <a:ext cx="0" cy="7200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sp>
                <p:nvSpPr>
                  <p:cNvPr id="1273" name="TextBox 1272"/>
                  <p:cNvSpPr txBox="1"/>
                  <p:nvPr/>
                </p:nvSpPr>
                <p:spPr>
                  <a:xfrm>
                    <a:off x="559534" y="4773655"/>
                    <a:ext cx="174816" cy="28974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10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latin typeface="Source Sans Pro"/>
                        <a:ea typeface="Source Sans Pro"/>
                        <a:cs typeface="Source Sans Pro"/>
                        <a:sym typeface="Source Sans Pro"/>
                      </a:rPr>
                      <a:t>1</a:t>
                    </a:r>
                  </a:p>
                </p:txBody>
              </p:sp>
            </p:grpSp>
            <p:grpSp>
              <p:nvGrpSpPr>
                <p:cNvPr id="1228" name="Group 1227"/>
                <p:cNvGrpSpPr/>
                <p:nvPr/>
              </p:nvGrpSpPr>
              <p:grpSpPr>
                <a:xfrm>
                  <a:off x="10898634" y="3610269"/>
                  <a:ext cx="174816" cy="288071"/>
                  <a:chOff x="559534" y="4742300"/>
                  <a:chExt cx="174816" cy="321097"/>
                </a:xfrm>
              </p:grpSpPr>
              <p:cxnSp>
                <p:nvCxnSpPr>
                  <p:cNvPr id="1270" name="Straight Connector 1269"/>
                  <p:cNvCxnSpPr/>
                  <p:nvPr/>
                </p:nvCxnSpPr>
                <p:spPr>
                  <a:xfrm>
                    <a:off x="653726" y="4742300"/>
                    <a:ext cx="0" cy="7200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sp>
                <p:nvSpPr>
                  <p:cNvPr id="1271" name="TextBox 1270"/>
                  <p:cNvSpPr txBox="1"/>
                  <p:nvPr/>
                </p:nvSpPr>
                <p:spPr>
                  <a:xfrm>
                    <a:off x="559534" y="4773655"/>
                    <a:ext cx="174816" cy="28974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10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latin typeface="Source Sans Pro"/>
                        <a:ea typeface="Source Sans Pro"/>
                        <a:cs typeface="Source Sans Pro"/>
                        <a:sym typeface="Source Sans Pro"/>
                      </a:rPr>
                      <a:t>2</a:t>
                    </a:r>
                  </a:p>
                </p:txBody>
              </p:sp>
            </p:grpSp>
            <p:grpSp>
              <p:nvGrpSpPr>
                <p:cNvPr id="1229" name="Group 1228"/>
                <p:cNvGrpSpPr/>
                <p:nvPr/>
              </p:nvGrpSpPr>
              <p:grpSpPr>
                <a:xfrm>
                  <a:off x="11167322" y="3610269"/>
                  <a:ext cx="174816" cy="288071"/>
                  <a:chOff x="559534" y="4742300"/>
                  <a:chExt cx="174816" cy="321097"/>
                </a:xfrm>
              </p:grpSpPr>
              <p:cxnSp>
                <p:nvCxnSpPr>
                  <p:cNvPr id="1268" name="Straight Connector 1267"/>
                  <p:cNvCxnSpPr/>
                  <p:nvPr/>
                </p:nvCxnSpPr>
                <p:spPr>
                  <a:xfrm>
                    <a:off x="653726" y="4742300"/>
                    <a:ext cx="0" cy="7200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sp>
                <p:nvSpPr>
                  <p:cNvPr id="1269" name="TextBox 1268"/>
                  <p:cNvSpPr txBox="1"/>
                  <p:nvPr/>
                </p:nvSpPr>
                <p:spPr>
                  <a:xfrm>
                    <a:off x="559534" y="4773655"/>
                    <a:ext cx="174816" cy="28974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10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latin typeface="Source Sans Pro"/>
                        <a:ea typeface="Source Sans Pro"/>
                        <a:cs typeface="Source Sans Pro"/>
                        <a:sym typeface="Source Sans Pro"/>
                      </a:rPr>
                      <a:t>3</a:t>
                    </a:r>
                  </a:p>
                </p:txBody>
              </p:sp>
            </p:grpSp>
            <p:grpSp>
              <p:nvGrpSpPr>
                <p:cNvPr id="1230" name="Group 1229"/>
                <p:cNvGrpSpPr/>
                <p:nvPr/>
              </p:nvGrpSpPr>
              <p:grpSpPr>
                <a:xfrm>
                  <a:off x="11436010" y="3610269"/>
                  <a:ext cx="174816" cy="288071"/>
                  <a:chOff x="559534" y="4742300"/>
                  <a:chExt cx="174816" cy="321097"/>
                </a:xfrm>
              </p:grpSpPr>
              <p:cxnSp>
                <p:nvCxnSpPr>
                  <p:cNvPr id="1266" name="Straight Connector 1265"/>
                  <p:cNvCxnSpPr/>
                  <p:nvPr/>
                </p:nvCxnSpPr>
                <p:spPr>
                  <a:xfrm>
                    <a:off x="653726" y="4742300"/>
                    <a:ext cx="0" cy="7200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sp>
                <p:nvSpPr>
                  <p:cNvPr id="1267" name="TextBox 1266"/>
                  <p:cNvSpPr txBox="1"/>
                  <p:nvPr/>
                </p:nvSpPr>
                <p:spPr>
                  <a:xfrm>
                    <a:off x="559534" y="4773655"/>
                    <a:ext cx="174816" cy="28974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10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latin typeface="Source Sans Pro"/>
                        <a:ea typeface="Source Sans Pro"/>
                        <a:cs typeface="Source Sans Pro"/>
                        <a:sym typeface="Source Sans Pro"/>
                      </a:rPr>
                      <a:t>4</a:t>
                    </a:r>
                  </a:p>
                </p:txBody>
              </p:sp>
            </p:grpSp>
            <p:grpSp>
              <p:nvGrpSpPr>
                <p:cNvPr id="1231" name="Group 1230"/>
                <p:cNvGrpSpPr/>
                <p:nvPr/>
              </p:nvGrpSpPr>
              <p:grpSpPr>
                <a:xfrm>
                  <a:off x="11704698" y="3610269"/>
                  <a:ext cx="174816" cy="288071"/>
                  <a:chOff x="559534" y="4742300"/>
                  <a:chExt cx="174816" cy="321097"/>
                </a:xfrm>
              </p:grpSpPr>
              <p:cxnSp>
                <p:nvCxnSpPr>
                  <p:cNvPr id="1264" name="Straight Connector 1263"/>
                  <p:cNvCxnSpPr/>
                  <p:nvPr/>
                </p:nvCxnSpPr>
                <p:spPr>
                  <a:xfrm>
                    <a:off x="653726" y="4742300"/>
                    <a:ext cx="0" cy="7200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sp>
                <p:nvSpPr>
                  <p:cNvPr id="1265" name="TextBox 1264"/>
                  <p:cNvSpPr txBox="1"/>
                  <p:nvPr/>
                </p:nvSpPr>
                <p:spPr>
                  <a:xfrm>
                    <a:off x="559534" y="4773655"/>
                    <a:ext cx="174816" cy="28974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10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latin typeface="Source Sans Pro"/>
                        <a:ea typeface="Source Sans Pro"/>
                        <a:cs typeface="Source Sans Pro"/>
                        <a:sym typeface="Source Sans Pro"/>
                      </a:rPr>
                      <a:t>5</a:t>
                    </a:r>
                  </a:p>
                </p:txBody>
              </p:sp>
            </p:grpSp>
            <p:grpSp>
              <p:nvGrpSpPr>
                <p:cNvPr id="1232" name="Group 1231"/>
                <p:cNvGrpSpPr/>
                <p:nvPr/>
              </p:nvGrpSpPr>
              <p:grpSpPr>
                <a:xfrm>
                  <a:off x="11973386" y="3610269"/>
                  <a:ext cx="174816" cy="288071"/>
                  <a:chOff x="559534" y="4742300"/>
                  <a:chExt cx="174816" cy="321097"/>
                </a:xfrm>
              </p:grpSpPr>
              <p:cxnSp>
                <p:nvCxnSpPr>
                  <p:cNvPr id="1262" name="Straight Connector 1261"/>
                  <p:cNvCxnSpPr/>
                  <p:nvPr/>
                </p:nvCxnSpPr>
                <p:spPr>
                  <a:xfrm>
                    <a:off x="653726" y="4742300"/>
                    <a:ext cx="0" cy="7200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sp>
                <p:nvSpPr>
                  <p:cNvPr id="1263" name="TextBox 1262"/>
                  <p:cNvSpPr txBox="1"/>
                  <p:nvPr/>
                </p:nvSpPr>
                <p:spPr>
                  <a:xfrm>
                    <a:off x="559534" y="4773655"/>
                    <a:ext cx="174816" cy="28974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10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latin typeface="Source Sans Pro"/>
                        <a:ea typeface="Source Sans Pro"/>
                        <a:cs typeface="Source Sans Pro"/>
                        <a:sym typeface="Source Sans Pro"/>
                      </a:rPr>
                      <a:t>6</a:t>
                    </a:r>
                  </a:p>
                </p:txBody>
              </p:sp>
            </p:grpSp>
            <p:grpSp>
              <p:nvGrpSpPr>
                <p:cNvPr id="1233" name="Group 1232"/>
                <p:cNvGrpSpPr/>
                <p:nvPr/>
              </p:nvGrpSpPr>
              <p:grpSpPr>
                <a:xfrm>
                  <a:off x="12242074" y="3610269"/>
                  <a:ext cx="174816" cy="288071"/>
                  <a:chOff x="559534" y="4742300"/>
                  <a:chExt cx="174816" cy="321097"/>
                </a:xfrm>
              </p:grpSpPr>
              <p:cxnSp>
                <p:nvCxnSpPr>
                  <p:cNvPr id="1260" name="Straight Connector 1259"/>
                  <p:cNvCxnSpPr/>
                  <p:nvPr/>
                </p:nvCxnSpPr>
                <p:spPr>
                  <a:xfrm>
                    <a:off x="653726" y="4742300"/>
                    <a:ext cx="0" cy="7200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sp>
                <p:nvSpPr>
                  <p:cNvPr id="1261" name="TextBox 1260"/>
                  <p:cNvSpPr txBox="1"/>
                  <p:nvPr/>
                </p:nvSpPr>
                <p:spPr>
                  <a:xfrm>
                    <a:off x="559534" y="4773655"/>
                    <a:ext cx="174816" cy="28974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10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latin typeface="Source Sans Pro"/>
                        <a:ea typeface="Source Sans Pro"/>
                        <a:cs typeface="Source Sans Pro"/>
                        <a:sym typeface="Source Sans Pro"/>
                      </a:rPr>
                      <a:t>7</a:t>
                    </a:r>
                  </a:p>
                </p:txBody>
              </p:sp>
            </p:grpSp>
            <p:grpSp>
              <p:nvGrpSpPr>
                <p:cNvPr id="1234" name="Group 1233"/>
                <p:cNvGrpSpPr/>
                <p:nvPr/>
              </p:nvGrpSpPr>
              <p:grpSpPr>
                <a:xfrm>
                  <a:off x="12510762" y="3610269"/>
                  <a:ext cx="174816" cy="288071"/>
                  <a:chOff x="559534" y="4742300"/>
                  <a:chExt cx="174816" cy="321097"/>
                </a:xfrm>
              </p:grpSpPr>
              <p:cxnSp>
                <p:nvCxnSpPr>
                  <p:cNvPr id="1258" name="Straight Connector 1257"/>
                  <p:cNvCxnSpPr/>
                  <p:nvPr/>
                </p:nvCxnSpPr>
                <p:spPr>
                  <a:xfrm>
                    <a:off x="653726" y="4742300"/>
                    <a:ext cx="0" cy="7200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sp>
                <p:nvSpPr>
                  <p:cNvPr id="1259" name="TextBox 1258"/>
                  <p:cNvSpPr txBox="1"/>
                  <p:nvPr/>
                </p:nvSpPr>
                <p:spPr>
                  <a:xfrm>
                    <a:off x="559534" y="4773655"/>
                    <a:ext cx="174816" cy="28974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10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latin typeface="Source Sans Pro"/>
                        <a:ea typeface="Source Sans Pro"/>
                        <a:cs typeface="Source Sans Pro"/>
                        <a:sym typeface="Source Sans Pro"/>
                      </a:rPr>
                      <a:t>8</a:t>
                    </a:r>
                  </a:p>
                </p:txBody>
              </p:sp>
            </p:grpSp>
            <p:grpSp>
              <p:nvGrpSpPr>
                <p:cNvPr id="1235" name="Group 1234"/>
                <p:cNvGrpSpPr/>
                <p:nvPr/>
              </p:nvGrpSpPr>
              <p:grpSpPr>
                <a:xfrm>
                  <a:off x="12779450" y="3610269"/>
                  <a:ext cx="174816" cy="288071"/>
                  <a:chOff x="559534" y="4742300"/>
                  <a:chExt cx="174816" cy="321097"/>
                </a:xfrm>
              </p:grpSpPr>
              <p:cxnSp>
                <p:nvCxnSpPr>
                  <p:cNvPr id="1256" name="Straight Connector 1255"/>
                  <p:cNvCxnSpPr/>
                  <p:nvPr/>
                </p:nvCxnSpPr>
                <p:spPr>
                  <a:xfrm>
                    <a:off x="653726" y="4742300"/>
                    <a:ext cx="0" cy="7200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sp>
                <p:nvSpPr>
                  <p:cNvPr id="1257" name="TextBox 1256"/>
                  <p:cNvSpPr txBox="1"/>
                  <p:nvPr/>
                </p:nvSpPr>
                <p:spPr>
                  <a:xfrm>
                    <a:off x="559534" y="4773655"/>
                    <a:ext cx="174816" cy="28974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10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latin typeface="Source Sans Pro"/>
                        <a:ea typeface="Source Sans Pro"/>
                        <a:cs typeface="Source Sans Pro"/>
                        <a:sym typeface="Source Sans Pro"/>
                      </a:rPr>
                      <a:t>9</a:t>
                    </a:r>
                  </a:p>
                </p:txBody>
              </p:sp>
            </p:grpSp>
            <p:grpSp>
              <p:nvGrpSpPr>
                <p:cNvPr id="1236" name="Group 1235"/>
                <p:cNvGrpSpPr/>
                <p:nvPr/>
              </p:nvGrpSpPr>
              <p:grpSpPr>
                <a:xfrm>
                  <a:off x="12984533" y="3575042"/>
                  <a:ext cx="358319" cy="398001"/>
                  <a:chOff x="559534" y="4696711"/>
                  <a:chExt cx="174816" cy="443630"/>
                </a:xfrm>
              </p:grpSpPr>
              <p:cxnSp>
                <p:nvCxnSpPr>
                  <p:cNvPr id="1254" name="Straight Connector 1253"/>
                  <p:cNvCxnSpPr/>
                  <p:nvPr/>
                </p:nvCxnSpPr>
                <p:spPr>
                  <a:xfrm>
                    <a:off x="653726" y="4742300"/>
                    <a:ext cx="0" cy="7200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sp>
                <p:nvSpPr>
                  <p:cNvPr id="1255" name="TextBox 1254"/>
                  <p:cNvSpPr txBox="1"/>
                  <p:nvPr/>
                </p:nvSpPr>
                <p:spPr>
                  <a:xfrm>
                    <a:off x="559534" y="4696711"/>
                    <a:ext cx="174816" cy="443630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10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latin typeface="Source Sans Pro"/>
                        <a:ea typeface="Source Sans Pro"/>
                        <a:cs typeface="Source Sans Pro"/>
                        <a:sym typeface="Source Sans Pro"/>
                      </a:rPr>
                      <a:t>10</a:t>
                    </a:r>
                  </a:p>
                </p:txBody>
              </p:sp>
            </p:grpSp>
            <p:cxnSp>
              <p:nvCxnSpPr>
                <p:cNvPr id="1237" name="Straight Arrow Connector 1236"/>
                <p:cNvCxnSpPr/>
                <p:nvPr/>
              </p:nvCxnSpPr>
              <p:spPr>
                <a:xfrm>
                  <a:off x="10721323" y="3550129"/>
                  <a:ext cx="540000" cy="0"/>
                </a:xfrm>
                <a:prstGeom prst="straightConnector1">
                  <a:avLst/>
                </a:prstGeom>
                <a:noFill/>
                <a:ln w="25400" cap="flat">
                  <a:solidFill>
                    <a:schemeClr val="accent1"/>
                  </a:solidFill>
                  <a:prstDash val="solid"/>
                  <a:miter lim="400000"/>
                  <a:headEnd type="oval" w="med" len="med"/>
                  <a:tailEnd type="oval" w="med" len="med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grpSp>
              <p:nvGrpSpPr>
                <p:cNvPr id="1238" name="Group 1237"/>
                <p:cNvGrpSpPr/>
                <p:nvPr/>
              </p:nvGrpSpPr>
              <p:grpSpPr>
                <a:xfrm>
                  <a:off x="13216443" y="3609327"/>
                  <a:ext cx="358319" cy="302972"/>
                  <a:chOff x="559534" y="4742300"/>
                  <a:chExt cx="174816" cy="337706"/>
                </a:xfrm>
              </p:grpSpPr>
              <p:cxnSp>
                <p:nvCxnSpPr>
                  <p:cNvPr id="1252" name="Straight Connector 1251"/>
                  <p:cNvCxnSpPr/>
                  <p:nvPr/>
                </p:nvCxnSpPr>
                <p:spPr>
                  <a:xfrm>
                    <a:off x="653726" y="4742300"/>
                    <a:ext cx="0" cy="7200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sp>
                <p:nvSpPr>
                  <p:cNvPr id="1253" name="TextBox 1252"/>
                  <p:cNvSpPr txBox="1"/>
                  <p:nvPr/>
                </p:nvSpPr>
                <p:spPr>
                  <a:xfrm>
                    <a:off x="559534" y="4757046"/>
                    <a:ext cx="174816" cy="322960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10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latin typeface="Source Sans Pro"/>
                        <a:ea typeface="Source Sans Pro"/>
                        <a:cs typeface="Source Sans Pro"/>
                        <a:sym typeface="Source Sans Pro"/>
                      </a:rPr>
                      <a:t>11</a:t>
                    </a:r>
                  </a:p>
                </p:txBody>
              </p:sp>
            </p:grpSp>
            <p:cxnSp>
              <p:nvCxnSpPr>
                <p:cNvPr id="1239" name="Straight Arrow Connector 1238"/>
                <p:cNvCxnSpPr/>
                <p:nvPr/>
              </p:nvCxnSpPr>
              <p:spPr>
                <a:xfrm>
                  <a:off x="11527578" y="3550129"/>
                  <a:ext cx="540000" cy="0"/>
                </a:xfrm>
                <a:prstGeom prst="straightConnector1">
                  <a:avLst/>
                </a:prstGeom>
                <a:noFill/>
                <a:ln w="25400" cap="flat">
                  <a:solidFill>
                    <a:schemeClr val="accent1"/>
                  </a:solidFill>
                  <a:prstDash val="solid"/>
                  <a:miter lim="400000"/>
                  <a:headEnd type="oval" w="med" len="med"/>
                  <a:tailEnd type="oval" w="med" len="med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1240" name="Straight Arrow Connector 1239"/>
                <p:cNvCxnSpPr/>
                <p:nvPr/>
              </p:nvCxnSpPr>
              <p:spPr>
                <a:xfrm>
                  <a:off x="12334102" y="3550129"/>
                  <a:ext cx="540000" cy="0"/>
                </a:xfrm>
                <a:prstGeom prst="straightConnector1">
                  <a:avLst/>
                </a:prstGeom>
                <a:noFill/>
                <a:ln w="25400" cap="flat">
                  <a:solidFill>
                    <a:schemeClr val="accent1"/>
                  </a:solidFill>
                  <a:prstDash val="solid"/>
                  <a:miter lim="400000"/>
                  <a:headEnd type="oval" w="med" len="med"/>
                  <a:tailEnd type="oval" w="med" len="med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1241" name="Straight Arrow Connector 1240"/>
                <p:cNvCxnSpPr/>
                <p:nvPr/>
              </p:nvCxnSpPr>
              <p:spPr>
                <a:xfrm>
                  <a:off x="12869260" y="3550129"/>
                  <a:ext cx="540000" cy="0"/>
                </a:xfrm>
                <a:prstGeom prst="straightConnector1">
                  <a:avLst/>
                </a:prstGeom>
                <a:noFill/>
                <a:ln w="25400" cap="flat">
                  <a:solidFill>
                    <a:schemeClr val="accent1"/>
                  </a:solidFill>
                  <a:prstDash val="solid"/>
                  <a:miter lim="400000"/>
                  <a:headEnd type="oval" w="med" len="med"/>
                  <a:tailEnd type="oval" w="med" len="med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grpSp>
              <p:nvGrpSpPr>
                <p:cNvPr id="1242" name="Group 1241"/>
                <p:cNvGrpSpPr/>
                <p:nvPr/>
              </p:nvGrpSpPr>
              <p:grpSpPr>
                <a:xfrm>
                  <a:off x="10710607" y="3151565"/>
                  <a:ext cx="2726400" cy="291440"/>
                  <a:chOff x="10710607" y="3151565"/>
                  <a:chExt cx="2726400" cy="291440"/>
                </a:xfrm>
              </p:grpSpPr>
              <p:grpSp>
                <p:nvGrpSpPr>
                  <p:cNvPr id="1248" name="Group 1247"/>
                  <p:cNvGrpSpPr/>
                  <p:nvPr/>
                </p:nvGrpSpPr>
                <p:grpSpPr>
                  <a:xfrm>
                    <a:off x="10710607" y="3151565"/>
                    <a:ext cx="2574000" cy="291440"/>
                    <a:chOff x="10710607" y="3151565"/>
                    <a:chExt cx="2574000" cy="291440"/>
                  </a:xfrm>
                </p:grpSpPr>
                <p:sp>
                  <p:nvSpPr>
                    <p:cNvPr id="1250" name="TextBox 1249"/>
                    <p:cNvSpPr txBox="1"/>
                    <p:nvPr/>
                  </p:nvSpPr>
                  <p:spPr>
                    <a:xfrm>
                      <a:off x="12045618" y="3151565"/>
                      <a:ext cx="317569" cy="289742"/>
                    </a:xfrm>
                    <a:prstGeom prst="rect">
                      <a:avLst/>
                    </a:prstGeom>
                    <a:noFill/>
                    <a:ln w="12700" cap="flat">
                      <a:noFill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  <p:txBody>
                    <a:bodyPr rot="0" spcFirstLastPara="1" vertOverflow="overflow" horzOverflow="overflow" vert="horz" wrap="square" lIns="54570" tIns="54570" rIns="54570" bIns="54570" numCol="1" spcCol="38100" rtlCol="0" anchor="ctr">
                      <a:spAutoFit/>
                    </a:bodyPr>
                    <a:lstStyle/>
                    <a:p>
                      <a:pPr marL="0" marR="0" indent="0" algn="l" defTabSz="584200" rtl="0" fontAlgn="auto" latinLnBrk="0" hangingPunct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4C4C4C"/>
                          </a:solidFill>
                          <a:effectLst/>
                          <a:uFillTx/>
                          <a:latin typeface="Consolas" panose="020B0609020204030204" pitchFamily="49" charset="0"/>
                          <a:sym typeface="Source Sans Pro"/>
                        </a:rPr>
                        <a:t>E1</a:t>
                      </a:r>
                    </a:p>
                  </p:txBody>
                </p:sp>
                <p:cxnSp>
                  <p:nvCxnSpPr>
                    <p:cNvPr id="1251" name="Connector: Elbow 1250"/>
                    <p:cNvCxnSpPr/>
                    <p:nvPr/>
                  </p:nvCxnSpPr>
                  <p:spPr>
                    <a:xfrm flipV="1">
                      <a:off x="10710607" y="3389005"/>
                      <a:ext cx="2574000" cy="54000"/>
                    </a:xfrm>
                    <a:prstGeom prst="bentConnector3">
                      <a:avLst>
                        <a:gd name="adj1" fmla="val 537"/>
                      </a:avLst>
                    </a:prstGeom>
                    <a:noFill/>
                    <a:ln w="25400" cap="flat">
                      <a:solidFill>
                        <a:srgbClr val="0000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cxnSp>
                <p:nvCxnSpPr>
                  <p:cNvPr id="1249" name="Connector: Elbow 1248"/>
                  <p:cNvCxnSpPr/>
                  <p:nvPr/>
                </p:nvCxnSpPr>
                <p:spPr>
                  <a:xfrm flipH="1" flipV="1">
                    <a:off x="10863007" y="3389005"/>
                    <a:ext cx="2574000" cy="54000"/>
                  </a:xfrm>
                  <a:prstGeom prst="bentConnector3">
                    <a:avLst>
                      <a:gd name="adj1" fmla="val 537"/>
                    </a:avLst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</p:grpSp>
          <p:cxnSp>
            <p:nvCxnSpPr>
              <p:cNvPr id="1223" name="Straight Arrow Connector 1222"/>
              <p:cNvCxnSpPr/>
              <p:nvPr/>
            </p:nvCxnSpPr>
            <p:spPr>
              <a:xfrm>
                <a:off x="11366120" y="4552096"/>
                <a:ext cx="306000" cy="0"/>
              </a:xfrm>
              <a:prstGeom prst="straightConnector1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224" name="Straight Arrow Connector 1223"/>
              <p:cNvCxnSpPr/>
              <p:nvPr/>
            </p:nvCxnSpPr>
            <p:spPr>
              <a:xfrm>
                <a:off x="12965602" y="4545476"/>
                <a:ext cx="306000" cy="0"/>
              </a:xfrm>
              <a:prstGeom prst="straightConnector1">
                <a:avLst/>
              </a:prstGeom>
              <a:noFill/>
              <a:ln w="25400" cap="flat">
                <a:solidFill>
                  <a:srgbClr val="000000"/>
                </a:solidFill>
                <a:prstDash val="sysDot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cxnSp>
          <p:nvCxnSpPr>
            <p:cNvPr id="1274" name="Straight Arrow Connector 1273"/>
            <p:cNvCxnSpPr/>
            <p:nvPr/>
          </p:nvCxnSpPr>
          <p:spPr>
            <a:xfrm>
              <a:off x="12075127" y="5701247"/>
              <a:ext cx="306000" cy="0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ysDot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15" name="Group 14"/>
          <p:cNvGrpSpPr/>
          <p:nvPr/>
        </p:nvGrpSpPr>
        <p:grpSpPr>
          <a:xfrm>
            <a:off x="7212402" y="2641112"/>
            <a:ext cx="3225386" cy="1212185"/>
            <a:chOff x="7227028" y="2760858"/>
            <a:chExt cx="3225386" cy="1212185"/>
          </a:xfrm>
        </p:grpSpPr>
        <p:grpSp>
          <p:nvGrpSpPr>
            <p:cNvPr id="1280" name="Group 1279"/>
            <p:cNvGrpSpPr/>
            <p:nvPr/>
          </p:nvGrpSpPr>
          <p:grpSpPr>
            <a:xfrm>
              <a:off x="7227028" y="2760858"/>
              <a:ext cx="3225386" cy="1212185"/>
              <a:chOff x="10513252" y="2760858"/>
              <a:chExt cx="3225386" cy="1212185"/>
            </a:xfrm>
          </p:grpSpPr>
          <p:cxnSp>
            <p:nvCxnSpPr>
              <p:cNvPr id="1281" name="Straight Connector 1280"/>
              <p:cNvCxnSpPr/>
              <p:nvPr/>
            </p:nvCxnSpPr>
            <p:spPr>
              <a:xfrm>
                <a:off x="10513252" y="3627665"/>
                <a:ext cx="2975859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282" name="TextBox 1281"/>
              <p:cNvSpPr txBox="1"/>
              <p:nvPr/>
            </p:nvSpPr>
            <p:spPr>
              <a:xfrm>
                <a:off x="10537316" y="2760858"/>
                <a:ext cx="3201322" cy="4846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lvl="1" indent="0">
                  <a:buClr>
                    <a:schemeClr val="accent4"/>
                  </a:buClr>
                </a:pPr>
                <a:r>
                  <a:rPr lang="en-GB" sz="1000" dirty="0" err="1">
                    <a:latin typeface="Consolas" panose="020B0609020204030204" pitchFamily="49" charset="0"/>
                  </a:rPr>
                  <a:t>fixed_episodes</a:t>
                </a:r>
                <a:r>
                  <a:rPr lang="en-GB" sz="1000" dirty="0">
                    <a:latin typeface="Consolas" panose="020B0609020204030204" pitchFamily="49" charset="0"/>
                  </a:rPr>
                  <a:t>(dates, </a:t>
                </a:r>
              </a:p>
              <a:p>
                <a:pPr lvl="7" indent="0"/>
                <a:r>
                  <a:rPr lang="en-GB" sz="1000" dirty="0" err="1" smtClean="0">
                    <a:latin typeface="Consolas" panose="020B0609020204030204" pitchFamily="49" charset="0"/>
                  </a:rPr>
                  <a:t>case_length</a:t>
                </a:r>
                <a:r>
                  <a:rPr lang="en-GB" sz="1000" dirty="0" smtClean="0">
                    <a:latin typeface="Consolas" panose="020B0609020204030204" pitchFamily="49" charset="0"/>
                  </a:rPr>
                  <a:t> </a:t>
                </a:r>
                <a:r>
                  <a:rPr lang="en-GB" sz="1000" dirty="0">
                    <a:latin typeface="Consolas" panose="020B0609020204030204" pitchFamily="49" charset="0"/>
                  </a:rPr>
                  <a:t>= 5, to_s4 = T)</a:t>
                </a:r>
                <a:endPara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  <p:grpSp>
            <p:nvGrpSpPr>
              <p:cNvPr id="1283" name="Group 1282"/>
              <p:cNvGrpSpPr/>
              <p:nvPr/>
            </p:nvGrpSpPr>
            <p:grpSpPr>
              <a:xfrm>
                <a:off x="10629946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333" name="Straight Connector 1332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334" name="TextBox 1333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1</a:t>
                  </a:r>
                </a:p>
              </p:txBody>
            </p:sp>
          </p:grpSp>
          <p:grpSp>
            <p:nvGrpSpPr>
              <p:cNvPr id="1284" name="Group 1283"/>
              <p:cNvGrpSpPr/>
              <p:nvPr/>
            </p:nvGrpSpPr>
            <p:grpSpPr>
              <a:xfrm>
                <a:off x="10898634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331" name="Straight Connector 1330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332" name="TextBox 1331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2</a:t>
                  </a:r>
                </a:p>
              </p:txBody>
            </p:sp>
          </p:grpSp>
          <p:grpSp>
            <p:nvGrpSpPr>
              <p:cNvPr id="1285" name="Group 1284"/>
              <p:cNvGrpSpPr/>
              <p:nvPr/>
            </p:nvGrpSpPr>
            <p:grpSpPr>
              <a:xfrm>
                <a:off x="11167322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329" name="Straight Connector 1328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330" name="TextBox 1329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3</a:t>
                  </a:r>
                </a:p>
              </p:txBody>
            </p:sp>
          </p:grpSp>
          <p:grpSp>
            <p:nvGrpSpPr>
              <p:cNvPr id="1286" name="Group 1285"/>
              <p:cNvGrpSpPr/>
              <p:nvPr/>
            </p:nvGrpSpPr>
            <p:grpSpPr>
              <a:xfrm>
                <a:off x="11436010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327" name="Straight Connector 1326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328" name="TextBox 1327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4</a:t>
                  </a:r>
                </a:p>
              </p:txBody>
            </p:sp>
          </p:grpSp>
          <p:grpSp>
            <p:nvGrpSpPr>
              <p:cNvPr id="1287" name="Group 1286"/>
              <p:cNvGrpSpPr/>
              <p:nvPr/>
            </p:nvGrpSpPr>
            <p:grpSpPr>
              <a:xfrm>
                <a:off x="11704698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325" name="Straight Connector 1324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326" name="TextBox 1325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5</a:t>
                  </a:r>
                </a:p>
              </p:txBody>
            </p:sp>
          </p:grpSp>
          <p:grpSp>
            <p:nvGrpSpPr>
              <p:cNvPr id="1288" name="Group 1287"/>
              <p:cNvGrpSpPr/>
              <p:nvPr/>
            </p:nvGrpSpPr>
            <p:grpSpPr>
              <a:xfrm>
                <a:off x="11973386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323" name="Straight Connector 1322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324" name="TextBox 1323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6</a:t>
                  </a:r>
                </a:p>
              </p:txBody>
            </p:sp>
          </p:grpSp>
          <p:grpSp>
            <p:nvGrpSpPr>
              <p:cNvPr id="1289" name="Group 1288"/>
              <p:cNvGrpSpPr/>
              <p:nvPr/>
            </p:nvGrpSpPr>
            <p:grpSpPr>
              <a:xfrm>
                <a:off x="12242074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321" name="Straight Connector 1320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322" name="TextBox 1321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7</a:t>
                  </a:r>
                </a:p>
              </p:txBody>
            </p:sp>
          </p:grpSp>
          <p:grpSp>
            <p:nvGrpSpPr>
              <p:cNvPr id="1290" name="Group 1289"/>
              <p:cNvGrpSpPr/>
              <p:nvPr/>
            </p:nvGrpSpPr>
            <p:grpSpPr>
              <a:xfrm>
                <a:off x="12510762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319" name="Straight Connector 1318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320" name="TextBox 1319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8</a:t>
                  </a:r>
                </a:p>
              </p:txBody>
            </p:sp>
          </p:grpSp>
          <p:grpSp>
            <p:nvGrpSpPr>
              <p:cNvPr id="1291" name="Group 1290"/>
              <p:cNvGrpSpPr/>
              <p:nvPr/>
            </p:nvGrpSpPr>
            <p:grpSpPr>
              <a:xfrm>
                <a:off x="12779450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317" name="Straight Connector 1316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318" name="TextBox 1317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9</a:t>
                  </a:r>
                </a:p>
              </p:txBody>
            </p:sp>
          </p:grpSp>
          <p:grpSp>
            <p:nvGrpSpPr>
              <p:cNvPr id="1292" name="Group 1291"/>
              <p:cNvGrpSpPr/>
              <p:nvPr/>
            </p:nvGrpSpPr>
            <p:grpSpPr>
              <a:xfrm>
                <a:off x="12984533" y="3575042"/>
                <a:ext cx="358319" cy="398001"/>
                <a:chOff x="559534" y="4696711"/>
                <a:chExt cx="174816" cy="443630"/>
              </a:xfrm>
            </p:grpSpPr>
            <p:cxnSp>
              <p:nvCxnSpPr>
                <p:cNvPr id="1315" name="Straight Connector 1314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316" name="TextBox 1315"/>
                <p:cNvSpPr txBox="1"/>
                <p:nvPr/>
              </p:nvSpPr>
              <p:spPr>
                <a:xfrm>
                  <a:off x="559534" y="4696711"/>
                  <a:ext cx="174816" cy="44363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10</a:t>
                  </a:r>
                </a:p>
              </p:txBody>
            </p:sp>
          </p:grpSp>
          <p:cxnSp>
            <p:nvCxnSpPr>
              <p:cNvPr id="1293" name="Straight Arrow Connector 1292"/>
              <p:cNvCxnSpPr/>
              <p:nvPr/>
            </p:nvCxnSpPr>
            <p:spPr>
              <a:xfrm>
                <a:off x="10713439" y="3550129"/>
                <a:ext cx="0" cy="0"/>
              </a:xfrm>
              <a:prstGeom prst="straightConnector1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miter lim="400000"/>
                <a:headEnd type="oval" w="med" len="med"/>
                <a:tailEnd type="oval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grpSp>
            <p:nvGrpSpPr>
              <p:cNvPr id="1294" name="Group 1293"/>
              <p:cNvGrpSpPr/>
              <p:nvPr/>
            </p:nvGrpSpPr>
            <p:grpSpPr>
              <a:xfrm>
                <a:off x="13216443" y="3609327"/>
                <a:ext cx="358319" cy="302972"/>
                <a:chOff x="559534" y="4742300"/>
                <a:chExt cx="174816" cy="337706"/>
              </a:xfrm>
            </p:grpSpPr>
            <p:cxnSp>
              <p:nvCxnSpPr>
                <p:cNvPr id="1313" name="Straight Connector 1312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314" name="TextBox 1313"/>
                <p:cNvSpPr txBox="1"/>
                <p:nvPr/>
              </p:nvSpPr>
              <p:spPr>
                <a:xfrm>
                  <a:off x="559534" y="4757046"/>
                  <a:ext cx="174816" cy="32296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11</a:t>
                  </a:r>
                </a:p>
              </p:txBody>
            </p:sp>
          </p:grpSp>
          <p:cxnSp>
            <p:nvCxnSpPr>
              <p:cNvPr id="1295" name="Straight Arrow Connector 1294"/>
              <p:cNvCxnSpPr/>
              <p:nvPr/>
            </p:nvCxnSpPr>
            <p:spPr>
              <a:xfrm>
                <a:off x="11527578" y="3550129"/>
                <a:ext cx="0" cy="0"/>
              </a:xfrm>
              <a:prstGeom prst="straightConnector1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miter lim="400000"/>
                <a:headEnd type="oval" w="med" len="med"/>
                <a:tailEnd type="oval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296" name="Straight Arrow Connector 1295"/>
              <p:cNvCxnSpPr/>
              <p:nvPr/>
            </p:nvCxnSpPr>
            <p:spPr>
              <a:xfrm>
                <a:off x="12326844" y="3550129"/>
                <a:ext cx="0" cy="0"/>
              </a:xfrm>
              <a:prstGeom prst="straightConnector1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miter lim="400000"/>
                <a:headEnd type="oval" w="med" len="med"/>
                <a:tailEnd type="oval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297" name="Straight Arrow Connector 1296"/>
              <p:cNvCxnSpPr/>
              <p:nvPr/>
            </p:nvCxnSpPr>
            <p:spPr>
              <a:xfrm>
                <a:off x="12869260" y="3550129"/>
                <a:ext cx="0" cy="0"/>
              </a:xfrm>
              <a:prstGeom prst="straightConnector1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miter lim="400000"/>
                <a:headEnd type="oval" w="med" len="med"/>
                <a:tailEnd type="oval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grpSp>
            <p:nvGrpSpPr>
              <p:cNvPr id="1298" name="Group 1297"/>
              <p:cNvGrpSpPr/>
              <p:nvPr/>
            </p:nvGrpSpPr>
            <p:grpSpPr>
              <a:xfrm>
                <a:off x="10710607" y="3151565"/>
                <a:ext cx="836400" cy="291440"/>
                <a:chOff x="10710607" y="3151565"/>
                <a:chExt cx="836400" cy="291440"/>
              </a:xfrm>
            </p:grpSpPr>
            <p:grpSp>
              <p:nvGrpSpPr>
                <p:cNvPr id="1309" name="Group 1308"/>
                <p:cNvGrpSpPr/>
                <p:nvPr/>
              </p:nvGrpSpPr>
              <p:grpSpPr>
                <a:xfrm>
                  <a:off x="10710607" y="3151565"/>
                  <a:ext cx="511152" cy="291440"/>
                  <a:chOff x="10710607" y="3151565"/>
                  <a:chExt cx="511152" cy="291440"/>
                </a:xfrm>
              </p:grpSpPr>
              <p:sp>
                <p:nvSpPr>
                  <p:cNvPr id="1311" name="TextBox 1310"/>
                  <p:cNvSpPr txBox="1"/>
                  <p:nvPr/>
                </p:nvSpPr>
                <p:spPr>
                  <a:xfrm>
                    <a:off x="10904190" y="3151565"/>
                    <a:ext cx="317569" cy="28974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10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latin typeface="Consolas" panose="020B0609020204030204" pitchFamily="49" charset="0"/>
                        <a:sym typeface="Source Sans Pro"/>
                      </a:rPr>
                      <a:t>E1</a:t>
                    </a:r>
                  </a:p>
                </p:txBody>
              </p:sp>
              <p:cxnSp>
                <p:nvCxnSpPr>
                  <p:cNvPr id="1312" name="Connector: Elbow 1311"/>
                  <p:cNvCxnSpPr/>
                  <p:nvPr/>
                </p:nvCxnSpPr>
                <p:spPr>
                  <a:xfrm flipV="1">
                    <a:off x="10710607" y="3389005"/>
                    <a:ext cx="396000" cy="54000"/>
                  </a:xfrm>
                  <a:prstGeom prst="bentConnector3">
                    <a:avLst>
                      <a:gd name="adj1" fmla="val 1067"/>
                    </a:avLst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cxnSp>
              <p:nvCxnSpPr>
                <p:cNvPr id="1310" name="Connector: Elbow 1309"/>
                <p:cNvCxnSpPr/>
                <p:nvPr/>
              </p:nvCxnSpPr>
              <p:spPr>
                <a:xfrm flipH="1" flipV="1">
                  <a:off x="10863007" y="3389005"/>
                  <a:ext cx="684000" cy="54000"/>
                </a:xfrm>
                <a:prstGeom prst="bentConnector3">
                  <a:avLst>
                    <a:gd name="adj1" fmla="val 1067"/>
                  </a:avLst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1300" name="Group 1299"/>
              <p:cNvGrpSpPr/>
              <p:nvPr/>
            </p:nvGrpSpPr>
            <p:grpSpPr>
              <a:xfrm>
                <a:off x="12326844" y="3146798"/>
                <a:ext cx="548400" cy="291440"/>
                <a:chOff x="10710607" y="3151565"/>
                <a:chExt cx="548400" cy="291440"/>
              </a:xfrm>
            </p:grpSpPr>
            <p:grpSp>
              <p:nvGrpSpPr>
                <p:cNvPr id="1301" name="Group 1300"/>
                <p:cNvGrpSpPr/>
                <p:nvPr/>
              </p:nvGrpSpPr>
              <p:grpSpPr>
                <a:xfrm>
                  <a:off x="10710607" y="3151565"/>
                  <a:ext cx="513131" cy="291440"/>
                  <a:chOff x="10710607" y="3151565"/>
                  <a:chExt cx="513131" cy="291440"/>
                </a:xfrm>
              </p:grpSpPr>
              <p:sp>
                <p:nvSpPr>
                  <p:cNvPr id="1303" name="TextBox 1302"/>
                  <p:cNvSpPr txBox="1"/>
                  <p:nvPr/>
                </p:nvSpPr>
                <p:spPr>
                  <a:xfrm>
                    <a:off x="10906169" y="3151565"/>
                    <a:ext cx="317569" cy="28974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10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latin typeface="Consolas" panose="020B0609020204030204" pitchFamily="49" charset="0"/>
                        <a:sym typeface="Source Sans Pro"/>
                      </a:rPr>
                      <a:t>E3</a:t>
                    </a:r>
                  </a:p>
                </p:txBody>
              </p:sp>
              <p:cxnSp>
                <p:nvCxnSpPr>
                  <p:cNvPr id="1304" name="Connector: Elbow 1303"/>
                  <p:cNvCxnSpPr/>
                  <p:nvPr/>
                </p:nvCxnSpPr>
                <p:spPr>
                  <a:xfrm flipV="1">
                    <a:off x="10710607" y="3389005"/>
                    <a:ext cx="360000" cy="54000"/>
                  </a:xfrm>
                  <a:prstGeom prst="bentConnector3">
                    <a:avLst>
                      <a:gd name="adj1" fmla="val 1067"/>
                    </a:avLst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cxnSp>
              <p:nvCxnSpPr>
                <p:cNvPr id="1302" name="Connector: Elbow 1301"/>
                <p:cNvCxnSpPr/>
                <p:nvPr/>
              </p:nvCxnSpPr>
              <p:spPr>
                <a:xfrm flipH="1" flipV="1">
                  <a:off x="10863007" y="3389005"/>
                  <a:ext cx="396000" cy="54000"/>
                </a:xfrm>
                <a:prstGeom prst="bentConnector3">
                  <a:avLst>
                    <a:gd name="adj1" fmla="val 1067"/>
                  </a:avLst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</p:grpSp>
        <p:grpSp>
          <p:nvGrpSpPr>
            <p:cNvPr id="1338" name="Group 1337"/>
            <p:cNvGrpSpPr/>
            <p:nvPr/>
          </p:nvGrpSpPr>
          <p:grpSpPr>
            <a:xfrm>
              <a:off x="7420225" y="3481658"/>
              <a:ext cx="1359833" cy="65"/>
              <a:chOff x="7408501" y="3466271"/>
              <a:chExt cx="1359833" cy="65"/>
            </a:xfrm>
          </p:grpSpPr>
          <p:cxnSp>
            <p:nvCxnSpPr>
              <p:cNvPr id="1336" name="Straight Arrow Connector 1335"/>
              <p:cNvCxnSpPr/>
              <p:nvPr/>
            </p:nvCxnSpPr>
            <p:spPr>
              <a:xfrm>
                <a:off x="7408501" y="3466271"/>
                <a:ext cx="864000" cy="0"/>
              </a:xfrm>
              <a:prstGeom prst="straightConnector1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337" name="Straight Arrow Connector 1336"/>
              <p:cNvCxnSpPr/>
              <p:nvPr/>
            </p:nvCxnSpPr>
            <p:spPr>
              <a:xfrm>
                <a:off x="8102334" y="3466336"/>
                <a:ext cx="666000" cy="0"/>
              </a:xfrm>
              <a:prstGeom prst="straightConnector1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</p:grpSp>
      <p:cxnSp>
        <p:nvCxnSpPr>
          <p:cNvPr id="959" name="Straight Connector 958"/>
          <p:cNvCxnSpPr/>
          <p:nvPr/>
        </p:nvCxnSpPr>
        <p:spPr>
          <a:xfrm flipH="1">
            <a:off x="7799096" y="9534539"/>
            <a:ext cx="554400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ysDot"/>
            <a:miter lim="400000"/>
            <a:headEnd type="none" w="med" len="med"/>
            <a:tailEnd type="non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7" name="Group 16"/>
          <p:cNvGrpSpPr/>
          <p:nvPr/>
        </p:nvGrpSpPr>
        <p:grpSpPr>
          <a:xfrm>
            <a:off x="7338602" y="8715772"/>
            <a:ext cx="3225386" cy="1314093"/>
            <a:chOff x="7187541" y="3760742"/>
            <a:chExt cx="3225386" cy="1314093"/>
          </a:xfrm>
        </p:grpSpPr>
        <p:grpSp>
          <p:nvGrpSpPr>
            <p:cNvPr id="802" name="Group 801"/>
            <p:cNvGrpSpPr/>
            <p:nvPr/>
          </p:nvGrpSpPr>
          <p:grpSpPr>
            <a:xfrm>
              <a:off x="7187541" y="3760742"/>
              <a:ext cx="3225386" cy="1314093"/>
              <a:chOff x="10513252" y="2658950"/>
              <a:chExt cx="3225386" cy="1314093"/>
            </a:xfrm>
          </p:grpSpPr>
          <p:cxnSp>
            <p:nvCxnSpPr>
              <p:cNvPr id="803" name="Straight Connector 802"/>
              <p:cNvCxnSpPr/>
              <p:nvPr/>
            </p:nvCxnSpPr>
            <p:spPr>
              <a:xfrm>
                <a:off x="10513252" y="3627665"/>
                <a:ext cx="2975859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804" name="TextBox 803"/>
              <p:cNvSpPr txBox="1"/>
              <p:nvPr/>
            </p:nvSpPr>
            <p:spPr>
              <a:xfrm>
                <a:off x="10537316" y="2658950"/>
                <a:ext cx="3201322" cy="623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lvl="1" indent="0">
                  <a:buClr>
                    <a:schemeClr val="accent4"/>
                  </a:buClr>
                </a:pPr>
                <a:r>
                  <a:rPr lang="en-GB" sz="1000" dirty="0" err="1">
                    <a:latin typeface="Consolas" panose="020B0609020204030204" pitchFamily="49" charset="0"/>
                  </a:rPr>
                  <a:t>rolling_episodes</a:t>
                </a:r>
                <a:r>
                  <a:rPr lang="en-GB" sz="1000" dirty="0">
                    <a:latin typeface="Consolas" panose="020B0609020204030204" pitchFamily="49" charset="0"/>
                  </a:rPr>
                  <a:t>(dates, </a:t>
                </a:r>
                <a:r>
                  <a:rPr lang="en-GB" sz="1000" dirty="0" err="1">
                    <a:latin typeface="Consolas" panose="020B0609020204030204" pitchFamily="49" charset="0"/>
                  </a:rPr>
                  <a:t>case_length</a:t>
                </a:r>
                <a:r>
                  <a:rPr lang="en-GB" sz="1000" dirty="0">
                    <a:latin typeface="Consolas" panose="020B0609020204030204" pitchFamily="49" charset="0"/>
                  </a:rPr>
                  <a:t> = 5, </a:t>
                </a:r>
                <a:r>
                  <a:rPr lang="en-GB" sz="1000" dirty="0" err="1">
                    <a:latin typeface="Consolas" panose="020B0609020204030204" pitchFamily="49" charset="0"/>
                  </a:rPr>
                  <a:t>recurrence_length</a:t>
                </a:r>
                <a:r>
                  <a:rPr lang="en-GB" sz="1000" dirty="0">
                    <a:latin typeface="Consolas" panose="020B0609020204030204" pitchFamily="49" charset="0"/>
                  </a:rPr>
                  <a:t> =2, </a:t>
                </a:r>
                <a:r>
                  <a:rPr lang="en-GB" sz="1000" dirty="0" err="1">
                    <a:latin typeface="Consolas" panose="020B0609020204030204" pitchFamily="49" charset="0"/>
                  </a:rPr>
                  <a:t>from_last</a:t>
                </a:r>
                <a:r>
                  <a:rPr lang="en-GB" sz="1000" dirty="0">
                    <a:latin typeface="Consolas" panose="020B0609020204030204" pitchFamily="49" charset="0"/>
                  </a:rPr>
                  <a:t> = T, </a:t>
                </a:r>
                <a:endParaRPr lang="en-GB" sz="1000" dirty="0" smtClean="0">
                  <a:latin typeface="Consolas" panose="020B0609020204030204" pitchFamily="49" charset="0"/>
                </a:endParaRPr>
              </a:p>
              <a:p>
                <a:pPr lvl="1" indent="0">
                  <a:buClr>
                    <a:schemeClr val="accent4"/>
                  </a:buClr>
                </a:pPr>
                <a:r>
                  <a:rPr lang="en-GB" sz="1000" dirty="0" smtClean="0">
                    <a:latin typeface="Consolas" panose="020B0609020204030204" pitchFamily="49" charset="0"/>
                  </a:rPr>
                  <a:t>to_s4 </a:t>
                </a:r>
                <a:r>
                  <a:rPr lang="en-GB" sz="1000" dirty="0">
                    <a:latin typeface="Consolas" panose="020B0609020204030204" pitchFamily="49" charset="0"/>
                  </a:rPr>
                  <a:t>= T)</a:t>
                </a:r>
              </a:p>
            </p:txBody>
          </p:sp>
          <p:grpSp>
            <p:nvGrpSpPr>
              <p:cNvPr id="805" name="Group 804"/>
              <p:cNvGrpSpPr/>
              <p:nvPr/>
            </p:nvGrpSpPr>
            <p:grpSpPr>
              <a:xfrm>
                <a:off x="10629946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021" name="Straight Connector 1020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022" name="TextBox 1021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1</a:t>
                  </a:r>
                </a:p>
              </p:txBody>
            </p:sp>
          </p:grpSp>
          <p:grpSp>
            <p:nvGrpSpPr>
              <p:cNvPr id="806" name="Group 805"/>
              <p:cNvGrpSpPr/>
              <p:nvPr/>
            </p:nvGrpSpPr>
            <p:grpSpPr>
              <a:xfrm>
                <a:off x="10898634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019" name="Straight Connector 1018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020" name="TextBox 1019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2</a:t>
                  </a:r>
                </a:p>
              </p:txBody>
            </p:sp>
          </p:grpSp>
          <p:grpSp>
            <p:nvGrpSpPr>
              <p:cNvPr id="807" name="Group 806"/>
              <p:cNvGrpSpPr/>
              <p:nvPr/>
            </p:nvGrpSpPr>
            <p:grpSpPr>
              <a:xfrm>
                <a:off x="11167322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016" name="Straight Connector 1015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018" name="TextBox 1017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3</a:t>
                  </a:r>
                </a:p>
              </p:txBody>
            </p:sp>
          </p:grpSp>
          <p:grpSp>
            <p:nvGrpSpPr>
              <p:cNvPr id="812" name="Group 811"/>
              <p:cNvGrpSpPr/>
              <p:nvPr/>
            </p:nvGrpSpPr>
            <p:grpSpPr>
              <a:xfrm>
                <a:off x="11436010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983" name="Straight Connector 982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984" name="TextBox 983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4</a:t>
                  </a:r>
                </a:p>
              </p:txBody>
            </p:sp>
          </p:grpSp>
          <p:grpSp>
            <p:nvGrpSpPr>
              <p:cNvPr id="813" name="Group 812"/>
              <p:cNvGrpSpPr/>
              <p:nvPr/>
            </p:nvGrpSpPr>
            <p:grpSpPr>
              <a:xfrm>
                <a:off x="11704698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981" name="Straight Connector 980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982" name="TextBox 981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5</a:t>
                  </a:r>
                </a:p>
              </p:txBody>
            </p:sp>
          </p:grpSp>
          <p:grpSp>
            <p:nvGrpSpPr>
              <p:cNvPr id="815" name="Group 814"/>
              <p:cNvGrpSpPr/>
              <p:nvPr/>
            </p:nvGrpSpPr>
            <p:grpSpPr>
              <a:xfrm>
                <a:off x="11973386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979" name="Straight Connector 978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980" name="TextBox 979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6</a:t>
                  </a:r>
                </a:p>
              </p:txBody>
            </p:sp>
          </p:grpSp>
          <p:grpSp>
            <p:nvGrpSpPr>
              <p:cNvPr id="852" name="Group 851"/>
              <p:cNvGrpSpPr/>
              <p:nvPr/>
            </p:nvGrpSpPr>
            <p:grpSpPr>
              <a:xfrm>
                <a:off x="12242074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976" name="Straight Connector 975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977" name="TextBox 976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7</a:t>
                  </a:r>
                </a:p>
              </p:txBody>
            </p:sp>
          </p:grpSp>
          <p:grpSp>
            <p:nvGrpSpPr>
              <p:cNvPr id="853" name="Group 852"/>
              <p:cNvGrpSpPr/>
              <p:nvPr/>
            </p:nvGrpSpPr>
            <p:grpSpPr>
              <a:xfrm>
                <a:off x="12510762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974" name="Straight Connector 973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975" name="TextBox 974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8</a:t>
                  </a:r>
                </a:p>
              </p:txBody>
            </p:sp>
          </p:grpSp>
          <p:grpSp>
            <p:nvGrpSpPr>
              <p:cNvPr id="854" name="Group 853"/>
              <p:cNvGrpSpPr/>
              <p:nvPr/>
            </p:nvGrpSpPr>
            <p:grpSpPr>
              <a:xfrm>
                <a:off x="12779450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969" name="Straight Connector 968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972" name="TextBox 971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9</a:t>
                  </a:r>
                </a:p>
              </p:txBody>
            </p:sp>
          </p:grpSp>
          <p:grpSp>
            <p:nvGrpSpPr>
              <p:cNvPr id="855" name="Group 854"/>
              <p:cNvGrpSpPr/>
              <p:nvPr/>
            </p:nvGrpSpPr>
            <p:grpSpPr>
              <a:xfrm>
                <a:off x="12984533" y="3575042"/>
                <a:ext cx="358319" cy="398001"/>
                <a:chOff x="559534" y="4696711"/>
                <a:chExt cx="174816" cy="443630"/>
              </a:xfrm>
            </p:grpSpPr>
            <p:cxnSp>
              <p:nvCxnSpPr>
                <p:cNvPr id="967" name="Straight Connector 966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968" name="TextBox 967"/>
                <p:cNvSpPr txBox="1"/>
                <p:nvPr/>
              </p:nvSpPr>
              <p:spPr>
                <a:xfrm>
                  <a:off x="559534" y="4696711"/>
                  <a:ext cx="174816" cy="44363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10</a:t>
                  </a:r>
                </a:p>
              </p:txBody>
            </p:sp>
          </p:grpSp>
          <p:cxnSp>
            <p:nvCxnSpPr>
              <p:cNvPr id="856" name="Straight Arrow Connector 855"/>
              <p:cNvCxnSpPr/>
              <p:nvPr/>
            </p:nvCxnSpPr>
            <p:spPr>
              <a:xfrm>
                <a:off x="10713439" y="3550129"/>
                <a:ext cx="0" cy="0"/>
              </a:xfrm>
              <a:prstGeom prst="straightConnector1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miter lim="400000"/>
                <a:headEnd type="oval" w="med" len="med"/>
                <a:tailEnd type="oval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grpSp>
            <p:nvGrpSpPr>
              <p:cNvPr id="859" name="Group 858"/>
              <p:cNvGrpSpPr/>
              <p:nvPr/>
            </p:nvGrpSpPr>
            <p:grpSpPr>
              <a:xfrm>
                <a:off x="13216443" y="3609327"/>
                <a:ext cx="358319" cy="302972"/>
                <a:chOff x="559534" y="4742300"/>
                <a:chExt cx="174816" cy="337706"/>
              </a:xfrm>
            </p:grpSpPr>
            <p:cxnSp>
              <p:nvCxnSpPr>
                <p:cNvPr id="965" name="Straight Connector 964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966" name="TextBox 965"/>
                <p:cNvSpPr txBox="1"/>
                <p:nvPr/>
              </p:nvSpPr>
              <p:spPr>
                <a:xfrm>
                  <a:off x="559534" y="4757046"/>
                  <a:ext cx="174816" cy="32296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11</a:t>
                  </a:r>
                </a:p>
              </p:txBody>
            </p:sp>
          </p:grpSp>
          <p:cxnSp>
            <p:nvCxnSpPr>
              <p:cNvPr id="860" name="Straight Arrow Connector 859"/>
              <p:cNvCxnSpPr/>
              <p:nvPr/>
            </p:nvCxnSpPr>
            <p:spPr>
              <a:xfrm>
                <a:off x="11527578" y="3550129"/>
                <a:ext cx="0" cy="0"/>
              </a:xfrm>
              <a:prstGeom prst="straightConnector1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miter lim="400000"/>
                <a:headEnd type="oval" w="med" len="med"/>
                <a:tailEnd type="oval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861" name="Straight Arrow Connector 860"/>
              <p:cNvCxnSpPr/>
              <p:nvPr/>
            </p:nvCxnSpPr>
            <p:spPr>
              <a:xfrm>
                <a:off x="12326844" y="3550129"/>
                <a:ext cx="0" cy="0"/>
              </a:xfrm>
              <a:prstGeom prst="straightConnector1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miter lim="400000"/>
                <a:headEnd type="oval" w="med" len="med"/>
                <a:tailEnd type="oval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862" name="Straight Arrow Connector 861"/>
              <p:cNvCxnSpPr/>
              <p:nvPr/>
            </p:nvCxnSpPr>
            <p:spPr>
              <a:xfrm>
                <a:off x="12869260" y="3550129"/>
                <a:ext cx="0" cy="0"/>
              </a:xfrm>
              <a:prstGeom prst="straightConnector1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miter lim="400000"/>
                <a:headEnd type="oval" w="med" len="med"/>
                <a:tailEnd type="oval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grpSp>
            <p:nvGrpSpPr>
              <p:cNvPr id="956" name="Group 955"/>
              <p:cNvGrpSpPr/>
              <p:nvPr/>
            </p:nvGrpSpPr>
            <p:grpSpPr>
              <a:xfrm>
                <a:off x="10593504" y="3151565"/>
                <a:ext cx="317569" cy="291440"/>
                <a:chOff x="10593504" y="3151565"/>
                <a:chExt cx="317569" cy="291440"/>
              </a:xfrm>
            </p:grpSpPr>
            <p:sp>
              <p:nvSpPr>
                <p:cNvPr id="958" name="TextBox 957"/>
                <p:cNvSpPr txBox="1"/>
                <p:nvPr/>
              </p:nvSpPr>
              <p:spPr>
                <a:xfrm>
                  <a:off x="10593504" y="3151565"/>
                  <a:ext cx="317569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Consolas" panose="020B0609020204030204" pitchFamily="49" charset="0"/>
                      <a:sym typeface="Source Sans Pro"/>
                    </a:rPr>
                    <a:t>E1</a:t>
                  </a:r>
                </a:p>
              </p:txBody>
            </p:sp>
            <p:cxnSp>
              <p:nvCxnSpPr>
                <p:cNvPr id="960" name="Connector: Elbow 1311"/>
                <p:cNvCxnSpPr/>
                <p:nvPr/>
              </p:nvCxnSpPr>
              <p:spPr>
                <a:xfrm flipV="1">
                  <a:off x="10710607" y="3389005"/>
                  <a:ext cx="0" cy="54000"/>
                </a:xfrm>
                <a:prstGeom prst="bentConnector3">
                  <a:avLst>
                    <a:gd name="adj1" fmla="val 1067"/>
                  </a:avLst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910" name="Group 909"/>
              <p:cNvGrpSpPr/>
              <p:nvPr/>
            </p:nvGrpSpPr>
            <p:grpSpPr>
              <a:xfrm>
                <a:off x="11517888" y="3146798"/>
                <a:ext cx="1376400" cy="291440"/>
                <a:chOff x="9901651" y="3151565"/>
                <a:chExt cx="1376400" cy="291440"/>
              </a:xfrm>
            </p:grpSpPr>
            <p:grpSp>
              <p:nvGrpSpPr>
                <p:cNvPr id="911" name="Group 910"/>
                <p:cNvGrpSpPr/>
                <p:nvPr/>
              </p:nvGrpSpPr>
              <p:grpSpPr>
                <a:xfrm>
                  <a:off x="9901651" y="3151565"/>
                  <a:ext cx="1224000" cy="291440"/>
                  <a:chOff x="9901651" y="3151565"/>
                  <a:chExt cx="1224000" cy="291440"/>
                </a:xfrm>
              </p:grpSpPr>
              <p:sp>
                <p:nvSpPr>
                  <p:cNvPr id="915" name="TextBox 914"/>
                  <p:cNvSpPr txBox="1"/>
                  <p:nvPr/>
                </p:nvSpPr>
                <p:spPr>
                  <a:xfrm>
                    <a:off x="10501691" y="3151565"/>
                    <a:ext cx="317569" cy="28974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1000" b="1" i="0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latin typeface="Consolas" panose="020B0609020204030204" pitchFamily="49" charset="0"/>
                        <a:sym typeface="Source Sans Pro"/>
                      </a:rPr>
                      <a:t>E4</a:t>
                    </a:r>
                    <a:endPara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Consolas" panose="020B0609020204030204" pitchFamily="49" charset="0"/>
                      <a:sym typeface="Source Sans Pro"/>
                    </a:endParaRPr>
                  </a:p>
                </p:txBody>
              </p:sp>
              <p:cxnSp>
                <p:nvCxnSpPr>
                  <p:cNvPr id="955" name="Connector: Elbow 1303"/>
                  <p:cNvCxnSpPr/>
                  <p:nvPr/>
                </p:nvCxnSpPr>
                <p:spPr>
                  <a:xfrm flipV="1">
                    <a:off x="9901651" y="3389005"/>
                    <a:ext cx="1224000" cy="54000"/>
                  </a:xfrm>
                  <a:prstGeom prst="bentConnector3">
                    <a:avLst>
                      <a:gd name="adj1" fmla="val 1067"/>
                    </a:avLst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cxnSp>
              <p:nvCxnSpPr>
                <p:cNvPr id="913" name="Connector: Elbow 1301"/>
                <p:cNvCxnSpPr/>
                <p:nvPr/>
              </p:nvCxnSpPr>
              <p:spPr>
                <a:xfrm flipH="1" flipV="1">
                  <a:off x="10054051" y="3389005"/>
                  <a:ext cx="1224000" cy="54000"/>
                </a:xfrm>
                <a:prstGeom prst="bentConnector3">
                  <a:avLst>
                    <a:gd name="adj1" fmla="val 1067"/>
                  </a:avLst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</p:grpSp>
        <p:cxnSp>
          <p:nvCxnSpPr>
            <p:cNvPr id="1075" name="Straight Arrow Connector 1074"/>
            <p:cNvCxnSpPr/>
            <p:nvPr/>
          </p:nvCxnSpPr>
          <p:spPr>
            <a:xfrm flipH="1">
              <a:off x="8202435" y="4579509"/>
              <a:ext cx="1368000" cy="0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1130" name="Group 1129"/>
          <p:cNvGrpSpPr/>
          <p:nvPr/>
        </p:nvGrpSpPr>
        <p:grpSpPr>
          <a:xfrm>
            <a:off x="7338602" y="7616691"/>
            <a:ext cx="3225386" cy="1191667"/>
            <a:chOff x="7227028" y="2781376"/>
            <a:chExt cx="3225386" cy="1191667"/>
          </a:xfrm>
        </p:grpSpPr>
        <p:grpSp>
          <p:nvGrpSpPr>
            <p:cNvPr id="1131" name="Group 1130"/>
            <p:cNvGrpSpPr/>
            <p:nvPr/>
          </p:nvGrpSpPr>
          <p:grpSpPr>
            <a:xfrm>
              <a:off x="7227028" y="2781376"/>
              <a:ext cx="3225386" cy="1191667"/>
              <a:chOff x="10513252" y="2781376"/>
              <a:chExt cx="3225386" cy="1191667"/>
            </a:xfrm>
          </p:grpSpPr>
          <p:cxnSp>
            <p:nvCxnSpPr>
              <p:cNvPr id="1135" name="Straight Connector 1134"/>
              <p:cNvCxnSpPr/>
              <p:nvPr/>
            </p:nvCxnSpPr>
            <p:spPr>
              <a:xfrm>
                <a:off x="10513252" y="3627665"/>
                <a:ext cx="2975859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136" name="TextBox 1135"/>
              <p:cNvSpPr txBox="1"/>
              <p:nvPr/>
            </p:nvSpPr>
            <p:spPr>
              <a:xfrm>
                <a:off x="10537316" y="2781376"/>
                <a:ext cx="3201322" cy="4436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lvl="1" indent="0">
                  <a:buClr>
                    <a:schemeClr val="accent4"/>
                  </a:buClr>
                </a:pPr>
                <a:r>
                  <a:rPr lang="en-GB" sz="1000" dirty="0" err="1" smtClean="0">
                    <a:latin typeface="Consolas" panose="020B0609020204030204" pitchFamily="49" charset="0"/>
                  </a:rPr>
                  <a:t>rolling_episodes</a:t>
                </a:r>
                <a:r>
                  <a:rPr lang="en-GB" sz="1000" dirty="0" smtClean="0">
                    <a:latin typeface="Consolas" panose="020B0609020204030204" pitchFamily="49" charset="0"/>
                  </a:rPr>
                  <a:t>(dates, </a:t>
                </a:r>
                <a:r>
                  <a:rPr lang="en-GB" sz="1000" dirty="0" err="1" smtClean="0">
                    <a:latin typeface="Consolas" panose="020B0609020204030204" pitchFamily="49" charset="0"/>
                  </a:rPr>
                  <a:t>case_length</a:t>
                </a:r>
                <a:r>
                  <a:rPr lang="en-GB" sz="1000" dirty="0" smtClean="0">
                    <a:latin typeface="Consolas" panose="020B0609020204030204" pitchFamily="49" charset="0"/>
                  </a:rPr>
                  <a:t> </a:t>
                </a:r>
                <a:r>
                  <a:rPr lang="en-GB" sz="1000" dirty="0">
                    <a:latin typeface="Consolas" panose="020B0609020204030204" pitchFamily="49" charset="0"/>
                  </a:rPr>
                  <a:t>= 5, </a:t>
                </a:r>
                <a:r>
                  <a:rPr lang="en-GB" sz="1000" dirty="0" err="1">
                    <a:latin typeface="Consolas" panose="020B0609020204030204" pitchFamily="49" charset="0"/>
                  </a:rPr>
                  <a:t>recurrence_length</a:t>
                </a:r>
                <a:r>
                  <a:rPr lang="en-GB" sz="1000" dirty="0">
                    <a:latin typeface="Consolas" panose="020B0609020204030204" pitchFamily="49" charset="0"/>
                  </a:rPr>
                  <a:t> =2, to_s4 = T)</a:t>
                </a:r>
                <a:endPara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  <p:grpSp>
            <p:nvGrpSpPr>
              <p:cNvPr id="1137" name="Group 1136"/>
              <p:cNvGrpSpPr/>
              <p:nvPr/>
            </p:nvGrpSpPr>
            <p:grpSpPr>
              <a:xfrm>
                <a:off x="10629946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352" name="Straight Connector 1351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353" name="TextBox 1352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1</a:t>
                  </a:r>
                </a:p>
              </p:txBody>
            </p:sp>
          </p:grpSp>
          <p:grpSp>
            <p:nvGrpSpPr>
              <p:cNvPr id="1138" name="Group 1137"/>
              <p:cNvGrpSpPr/>
              <p:nvPr/>
            </p:nvGrpSpPr>
            <p:grpSpPr>
              <a:xfrm>
                <a:off x="10898634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350" name="Straight Connector 1349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351" name="TextBox 1350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2</a:t>
                  </a:r>
                </a:p>
              </p:txBody>
            </p:sp>
          </p:grpSp>
          <p:grpSp>
            <p:nvGrpSpPr>
              <p:cNvPr id="1140" name="Group 1139"/>
              <p:cNvGrpSpPr/>
              <p:nvPr/>
            </p:nvGrpSpPr>
            <p:grpSpPr>
              <a:xfrm>
                <a:off x="11167322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348" name="Straight Connector 1347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349" name="TextBox 1348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3</a:t>
                  </a:r>
                </a:p>
              </p:txBody>
            </p:sp>
          </p:grpSp>
          <p:grpSp>
            <p:nvGrpSpPr>
              <p:cNvPr id="1141" name="Group 1140"/>
              <p:cNvGrpSpPr/>
              <p:nvPr/>
            </p:nvGrpSpPr>
            <p:grpSpPr>
              <a:xfrm>
                <a:off x="11436010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346" name="Straight Connector 1345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347" name="TextBox 1346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4</a:t>
                  </a:r>
                </a:p>
              </p:txBody>
            </p:sp>
          </p:grpSp>
          <p:grpSp>
            <p:nvGrpSpPr>
              <p:cNvPr id="1142" name="Group 1141"/>
              <p:cNvGrpSpPr/>
              <p:nvPr/>
            </p:nvGrpSpPr>
            <p:grpSpPr>
              <a:xfrm>
                <a:off x="11704698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344" name="Straight Connector 1343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345" name="TextBox 1344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5</a:t>
                  </a:r>
                </a:p>
              </p:txBody>
            </p:sp>
          </p:grpSp>
          <p:grpSp>
            <p:nvGrpSpPr>
              <p:cNvPr id="1145" name="Group 1144"/>
              <p:cNvGrpSpPr/>
              <p:nvPr/>
            </p:nvGrpSpPr>
            <p:grpSpPr>
              <a:xfrm>
                <a:off x="11973386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342" name="Straight Connector 1341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343" name="TextBox 1342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6</a:t>
                  </a:r>
                </a:p>
              </p:txBody>
            </p:sp>
          </p:grpSp>
          <p:grpSp>
            <p:nvGrpSpPr>
              <p:cNvPr id="1146" name="Group 1145"/>
              <p:cNvGrpSpPr/>
              <p:nvPr/>
            </p:nvGrpSpPr>
            <p:grpSpPr>
              <a:xfrm>
                <a:off x="12242074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340" name="Straight Connector 1339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341" name="TextBox 1340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7</a:t>
                  </a:r>
                </a:p>
              </p:txBody>
            </p:sp>
          </p:grpSp>
          <p:grpSp>
            <p:nvGrpSpPr>
              <p:cNvPr id="1147" name="Group 1146"/>
              <p:cNvGrpSpPr/>
              <p:nvPr/>
            </p:nvGrpSpPr>
            <p:grpSpPr>
              <a:xfrm>
                <a:off x="12510762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335" name="Straight Connector 1334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339" name="TextBox 1338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8</a:t>
                  </a:r>
                </a:p>
              </p:txBody>
            </p:sp>
          </p:grpSp>
          <p:grpSp>
            <p:nvGrpSpPr>
              <p:cNvPr id="1179" name="Group 1178"/>
              <p:cNvGrpSpPr/>
              <p:nvPr/>
            </p:nvGrpSpPr>
            <p:grpSpPr>
              <a:xfrm>
                <a:off x="12779450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307" name="Straight Connector 1306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308" name="TextBox 1307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9</a:t>
                  </a:r>
                </a:p>
              </p:txBody>
            </p:sp>
          </p:grpSp>
          <p:grpSp>
            <p:nvGrpSpPr>
              <p:cNvPr id="1185" name="Group 1184"/>
              <p:cNvGrpSpPr/>
              <p:nvPr/>
            </p:nvGrpSpPr>
            <p:grpSpPr>
              <a:xfrm>
                <a:off x="12984533" y="3575042"/>
                <a:ext cx="358319" cy="398001"/>
                <a:chOff x="559534" y="4696711"/>
                <a:chExt cx="174816" cy="443630"/>
              </a:xfrm>
            </p:grpSpPr>
            <p:cxnSp>
              <p:nvCxnSpPr>
                <p:cNvPr id="1305" name="Straight Connector 1304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306" name="TextBox 1305"/>
                <p:cNvSpPr txBox="1"/>
                <p:nvPr/>
              </p:nvSpPr>
              <p:spPr>
                <a:xfrm>
                  <a:off x="559534" y="4696711"/>
                  <a:ext cx="174816" cy="44363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10</a:t>
                  </a:r>
                </a:p>
              </p:txBody>
            </p:sp>
          </p:grpSp>
          <p:cxnSp>
            <p:nvCxnSpPr>
              <p:cNvPr id="1186" name="Straight Arrow Connector 1185"/>
              <p:cNvCxnSpPr/>
              <p:nvPr/>
            </p:nvCxnSpPr>
            <p:spPr>
              <a:xfrm>
                <a:off x="10713439" y="3550129"/>
                <a:ext cx="0" cy="0"/>
              </a:xfrm>
              <a:prstGeom prst="straightConnector1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miter lim="400000"/>
                <a:headEnd type="oval" w="med" len="med"/>
                <a:tailEnd type="oval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grpSp>
            <p:nvGrpSpPr>
              <p:cNvPr id="1187" name="Group 1186"/>
              <p:cNvGrpSpPr/>
              <p:nvPr/>
            </p:nvGrpSpPr>
            <p:grpSpPr>
              <a:xfrm>
                <a:off x="13216443" y="3609327"/>
                <a:ext cx="358319" cy="302972"/>
                <a:chOff x="559534" y="4742300"/>
                <a:chExt cx="174816" cy="337706"/>
              </a:xfrm>
            </p:grpSpPr>
            <p:cxnSp>
              <p:nvCxnSpPr>
                <p:cNvPr id="1279" name="Straight Connector 1278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299" name="TextBox 1298"/>
                <p:cNvSpPr txBox="1"/>
                <p:nvPr/>
              </p:nvSpPr>
              <p:spPr>
                <a:xfrm>
                  <a:off x="559534" y="4757046"/>
                  <a:ext cx="174816" cy="32296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11</a:t>
                  </a:r>
                </a:p>
              </p:txBody>
            </p:sp>
          </p:grpSp>
          <p:cxnSp>
            <p:nvCxnSpPr>
              <p:cNvPr id="1188" name="Straight Arrow Connector 1187"/>
              <p:cNvCxnSpPr/>
              <p:nvPr/>
            </p:nvCxnSpPr>
            <p:spPr>
              <a:xfrm>
                <a:off x="11527578" y="3550129"/>
                <a:ext cx="0" cy="0"/>
              </a:xfrm>
              <a:prstGeom prst="straightConnector1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miter lim="400000"/>
                <a:headEnd type="oval" w="med" len="med"/>
                <a:tailEnd type="oval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215" name="Straight Arrow Connector 1214"/>
              <p:cNvCxnSpPr/>
              <p:nvPr/>
            </p:nvCxnSpPr>
            <p:spPr>
              <a:xfrm>
                <a:off x="12326844" y="3550129"/>
                <a:ext cx="0" cy="0"/>
              </a:xfrm>
              <a:prstGeom prst="straightConnector1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miter lim="400000"/>
                <a:headEnd type="oval" w="med" len="med"/>
                <a:tailEnd type="oval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218" name="Straight Arrow Connector 1217"/>
              <p:cNvCxnSpPr/>
              <p:nvPr/>
            </p:nvCxnSpPr>
            <p:spPr>
              <a:xfrm>
                <a:off x="12869260" y="3550129"/>
                <a:ext cx="0" cy="0"/>
              </a:xfrm>
              <a:prstGeom prst="straightConnector1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miter lim="400000"/>
                <a:headEnd type="oval" w="med" len="med"/>
                <a:tailEnd type="oval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grpSp>
            <p:nvGrpSpPr>
              <p:cNvPr id="1219" name="Group 1218"/>
              <p:cNvGrpSpPr/>
              <p:nvPr/>
            </p:nvGrpSpPr>
            <p:grpSpPr>
              <a:xfrm>
                <a:off x="10710607" y="3151565"/>
                <a:ext cx="836400" cy="291440"/>
                <a:chOff x="10710607" y="3151565"/>
                <a:chExt cx="836400" cy="291440"/>
              </a:xfrm>
            </p:grpSpPr>
            <p:grpSp>
              <p:nvGrpSpPr>
                <p:cNvPr id="1275" name="Group 1274"/>
                <p:cNvGrpSpPr/>
                <p:nvPr/>
              </p:nvGrpSpPr>
              <p:grpSpPr>
                <a:xfrm>
                  <a:off x="10710607" y="3151565"/>
                  <a:ext cx="511152" cy="291440"/>
                  <a:chOff x="10710607" y="3151565"/>
                  <a:chExt cx="511152" cy="291440"/>
                </a:xfrm>
              </p:grpSpPr>
              <p:sp>
                <p:nvSpPr>
                  <p:cNvPr id="1277" name="TextBox 1276"/>
                  <p:cNvSpPr txBox="1"/>
                  <p:nvPr/>
                </p:nvSpPr>
                <p:spPr>
                  <a:xfrm>
                    <a:off x="10904190" y="3151565"/>
                    <a:ext cx="317569" cy="28974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10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latin typeface="Consolas" panose="020B0609020204030204" pitchFamily="49" charset="0"/>
                        <a:sym typeface="Source Sans Pro"/>
                      </a:rPr>
                      <a:t>E1</a:t>
                    </a:r>
                  </a:p>
                </p:txBody>
              </p:sp>
              <p:cxnSp>
                <p:nvCxnSpPr>
                  <p:cNvPr id="1278" name="Connector: Elbow 1311"/>
                  <p:cNvCxnSpPr/>
                  <p:nvPr/>
                </p:nvCxnSpPr>
                <p:spPr>
                  <a:xfrm flipV="1">
                    <a:off x="10710607" y="3389005"/>
                    <a:ext cx="396000" cy="54000"/>
                  </a:xfrm>
                  <a:prstGeom prst="bentConnector3">
                    <a:avLst>
                      <a:gd name="adj1" fmla="val 1067"/>
                    </a:avLst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cxnSp>
              <p:nvCxnSpPr>
                <p:cNvPr id="1276" name="Connector: Elbow 1309"/>
                <p:cNvCxnSpPr/>
                <p:nvPr/>
              </p:nvCxnSpPr>
              <p:spPr>
                <a:xfrm flipH="1" flipV="1">
                  <a:off x="10863007" y="3389005"/>
                  <a:ext cx="684000" cy="54000"/>
                </a:xfrm>
                <a:prstGeom prst="bentConnector3">
                  <a:avLst>
                    <a:gd name="adj1" fmla="val 1067"/>
                  </a:avLst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1243" name="Group 1242"/>
              <p:cNvGrpSpPr/>
              <p:nvPr/>
            </p:nvGrpSpPr>
            <p:grpSpPr>
              <a:xfrm>
                <a:off x="12326844" y="3146798"/>
                <a:ext cx="548400" cy="291440"/>
                <a:chOff x="10710607" y="3151565"/>
                <a:chExt cx="548400" cy="291440"/>
              </a:xfrm>
            </p:grpSpPr>
            <p:grpSp>
              <p:nvGrpSpPr>
                <p:cNvPr id="1244" name="Group 1243"/>
                <p:cNvGrpSpPr/>
                <p:nvPr/>
              </p:nvGrpSpPr>
              <p:grpSpPr>
                <a:xfrm>
                  <a:off x="10710607" y="3151565"/>
                  <a:ext cx="513131" cy="291440"/>
                  <a:chOff x="10710607" y="3151565"/>
                  <a:chExt cx="513131" cy="291440"/>
                </a:xfrm>
              </p:grpSpPr>
              <p:sp>
                <p:nvSpPr>
                  <p:cNvPr id="1246" name="TextBox 1245"/>
                  <p:cNvSpPr txBox="1"/>
                  <p:nvPr/>
                </p:nvSpPr>
                <p:spPr>
                  <a:xfrm>
                    <a:off x="10906169" y="3151565"/>
                    <a:ext cx="317569" cy="28974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10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latin typeface="Consolas" panose="020B0609020204030204" pitchFamily="49" charset="0"/>
                        <a:sym typeface="Source Sans Pro"/>
                      </a:rPr>
                      <a:t>E3</a:t>
                    </a:r>
                  </a:p>
                </p:txBody>
              </p:sp>
              <p:cxnSp>
                <p:nvCxnSpPr>
                  <p:cNvPr id="1247" name="Connector: Elbow 1303"/>
                  <p:cNvCxnSpPr/>
                  <p:nvPr/>
                </p:nvCxnSpPr>
                <p:spPr>
                  <a:xfrm flipV="1">
                    <a:off x="10710607" y="3389005"/>
                    <a:ext cx="360000" cy="54000"/>
                  </a:xfrm>
                  <a:prstGeom prst="bentConnector3">
                    <a:avLst>
                      <a:gd name="adj1" fmla="val 1067"/>
                    </a:avLst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cxnSp>
              <p:nvCxnSpPr>
                <p:cNvPr id="1245" name="Connector: Elbow 1301"/>
                <p:cNvCxnSpPr/>
                <p:nvPr/>
              </p:nvCxnSpPr>
              <p:spPr>
                <a:xfrm flipH="1" flipV="1">
                  <a:off x="10863007" y="3389005"/>
                  <a:ext cx="396000" cy="54000"/>
                </a:xfrm>
                <a:prstGeom prst="bentConnector3">
                  <a:avLst>
                    <a:gd name="adj1" fmla="val 1067"/>
                  </a:avLst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</p:grpSp>
        <p:grpSp>
          <p:nvGrpSpPr>
            <p:cNvPr id="1132" name="Group 1131"/>
            <p:cNvGrpSpPr/>
            <p:nvPr/>
          </p:nvGrpSpPr>
          <p:grpSpPr>
            <a:xfrm>
              <a:off x="7420225" y="3481658"/>
              <a:ext cx="1359833" cy="65"/>
              <a:chOff x="7408501" y="3466271"/>
              <a:chExt cx="1359833" cy="65"/>
            </a:xfrm>
          </p:grpSpPr>
          <p:cxnSp>
            <p:nvCxnSpPr>
              <p:cNvPr id="1133" name="Straight Arrow Connector 1132"/>
              <p:cNvCxnSpPr/>
              <p:nvPr/>
            </p:nvCxnSpPr>
            <p:spPr>
              <a:xfrm>
                <a:off x="7408501" y="3466271"/>
                <a:ext cx="864000" cy="0"/>
              </a:xfrm>
              <a:prstGeom prst="straightConnector1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134" name="Straight Arrow Connector 1133"/>
              <p:cNvCxnSpPr/>
              <p:nvPr/>
            </p:nvCxnSpPr>
            <p:spPr>
              <a:xfrm>
                <a:off x="8102334" y="3466336"/>
                <a:ext cx="666000" cy="0"/>
              </a:xfrm>
              <a:prstGeom prst="straightConnector1">
                <a:avLst/>
              </a:prstGeom>
              <a:noFill/>
              <a:ln w="25400" cap="flat">
                <a:solidFill>
                  <a:srgbClr val="000000"/>
                </a:solidFill>
                <a:prstDash val="sysDot"/>
                <a:miter lim="400000"/>
                <a:headEnd type="none" w="med" len="med"/>
                <a:tailEnd type="none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</p:grpSp>
      <p:grpSp>
        <p:nvGrpSpPr>
          <p:cNvPr id="26" name="Group 25"/>
          <p:cNvGrpSpPr/>
          <p:nvPr/>
        </p:nvGrpSpPr>
        <p:grpSpPr>
          <a:xfrm>
            <a:off x="7338602" y="6398030"/>
            <a:ext cx="3225386" cy="1212185"/>
            <a:chOff x="7151442" y="4935256"/>
            <a:chExt cx="3225386" cy="1212185"/>
          </a:xfrm>
        </p:grpSpPr>
        <p:cxnSp>
          <p:nvCxnSpPr>
            <p:cNvPr id="857" name="Straight Connector 856"/>
            <p:cNvCxnSpPr/>
            <p:nvPr/>
          </p:nvCxnSpPr>
          <p:spPr>
            <a:xfrm>
              <a:off x="7332851" y="5655352"/>
              <a:ext cx="849600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none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grpSp>
          <p:nvGrpSpPr>
            <p:cNvPr id="18" name="Group 17"/>
            <p:cNvGrpSpPr/>
            <p:nvPr/>
          </p:nvGrpSpPr>
          <p:grpSpPr>
            <a:xfrm>
              <a:off x="7151442" y="4935256"/>
              <a:ext cx="3225386" cy="1212185"/>
              <a:chOff x="7151442" y="4935256"/>
              <a:chExt cx="3225386" cy="1212185"/>
            </a:xfrm>
          </p:grpSpPr>
          <p:cxnSp>
            <p:nvCxnSpPr>
              <p:cNvPr id="858" name="Straight Connector 857"/>
              <p:cNvCxnSpPr/>
              <p:nvPr/>
            </p:nvCxnSpPr>
            <p:spPr>
              <a:xfrm>
                <a:off x="8177976" y="5656111"/>
                <a:ext cx="828000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ysDot"/>
                <a:miter lim="400000"/>
                <a:headEnd type="none" w="med" len="med"/>
                <a:tailEnd type="triangle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909" name="Straight Connector 908"/>
              <p:cNvCxnSpPr/>
              <p:nvPr/>
            </p:nvCxnSpPr>
            <p:spPr>
              <a:xfrm>
                <a:off x="8992109" y="5656111"/>
                <a:ext cx="554400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ysDot"/>
                <a:miter lim="400000"/>
                <a:headEnd type="none" w="med" len="med"/>
                <a:tailEnd type="triangle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grpSp>
            <p:nvGrpSpPr>
              <p:cNvPr id="1023" name="Group 1022"/>
              <p:cNvGrpSpPr/>
              <p:nvPr/>
            </p:nvGrpSpPr>
            <p:grpSpPr>
              <a:xfrm>
                <a:off x="7151442" y="4935256"/>
                <a:ext cx="3225386" cy="1212185"/>
                <a:chOff x="10513252" y="2760858"/>
                <a:chExt cx="3225386" cy="1212185"/>
              </a:xfrm>
            </p:grpSpPr>
            <p:cxnSp>
              <p:nvCxnSpPr>
                <p:cNvPr id="1024" name="Straight Connector 1023"/>
                <p:cNvCxnSpPr/>
                <p:nvPr/>
              </p:nvCxnSpPr>
              <p:spPr>
                <a:xfrm>
                  <a:off x="10513252" y="3627665"/>
                  <a:ext cx="2975859" cy="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025" name="TextBox 1024"/>
                <p:cNvSpPr txBox="1"/>
                <p:nvPr/>
              </p:nvSpPr>
              <p:spPr>
                <a:xfrm>
                  <a:off x="10537316" y="2760858"/>
                  <a:ext cx="3201322" cy="48466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lvl="1" indent="0">
                    <a:buClr>
                      <a:schemeClr val="accent4"/>
                    </a:buClr>
                  </a:pPr>
                  <a:r>
                    <a:rPr lang="en-GB" sz="1000" dirty="0" err="1" smtClean="0">
                      <a:latin typeface="Consolas" panose="020B0609020204030204" pitchFamily="49" charset="0"/>
                    </a:rPr>
                    <a:t>rolling_episodes</a:t>
                  </a:r>
                  <a:r>
                    <a:rPr lang="en-GB" sz="1000" dirty="0" smtClean="0">
                      <a:latin typeface="Consolas" panose="020B0609020204030204" pitchFamily="49" charset="0"/>
                    </a:rPr>
                    <a:t>(dates</a:t>
                  </a:r>
                  <a:r>
                    <a:rPr lang="en-GB" sz="1000" dirty="0">
                      <a:latin typeface="Consolas" panose="020B0609020204030204" pitchFamily="49" charset="0"/>
                    </a:rPr>
                    <a:t>, </a:t>
                  </a:r>
                </a:p>
                <a:p>
                  <a:pPr lvl="7" indent="0"/>
                  <a:r>
                    <a:rPr lang="en-GB" sz="1000" dirty="0" err="1" smtClean="0">
                      <a:latin typeface="Consolas" panose="020B0609020204030204" pitchFamily="49" charset="0"/>
                    </a:rPr>
                    <a:t>case_length</a:t>
                  </a:r>
                  <a:r>
                    <a:rPr lang="en-GB" sz="1000" dirty="0" smtClean="0">
                      <a:latin typeface="Consolas" panose="020B0609020204030204" pitchFamily="49" charset="0"/>
                    </a:rPr>
                    <a:t> </a:t>
                  </a:r>
                  <a:r>
                    <a:rPr lang="en-GB" sz="1000" dirty="0">
                      <a:latin typeface="Consolas" panose="020B0609020204030204" pitchFamily="49" charset="0"/>
                    </a:rPr>
                    <a:t>= 5, to_s4 = </a:t>
                  </a:r>
                  <a:r>
                    <a:rPr lang="en-GB" sz="1000" dirty="0" smtClean="0">
                      <a:latin typeface="Consolas" panose="020B0609020204030204" pitchFamily="49" charset="0"/>
                    </a:rPr>
                    <a:t>T)</a:t>
                  </a:r>
                  <a:endPara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Consolas" panose="020B0609020204030204" pitchFamily="49" charset="0"/>
                    <a:sym typeface="Source Sans Pro"/>
                  </a:endParaRPr>
                </a:p>
              </p:txBody>
            </p:sp>
            <p:grpSp>
              <p:nvGrpSpPr>
                <p:cNvPr id="1026" name="Group 1025"/>
                <p:cNvGrpSpPr/>
                <p:nvPr/>
              </p:nvGrpSpPr>
              <p:grpSpPr>
                <a:xfrm>
                  <a:off x="10629946" y="3610269"/>
                  <a:ext cx="174816" cy="288071"/>
                  <a:chOff x="559534" y="4742300"/>
                  <a:chExt cx="174816" cy="321097"/>
                </a:xfrm>
              </p:grpSpPr>
              <p:cxnSp>
                <p:nvCxnSpPr>
                  <p:cNvPr id="1072" name="Straight Connector 1071"/>
                  <p:cNvCxnSpPr/>
                  <p:nvPr/>
                </p:nvCxnSpPr>
                <p:spPr>
                  <a:xfrm>
                    <a:off x="653726" y="4742300"/>
                    <a:ext cx="0" cy="7200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sp>
                <p:nvSpPr>
                  <p:cNvPr id="1073" name="TextBox 1072"/>
                  <p:cNvSpPr txBox="1"/>
                  <p:nvPr/>
                </p:nvSpPr>
                <p:spPr>
                  <a:xfrm>
                    <a:off x="559534" y="4773655"/>
                    <a:ext cx="174816" cy="28974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10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latin typeface="Source Sans Pro"/>
                        <a:ea typeface="Source Sans Pro"/>
                        <a:cs typeface="Source Sans Pro"/>
                        <a:sym typeface="Source Sans Pro"/>
                      </a:rPr>
                      <a:t>1</a:t>
                    </a:r>
                  </a:p>
                </p:txBody>
              </p:sp>
            </p:grpSp>
            <p:grpSp>
              <p:nvGrpSpPr>
                <p:cNvPr id="1027" name="Group 1026"/>
                <p:cNvGrpSpPr/>
                <p:nvPr/>
              </p:nvGrpSpPr>
              <p:grpSpPr>
                <a:xfrm>
                  <a:off x="10898634" y="3610269"/>
                  <a:ext cx="174816" cy="288071"/>
                  <a:chOff x="559534" y="4742300"/>
                  <a:chExt cx="174816" cy="321097"/>
                </a:xfrm>
              </p:grpSpPr>
              <p:cxnSp>
                <p:nvCxnSpPr>
                  <p:cNvPr id="1070" name="Straight Connector 1069"/>
                  <p:cNvCxnSpPr/>
                  <p:nvPr/>
                </p:nvCxnSpPr>
                <p:spPr>
                  <a:xfrm>
                    <a:off x="653726" y="4742300"/>
                    <a:ext cx="0" cy="7200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sp>
                <p:nvSpPr>
                  <p:cNvPr id="1071" name="TextBox 1070"/>
                  <p:cNvSpPr txBox="1"/>
                  <p:nvPr/>
                </p:nvSpPr>
                <p:spPr>
                  <a:xfrm>
                    <a:off x="559534" y="4773655"/>
                    <a:ext cx="174816" cy="28974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10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latin typeface="Source Sans Pro"/>
                        <a:ea typeface="Source Sans Pro"/>
                        <a:cs typeface="Source Sans Pro"/>
                        <a:sym typeface="Source Sans Pro"/>
                      </a:rPr>
                      <a:t>2</a:t>
                    </a:r>
                  </a:p>
                </p:txBody>
              </p:sp>
            </p:grpSp>
            <p:grpSp>
              <p:nvGrpSpPr>
                <p:cNvPr id="1028" name="Group 1027"/>
                <p:cNvGrpSpPr/>
                <p:nvPr/>
              </p:nvGrpSpPr>
              <p:grpSpPr>
                <a:xfrm>
                  <a:off x="11167322" y="3610269"/>
                  <a:ext cx="174816" cy="288071"/>
                  <a:chOff x="559534" y="4742300"/>
                  <a:chExt cx="174816" cy="321097"/>
                </a:xfrm>
              </p:grpSpPr>
              <p:cxnSp>
                <p:nvCxnSpPr>
                  <p:cNvPr id="1068" name="Straight Connector 1067"/>
                  <p:cNvCxnSpPr/>
                  <p:nvPr/>
                </p:nvCxnSpPr>
                <p:spPr>
                  <a:xfrm>
                    <a:off x="653726" y="4742300"/>
                    <a:ext cx="0" cy="7200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sp>
                <p:nvSpPr>
                  <p:cNvPr id="1069" name="TextBox 1068"/>
                  <p:cNvSpPr txBox="1"/>
                  <p:nvPr/>
                </p:nvSpPr>
                <p:spPr>
                  <a:xfrm>
                    <a:off x="559534" y="4773655"/>
                    <a:ext cx="174816" cy="28974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10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latin typeface="Source Sans Pro"/>
                        <a:ea typeface="Source Sans Pro"/>
                        <a:cs typeface="Source Sans Pro"/>
                        <a:sym typeface="Source Sans Pro"/>
                      </a:rPr>
                      <a:t>3</a:t>
                    </a:r>
                  </a:p>
                </p:txBody>
              </p:sp>
            </p:grpSp>
            <p:grpSp>
              <p:nvGrpSpPr>
                <p:cNvPr id="1029" name="Group 1028"/>
                <p:cNvGrpSpPr/>
                <p:nvPr/>
              </p:nvGrpSpPr>
              <p:grpSpPr>
                <a:xfrm>
                  <a:off x="11436010" y="3610269"/>
                  <a:ext cx="174816" cy="288071"/>
                  <a:chOff x="559534" y="4742300"/>
                  <a:chExt cx="174816" cy="321097"/>
                </a:xfrm>
              </p:grpSpPr>
              <p:cxnSp>
                <p:nvCxnSpPr>
                  <p:cNvPr id="1066" name="Straight Connector 1065"/>
                  <p:cNvCxnSpPr/>
                  <p:nvPr/>
                </p:nvCxnSpPr>
                <p:spPr>
                  <a:xfrm>
                    <a:off x="653726" y="4742300"/>
                    <a:ext cx="0" cy="7200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sp>
                <p:nvSpPr>
                  <p:cNvPr id="1067" name="TextBox 1066"/>
                  <p:cNvSpPr txBox="1"/>
                  <p:nvPr/>
                </p:nvSpPr>
                <p:spPr>
                  <a:xfrm>
                    <a:off x="559534" y="4773655"/>
                    <a:ext cx="174816" cy="28974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10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latin typeface="Source Sans Pro"/>
                        <a:ea typeface="Source Sans Pro"/>
                        <a:cs typeface="Source Sans Pro"/>
                        <a:sym typeface="Source Sans Pro"/>
                      </a:rPr>
                      <a:t>4</a:t>
                    </a:r>
                  </a:p>
                </p:txBody>
              </p:sp>
            </p:grpSp>
            <p:grpSp>
              <p:nvGrpSpPr>
                <p:cNvPr id="1030" name="Group 1029"/>
                <p:cNvGrpSpPr/>
                <p:nvPr/>
              </p:nvGrpSpPr>
              <p:grpSpPr>
                <a:xfrm>
                  <a:off x="11704698" y="3610269"/>
                  <a:ext cx="174816" cy="288071"/>
                  <a:chOff x="559534" y="4742300"/>
                  <a:chExt cx="174816" cy="321097"/>
                </a:xfrm>
              </p:grpSpPr>
              <p:cxnSp>
                <p:nvCxnSpPr>
                  <p:cNvPr id="1064" name="Straight Connector 1063"/>
                  <p:cNvCxnSpPr/>
                  <p:nvPr/>
                </p:nvCxnSpPr>
                <p:spPr>
                  <a:xfrm>
                    <a:off x="653726" y="4742300"/>
                    <a:ext cx="0" cy="7200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sp>
                <p:nvSpPr>
                  <p:cNvPr id="1065" name="TextBox 1064"/>
                  <p:cNvSpPr txBox="1"/>
                  <p:nvPr/>
                </p:nvSpPr>
                <p:spPr>
                  <a:xfrm>
                    <a:off x="559534" y="4773655"/>
                    <a:ext cx="174816" cy="28974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10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latin typeface="Source Sans Pro"/>
                        <a:ea typeface="Source Sans Pro"/>
                        <a:cs typeface="Source Sans Pro"/>
                        <a:sym typeface="Source Sans Pro"/>
                      </a:rPr>
                      <a:t>5</a:t>
                    </a:r>
                  </a:p>
                </p:txBody>
              </p:sp>
            </p:grpSp>
            <p:grpSp>
              <p:nvGrpSpPr>
                <p:cNvPr id="1031" name="Group 1030"/>
                <p:cNvGrpSpPr/>
                <p:nvPr/>
              </p:nvGrpSpPr>
              <p:grpSpPr>
                <a:xfrm>
                  <a:off x="11973386" y="3610269"/>
                  <a:ext cx="174816" cy="288071"/>
                  <a:chOff x="559534" y="4742300"/>
                  <a:chExt cx="174816" cy="321097"/>
                </a:xfrm>
              </p:grpSpPr>
              <p:cxnSp>
                <p:nvCxnSpPr>
                  <p:cNvPr id="1059" name="Straight Connector 1058"/>
                  <p:cNvCxnSpPr/>
                  <p:nvPr/>
                </p:nvCxnSpPr>
                <p:spPr>
                  <a:xfrm>
                    <a:off x="653726" y="4742300"/>
                    <a:ext cx="0" cy="7200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sp>
                <p:nvSpPr>
                  <p:cNvPr id="1063" name="TextBox 1062"/>
                  <p:cNvSpPr txBox="1"/>
                  <p:nvPr/>
                </p:nvSpPr>
                <p:spPr>
                  <a:xfrm>
                    <a:off x="559534" y="4773655"/>
                    <a:ext cx="174816" cy="28974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10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latin typeface="Source Sans Pro"/>
                        <a:ea typeface="Source Sans Pro"/>
                        <a:cs typeface="Source Sans Pro"/>
                        <a:sym typeface="Source Sans Pro"/>
                      </a:rPr>
                      <a:t>6</a:t>
                    </a:r>
                  </a:p>
                </p:txBody>
              </p:sp>
            </p:grpSp>
            <p:grpSp>
              <p:nvGrpSpPr>
                <p:cNvPr id="1032" name="Group 1031"/>
                <p:cNvGrpSpPr/>
                <p:nvPr/>
              </p:nvGrpSpPr>
              <p:grpSpPr>
                <a:xfrm>
                  <a:off x="12242074" y="3610269"/>
                  <a:ext cx="174816" cy="288071"/>
                  <a:chOff x="559534" y="4742300"/>
                  <a:chExt cx="174816" cy="321097"/>
                </a:xfrm>
              </p:grpSpPr>
              <p:cxnSp>
                <p:nvCxnSpPr>
                  <p:cNvPr id="1057" name="Straight Connector 1056"/>
                  <p:cNvCxnSpPr/>
                  <p:nvPr/>
                </p:nvCxnSpPr>
                <p:spPr>
                  <a:xfrm>
                    <a:off x="653726" y="4742300"/>
                    <a:ext cx="0" cy="7200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sp>
                <p:nvSpPr>
                  <p:cNvPr id="1058" name="TextBox 1057"/>
                  <p:cNvSpPr txBox="1"/>
                  <p:nvPr/>
                </p:nvSpPr>
                <p:spPr>
                  <a:xfrm>
                    <a:off x="559534" y="4773655"/>
                    <a:ext cx="174816" cy="28974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10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latin typeface="Source Sans Pro"/>
                        <a:ea typeface="Source Sans Pro"/>
                        <a:cs typeface="Source Sans Pro"/>
                        <a:sym typeface="Source Sans Pro"/>
                      </a:rPr>
                      <a:t>7</a:t>
                    </a:r>
                  </a:p>
                </p:txBody>
              </p:sp>
            </p:grpSp>
            <p:grpSp>
              <p:nvGrpSpPr>
                <p:cNvPr id="1033" name="Group 1032"/>
                <p:cNvGrpSpPr/>
                <p:nvPr/>
              </p:nvGrpSpPr>
              <p:grpSpPr>
                <a:xfrm>
                  <a:off x="12510762" y="3610269"/>
                  <a:ext cx="174816" cy="288071"/>
                  <a:chOff x="559534" y="4742300"/>
                  <a:chExt cx="174816" cy="321097"/>
                </a:xfrm>
              </p:grpSpPr>
              <p:cxnSp>
                <p:nvCxnSpPr>
                  <p:cNvPr id="1055" name="Straight Connector 1054"/>
                  <p:cNvCxnSpPr/>
                  <p:nvPr/>
                </p:nvCxnSpPr>
                <p:spPr>
                  <a:xfrm>
                    <a:off x="653726" y="4742300"/>
                    <a:ext cx="0" cy="7200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sp>
                <p:nvSpPr>
                  <p:cNvPr id="1056" name="TextBox 1055"/>
                  <p:cNvSpPr txBox="1"/>
                  <p:nvPr/>
                </p:nvSpPr>
                <p:spPr>
                  <a:xfrm>
                    <a:off x="559534" y="4773655"/>
                    <a:ext cx="174816" cy="28974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10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latin typeface="Source Sans Pro"/>
                        <a:ea typeface="Source Sans Pro"/>
                        <a:cs typeface="Source Sans Pro"/>
                        <a:sym typeface="Source Sans Pro"/>
                      </a:rPr>
                      <a:t>8</a:t>
                    </a:r>
                  </a:p>
                </p:txBody>
              </p:sp>
            </p:grpSp>
            <p:grpSp>
              <p:nvGrpSpPr>
                <p:cNvPr id="1034" name="Group 1033"/>
                <p:cNvGrpSpPr/>
                <p:nvPr/>
              </p:nvGrpSpPr>
              <p:grpSpPr>
                <a:xfrm>
                  <a:off x="12779450" y="3610269"/>
                  <a:ext cx="174816" cy="288071"/>
                  <a:chOff x="559534" y="4742300"/>
                  <a:chExt cx="174816" cy="321097"/>
                </a:xfrm>
              </p:grpSpPr>
              <p:cxnSp>
                <p:nvCxnSpPr>
                  <p:cNvPr id="1053" name="Straight Connector 1052"/>
                  <p:cNvCxnSpPr/>
                  <p:nvPr/>
                </p:nvCxnSpPr>
                <p:spPr>
                  <a:xfrm>
                    <a:off x="653726" y="4742300"/>
                    <a:ext cx="0" cy="7200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sp>
                <p:nvSpPr>
                  <p:cNvPr id="1054" name="TextBox 1053"/>
                  <p:cNvSpPr txBox="1"/>
                  <p:nvPr/>
                </p:nvSpPr>
                <p:spPr>
                  <a:xfrm>
                    <a:off x="559534" y="4773655"/>
                    <a:ext cx="174816" cy="28974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10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latin typeface="Source Sans Pro"/>
                        <a:ea typeface="Source Sans Pro"/>
                        <a:cs typeface="Source Sans Pro"/>
                        <a:sym typeface="Source Sans Pro"/>
                      </a:rPr>
                      <a:t>9</a:t>
                    </a:r>
                  </a:p>
                </p:txBody>
              </p:sp>
            </p:grpSp>
            <p:grpSp>
              <p:nvGrpSpPr>
                <p:cNvPr id="1035" name="Group 1034"/>
                <p:cNvGrpSpPr/>
                <p:nvPr/>
              </p:nvGrpSpPr>
              <p:grpSpPr>
                <a:xfrm>
                  <a:off x="12984533" y="3575042"/>
                  <a:ext cx="358319" cy="398001"/>
                  <a:chOff x="559534" y="4696711"/>
                  <a:chExt cx="174816" cy="443630"/>
                </a:xfrm>
              </p:grpSpPr>
              <p:cxnSp>
                <p:nvCxnSpPr>
                  <p:cNvPr id="1051" name="Straight Connector 1050"/>
                  <p:cNvCxnSpPr/>
                  <p:nvPr/>
                </p:nvCxnSpPr>
                <p:spPr>
                  <a:xfrm>
                    <a:off x="653726" y="4742300"/>
                    <a:ext cx="0" cy="7200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sp>
                <p:nvSpPr>
                  <p:cNvPr id="1052" name="TextBox 1051"/>
                  <p:cNvSpPr txBox="1"/>
                  <p:nvPr/>
                </p:nvSpPr>
                <p:spPr>
                  <a:xfrm>
                    <a:off x="559534" y="4696711"/>
                    <a:ext cx="174816" cy="443630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10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latin typeface="Source Sans Pro"/>
                        <a:ea typeface="Source Sans Pro"/>
                        <a:cs typeface="Source Sans Pro"/>
                        <a:sym typeface="Source Sans Pro"/>
                      </a:rPr>
                      <a:t>10</a:t>
                    </a:r>
                  </a:p>
                </p:txBody>
              </p:sp>
            </p:grpSp>
            <p:cxnSp>
              <p:nvCxnSpPr>
                <p:cNvPr id="1036" name="Straight Arrow Connector 1035"/>
                <p:cNvCxnSpPr/>
                <p:nvPr/>
              </p:nvCxnSpPr>
              <p:spPr>
                <a:xfrm>
                  <a:off x="10713439" y="3550129"/>
                  <a:ext cx="0" cy="0"/>
                </a:xfrm>
                <a:prstGeom prst="straightConnector1">
                  <a:avLst/>
                </a:prstGeom>
                <a:noFill/>
                <a:ln w="25400" cap="flat">
                  <a:solidFill>
                    <a:schemeClr val="accent1"/>
                  </a:solidFill>
                  <a:prstDash val="solid"/>
                  <a:miter lim="400000"/>
                  <a:headEnd type="oval" w="med" len="med"/>
                  <a:tailEnd type="oval" w="med" len="med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grpSp>
              <p:nvGrpSpPr>
                <p:cNvPr id="1037" name="Group 1036"/>
                <p:cNvGrpSpPr/>
                <p:nvPr/>
              </p:nvGrpSpPr>
              <p:grpSpPr>
                <a:xfrm>
                  <a:off x="13216443" y="3609327"/>
                  <a:ext cx="358319" cy="302972"/>
                  <a:chOff x="559534" y="4742300"/>
                  <a:chExt cx="174816" cy="337706"/>
                </a:xfrm>
              </p:grpSpPr>
              <p:cxnSp>
                <p:nvCxnSpPr>
                  <p:cNvPr id="1049" name="Straight Connector 1048"/>
                  <p:cNvCxnSpPr/>
                  <p:nvPr/>
                </p:nvCxnSpPr>
                <p:spPr>
                  <a:xfrm>
                    <a:off x="653726" y="4742300"/>
                    <a:ext cx="0" cy="7200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sp>
                <p:nvSpPr>
                  <p:cNvPr id="1050" name="TextBox 1049"/>
                  <p:cNvSpPr txBox="1"/>
                  <p:nvPr/>
                </p:nvSpPr>
                <p:spPr>
                  <a:xfrm>
                    <a:off x="559534" y="4757046"/>
                    <a:ext cx="174816" cy="322960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10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latin typeface="Source Sans Pro"/>
                        <a:ea typeface="Source Sans Pro"/>
                        <a:cs typeface="Source Sans Pro"/>
                        <a:sym typeface="Source Sans Pro"/>
                      </a:rPr>
                      <a:t>11</a:t>
                    </a:r>
                  </a:p>
                </p:txBody>
              </p:sp>
            </p:grpSp>
            <p:cxnSp>
              <p:nvCxnSpPr>
                <p:cNvPr id="1038" name="Straight Arrow Connector 1037"/>
                <p:cNvCxnSpPr/>
                <p:nvPr/>
              </p:nvCxnSpPr>
              <p:spPr>
                <a:xfrm>
                  <a:off x="11527578" y="3550129"/>
                  <a:ext cx="0" cy="0"/>
                </a:xfrm>
                <a:prstGeom prst="straightConnector1">
                  <a:avLst/>
                </a:prstGeom>
                <a:noFill/>
                <a:ln w="25400" cap="flat">
                  <a:solidFill>
                    <a:schemeClr val="accent1"/>
                  </a:solidFill>
                  <a:prstDash val="solid"/>
                  <a:miter lim="400000"/>
                  <a:headEnd type="oval" w="med" len="med"/>
                  <a:tailEnd type="oval" w="med" len="med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1039" name="Straight Arrow Connector 1038"/>
                <p:cNvCxnSpPr/>
                <p:nvPr/>
              </p:nvCxnSpPr>
              <p:spPr>
                <a:xfrm>
                  <a:off x="12326844" y="3550129"/>
                  <a:ext cx="0" cy="0"/>
                </a:xfrm>
                <a:prstGeom prst="straightConnector1">
                  <a:avLst/>
                </a:prstGeom>
                <a:noFill/>
                <a:ln w="25400" cap="flat">
                  <a:solidFill>
                    <a:schemeClr val="accent1"/>
                  </a:solidFill>
                  <a:prstDash val="solid"/>
                  <a:miter lim="400000"/>
                  <a:headEnd type="oval" w="med" len="med"/>
                  <a:tailEnd type="oval" w="med" len="med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1040" name="Straight Arrow Connector 1039"/>
                <p:cNvCxnSpPr/>
                <p:nvPr/>
              </p:nvCxnSpPr>
              <p:spPr>
                <a:xfrm>
                  <a:off x="12869260" y="3550129"/>
                  <a:ext cx="0" cy="0"/>
                </a:xfrm>
                <a:prstGeom prst="straightConnector1">
                  <a:avLst/>
                </a:prstGeom>
                <a:noFill/>
                <a:ln w="25400" cap="flat">
                  <a:solidFill>
                    <a:schemeClr val="accent1"/>
                  </a:solidFill>
                  <a:prstDash val="solid"/>
                  <a:miter lim="400000"/>
                  <a:headEnd type="oval" w="med" len="med"/>
                  <a:tailEnd type="oval" w="med" len="med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grpSp>
              <p:nvGrpSpPr>
                <p:cNvPr id="1042" name="Group 1041"/>
                <p:cNvGrpSpPr/>
                <p:nvPr/>
              </p:nvGrpSpPr>
              <p:grpSpPr>
                <a:xfrm>
                  <a:off x="10714794" y="3146798"/>
                  <a:ext cx="2168400" cy="291440"/>
                  <a:chOff x="9098557" y="3151565"/>
                  <a:chExt cx="2168400" cy="291440"/>
                </a:xfrm>
              </p:grpSpPr>
              <p:grpSp>
                <p:nvGrpSpPr>
                  <p:cNvPr id="1043" name="Group 1042"/>
                  <p:cNvGrpSpPr/>
                  <p:nvPr/>
                </p:nvGrpSpPr>
                <p:grpSpPr>
                  <a:xfrm>
                    <a:off x="9098557" y="3151565"/>
                    <a:ext cx="2016000" cy="291440"/>
                    <a:chOff x="9098557" y="3151565"/>
                    <a:chExt cx="2016000" cy="291440"/>
                  </a:xfrm>
                </p:grpSpPr>
                <p:sp>
                  <p:nvSpPr>
                    <p:cNvPr id="1045" name="TextBox 1044"/>
                    <p:cNvSpPr txBox="1"/>
                    <p:nvPr/>
                  </p:nvSpPr>
                  <p:spPr>
                    <a:xfrm>
                      <a:off x="10050317" y="3151565"/>
                      <a:ext cx="317569" cy="289742"/>
                    </a:xfrm>
                    <a:prstGeom prst="rect">
                      <a:avLst/>
                    </a:prstGeom>
                    <a:noFill/>
                    <a:ln w="12700" cap="flat">
                      <a:noFill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  <p:txBody>
                    <a:bodyPr rot="0" spcFirstLastPara="1" vertOverflow="overflow" horzOverflow="overflow" vert="horz" wrap="square" lIns="54570" tIns="54570" rIns="54570" bIns="54570" numCol="1" spcCol="38100" rtlCol="0" anchor="ctr">
                      <a:spAutoFit/>
                    </a:bodyPr>
                    <a:lstStyle/>
                    <a:p>
                      <a:pPr marL="0" marR="0" indent="0" algn="l" defTabSz="584200" rtl="0" fontAlgn="auto" latinLnBrk="0" hangingPunct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4C4C4C"/>
                          </a:solidFill>
                          <a:effectLst/>
                          <a:uFillTx/>
                          <a:latin typeface="Consolas" panose="020B0609020204030204" pitchFamily="49" charset="0"/>
                          <a:sym typeface="Source Sans Pro"/>
                        </a:rPr>
                        <a:t>E1</a:t>
                      </a:r>
                      <a:endParaRPr kumimoji="0" lang="en-GB" sz="10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latin typeface="Consolas" panose="020B0609020204030204" pitchFamily="49" charset="0"/>
                        <a:sym typeface="Source Sans Pro"/>
                      </a:endParaRPr>
                    </a:p>
                  </p:txBody>
                </p:sp>
                <p:cxnSp>
                  <p:nvCxnSpPr>
                    <p:cNvPr id="1046" name="Connector: Elbow 1303"/>
                    <p:cNvCxnSpPr/>
                    <p:nvPr/>
                  </p:nvCxnSpPr>
                  <p:spPr>
                    <a:xfrm flipV="1">
                      <a:off x="9098557" y="3389005"/>
                      <a:ext cx="2016000" cy="54000"/>
                    </a:xfrm>
                    <a:prstGeom prst="bentConnector3">
                      <a:avLst>
                        <a:gd name="adj1" fmla="val -96"/>
                      </a:avLst>
                    </a:prstGeom>
                    <a:noFill/>
                    <a:ln w="25400" cap="flat">
                      <a:solidFill>
                        <a:srgbClr val="0000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cxnSp>
                <p:nvCxnSpPr>
                  <p:cNvPr id="1044" name="Connector: Elbow 1301"/>
                  <p:cNvCxnSpPr/>
                  <p:nvPr/>
                </p:nvCxnSpPr>
                <p:spPr>
                  <a:xfrm flipH="1" flipV="1">
                    <a:off x="9250957" y="3389005"/>
                    <a:ext cx="2016000" cy="54000"/>
                  </a:xfrm>
                  <a:prstGeom prst="bentConnector3">
                    <a:avLst>
                      <a:gd name="adj1" fmla="val -362"/>
                    </a:avLst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</p:grpSp>
          <p:cxnSp>
            <p:nvCxnSpPr>
              <p:cNvPr id="1354" name="Straight Connector 1353"/>
              <p:cNvCxnSpPr/>
              <p:nvPr/>
            </p:nvCxnSpPr>
            <p:spPr>
              <a:xfrm>
                <a:off x="9537914" y="5655795"/>
                <a:ext cx="554400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ysDot"/>
                <a:miter lim="400000"/>
                <a:headEnd type="none" w="med" len="med"/>
                <a:tailEnd type="none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</p:grpSp>
      <p:cxnSp>
        <p:nvCxnSpPr>
          <p:cNvPr id="1358" name="Straight Connector 1357"/>
          <p:cNvCxnSpPr/>
          <p:nvPr/>
        </p:nvCxnSpPr>
        <p:spPr>
          <a:xfrm>
            <a:off x="7212402" y="4581826"/>
            <a:ext cx="2975859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360" name="Group 1359"/>
          <p:cNvGrpSpPr/>
          <p:nvPr/>
        </p:nvGrpSpPr>
        <p:grpSpPr>
          <a:xfrm>
            <a:off x="7329096" y="4564430"/>
            <a:ext cx="174816" cy="288071"/>
            <a:chOff x="559534" y="4742300"/>
            <a:chExt cx="174816" cy="321097"/>
          </a:xfrm>
        </p:grpSpPr>
        <p:cxnSp>
          <p:nvCxnSpPr>
            <p:cNvPr id="1403" name="Straight Connector 1402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404" name="TextBox 1403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1</a:t>
              </a:r>
            </a:p>
          </p:txBody>
        </p:sp>
      </p:grpSp>
      <p:grpSp>
        <p:nvGrpSpPr>
          <p:cNvPr id="1361" name="Group 1360"/>
          <p:cNvGrpSpPr/>
          <p:nvPr/>
        </p:nvGrpSpPr>
        <p:grpSpPr>
          <a:xfrm>
            <a:off x="7597784" y="4564430"/>
            <a:ext cx="174816" cy="288071"/>
            <a:chOff x="559534" y="4742300"/>
            <a:chExt cx="174816" cy="321097"/>
          </a:xfrm>
        </p:grpSpPr>
        <p:cxnSp>
          <p:nvCxnSpPr>
            <p:cNvPr id="1401" name="Straight Connector 1400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402" name="TextBox 1401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</a:p>
          </p:txBody>
        </p:sp>
      </p:grpSp>
      <p:grpSp>
        <p:nvGrpSpPr>
          <p:cNvPr id="1362" name="Group 1361"/>
          <p:cNvGrpSpPr/>
          <p:nvPr/>
        </p:nvGrpSpPr>
        <p:grpSpPr>
          <a:xfrm>
            <a:off x="7866472" y="4564430"/>
            <a:ext cx="174816" cy="288071"/>
            <a:chOff x="559534" y="4742300"/>
            <a:chExt cx="174816" cy="321097"/>
          </a:xfrm>
        </p:grpSpPr>
        <p:cxnSp>
          <p:nvCxnSpPr>
            <p:cNvPr id="1399" name="Straight Connector 1398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400" name="TextBox 1399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3</a:t>
              </a:r>
            </a:p>
          </p:txBody>
        </p:sp>
      </p:grpSp>
      <p:grpSp>
        <p:nvGrpSpPr>
          <p:cNvPr id="1363" name="Group 1362"/>
          <p:cNvGrpSpPr/>
          <p:nvPr/>
        </p:nvGrpSpPr>
        <p:grpSpPr>
          <a:xfrm>
            <a:off x="8135160" y="4564430"/>
            <a:ext cx="174816" cy="288071"/>
            <a:chOff x="559534" y="4742300"/>
            <a:chExt cx="174816" cy="321097"/>
          </a:xfrm>
        </p:grpSpPr>
        <p:cxnSp>
          <p:nvCxnSpPr>
            <p:cNvPr id="1397" name="Straight Connector 1396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398" name="TextBox 1397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4</a:t>
              </a:r>
            </a:p>
          </p:txBody>
        </p:sp>
      </p:grpSp>
      <p:grpSp>
        <p:nvGrpSpPr>
          <p:cNvPr id="1364" name="Group 1363"/>
          <p:cNvGrpSpPr/>
          <p:nvPr/>
        </p:nvGrpSpPr>
        <p:grpSpPr>
          <a:xfrm>
            <a:off x="8403848" y="4564430"/>
            <a:ext cx="174816" cy="288071"/>
            <a:chOff x="559534" y="4742300"/>
            <a:chExt cx="174816" cy="321097"/>
          </a:xfrm>
        </p:grpSpPr>
        <p:cxnSp>
          <p:nvCxnSpPr>
            <p:cNvPr id="1395" name="Straight Connector 1394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396" name="TextBox 1395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5</a:t>
              </a:r>
            </a:p>
          </p:txBody>
        </p:sp>
      </p:grpSp>
      <p:grpSp>
        <p:nvGrpSpPr>
          <p:cNvPr id="1365" name="Group 1364"/>
          <p:cNvGrpSpPr/>
          <p:nvPr/>
        </p:nvGrpSpPr>
        <p:grpSpPr>
          <a:xfrm>
            <a:off x="8672536" y="4564430"/>
            <a:ext cx="174816" cy="288071"/>
            <a:chOff x="559534" y="4742300"/>
            <a:chExt cx="174816" cy="321097"/>
          </a:xfrm>
        </p:grpSpPr>
        <p:cxnSp>
          <p:nvCxnSpPr>
            <p:cNvPr id="1393" name="Straight Connector 1392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394" name="TextBox 1393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6</a:t>
              </a:r>
            </a:p>
          </p:txBody>
        </p:sp>
      </p:grpSp>
      <p:grpSp>
        <p:nvGrpSpPr>
          <p:cNvPr id="1366" name="Group 1365"/>
          <p:cNvGrpSpPr/>
          <p:nvPr/>
        </p:nvGrpSpPr>
        <p:grpSpPr>
          <a:xfrm>
            <a:off x="8941224" y="4564430"/>
            <a:ext cx="174816" cy="288071"/>
            <a:chOff x="559534" y="4742300"/>
            <a:chExt cx="174816" cy="321097"/>
          </a:xfrm>
        </p:grpSpPr>
        <p:cxnSp>
          <p:nvCxnSpPr>
            <p:cNvPr id="1391" name="Straight Connector 1390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392" name="TextBox 1391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7</a:t>
              </a:r>
            </a:p>
          </p:txBody>
        </p:sp>
      </p:grpSp>
      <p:grpSp>
        <p:nvGrpSpPr>
          <p:cNvPr id="1367" name="Group 1366"/>
          <p:cNvGrpSpPr/>
          <p:nvPr/>
        </p:nvGrpSpPr>
        <p:grpSpPr>
          <a:xfrm>
            <a:off x="9209912" y="4564430"/>
            <a:ext cx="174816" cy="288071"/>
            <a:chOff x="559534" y="4742300"/>
            <a:chExt cx="174816" cy="321097"/>
          </a:xfrm>
        </p:grpSpPr>
        <p:cxnSp>
          <p:nvCxnSpPr>
            <p:cNvPr id="1389" name="Straight Connector 1388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390" name="TextBox 1389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8</a:t>
              </a:r>
            </a:p>
          </p:txBody>
        </p:sp>
      </p:grpSp>
      <p:grpSp>
        <p:nvGrpSpPr>
          <p:cNvPr id="1368" name="Group 1367"/>
          <p:cNvGrpSpPr/>
          <p:nvPr/>
        </p:nvGrpSpPr>
        <p:grpSpPr>
          <a:xfrm>
            <a:off x="9478600" y="4564430"/>
            <a:ext cx="174816" cy="288071"/>
            <a:chOff x="559534" y="4742300"/>
            <a:chExt cx="174816" cy="321097"/>
          </a:xfrm>
        </p:grpSpPr>
        <p:cxnSp>
          <p:nvCxnSpPr>
            <p:cNvPr id="1387" name="Straight Connector 1386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388" name="TextBox 1387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9</a:t>
              </a:r>
            </a:p>
          </p:txBody>
        </p:sp>
      </p:grpSp>
      <p:grpSp>
        <p:nvGrpSpPr>
          <p:cNvPr id="1369" name="Group 1368"/>
          <p:cNvGrpSpPr/>
          <p:nvPr/>
        </p:nvGrpSpPr>
        <p:grpSpPr>
          <a:xfrm>
            <a:off x="9683683" y="4529203"/>
            <a:ext cx="358319" cy="398001"/>
            <a:chOff x="559534" y="4696711"/>
            <a:chExt cx="174816" cy="443630"/>
          </a:xfrm>
        </p:grpSpPr>
        <p:cxnSp>
          <p:nvCxnSpPr>
            <p:cNvPr id="1385" name="Straight Connector 1384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386" name="TextBox 1385"/>
            <p:cNvSpPr txBox="1"/>
            <p:nvPr/>
          </p:nvSpPr>
          <p:spPr>
            <a:xfrm>
              <a:off x="559534" y="4696711"/>
              <a:ext cx="174816" cy="4436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10</a:t>
              </a:r>
            </a:p>
          </p:txBody>
        </p:sp>
      </p:grpSp>
      <p:cxnSp>
        <p:nvCxnSpPr>
          <p:cNvPr id="1370" name="Straight Arrow Connector 1369"/>
          <p:cNvCxnSpPr/>
          <p:nvPr/>
        </p:nvCxnSpPr>
        <p:spPr>
          <a:xfrm>
            <a:off x="7412589" y="4504290"/>
            <a:ext cx="0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headEnd type="oval" w="med" len="med"/>
            <a:tailEnd type="oval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371" name="Group 1370"/>
          <p:cNvGrpSpPr/>
          <p:nvPr/>
        </p:nvGrpSpPr>
        <p:grpSpPr>
          <a:xfrm>
            <a:off x="9915593" y="4563488"/>
            <a:ext cx="358319" cy="302972"/>
            <a:chOff x="559534" y="4742300"/>
            <a:chExt cx="174816" cy="337706"/>
          </a:xfrm>
        </p:grpSpPr>
        <p:cxnSp>
          <p:nvCxnSpPr>
            <p:cNvPr id="1383" name="Straight Connector 1382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384" name="TextBox 1383"/>
            <p:cNvSpPr txBox="1"/>
            <p:nvPr/>
          </p:nvSpPr>
          <p:spPr>
            <a:xfrm>
              <a:off x="559534" y="4757046"/>
              <a:ext cx="174816" cy="3229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11</a:t>
              </a:r>
            </a:p>
          </p:txBody>
        </p:sp>
      </p:grpSp>
      <p:cxnSp>
        <p:nvCxnSpPr>
          <p:cNvPr id="1372" name="Straight Arrow Connector 1371"/>
          <p:cNvCxnSpPr/>
          <p:nvPr/>
        </p:nvCxnSpPr>
        <p:spPr>
          <a:xfrm>
            <a:off x="8226728" y="4504290"/>
            <a:ext cx="0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headEnd type="oval" w="med" len="med"/>
            <a:tailEnd type="oval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73" name="Straight Arrow Connector 1372"/>
          <p:cNvCxnSpPr/>
          <p:nvPr/>
        </p:nvCxnSpPr>
        <p:spPr>
          <a:xfrm>
            <a:off x="9025994" y="4504290"/>
            <a:ext cx="0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headEnd type="oval" w="med" len="med"/>
            <a:tailEnd type="oval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74" name="Straight Arrow Connector 1373"/>
          <p:cNvCxnSpPr/>
          <p:nvPr/>
        </p:nvCxnSpPr>
        <p:spPr>
          <a:xfrm>
            <a:off x="9568410" y="4504290"/>
            <a:ext cx="0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headEnd type="oval" w="med" len="med"/>
            <a:tailEnd type="oval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375" name="Group 1374"/>
          <p:cNvGrpSpPr/>
          <p:nvPr/>
        </p:nvGrpSpPr>
        <p:grpSpPr>
          <a:xfrm>
            <a:off x="7292654" y="4105726"/>
            <a:ext cx="317569" cy="291440"/>
            <a:chOff x="10593504" y="3151565"/>
            <a:chExt cx="317569" cy="291440"/>
          </a:xfrm>
        </p:grpSpPr>
        <p:sp>
          <p:nvSpPr>
            <p:cNvPr id="1381" name="TextBox 1380"/>
            <p:cNvSpPr txBox="1"/>
            <p:nvPr/>
          </p:nvSpPr>
          <p:spPr>
            <a:xfrm>
              <a:off x="10593504" y="3151565"/>
              <a:ext cx="317569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rPr>
                <a:t>E1</a:t>
              </a:r>
            </a:p>
          </p:txBody>
        </p:sp>
        <p:cxnSp>
          <p:nvCxnSpPr>
            <p:cNvPr id="1382" name="Connector: Elbow 1311"/>
            <p:cNvCxnSpPr/>
            <p:nvPr/>
          </p:nvCxnSpPr>
          <p:spPr>
            <a:xfrm flipV="1">
              <a:off x="10710607" y="3389005"/>
              <a:ext cx="0" cy="54000"/>
            </a:xfrm>
            <a:prstGeom prst="bentConnector3">
              <a:avLst>
                <a:gd name="adj1" fmla="val 1067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1376" name="Group 1375"/>
          <p:cNvGrpSpPr/>
          <p:nvPr/>
        </p:nvGrpSpPr>
        <p:grpSpPr>
          <a:xfrm>
            <a:off x="8217038" y="4100959"/>
            <a:ext cx="1376400" cy="291440"/>
            <a:chOff x="9901651" y="3151565"/>
            <a:chExt cx="1376400" cy="291440"/>
          </a:xfrm>
        </p:grpSpPr>
        <p:grpSp>
          <p:nvGrpSpPr>
            <p:cNvPr id="1377" name="Group 1376"/>
            <p:cNvGrpSpPr/>
            <p:nvPr/>
          </p:nvGrpSpPr>
          <p:grpSpPr>
            <a:xfrm>
              <a:off x="9901651" y="3151565"/>
              <a:ext cx="1224000" cy="291440"/>
              <a:chOff x="9901651" y="3151565"/>
              <a:chExt cx="1224000" cy="291440"/>
            </a:xfrm>
          </p:grpSpPr>
          <p:sp>
            <p:nvSpPr>
              <p:cNvPr id="1379" name="TextBox 1378"/>
              <p:cNvSpPr txBox="1"/>
              <p:nvPr/>
            </p:nvSpPr>
            <p:spPr>
              <a:xfrm>
                <a:off x="10501691" y="3151565"/>
                <a:ext cx="317569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 smtClean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Consolas" panose="020B0609020204030204" pitchFamily="49" charset="0"/>
                    <a:sym typeface="Source Sans Pro"/>
                  </a:rPr>
                  <a:t>E4</a:t>
                </a:r>
                <a:endPara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  <p:cxnSp>
            <p:nvCxnSpPr>
              <p:cNvPr id="1380" name="Connector: Elbow 1303"/>
              <p:cNvCxnSpPr/>
              <p:nvPr/>
            </p:nvCxnSpPr>
            <p:spPr>
              <a:xfrm flipV="1">
                <a:off x="9901651" y="3389005"/>
                <a:ext cx="1224000" cy="54000"/>
              </a:xfrm>
              <a:prstGeom prst="bentConnector3">
                <a:avLst>
                  <a:gd name="adj1" fmla="val 1067"/>
                </a:avLst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cxnSp>
          <p:nvCxnSpPr>
            <p:cNvPr id="1378" name="Connector: Elbow 1301"/>
            <p:cNvCxnSpPr/>
            <p:nvPr/>
          </p:nvCxnSpPr>
          <p:spPr>
            <a:xfrm flipH="1" flipV="1">
              <a:off x="10054051" y="3389005"/>
              <a:ext cx="1224000" cy="54000"/>
            </a:xfrm>
            <a:prstGeom prst="bentConnector3">
              <a:avLst>
                <a:gd name="adj1" fmla="val 1067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cxnSp>
        <p:nvCxnSpPr>
          <p:cNvPr id="1357" name="Straight Arrow Connector 1356"/>
          <p:cNvCxnSpPr/>
          <p:nvPr/>
        </p:nvCxnSpPr>
        <p:spPr>
          <a:xfrm flipH="1">
            <a:off x="8227296" y="4431878"/>
            <a:ext cx="1368000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2" name="TextBox 21"/>
          <p:cNvSpPr txBox="1"/>
          <p:nvPr/>
        </p:nvSpPr>
        <p:spPr>
          <a:xfrm>
            <a:off x="10600588" y="8771451"/>
            <a:ext cx="3361810" cy="82835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000" i="1" dirty="0"/>
              <a:t>d</a:t>
            </a:r>
            <a:r>
              <a:rPr lang="en-GB" sz="1000" i="1" dirty="0" smtClean="0"/>
              <a:t>ashed lines – recurrence periods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000" i="1" dirty="0" smtClean="0"/>
              <a:t>solid – initial case period</a:t>
            </a:r>
          </a:p>
          <a:p>
            <a:r>
              <a:rPr lang="en-GB" sz="1000" i="1" dirty="0" smtClean="0"/>
              <a:t>round end </a:t>
            </a:r>
            <a:r>
              <a:rPr lang="en-GB" sz="1000" i="1" dirty="0"/>
              <a:t>– </a:t>
            </a:r>
            <a:r>
              <a:rPr lang="en-GB" sz="1000" i="1" dirty="0" smtClean="0"/>
              <a:t>start of </a:t>
            </a:r>
            <a:r>
              <a:rPr lang="en-GB" sz="1000" i="1" dirty="0"/>
              <a:t>an episode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000" i="1" dirty="0" smtClean="0"/>
              <a:t>arrow </a:t>
            </a:r>
            <a:r>
              <a:rPr lang="en-GB" sz="1000" i="1" dirty="0" smtClean="0"/>
              <a:t>head – end of an episode</a:t>
            </a:r>
            <a:endParaRPr kumimoji="0" lang="en-GB" sz="1000" b="1" i="1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sym typeface="Source Sans Pro"/>
            </a:endParaRPr>
          </a:p>
        </p:txBody>
      </p:sp>
      <p:sp>
        <p:nvSpPr>
          <p:cNvPr id="1405" name="Where possible, use code that works when run."/>
          <p:cNvSpPr txBox="1"/>
          <p:nvPr/>
        </p:nvSpPr>
        <p:spPr>
          <a:xfrm>
            <a:off x="10564982" y="6183832"/>
            <a:ext cx="3175200" cy="302631"/>
          </a:xfrm>
          <a:prstGeom prst="rect">
            <a:avLst/>
          </a:prstGeom>
          <a:solidFill>
            <a:schemeClr val="bg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 algn="ctr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GB" dirty="0" smtClean="0">
                <a:solidFill>
                  <a:schemeClr val="accent1"/>
                </a:solidFill>
              </a:rPr>
              <a:t>CONTROL CASE ASSIGNMENT</a:t>
            </a:r>
            <a:endParaRPr lang="en-GB" sz="1400" dirty="0">
              <a:solidFill>
                <a:schemeClr val="accent1"/>
              </a:solidFill>
            </a:endParaRPr>
          </a:p>
        </p:txBody>
      </p:sp>
      <p:cxnSp>
        <p:nvCxnSpPr>
          <p:cNvPr id="1411" name="Straight Connector 1410"/>
          <p:cNvCxnSpPr/>
          <p:nvPr/>
        </p:nvCxnSpPr>
        <p:spPr>
          <a:xfrm>
            <a:off x="10525284" y="7264837"/>
            <a:ext cx="2975859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12" name="TextBox 1411"/>
          <p:cNvSpPr txBox="1"/>
          <p:nvPr/>
        </p:nvSpPr>
        <p:spPr>
          <a:xfrm>
            <a:off x="10549348" y="6398030"/>
            <a:ext cx="3201322" cy="4846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lvl="1" indent="0">
              <a:buClr>
                <a:schemeClr val="accent4"/>
              </a:buClr>
            </a:pPr>
            <a:r>
              <a:rPr lang="en-GB" sz="1000" dirty="0" err="1">
                <a:latin typeface="Consolas" panose="020B0609020204030204" pitchFamily="49" charset="0"/>
              </a:rPr>
              <a:t>fixed_episodes</a:t>
            </a:r>
            <a:r>
              <a:rPr lang="en-GB" sz="1000" dirty="0">
                <a:latin typeface="Consolas" panose="020B0609020204030204" pitchFamily="49" charset="0"/>
              </a:rPr>
              <a:t>(dates, </a:t>
            </a:r>
          </a:p>
          <a:p>
            <a:pPr lvl="7" indent="0"/>
            <a:r>
              <a:rPr lang="en-GB" sz="1000" dirty="0" err="1" smtClean="0">
                <a:latin typeface="Consolas" panose="020B0609020204030204" pitchFamily="49" charset="0"/>
              </a:rPr>
              <a:t>case_length</a:t>
            </a:r>
            <a:r>
              <a:rPr lang="en-GB" sz="1000" dirty="0" smtClean="0">
                <a:latin typeface="Consolas" panose="020B0609020204030204" pitchFamily="49" charset="0"/>
              </a:rPr>
              <a:t> </a:t>
            </a:r>
            <a:r>
              <a:rPr lang="en-GB" sz="1000" dirty="0">
                <a:latin typeface="Consolas" panose="020B0609020204030204" pitchFamily="49" charset="0"/>
              </a:rPr>
              <a:t>= c(1,3,2,2), to_s4 = T)</a:t>
            </a:r>
            <a:endParaRPr kumimoji="0" lang="en-GB" sz="1000" b="1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Consolas" panose="020B0609020204030204" pitchFamily="49" charset="0"/>
              <a:sym typeface="Source Sans Pro"/>
            </a:endParaRPr>
          </a:p>
        </p:txBody>
      </p:sp>
      <p:grpSp>
        <p:nvGrpSpPr>
          <p:cNvPr id="1413" name="Group 1412"/>
          <p:cNvGrpSpPr/>
          <p:nvPr/>
        </p:nvGrpSpPr>
        <p:grpSpPr>
          <a:xfrm>
            <a:off x="10641978" y="7247441"/>
            <a:ext cx="174816" cy="288071"/>
            <a:chOff x="559534" y="4742300"/>
            <a:chExt cx="174816" cy="321097"/>
          </a:xfrm>
        </p:grpSpPr>
        <p:cxnSp>
          <p:nvCxnSpPr>
            <p:cNvPr id="1458" name="Straight Connector 1457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459" name="TextBox 1458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1</a:t>
              </a:r>
            </a:p>
          </p:txBody>
        </p:sp>
      </p:grpSp>
      <p:grpSp>
        <p:nvGrpSpPr>
          <p:cNvPr id="1414" name="Group 1413"/>
          <p:cNvGrpSpPr/>
          <p:nvPr/>
        </p:nvGrpSpPr>
        <p:grpSpPr>
          <a:xfrm>
            <a:off x="10910666" y="7247441"/>
            <a:ext cx="174816" cy="288071"/>
            <a:chOff x="559534" y="4742300"/>
            <a:chExt cx="174816" cy="321097"/>
          </a:xfrm>
        </p:grpSpPr>
        <p:cxnSp>
          <p:nvCxnSpPr>
            <p:cNvPr id="1456" name="Straight Connector 1455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457" name="TextBox 1456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</a:p>
          </p:txBody>
        </p:sp>
      </p:grpSp>
      <p:grpSp>
        <p:nvGrpSpPr>
          <p:cNvPr id="1415" name="Group 1414"/>
          <p:cNvGrpSpPr/>
          <p:nvPr/>
        </p:nvGrpSpPr>
        <p:grpSpPr>
          <a:xfrm>
            <a:off x="11179354" y="7247441"/>
            <a:ext cx="174816" cy="288071"/>
            <a:chOff x="559534" y="4742300"/>
            <a:chExt cx="174816" cy="321097"/>
          </a:xfrm>
        </p:grpSpPr>
        <p:cxnSp>
          <p:nvCxnSpPr>
            <p:cNvPr id="1454" name="Straight Connector 1453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455" name="TextBox 1454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3</a:t>
              </a:r>
            </a:p>
          </p:txBody>
        </p:sp>
      </p:grpSp>
      <p:grpSp>
        <p:nvGrpSpPr>
          <p:cNvPr id="1416" name="Group 1415"/>
          <p:cNvGrpSpPr/>
          <p:nvPr/>
        </p:nvGrpSpPr>
        <p:grpSpPr>
          <a:xfrm>
            <a:off x="11448042" y="7247441"/>
            <a:ext cx="174816" cy="288071"/>
            <a:chOff x="559534" y="4742300"/>
            <a:chExt cx="174816" cy="321097"/>
          </a:xfrm>
        </p:grpSpPr>
        <p:cxnSp>
          <p:nvCxnSpPr>
            <p:cNvPr id="1452" name="Straight Connector 1451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453" name="TextBox 1452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4</a:t>
              </a:r>
            </a:p>
          </p:txBody>
        </p:sp>
      </p:grpSp>
      <p:grpSp>
        <p:nvGrpSpPr>
          <p:cNvPr id="1417" name="Group 1416"/>
          <p:cNvGrpSpPr/>
          <p:nvPr/>
        </p:nvGrpSpPr>
        <p:grpSpPr>
          <a:xfrm>
            <a:off x="11716730" y="7247441"/>
            <a:ext cx="174816" cy="288071"/>
            <a:chOff x="559534" y="4742300"/>
            <a:chExt cx="174816" cy="321097"/>
          </a:xfrm>
        </p:grpSpPr>
        <p:cxnSp>
          <p:nvCxnSpPr>
            <p:cNvPr id="1450" name="Straight Connector 1449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451" name="TextBox 1450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5</a:t>
              </a:r>
            </a:p>
          </p:txBody>
        </p:sp>
      </p:grpSp>
      <p:grpSp>
        <p:nvGrpSpPr>
          <p:cNvPr id="1418" name="Group 1417"/>
          <p:cNvGrpSpPr/>
          <p:nvPr/>
        </p:nvGrpSpPr>
        <p:grpSpPr>
          <a:xfrm>
            <a:off x="11985418" y="7247441"/>
            <a:ext cx="174816" cy="288071"/>
            <a:chOff x="559534" y="4742300"/>
            <a:chExt cx="174816" cy="321097"/>
          </a:xfrm>
        </p:grpSpPr>
        <p:cxnSp>
          <p:nvCxnSpPr>
            <p:cNvPr id="1448" name="Straight Connector 1447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449" name="TextBox 1448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6</a:t>
              </a:r>
            </a:p>
          </p:txBody>
        </p:sp>
      </p:grpSp>
      <p:grpSp>
        <p:nvGrpSpPr>
          <p:cNvPr id="1419" name="Group 1418"/>
          <p:cNvGrpSpPr/>
          <p:nvPr/>
        </p:nvGrpSpPr>
        <p:grpSpPr>
          <a:xfrm>
            <a:off x="12254106" y="7247441"/>
            <a:ext cx="174816" cy="288071"/>
            <a:chOff x="559534" y="4742300"/>
            <a:chExt cx="174816" cy="321097"/>
          </a:xfrm>
        </p:grpSpPr>
        <p:cxnSp>
          <p:nvCxnSpPr>
            <p:cNvPr id="1446" name="Straight Connector 1445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447" name="TextBox 1446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7</a:t>
              </a:r>
            </a:p>
          </p:txBody>
        </p:sp>
      </p:grpSp>
      <p:grpSp>
        <p:nvGrpSpPr>
          <p:cNvPr id="1420" name="Group 1419"/>
          <p:cNvGrpSpPr/>
          <p:nvPr/>
        </p:nvGrpSpPr>
        <p:grpSpPr>
          <a:xfrm>
            <a:off x="12522794" y="7247441"/>
            <a:ext cx="174816" cy="288071"/>
            <a:chOff x="559534" y="4742300"/>
            <a:chExt cx="174816" cy="321097"/>
          </a:xfrm>
        </p:grpSpPr>
        <p:cxnSp>
          <p:nvCxnSpPr>
            <p:cNvPr id="1444" name="Straight Connector 1443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445" name="TextBox 1444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8</a:t>
              </a:r>
            </a:p>
          </p:txBody>
        </p:sp>
      </p:grpSp>
      <p:grpSp>
        <p:nvGrpSpPr>
          <p:cNvPr id="1421" name="Group 1420"/>
          <p:cNvGrpSpPr/>
          <p:nvPr/>
        </p:nvGrpSpPr>
        <p:grpSpPr>
          <a:xfrm>
            <a:off x="12791482" y="7247441"/>
            <a:ext cx="174816" cy="288071"/>
            <a:chOff x="559534" y="4742300"/>
            <a:chExt cx="174816" cy="321097"/>
          </a:xfrm>
        </p:grpSpPr>
        <p:cxnSp>
          <p:nvCxnSpPr>
            <p:cNvPr id="1442" name="Straight Connector 1441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443" name="TextBox 1442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9</a:t>
              </a:r>
            </a:p>
          </p:txBody>
        </p:sp>
      </p:grpSp>
      <p:grpSp>
        <p:nvGrpSpPr>
          <p:cNvPr id="1422" name="Group 1421"/>
          <p:cNvGrpSpPr/>
          <p:nvPr/>
        </p:nvGrpSpPr>
        <p:grpSpPr>
          <a:xfrm>
            <a:off x="12996565" y="7212214"/>
            <a:ext cx="358319" cy="398001"/>
            <a:chOff x="559534" y="4696711"/>
            <a:chExt cx="174816" cy="443630"/>
          </a:xfrm>
        </p:grpSpPr>
        <p:cxnSp>
          <p:nvCxnSpPr>
            <p:cNvPr id="1440" name="Straight Connector 1439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441" name="TextBox 1440"/>
            <p:cNvSpPr txBox="1"/>
            <p:nvPr/>
          </p:nvSpPr>
          <p:spPr>
            <a:xfrm>
              <a:off x="559534" y="4696711"/>
              <a:ext cx="174816" cy="4436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10</a:t>
              </a:r>
            </a:p>
          </p:txBody>
        </p:sp>
      </p:grpSp>
      <p:cxnSp>
        <p:nvCxnSpPr>
          <p:cNvPr id="1423" name="Straight Arrow Connector 1422"/>
          <p:cNvCxnSpPr/>
          <p:nvPr/>
        </p:nvCxnSpPr>
        <p:spPr>
          <a:xfrm>
            <a:off x="10725471" y="7187301"/>
            <a:ext cx="0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headEnd type="oval" w="med" len="med"/>
            <a:tailEnd type="oval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424" name="Group 1423"/>
          <p:cNvGrpSpPr/>
          <p:nvPr/>
        </p:nvGrpSpPr>
        <p:grpSpPr>
          <a:xfrm>
            <a:off x="13228475" y="7246499"/>
            <a:ext cx="358319" cy="302972"/>
            <a:chOff x="559534" y="4742300"/>
            <a:chExt cx="174816" cy="337706"/>
          </a:xfrm>
        </p:grpSpPr>
        <p:cxnSp>
          <p:nvCxnSpPr>
            <p:cNvPr id="1438" name="Straight Connector 1437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439" name="TextBox 1438"/>
            <p:cNvSpPr txBox="1"/>
            <p:nvPr/>
          </p:nvSpPr>
          <p:spPr>
            <a:xfrm>
              <a:off x="559534" y="4757046"/>
              <a:ext cx="174816" cy="3229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11</a:t>
              </a:r>
            </a:p>
          </p:txBody>
        </p:sp>
      </p:grpSp>
      <p:cxnSp>
        <p:nvCxnSpPr>
          <p:cNvPr id="1425" name="Straight Arrow Connector 1424"/>
          <p:cNvCxnSpPr/>
          <p:nvPr/>
        </p:nvCxnSpPr>
        <p:spPr>
          <a:xfrm>
            <a:off x="11539610" y="7187301"/>
            <a:ext cx="0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headEnd type="oval" w="med" len="med"/>
            <a:tailEnd type="oval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26" name="Straight Arrow Connector 1425"/>
          <p:cNvCxnSpPr/>
          <p:nvPr/>
        </p:nvCxnSpPr>
        <p:spPr>
          <a:xfrm>
            <a:off x="12338876" y="7187301"/>
            <a:ext cx="0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headEnd type="oval" w="med" len="med"/>
            <a:tailEnd type="oval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27" name="Straight Arrow Connector 1426"/>
          <p:cNvCxnSpPr/>
          <p:nvPr/>
        </p:nvCxnSpPr>
        <p:spPr>
          <a:xfrm>
            <a:off x="12881292" y="7187301"/>
            <a:ext cx="0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headEnd type="oval" w="med" len="med"/>
            <a:tailEnd type="oval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434" name="Group 1433"/>
          <p:cNvGrpSpPr/>
          <p:nvPr/>
        </p:nvGrpSpPr>
        <p:grpSpPr>
          <a:xfrm>
            <a:off x="10611414" y="6788737"/>
            <a:ext cx="317569" cy="291440"/>
            <a:chOff x="10599382" y="3151565"/>
            <a:chExt cx="317569" cy="291440"/>
          </a:xfrm>
        </p:grpSpPr>
        <p:sp>
          <p:nvSpPr>
            <p:cNvPr id="1436" name="TextBox 1435"/>
            <p:cNvSpPr txBox="1"/>
            <p:nvPr/>
          </p:nvSpPr>
          <p:spPr>
            <a:xfrm>
              <a:off x="10599382" y="3151565"/>
              <a:ext cx="317569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rPr>
                <a:t>E1</a:t>
              </a:r>
            </a:p>
          </p:txBody>
        </p:sp>
        <p:cxnSp>
          <p:nvCxnSpPr>
            <p:cNvPr id="1437" name="Connector: Elbow 1311"/>
            <p:cNvCxnSpPr/>
            <p:nvPr/>
          </p:nvCxnSpPr>
          <p:spPr>
            <a:xfrm flipV="1">
              <a:off x="10710607" y="3389005"/>
              <a:ext cx="0" cy="54000"/>
            </a:xfrm>
            <a:prstGeom prst="bentConnector3">
              <a:avLst>
                <a:gd name="adj1" fmla="val 1067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1430" name="Group 1429"/>
          <p:cNvGrpSpPr/>
          <p:nvPr/>
        </p:nvGrpSpPr>
        <p:grpSpPr>
          <a:xfrm>
            <a:off x="11544198" y="6783970"/>
            <a:ext cx="1503757" cy="291440"/>
            <a:chOff x="9915929" y="3151565"/>
            <a:chExt cx="1503757" cy="291440"/>
          </a:xfrm>
        </p:grpSpPr>
        <p:sp>
          <p:nvSpPr>
            <p:cNvPr id="1432" name="TextBox 1431"/>
            <p:cNvSpPr txBox="1"/>
            <p:nvPr/>
          </p:nvSpPr>
          <p:spPr>
            <a:xfrm>
              <a:off x="11102117" y="3151565"/>
              <a:ext cx="317569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 smtClean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rPr>
                <a:t>E4</a:t>
              </a:r>
              <a:endParaRPr kumimoji="0" lang="en-GB" sz="100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endParaRPr>
            </a:p>
          </p:txBody>
        </p:sp>
        <p:cxnSp>
          <p:nvCxnSpPr>
            <p:cNvPr id="1433" name="Connector: Elbow 1303"/>
            <p:cNvCxnSpPr/>
            <p:nvPr/>
          </p:nvCxnSpPr>
          <p:spPr>
            <a:xfrm flipV="1">
              <a:off x="9915929" y="3389005"/>
              <a:ext cx="648000" cy="54000"/>
            </a:xfrm>
            <a:prstGeom prst="bentConnector3">
              <a:avLst>
                <a:gd name="adj1" fmla="val 1067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cxnSp>
        <p:nvCxnSpPr>
          <p:cNvPr id="1431" name="Connector: Elbow 1301"/>
          <p:cNvCxnSpPr/>
          <p:nvPr/>
        </p:nvCxnSpPr>
        <p:spPr>
          <a:xfrm flipH="1" flipV="1">
            <a:off x="11696598" y="7021410"/>
            <a:ext cx="648000" cy="54000"/>
          </a:xfrm>
          <a:prstGeom prst="bentConnector3">
            <a:avLst>
              <a:gd name="adj1" fmla="val 1067"/>
            </a:avLst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09" name="Straight Arrow Connector 1408"/>
          <p:cNvCxnSpPr/>
          <p:nvPr/>
        </p:nvCxnSpPr>
        <p:spPr>
          <a:xfrm>
            <a:off x="10696709" y="7118830"/>
            <a:ext cx="360000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10" name="Straight Arrow Connector 1409"/>
          <p:cNvCxnSpPr/>
          <p:nvPr/>
        </p:nvCxnSpPr>
        <p:spPr>
          <a:xfrm>
            <a:off x="11542946" y="7118895"/>
            <a:ext cx="792000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type="none" w="med" len="med"/>
            <a:tailEnd type="arrow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61" name="Connector: Elbow 1301"/>
          <p:cNvCxnSpPr/>
          <p:nvPr/>
        </p:nvCxnSpPr>
        <p:spPr>
          <a:xfrm flipH="1" flipV="1">
            <a:off x="12883168" y="7032292"/>
            <a:ext cx="0" cy="54000"/>
          </a:xfrm>
          <a:prstGeom prst="bentConnector3">
            <a:avLst>
              <a:gd name="adj1" fmla="val 1067"/>
            </a:avLst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62" name="TextBox 1461"/>
          <p:cNvSpPr txBox="1"/>
          <p:nvPr/>
        </p:nvSpPr>
        <p:spPr>
          <a:xfrm>
            <a:off x="11780161" y="6785668"/>
            <a:ext cx="317569" cy="2897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00" b="1" i="0" u="none" strike="noStrike" cap="none" spc="0" normalizeH="0" baseline="0" dirty="0" smtClean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rPr>
              <a:t>E2</a:t>
            </a:r>
            <a:endParaRPr kumimoji="0" lang="en-GB" sz="1000" b="1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Consolas" panose="020B0609020204030204" pitchFamily="49" charset="0"/>
              <a:sym typeface="Source Sans Pro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10514458" y="7616691"/>
            <a:ext cx="3061510" cy="1191667"/>
            <a:chOff x="10514458" y="7616691"/>
            <a:chExt cx="3061510" cy="1191667"/>
          </a:xfrm>
        </p:grpSpPr>
        <p:grpSp>
          <p:nvGrpSpPr>
            <p:cNvPr id="1463" name="Group 1462"/>
            <p:cNvGrpSpPr/>
            <p:nvPr/>
          </p:nvGrpSpPr>
          <p:grpSpPr>
            <a:xfrm>
              <a:off x="10514458" y="7616691"/>
              <a:ext cx="3061510" cy="1191667"/>
              <a:chOff x="10525284" y="6418548"/>
              <a:chExt cx="3061510" cy="1191667"/>
            </a:xfrm>
          </p:grpSpPr>
          <p:cxnSp>
            <p:nvCxnSpPr>
              <p:cNvPr id="1464" name="Straight Connector 1463"/>
              <p:cNvCxnSpPr/>
              <p:nvPr/>
            </p:nvCxnSpPr>
            <p:spPr>
              <a:xfrm>
                <a:off x="10525284" y="7264837"/>
                <a:ext cx="2975859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465" name="TextBox 1464"/>
              <p:cNvSpPr txBox="1"/>
              <p:nvPr/>
            </p:nvSpPr>
            <p:spPr>
              <a:xfrm>
                <a:off x="10549348" y="6418548"/>
                <a:ext cx="2804330" cy="4436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lvl="1" indent="0">
                  <a:buClr>
                    <a:schemeClr val="accent4"/>
                  </a:buClr>
                </a:pPr>
                <a:r>
                  <a:rPr lang="en-GB" sz="1000" dirty="0" err="1">
                    <a:latin typeface="Consolas" panose="020B0609020204030204" pitchFamily="49" charset="0"/>
                  </a:rPr>
                  <a:t>fixed_episodes</a:t>
                </a:r>
                <a:r>
                  <a:rPr lang="en-GB" sz="1000" dirty="0">
                    <a:latin typeface="Consolas" panose="020B0609020204030204" pitchFamily="49" charset="0"/>
                  </a:rPr>
                  <a:t>(dates, </a:t>
                </a:r>
                <a:r>
                  <a:rPr lang="en-GB" sz="1000" dirty="0" err="1" smtClean="0">
                    <a:latin typeface="Consolas" panose="020B0609020204030204" pitchFamily="49" charset="0"/>
                  </a:rPr>
                  <a:t>case_length</a:t>
                </a:r>
                <a:r>
                  <a:rPr lang="en-GB" sz="1000" dirty="0" smtClean="0">
                    <a:latin typeface="Consolas" panose="020B0609020204030204" pitchFamily="49" charset="0"/>
                  </a:rPr>
                  <a:t> =</a:t>
                </a:r>
                <a:r>
                  <a:rPr lang="en-GB" sz="1000" dirty="0">
                    <a:latin typeface="Consolas" panose="020B0609020204030204" pitchFamily="49" charset="0"/>
                  </a:rPr>
                  <a:t>5, </a:t>
                </a:r>
                <a:r>
                  <a:rPr lang="en-GB" sz="1000" dirty="0" err="1">
                    <a:latin typeface="Consolas" panose="020B0609020204030204" pitchFamily="49" charset="0"/>
                  </a:rPr>
                  <a:t>custom_sort</a:t>
                </a:r>
                <a:r>
                  <a:rPr lang="en-GB" sz="1000" dirty="0">
                    <a:latin typeface="Consolas" panose="020B0609020204030204" pitchFamily="49" charset="0"/>
                  </a:rPr>
                  <a:t>=c(1,0,1,1</a:t>
                </a:r>
                <a:r>
                  <a:rPr lang="en-GB" sz="1000" dirty="0" smtClean="0">
                    <a:latin typeface="Consolas" panose="020B0609020204030204" pitchFamily="49" charset="0"/>
                  </a:rPr>
                  <a:t>), to_s4 </a:t>
                </a:r>
                <a:r>
                  <a:rPr lang="en-GB" sz="1000" dirty="0">
                    <a:latin typeface="Consolas" panose="020B0609020204030204" pitchFamily="49" charset="0"/>
                  </a:rPr>
                  <a:t>= T)</a:t>
                </a:r>
                <a:endPara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  <p:grpSp>
            <p:nvGrpSpPr>
              <p:cNvPr id="1466" name="Group 1465"/>
              <p:cNvGrpSpPr/>
              <p:nvPr/>
            </p:nvGrpSpPr>
            <p:grpSpPr>
              <a:xfrm>
                <a:off x="10641978" y="7247441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512" name="Straight Connector 1511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513" name="TextBox 1512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1</a:t>
                  </a:r>
                </a:p>
              </p:txBody>
            </p:sp>
          </p:grpSp>
          <p:grpSp>
            <p:nvGrpSpPr>
              <p:cNvPr id="1467" name="Group 1466"/>
              <p:cNvGrpSpPr/>
              <p:nvPr/>
            </p:nvGrpSpPr>
            <p:grpSpPr>
              <a:xfrm>
                <a:off x="10910666" y="7247441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510" name="Straight Connector 1509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511" name="TextBox 1510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2</a:t>
                  </a:r>
                </a:p>
              </p:txBody>
            </p:sp>
          </p:grpSp>
          <p:grpSp>
            <p:nvGrpSpPr>
              <p:cNvPr id="1468" name="Group 1467"/>
              <p:cNvGrpSpPr/>
              <p:nvPr/>
            </p:nvGrpSpPr>
            <p:grpSpPr>
              <a:xfrm>
                <a:off x="11179354" y="7247441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508" name="Straight Connector 1507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509" name="TextBox 1508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3</a:t>
                  </a:r>
                </a:p>
              </p:txBody>
            </p:sp>
          </p:grpSp>
          <p:grpSp>
            <p:nvGrpSpPr>
              <p:cNvPr id="1469" name="Group 1468"/>
              <p:cNvGrpSpPr/>
              <p:nvPr/>
            </p:nvGrpSpPr>
            <p:grpSpPr>
              <a:xfrm>
                <a:off x="11448042" y="7247441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506" name="Straight Connector 1505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507" name="TextBox 1506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4</a:t>
                  </a:r>
                </a:p>
              </p:txBody>
            </p:sp>
          </p:grpSp>
          <p:grpSp>
            <p:nvGrpSpPr>
              <p:cNvPr id="1470" name="Group 1469"/>
              <p:cNvGrpSpPr/>
              <p:nvPr/>
            </p:nvGrpSpPr>
            <p:grpSpPr>
              <a:xfrm>
                <a:off x="11716730" y="7247441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504" name="Straight Connector 1503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505" name="TextBox 1504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5</a:t>
                  </a:r>
                </a:p>
              </p:txBody>
            </p:sp>
          </p:grpSp>
          <p:grpSp>
            <p:nvGrpSpPr>
              <p:cNvPr id="1471" name="Group 1470"/>
              <p:cNvGrpSpPr/>
              <p:nvPr/>
            </p:nvGrpSpPr>
            <p:grpSpPr>
              <a:xfrm>
                <a:off x="11985418" y="7247441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502" name="Straight Connector 1501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503" name="TextBox 1502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6</a:t>
                  </a:r>
                </a:p>
              </p:txBody>
            </p:sp>
          </p:grpSp>
          <p:grpSp>
            <p:nvGrpSpPr>
              <p:cNvPr id="1472" name="Group 1471"/>
              <p:cNvGrpSpPr/>
              <p:nvPr/>
            </p:nvGrpSpPr>
            <p:grpSpPr>
              <a:xfrm>
                <a:off x="12254106" y="7247441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500" name="Straight Connector 1499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501" name="TextBox 1500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7</a:t>
                  </a:r>
                </a:p>
              </p:txBody>
            </p:sp>
          </p:grpSp>
          <p:grpSp>
            <p:nvGrpSpPr>
              <p:cNvPr id="1473" name="Group 1472"/>
              <p:cNvGrpSpPr/>
              <p:nvPr/>
            </p:nvGrpSpPr>
            <p:grpSpPr>
              <a:xfrm>
                <a:off x="12522794" y="7247441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498" name="Straight Connector 1497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499" name="TextBox 1498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8</a:t>
                  </a:r>
                </a:p>
              </p:txBody>
            </p:sp>
          </p:grpSp>
          <p:grpSp>
            <p:nvGrpSpPr>
              <p:cNvPr id="1474" name="Group 1473"/>
              <p:cNvGrpSpPr/>
              <p:nvPr/>
            </p:nvGrpSpPr>
            <p:grpSpPr>
              <a:xfrm>
                <a:off x="12791482" y="7247441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496" name="Straight Connector 1495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497" name="TextBox 1496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9</a:t>
                  </a:r>
                </a:p>
              </p:txBody>
            </p:sp>
          </p:grpSp>
          <p:grpSp>
            <p:nvGrpSpPr>
              <p:cNvPr id="1475" name="Group 1474"/>
              <p:cNvGrpSpPr/>
              <p:nvPr/>
            </p:nvGrpSpPr>
            <p:grpSpPr>
              <a:xfrm>
                <a:off x="12996565" y="7212214"/>
                <a:ext cx="358319" cy="398001"/>
                <a:chOff x="559534" y="4696711"/>
                <a:chExt cx="174816" cy="443630"/>
              </a:xfrm>
            </p:grpSpPr>
            <p:cxnSp>
              <p:nvCxnSpPr>
                <p:cNvPr id="1494" name="Straight Connector 1493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495" name="TextBox 1494"/>
                <p:cNvSpPr txBox="1"/>
                <p:nvPr/>
              </p:nvSpPr>
              <p:spPr>
                <a:xfrm>
                  <a:off x="559534" y="4696711"/>
                  <a:ext cx="174816" cy="44363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10</a:t>
                  </a:r>
                </a:p>
              </p:txBody>
            </p:sp>
          </p:grpSp>
          <p:cxnSp>
            <p:nvCxnSpPr>
              <p:cNvPr id="1476" name="Straight Arrow Connector 1475"/>
              <p:cNvCxnSpPr/>
              <p:nvPr/>
            </p:nvCxnSpPr>
            <p:spPr>
              <a:xfrm>
                <a:off x="10725471" y="7187301"/>
                <a:ext cx="0" cy="0"/>
              </a:xfrm>
              <a:prstGeom prst="straightConnector1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miter lim="400000"/>
                <a:headEnd type="oval" w="med" len="med"/>
                <a:tailEnd type="oval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grpSp>
            <p:nvGrpSpPr>
              <p:cNvPr id="1477" name="Group 1476"/>
              <p:cNvGrpSpPr/>
              <p:nvPr/>
            </p:nvGrpSpPr>
            <p:grpSpPr>
              <a:xfrm>
                <a:off x="13228475" y="7246499"/>
                <a:ext cx="358319" cy="302972"/>
                <a:chOff x="559534" y="4742300"/>
                <a:chExt cx="174816" cy="337706"/>
              </a:xfrm>
            </p:grpSpPr>
            <p:cxnSp>
              <p:nvCxnSpPr>
                <p:cNvPr id="1492" name="Straight Connector 1491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493" name="TextBox 1492"/>
                <p:cNvSpPr txBox="1"/>
                <p:nvPr/>
              </p:nvSpPr>
              <p:spPr>
                <a:xfrm>
                  <a:off x="559534" y="4757046"/>
                  <a:ext cx="174816" cy="32296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11</a:t>
                  </a:r>
                </a:p>
              </p:txBody>
            </p:sp>
          </p:grpSp>
          <p:cxnSp>
            <p:nvCxnSpPr>
              <p:cNvPr id="1478" name="Straight Arrow Connector 1477"/>
              <p:cNvCxnSpPr/>
              <p:nvPr/>
            </p:nvCxnSpPr>
            <p:spPr>
              <a:xfrm>
                <a:off x="11539610" y="7187301"/>
                <a:ext cx="0" cy="0"/>
              </a:xfrm>
              <a:prstGeom prst="straightConnector1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miter lim="400000"/>
                <a:headEnd type="oval" w="med" len="med"/>
                <a:tailEnd type="oval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479" name="Straight Arrow Connector 1478"/>
              <p:cNvCxnSpPr/>
              <p:nvPr/>
            </p:nvCxnSpPr>
            <p:spPr>
              <a:xfrm>
                <a:off x="12338876" y="7187301"/>
                <a:ext cx="0" cy="0"/>
              </a:xfrm>
              <a:prstGeom prst="straightConnector1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miter lim="400000"/>
                <a:headEnd type="oval" w="med" len="med"/>
                <a:tailEnd type="oval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480" name="Straight Arrow Connector 1479"/>
              <p:cNvCxnSpPr/>
              <p:nvPr/>
            </p:nvCxnSpPr>
            <p:spPr>
              <a:xfrm>
                <a:off x="12881292" y="7187301"/>
                <a:ext cx="0" cy="0"/>
              </a:xfrm>
              <a:prstGeom prst="straightConnector1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miter lim="400000"/>
                <a:headEnd type="oval" w="med" len="med"/>
                <a:tailEnd type="oval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grpSp>
            <p:nvGrpSpPr>
              <p:cNvPr id="1481" name="Group 1480"/>
              <p:cNvGrpSpPr/>
              <p:nvPr/>
            </p:nvGrpSpPr>
            <p:grpSpPr>
              <a:xfrm>
                <a:off x="10611414" y="6788737"/>
                <a:ext cx="317569" cy="291440"/>
                <a:chOff x="10599382" y="3151565"/>
                <a:chExt cx="317569" cy="291440"/>
              </a:xfrm>
            </p:grpSpPr>
            <p:sp>
              <p:nvSpPr>
                <p:cNvPr id="1490" name="TextBox 1489"/>
                <p:cNvSpPr txBox="1"/>
                <p:nvPr/>
              </p:nvSpPr>
              <p:spPr>
                <a:xfrm>
                  <a:off x="10599382" y="3151565"/>
                  <a:ext cx="317569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Consolas" panose="020B0609020204030204" pitchFamily="49" charset="0"/>
                      <a:sym typeface="Source Sans Pro"/>
                    </a:rPr>
                    <a:t>E1</a:t>
                  </a:r>
                </a:p>
              </p:txBody>
            </p:sp>
            <p:cxnSp>
              <p:nvCxnSpPr>
                <p:cNvPr id="1491" name="Connector: Elbow 1311"/>
                <p:cNvCxnSpPr/>
                <p:nvPr/>
              </p:nvCxnSpPr>
              <p:spPr>
                <a:xfrm flipV="1">
                  <a:off x="10710607" y="3389005"/>
                  <a:ext cx="0" cy="54000"/>
                </a:xfrm>
                <a:prstGeom prst="bentConnector3">
                  <a:avLst>
                    <a:gd name="adj1" fmla="val 1067"/>
                  </a:avLst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1482" name="Group 1481"/>
              <p:cNvGrpSpPr/>
              <p:nvPr/>
            </p:nvGrpSpPr>
            <p:grpSpPr>
              <a:xfrm>
                <a:off x="11544198" y="6783970"/>
                <a:ext cx="1503757" cy="291440"/>
                <a:chOff x="9915929" y="3151565"/>
                <a:chExt cx="1503757" cy="291440"/>
              </a:xfrm>
            </p:grpSpPr>
            <p:sp>
              <p:nvSpPr>
                <p:cNvPr id="1488" name="TextBox 1487"/>
                <p:cNvSpPr txBox="1"/>
                <p:nvPr/>
              </p:nvSpPr>
              <p:spPr>
                <a:xfrm>
                  <a:off x="11102117" y="3151565"/>
                  <a:ext cx="317569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 smtClean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Consolas" panose="020B0609020204030204" pitchFamily="49" charset="0"/>
                      <a:sym typeface="Source Sans Pro"/>
                    </a:rPr>
                    <a:t>E4</a:t>
                  </a:r>
                  <a:endPara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Consolas" panose="020B0609020204030204" pitchFamily="49" charset="0"/>
                    <a:sym typeface="Source Sans Pro"/>
                  </a:endParaRPr>
                </a:p>
              </p:txBody>
            </p:sp>
            <p:cxnSp>
              <p:nvCxnSpPr>
                <p:cNvPr id="1489" name="Connector: Elbow 1303"/>
                <p:cNvCxnSpPr/>
                <p:nvPr/>
              </p:nvCxnSpPr>
              <p:spPr>
                <a:xfrm flipV="1">
                  <a:off x="9915929" y="3389005"/>
                  <a:ext cx="648000" cy="54000"/>
                </a:xfrm>
                <a:prstGeom prst="bentConnector3">
                  <a:avLst>
                    <a:gd name="adj1" fmla="val 1067"/>
                  </a:avLst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cxnSp>
            <p:nvCxnSpPr>
              <p:cNvPr id="1483" name="Connector: Elbow 1301"/>
              <p:cNvCxnSpPr/>
              <p:nvPr/>
            </p:nvCxnSpPr>
            <p:spPr>
              <a:xfrm flipH="1" flipV="1">
                <a:off x="11696598" y="7021410"/>
                <a:ext cx="648000" cy="54000"/>
              </a:xfrm>
              <a:prstGeom prst="bentConnector3">
                <a:avLst>
                  <a:gd name="adj1" fmla="val 1067"/>
                </a:avLst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484" name="Straight Arrow Connector 1483"/>
              <p:cNvCxnSpPr/>
              <p:nvPr/>
            </p:nvCxnSpPr>
            <p:spPr>
              <a:xfrm>
                <a:off x="10696709" y="7118830"/>
                <a:ext cx="432000" cy="0"/>
              </a:xfrm>
              <a:prstGeom prst="straightConnector1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485" name="Straight Arrow Connector 1484"/>
              <p:cNvCxnSpPr/>
              <p:nvPr/>
            </p:nvCxnSpPr>
            <p:spPr>
              <a:xfrm>
                <a:off x="11542946" y="7118895"/>
                <a:ext cx="792000" cy="0"/>
              </a:xfrm>
              <a:prstGeom prst="straightConnector1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arrow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486" name="Connector: Elbow 1301"/>
              <p:cNvCxnSpPr/>
              <p:nvPr/>
            </p:nvCxnSpPr>
            <p:spPr>
              <a:xfrm flipH="1" flipV="1">
                <a:off x="12883168" y="7032292"/>
                <a:ext cx="0" cy="54000"/>
              </a:xfrm>
              <a:prstGeom prst="bentConnector3">
                <a:avLst>
                  <a:gd name="adj1" fmla="val 1067"/>
                </a:avLst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487" name="TextBox 1486"/>
              <p:cNvSpPr txBox="1"/>
              <p:nvPr/>
            </p:nvSpPr>
            <p:spPr>
              <a:xfrm>
                <a:off x="11780161" y="6785668"/>
                <a:ext cx="317569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 smtClean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Consolas" panose="020B0609020204030204" pitchFamily="49" charset="0"/>
                    <a:sym typeface="Source Sans Pro"/>
                  </a:rPr>
                  <a:t>E2</a:t>
                </a:r>
                <a:endPara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</p:grpSp>
        <p:sp>
          <p:nvSpPr>
            <p:cNvPr id="25" name="Multiply 24"/>
            <p:cNvSpPr/>
            <p:nvPr/>
          </p:nvSpPr>
          <p:spPr>
            <a:xfrm>
              <a:off x="11055165" y="8213895"/>
              <a:ext cx="187640" cy="198089"/>
            </a:xfrm>
            <a:prstGeom prst="mathMultiply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1514" name="Line"/>
          <p:cNvSpPr/>
          <p:nvPr/>
        </p:nvSpPr>
        <p:spPr>
          <a:xfrm>
            <a:off x="10508084" y="6093011"/>
            <a:ext cx="3129484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3" name="Rectangle 32"/>
          <p:cNvSpPr/>
          <p:nvPr/>
        </p:nvSpPr>
        <p:spPr>
          <a:xfrm>
            <a:off x="223320" y="3615979"/>
            <a:ext cx="3175200" cy="16434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bg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7239628" y="4911053"/>
            <a:ext cx="3225386" cy="1191666"/>
            <a:chOff x="7178668" y="5036241"/>
            <a:chExt cx="3225386" cy="1191666"/>
          </a:xfrm>
        </p:grpSpPr>
        <p:cxnSp>
          <p:nvCxnSpPr>
            <p:cNvPr id="1518" name="Straight Connector 1517"/>
            <p:cNvCxnSpPr/>
            <p:nvPr/>
          </p:nvCxnSpPr>
          <p:spPr>
            <a:xfrm>
              <a:off x="7178668" y="5882529"/>
              <a:ext cx="2975859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519" name="TextBox 1518"/>
            <p:cNvSpPr txBox="1"/>
            <p:nvPr/>
          </p:nvSpPr>
          <p:spPr>
            <a:xfrm>
              <a:off x="7202732" y="5036241"/>
              <a:ext cx="3201322" cy="4436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lvl="1" indent="0">
                <a:buClr>
                  <a:schemeClr val="accent4"/>
                </a:buClr>
              </a:pPr>
              <a:r>
                <a:rPr lang="en-GB" sz="1000" dirty="0" err="1">
                  <a:latin typeface="Consolas" panose="020B0609020204030204" pitchFamily="49" charset="0"/>
                </a:rPr>
                <a:t>fixed_episodes</a:t>
              </a:r>
              <a:r>
                <a:rPr lang="en-GB" sz="1000" dirty="0">
                  <a:latin typeface="Consolas" panose="020B0609020204030204" pitchFamily="49" charset="0"/>
                </a:rPr>
                <a:t>(dates, </a:t>
              </a:r>
              <a:r>
                <a:rPr lang="en-GB" sz="1000" dirty="0" err="1" smtClean="0">
                  <a:latin typeface="Consolas" panose="020B0609020204030204" pitchFamily="49" charset="0"/>
                </a:rPr>
                <a:t>case_length</a:t>
              </a:r>
              <a:r>
                <a:rPr lang="en-GB" sz="1000" dirty="0" smtClean="0">
                  <a:latin typeface="Consolas" panose="020B0609020204030204" pitchFamily="49" charset="0"/>
                </a:rPr>
                <a:t> </a:t>
              </a:r>
              <a:r>
                <a:rPr lang="en-GB" sz="1000" dirty="0">
                  <a:latin typeface="Consolas" panose="020B0609020204030204" pitchFamily="49" charset="0"/>
                </a:rPr>
                <a:t>= 5, to_s4 = </a:t>
              </a:r>
              <a:r>
                <a:rPr lang="en-GB" sz="1000" dirty="0" smtClean="0">
                  <a:latin typeface="Consolas" panose="020B0609020204030204" pitchFamily="49" charset="0"/>
                </a:rPr>
                <a:t>T, </a:t>
              </a:r>
              <a:r>
                <a:rPr lang="en-GB" sz="1000" dirty="0" err="1" smtClean="0">
                  <a:latin typeface="Consolas" panose="020B0609020204030204" pitchFamily="49" charset="0"/>
                </a:rPr>
                <a:t>episode_unit</a:t>
              </a:r>
              <a:r>
                <a:rPr lang="en-GB" sz="1000" dirty="0" smtClean="0">
                  <a:latin typeface="Consolas" panose="020B0609020204030204" pitchFamily="49" charset="0"/>
                </a:rPr>
                <a:t> </a:t>
              </a:r>
              <a:r>
                <a:rPr lang="en-GB" sz="1000" dirty="0">
                  <a:latin typeface="Consolas" panose="020B0609020204030204" pitchFamily="49" charset="0"/>
                </a:rPr>
                <a:t>= "</a:t>
              </a:r>
              <a:r>
                <a:rPr lang="en-GB" sz="1000" dirty="0" smtClean="0">
                  <a:latin typeface="Consolas" panose="020B0609020204030204" pitchFamily="49" charset="0"/>
                </a:rPr>
                <a:t>hours</a:t>
              </a:r>
              <a:r>
                <a:rPr lang="en-GB" sz="1000" dirty="0">
                  <a:latin typeface="Consolas" panose="020B0609020204030204" pitchFamily="49" charset="0"/>
                </a:rPr>
                <a:t>")</a:t>
              </a:r>
              <a:endParaRPr kumimoji="0" lang="en-GB" sz="100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endParaRPr>
            </a:p>
          </p:txBody>
        </p:sp>
        <p:grpSp>
          <p:nvGrpSpPr>
            <p:cNvPr id="1520" name="Group 1519"/>
            <p:cNvGrpSpPr/>
            <p:nvPr/>
          </p:nvGrpSpPr>
          <p:grpSpPr>
            <a:xfrm>
              <a:off x="7295362" y="5865133"/>
              <a:ext cx="174816" cy="288071"/>
              <a:chOff x="559534" y="4742300"/>
              <a:chExt cx="174816" cy="321097"/>
            </a:xfrm>
          </p:grpSpPr>
          <p:cxnSp>
            <p:nvCxnSpPr>
              <p:cNvPr id="1563" name="Straight Connector 1562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564" name="TextBox 1563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1</a:t>
                </a:r>
              </a:p>
            </p:txBody>
          </p:sp>
        </p:grpSp>
        <p:grpSp>
          <p:nvGrpSpPr>
            <p:cNvPr id="1521" name="Group 1520"/>
            <p:cNvGrpSpPr/>
            <p:nvPr/>
          </p:nvGrpSpPr>
          <p:grpSpPr>
            <a:xfrm>
              <a:off x="7564050" y="5865133"/>
              <a:ext cx="174816" cy="288071"/>
              <a:chOff x="559534" y="4742300"/>
              <a:chExt cx="174816" cy="321097"/>
            </a:xfrm>
          </p:grpSpPr>
          <p:cxnSp>
            <p:nvCxnSpPr>
              <p:cNvPr id="1561" name="Straight Connector 1560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562" name="TextBox 1561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2</a:t>
                </a:r>
              </a:p>
            </p:txBody>
          </p:sp>
        </p:grpSp>
        <p:grpSp>
          <p:nvGrpSpPr>
            <p:cNvPr id="1522" name="Group 1521"/>
            <p:cNvGrpSpPr/>
            <p:nvPr/>
          </p:nvGrpSpPr>
          <p:grpSpPr>
            <a:xfrm>
              <a:off x="7832738" y="5865133"/>
              <a:ext cx="174816" cy="288071"/>
              <a:chOff x="559534" y="4742300"/>
              <a:chExt cx="174816" cy="321097"/>
            </a:xfrm>
          </p:grpSpPr>
          <p:cxnSp>
            <p:nvCxnSpPr>
              <p:cNvPr id="1559" name="Straight Connector 1558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560" name="TextBox 1559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3</a:t>
                </a:r>
              </a:p>
            </p:txBody>
          </p:sp>
        </p:grpSp>
        <p:grpSp>
          <p:nvGrpSpPr>
            <p:cNvPr id="1523" name="Group 1522"/>
            <p:cNvGrpSpPr/>
            <p:nvPr/>
          </p:nvGrpSpPr>
          <p:grpSpPr>
            <a:xfrm>
              <a:off x="8101426" y="5865133"/>
              <a:ext cx="174816" cy="288071"/>
              <a:chOff x="559534" y="4742300"/>
              <a:chExt cx="174816" cy="321097"/>
            </a:xfrm>
          </p:grpSpPr>
          <p:cxnSp>
            <p:nvCxnSpPr>
              <p:cNvPr id="1557" name="Straight Connector 1556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558" name="TextBox 1557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4</a:t>
                </a:r>
              </a:p>
            </p:txBody>
          </p:sp>
        </p:grpSp>
        <p:grpSp>
          <p:nvGrpSpPr>
            <p:cNvPr id="1524" name="Group 1523"/>
            <p:cNvGrpSpPr/>
            <p:nvPr/>
          </p:nvGrpSpPr>
          <p:grpSpPr>
            <a:xfrm>
              <a:off x="8370114" y="5865133"/>
              <a:ext cx="174816" cy="288071"/>
              <a:chOff x="559534" y="4742300"/>
              <a:chExt cx="174816" cy="321097"/>
            </a:xfrm>
          </p:grpSpPr>
          <p:cxnSp>
            <p:nvCxnSpPr>
              <p:cNvPr id="1555" name="Straight Connector 1554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556" name="TextBox 1555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5</a:t>
                </a:r>
              </a:p>
            </p:txBody>
          </p:sp>
        </p:grpSp>
        <p:grpSp>
          <p:nvGrpSpPr>
            <p:cNvPr id="1525" name="Group 1524"/>
            <p:cNvGrpSpPr/>
            <p:nvPr/>
          </p:nvGrpSpPr>
          <p:grpSpPr>
            <a:xfrm>
              <a:off x="8638802" y="5865133"/>
              <a:ext cx="174816" cy="288071"/>
              <a:chOff x="559534" y="4742300"/>
              <a:chExt cx="174816" cy="321097"/>
            </a:xfrm>
          </p:grpSpPr>
          <p:cxnSp>
            <p:nvCxnSpPr>
              <p:cNvPr id="1553" name="Straight Connector 1552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554" name="TextBox 1553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6</a:t>
                </a:r>
              </a:p>
            </p:txBody>
          </p:sp>
        </p:grpSp>
        <p:grpSp>
          <p:nvGrpSpPr>
            <p:cNvPr id="1526" name="Group 1525"/>
            <p:cNvGrpSpPr/>
            <p:nvPr/>
          </p:nvGrpSpPr>
          <p:grpSpPr>
            <a:xfrm>
              <a:off x="8907490" y="5865133"/>
              <a:ext cx="174816" cy="288071"/>
              <a:chOff x="559534" y="4742300"/>
              <a:chExt cx="174816" cy="321097"/>
            </a:xfrm>
          </p:grpSpPr>
          <p:cxnSp>
            <p:nvCxnSpPr>
              <p:cNvPr id="1551" name="Straight Connector 1550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552" name="TextBox 1551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7</a:t>
                </a:r>
              </a:p>
            </p:txBody>
          </p:sp>
        </p:grpSp>
        <p:grpSp>
          <p:nvGrpSpPr>
            <p:cNvPr id="1527" name="Group 1526"/>
            <p:cNvGrpSpPr/>
            <p:nvPr/>
          </p:nvGrpSpPr>
          <p:grpSpPr>
            <a:xfrm>
              <a:off x="9176178" y="5865133"/>
              <a:ext cx="174816" cy="288071"/>
              <a:chOff x="559534" y="4742300"/>
              <a:chExt cx="174816" cy="321097"/>
            </a:xfrm>
          </p:grpSpPr>
          <p:cxnSp>
            <p:nvCxnSpPr>
              <p:cNvPr id="1549" name="Straight Connector 1548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550" name="TextBox 1549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8</a:t>
                </a:r>
              </a:p>
            </p:txBody>
          </p:sp>
        </p:grpSp>
        <p:grpSp>
          <p:nvGrpSpPr>
            <p:cNvPr id="1528" name="Group 1527"/>
            <p:cNvGrpSpPr/>
            <p:nvPr/>
          </p:nvGrpSpPr>
          <p:grpSpPr>
            <a:xfrm>
              <a:off x="9444866" y="5865133"/>
              <a:ext cx="174816" cy="288071"/>
              <a:chOff x="559534" y="4742300"/>
              <a:chExt cx="174816" cy="321097"/>
            </a:xfrm>
          </p:grpSpPr>
          <p:cxnSp>
            <p:nvCxnSpPr>
              <p:cNvPr id="1547" name="Straight Connector 1546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548" name="TextBox 1547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9</a:t>
                </a:r>
              </a:p>
            </p:txBody>
          </p:sp>
        </p:grpSp>
        <p:grpSp>
          <p:nvGrpSpPr>
            <p:cNvPr id="1529" name="Group 1528"/>
            <p:cNvGrpSpPr/>
            <p:nvPr/>
          </p:nvGrpSpPr>
          <p:grpSpPr>
            <a:xfrm>
              <a:off x="9649949" y="5829906"/>
              <a:ext cx="358319" cy="398001"/>
              <a:chOff x="559534" y="4696711"/>
              <a:chExt cx="174816" cy="443630"/>
            </a:xfrm>
          </p:grpSpPr>
          <p:cxnSp>
            <p:nvCxnSpPr>
              <p:cNvPr id="1545" name="Straight Connector 1544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546" name="TextBox 1545"/>
              <p:cNvSpPr txBox="1"/>
              <p:nvPr/>
            </p:nvSpPr>
            <p:spPr>
              <a:xfrm>
                <a:off x="559534" y="4696711"/>
                <a:ext cx="174816" cy="4436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10</a:t>
                </a:r>
              </a:p>
            </p:txBody>
          </p:sp>
        </p:grpSp>
        <p:cxnSp>
          <p:nvCxnSpPr>
            <p:cNvPr id="1530" name="Straight Arrow Connector 1529"/>
            <p:cNvCxnSpPr/>
            <p:nvPr/>
          </p:nvCxnSpPr>
          <p:spPr>
            <a:xfrm>
              <a:off x="7378855" y="5804993"/>
              <a:ext cx="0" cy="0"/>
            </a:xfrm>
            <a:prstGeom prst="straightConnector1">
              <a:avLst/>
            </a:prstGeom>
            <a:noFill/>
            <a:ln w="25400" cap="flat">
              <a:solidFill>
                <a:schemeClr val="accent1"/>
              </a:solidFill>
              <a:prstDash val="solid"/>
              <a:miter lim="400000"/>
              <a:headEnd type="oval" w="med" len="med"/>
              <a:tailEnd type="oval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grpSp>
          <p:nvGrpSpPr>
            <p:cNvPr id="1531" name="Group 1530"/>
            <p:cNvGrpSpPr/>
            <p:nvPr/>
          </p:nvGrpSpPr>
          <p:grpSpPr>
            <a:xfrm>
              <a:off x="9881859" y="5864191"/>
              <a:ext cx="358319" cy="302972"/>
              <a:chOff x="559534" y="4742300"/>
              <a:chExt cx="174816" cy="337706"/>
            </a:xfrm>
          </p:grpSpPr>
          <p:cxnSp>
            <p:nvCxnSpPr>
              <p:cNvPr id="1543" name="Straight Connector 1542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544" name="TextBox 1543"/>
              <p:cNvSpPr txBox="1"/>
              <p:nvPr/>
            </p:nvSpPr>
            <p:spPr>
              <a:xfrm>
                <a:off x="559534" y="4757046"/>
                <a:ext cx="174816" cy="3229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11</a:t>
                </a:r>
              </a:p>
            </p:txBody>
          </p:sp>
        </p:grpSp>
        <p:cxnSp>
          <p:nvCxnSpPr>
            <p:cNvPr id="1532" name="Straight Arrow Connector 1531"/>
            <p:cNvCxnSpPr/>
            <p:nvPr/>
          </p:nvCxnSpPr>
          <p:spPr>
            <a:xfrm>
              <a:off x="8192994" y="5804993"/>
              <a:ext cx="0" cy="0"/>
            </a:xfrm>
            <a:prstGeom prst="straightConnector1">
              <a:avLst/>
            </a:prstGeom>
            <a:noFill/>
            <a:ln w="25400" cap="flat">
              <a:solidFill>
                <a:schemeClr val="accent1"/>
              </a:solidFill>
              <a:prstDash val="solid"/>
              <a:miter lim="400000"/>
              <a:headEnd type="oval" w="med" len="med"/>
              <a:tailEnd type="oval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533" name="Straight Arrow Connector 1532"/>
            <p:cNvCxnSpPr/>
            <p:nvPr/>
          </p:nvCxnSpPr>
          <p:spPr>
            <a:xfrm>
              <a:off x="8992260" y="5804993"/>
              <a:ext cx="0" cy="0"/>
            </a:xfrm>
            <a:prstGeom prst="straightConnector1">
              <a:avLst/>
            </a:prstGeom>
            <a:noFill/>
            <a:ln w="25400" cap="flat">
              <a:solidFill>
                <a:schemeClr val="accent1"/>
              </a:solidFill>
              <a:prstDash val="solid"/>
              <a:miter lim="400000"/>
              <a:headEnd type="oval" w="med" len="med"/>
              <a:tailEnd type="oval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534" name="Straight Arrow Connector 1533"/>
            <p:cNvCxnSpPr/>
            <p:nvPr/>
          </p:nvCxnSpPr>
          <p:spPr>
            <a:xfrm>
              <a:off x="9534676" y="5804993"/>
              <a:ext cx="0" cy="0"/>
            </a:xfrm>
            <a:prstGeom prst="straightConnector1">
              <a:avLst/>
            </a:prstGeom>
            <a:noFill/>
            <a:ln w="25400" cap="flat">
              <a:solidFill>
                <a:schemeClr val="accent1"/>
              </a:solidFill>
              <a:prstDash val="solid"/>
              <a:miter lim="400000"/>
              <a:headEnd type="oval" w="med" len="med"/>
              <a:tailEnd type="oval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grpSp>
          <p:nvGrpSpPr>
            <p:cNvPr id="27" name="Group 26"/>
            <p:cNvGrpSpPr/>
            <p:nvPr/>
          </p:nvGrpSpPr>
          <p:grpSpPr>
            <a:xfrm>
              <a:off x="7258920" y="5406429"/>
              <a:ext cx="317569" cy="326152"/>
              <a:chOff x="7258920" y="5406429"/>
              <a:chExt cx="317569" cy="326152"/>
            </a:xfrm>
          </p:grpSpPr>
          <p:grpSp>
            <p:nvGrpSpPr>
              <p:cNvPr id="1535" name="Group 1534"/>
              <p:cNvGrpSpPr/>
              <p:nvPr/>
            </p:nvGrpSpPr>
            <p:grpSpPr>
              <a:xfrm>
                <a:off x="7258920" y="5406429"/>
                <a:ext cx="317569" cy="291440"/>
                <a:chOff x="10593504" y="3151565"/>
                <a:chExt cx="317569" cy="291440"/>
              </a:xfrm>
            </p:grpSpPr>
            <p:sp>
              <p:nvSpPr>
                <p:cNvPr id="1541" name="TextBox 1540"/>
                <p:cNvSpPr txBox="1"/>
                <p:nvPr/>
              </p:nvSpPr>
              <p:spPr>
                <a:xfrm>
                  <a:off x="10593504" y="3151565"/>
                  <a:ext cx="317569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Consolas" panose="020B0609020204030204" pitchFamily="49" charset="0"/>
                      <a:sym typeface="Source Sans Pro"/>
                    </a:rPr>
                    <a:t>E1</a:t>
                  </a:r>
                </a:p>
              </p:txBody>
            </p:sp>
            <p:cxnSp>
              <p:nvCxnSpPr>
                <p:cNvPr id="1542" name="Connector: Elbow 1311"/>
                <p:cNvCxnSpPr/>
                <p:nvPr/>
              </p:nvCxnSpPr>
              <p:spPr>
                <a:xfrm flipV="1">
                  <a:off x="10710607" y="3389005"/>
                  <a:ext cx="0" cy="54000"/>
                </a:xfrm>
                <a:prstGeom prst="bentConnector3">
                  <a:avLst>
                    <a:gd name="adj1" fmla="val 1067"/>
                  </a:avLst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cxnSp>
            <p:nvCxnSpPr>
              <p:cNvPr id="1517" name="Straight Arrow Connector 1516"/>
              <p:cNvCxnSpPr/>
              <p:nvPr/>
            </p:nvCxnSpPr>
            <p:spPr>
              <a:xfrm flipH="1">
                <a:off x="7364480" y="5732581"/>
                <a:ext cx="108000" cy="0"/>
              </a:xfrm>
              <a:prstGeom prst="straightConnector1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grpSp>
          <p:nvGrpSpPr>
            <p:cNvPr id="1565" name="Group 1564"/>
            <p:cNvGrpSpPr/>
            <p:nvPr/>
          </p:nvGrpSpPr>
          <p:grpSpPr>
            <a:xfrm>
              <a:off x="8072135" y="5406429"/>
              <a:ext cx="317569" cy="326152"/>
              <a:chOff x="7258920" y="5406429"/>
              <a:chExt cx="317569" cy="326152"/>
            </a:xfrm>
          </p:grpSpPr>
          <p:grpSp>
            <p:nvGrpSpPr>
              <p:cNvPr id="1566" name="Group 1565"/>
              <p:cNvGrpSpPr/>
              <p:nvPr/>
            </p:nvGrpSpPr>
            <p:grpSpPr>
              <a:xfrm>
                <a:off x="7258920" y="5406429"/>
                <a:ext cx="317569" cy="291440"/>
                <a:chOff x="10593504" y="3151565"/>
                <a:chExt cx="317569" cy="291440"/>
              </a:xfrm>
            </p:grpSpPr>
            <p:sp>
              <p:nvSpPr>
                <p:cNvPr id="1568" name="TextBox 1567"/>
                <p:cNvSpPr txBox="1"/>
                <p:nvPr/>
              </p:nvSpPr>
              <p:spPr>
                <a:xfrm>
                  <a:off x="10593504" y="3151565"/>
                  <a:ext cx="317569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 smtClean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Consolas" panose="020B0609020204030204" pitchFamily="49" charset="0"/>
                      <a:sym typeface="Source Sans Pro"/>
                    </a:rPr>
                    <a:t>E2</a:t>
                  </a:r>
                  <a:endPara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Consolas" panose="020B0609020204030204" pitchFamily="49" charset="0"/>
                    <a:sym typeface="Source Sans Pro"/>
                  </a:endParaRPr>
                </a:p>
              </p:txBody>
            </p:sp>
            <p:cxnSp>
              <p:nvCxnSpPr>
                <p:cNvPr id="1569" name="Connector: Elbow 1311"/>
                <p:cNvCxnSpPr/>
                <p:nvPr/>
              </p:nvCxnSpPr>
              <p:spPr>
                <a:xfrm flipV="1">
                  <a:off x="10710607" y="3389005"/>
                  <a:ext cx="0" cy="54000"/>
                </a:xfrm>
                <a:prstGeom prst="bentConnector3">
                  <a:avLst>
                    <a:gd name="adj1" fmla="val 1067"/>
                  </a:avLst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cxnSp>
            <p:nvCxnSpPr>
              <p:cNvPr id="1567" name="Straight Arrow Connector 1566"/>
              <p:cNvCxnSpPr/>
              <p:nvPr/>
            </p:nvCxnSpPr>
            <p:spPr>
              <a:xfrm flipH="1">
                <a:off x="7364480" y="5732581"/>
                <a:ext cx="108000" cy="0"/>
              </a:xfrm>
              <a:prstGeom prst="straightConnector1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grpSp>
          <p:nvGrpSpPr>
            <p:cNvPr id="1570" name="Group 1569"/>
            <p:cNvGrpSpPr/>
            <p:nvPr/>
          </p:nvGrpSpPr>
          <p:grpSpPr>
            <a:xfrm>
              <a:off x="8872926" y="5406429"/>
              <a:ext cx="317569" cy="326152"/>
              <a:chOff x="7258920" y="5406429"/>
              <a:chExt cx="317569" cy="326152"/>
            </a:xfrm>
          </p:grpSpPr>
          <p:grpSp>
            <p:nvGrpSpPr>
              <p:cNvPr id="1571" name="Group 1570"/>
              <p:cNvGrpSpPr/>
              <p:nvPr/>
            </p:nvGrpSpPr>
            <p:grpSpPr>
              <a:xfrm>
                <a:off x="7258920" y="5406429"/>
                <a:ext cx="317569" cy="291440"/>
                <a:chOff x="10593504" y="3151565"/>
                <a:chExt cx="317569" cy="291440"/>
              </a:xfrm>
            </p:grpSpPr>
            <p:sp>
              <p:nvSpPr>
                <p:cNvPr id="1573" name="TextBox 1572"/>
                <p:cNvSpPr txBox="1"/>
                <p:nvPr/>
              </p:nvSpPr>
              <p:spPr>
                <a:xfrm>
                  <a:off x="10593504" y="3151565"/>
                  <a:ext cx="317569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 smtClean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Consolas" panose="020B0609020204030204" pitchFamily="49" charset="0"/>
                      <a:sym typeface="Source Sans Pro"/>
                    </a:rPr>
                    <a:t>E3</a:t>
                  </a:r>
                  <a:endPara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Consolas" panose="020B0609020204030204" pitchFamily="49" charset="0"/>
                    <a:sym typeface="Source Sans Pro"/>
                  </a:endParaRPr>
                </a:p>
              </p:txBody>
            </p:sp>
            <p:cxnSp>
              <p:nvCxnSpPr>
                <p:cNvPr id="1574" name="Connector: Elbow 1311"/>
                <p:cNvCxnSpPr/>
                <p:nvPr/>
              </p:nvCxnSpPr>
              <p:spPr>
                <a:xfrm flipV="1">
                  <a:off x="10710607" y="3389005"/>
                  <a:ext cx="0" cy="54000"/>
                </a:xfrm>
                <a:prstGeom prst="bentConnector3">
                  <a:avLst>
                    <a:gd name="adj1" fmla="val 1067"/>
                  </a:avLst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cxnSp>
            <p:nvCxnSpPr>
              <p:cNvPr id="1572" name="Straight Arrow Connector 1571"/>
              <p:cNvCxnSpPr/>
              <p:nvPr/>
            </p:nvCxnSpPr>
            <p:spPr>
              <a:xfrm flipH="1">
                <a:off x="7364480" y="5732581"/>
                <a:ext cx="108000" cy="0"/>
              </a:xfrm>
              <a:prstGeom prst="straightConnector1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grpSp>
          <p:nvGrpSpPr>
            <p:cNvPr id="1575" name="Group 1574"/>
            <p:cNvGrpSpPr/>
            <p:nvPr/>
          </p:nvGrpSpPr>
          <p:grpSpPr>
            <a:xfrm>
              <a:off x="9407722" y="5406429"/>
              <a:ext cx="317569" cy="326152"/>
              <a:chOff x="7258920" y="5406429"/>
              <a:chExt cx="317569" cy="326152"/>
            </a:xfrm>
          </p:grpSpPr>
          <p:grpSp>
            <p:nvGrpSpPr>
              <p:cNvPr id="1576" name="Group 1575"/>
              <p:cNvGrpSpPr/>
              <p:nvPr/>
            </p:nvGrpSpPr>
            <p:grpSpPr>
              <a:xfrm>
                <a:off x="7258920" y="5406429"/>
                <a:ext cx="317569" cy="291440"/>
                <a:chOff x="10593504" y="3151565"/>
                <a:chExt cx="317569" cy="291440"/>
              </a:xfrm>
            </p:grpSpPr>
            <p:sp>
              <p:nvSpPr>
                <p:cNvPr id="1578" name="TextBox 1577"/>
                <p:cNvSpPr txBox="1"/>
                <p:nvPr/>
              </p:nvSpPr>
              <p:spPr>
                <a:xfrm>
                  <a:off x="10593504" y="3151565"/>
                  <a:ext cx="317569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 smtClean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Consolas" panose="020B0609020204030204" pitchFamily="49" charset="0"/>
                      <a:sym typeface="Source Sans Pro"/>
                    </a:rPr>
                    <a:t>E4</a:t>
                  </a:r>
                  <a:endPara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Consolas" panose="020B0609020204030204" pitchFamily="49" charset="0"/>
                    <a:sym typeface="Source Sans Pro"/>
                  </a:endParaRPr>
                </a:p>
              </p:txBody>
            </p:sp>
            <p:cxnSp>
              <p:nvCxnSpPr>
                <p:cNvPr id="1579" name="Connector: Elbow 1311"/>
                <p:cNvCxnSpPr/>
                <p:nvPr/>
              </p:nvCxnSpPr>
              <p:spPr>
                <a:xfrm flipV="1">
                  <a:off x="10710607" y="3389005"/>
                  <a:ext cx="0" cy="54000"/>
                </a:xfrm>
                <a:prstGeom prst="bentConnector3">
                  <a:avLst>
                    <a:gd name="adj1" fmla="val 1067"/>
                  </a:avLst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cxnSp>
            <p:nvCxnSpPr>
              <p:cNvPr id="1577" name="Straight Arrow Connector 1576"/>
              <p:cNvCxnSpPr/>
              <p:nvPr/>
            </p:nvCxnSpPr>
            <p:spPr>
              <a:xfrm flipH="1">
                <a:off x="7364480" y="5732581"/>
                <a:ext cx="108000" cy="0"/>
              </a:xfrm>
              <a:prstGeom prst="straightConnector1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</p:grpSp>
      <p:sp>
        <p:nvSpPr>
          <p:cNvPr id="1582" name="Where possible, use code that works when run."/>
          <p:cNvSpPr txBox="1"/>
          <p:nvPr/>
        </p:nvSpPr>
        <p:spPr>
          <a:xfrm>
            <a:off x="7204457" y="6183832"/>
            <a:ext cx="3175200" cy="302631"/>
          </a:xfrm>
          <a:prstGeom prst="rect">
            <a:avLst/>
          </a:prstGeom>
          <a:solidFill>
            <a:schemeClr val="bg2"/>
          </a:solidFill>
          <a:ln w="12700">
            <a:solidFill>
              <a:schemeClr val="bg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 algn="ctr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GB" dirty="0" smtClean="0">
                <a:solidFill>
                  <a:schemeClr val="accent1"/>
                </a:solidFill>
              </a:rPr>
              <a:t>ROLLING EPISODES</a:t>
            </a:r>
            <a:endParaRPr lang="en-GB" sz="1400" dirty="0">
              <a:solidFill>
                <a:schemeClr val="accent1"/>
              </a:solidFill>
            </a:endParaRPr>
          </a:p>
        </p:txBody>
      </p:sp>
      <p:sp>
        <p:nvSpPr>
          <p:cNvPr id="1583" name="Line"/>
          <p:cNvSpPr/>
          <p:nvPr/>
        </p:nvSpPr>
        <p:spPr>
          <a:xfrm>
            <a:off x="7147559" y="6093011"/>
            <a:ext cx="3129484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32" name="Group 31"/>
          <p:cNvGrpSpPr/>
          <p:nvPr/>
        </p:nvGrpSpPr>
        <p:grpSpPr>
          <a:xfrm>
            <a:off x="225168" y="3576476"/>
            <a:ext cx="2968660" cy="1668904"/>
            <a:chOff x="225168" y="3576476"/>
            <a:chExt cx="2968660" cy="1668904"/>
          </a:xfrm>
        </p:grpSpPr>
        <p:grpSp>
          <p:nvGrpSpPr>
            <p:cNvPr id="419" name="Group 418"/>
            <p:cNvGrpSpPr/>
            <p:nvPr/>
          </p:nvGrpSpPr>
          <p:grpSpPr>
            <a:xfrm>
              <a:off x="225168" y="3576476"/>
              <a:ext cx="2968659" cy="305132"/>
              <a:chOff x="298459" y="5796091"/>
              <a:chExt cx="2968659" cy="229250"/>
            </a:xfrm>
          </p:grpSpPr>
          <p:sp>
            <p:nvSpPr>
              <p:cNvPr id="373" name="TextBox 372"/>
              <p:cNvSpPr txBox="1"/>
              <p:nvPr/>
            </p:nvSpPr>
            <p:spPr>
              <a:xfrm>
                <a:off x="298459" y="5796091"/>
                <a:ext cx="2147814" cy="22925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lvl="1" indent="0"/>
                <a:r>
                  <a:rPr lang="en-GB" sz="1100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nl</a:t>
                </a:r>
                <a:r>
                  <a:rPr lang="en-GB" sz="11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&lt;- </a:t>
                </a:r>
                <a:r>
                  <a:rPr lang="en-GB" sz="1100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number_line</a:t>
                </a:r>
                <a:r>
                  <a:rPr lang="en-GB" sz="11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(4, 7)</a:t>
                </a: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3092622" y="5865082"/>
                <a:ext cx="174496" cy="91269"/>
              </a:xfrm>
              <a:prstGeom prst="rect">
                <a:avLst/>
              </a:prstGeom>
              <a:solidFill>
                <a:schemeClr val="tx1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p:grpSp>
        <p:sp>
          <p:nvSpPr>
            <p:cNvPr id="421" name="TextBox 420"/>
            <p:cNvSpPr txBox="1"/>
            <p:nvPr/>
          </p:nvSpPr>
          <p:spPr>
            <a:xfrm>
              <a:off x="225168" y="3807414"/>
              <a:ext cx="2147814" cy="305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lvl="1" indent="0"/>
              <a:r>
                <a:rPr lang="en-GB" sz="11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shift_number_line</a:t>
              </a:r>
              <a:r>
                <a:rPr lang="en-GB" sz="11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(nl,2)</a:t>
              </a:r>
            </a:p>
          </p:txBody>
        </p:sp>
        <p:sp>
          <p:nvSpPr>
            <p:cNvPr id="422" name="Rectangle 421"/>
            <p:cNvSpPr/>
            <p:nvPr/>
          </p:nvSpPr>
          <p:spPr>
            <a:xfrm>
              <a:off x="3019331" y="3899241"/>
              <a:ext cx="174496" cy="12147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435" name="TextBox 434"/>
            <p:cNvSpPr txBox="1"/>
            <p:nvPr/>
          </p:nvSpPr>
          <p:spPr>
            <a:xfrm>
              <a:off x="225168" y="4055155"/>
              <a:ext cx="2147814" cy="305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lvl="1" indent="0"/>
              <a:r>
                <a:rPr lang="en-GB" sz="11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shift_number_line</a:t>
              </a:r>
              <a:r>
                <a:rPr lang="en-GB" sz="11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(nl,-2)</a:t>
              </a:r>
            </a:p>
          </p:txBody>
        </p:sp>
        <p:sp>
          <p:nvSpPr>
            <p:cNvPr id="436" name="Rectangle 435"/>
            <p:cNvSpPr/>
            <p:nvPr/>
          </p:nvSpPr>
          <p:spPr>
            <a:xfrm>
              <a:off x="3019331" y="4146982"/>
              <a:ext cx="174496" cy="12147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438" name="TextBox 437"/>
            <p:cNvSpPr txBox="1"/>
            <p:nvPr/>
          </p:nvSpPr>
          <p:spPr>
            <a:xfrm>
              <a:off x="225168" y="4294642"/>
              <a:ext cx="2888041" cy="305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lvl="1" indent="0"/>
              <a:r>
                <a:rPr lang="en-GB" sz="11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expand_number_line</a:t>
              </a:r>
              <a:r>
                <a:rPr lang="en-GB" sz="11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</a:t>
              </a:r>
              <a:r>
                <a:rPr lang="en-GB" sz="11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nl</a:t>
              </a:r>
              <a:r>
                <a:rPr lang="en-GB" sz="1100" dirty="0">
                  <a:solidFill>
                    <a:schemeClr val="tx1"/>
                  </a:solidFill>
                  <a:latin typeface="Consolas" panose="020B0609020204030204" pitchFamily="49" charset="0"/>
                </a:rPr>
                <a:t>, 2, "end")</a:t>
              </a:r>
            </a:p>
          </p:txBody>
        </p:sp>
        <p:sp>
          <p:nvSpPr>
            <p:cNvPr id="439" name="Rectangle 438"/>
            <p:cNvSpPr/>
            <p:nvPr/>
          </p:nvSpPr>
          <p:spPr>
            <a:xfrm>
              <a:off x="3019332" y="4386469"/>
              <a:ext cx="174496" cy="12147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441" name="TextBox 440"/>
            <p:cNvSpPr txBox="1"/>
            <p:nvPr/>
          </p:nvSpPr>
          <p:spPr>
            <a:xfrm>
              <a:off x="225168" y="4516713"/>
              <a:ext cx="2888041" cy="305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lvl="1" indent="0"/>
              <a:r>
                <a:rPr lang="en-GB" sz="11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expand_number_line</a:t>
              </a:r>
              <a:r>
                <a:rPr lang="en-GB" sz="11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</a:t>
              </a:r>
              <a:r>
                <a:rPr lang="en-GB" sz="11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nl</a:t>
              </a:r>
              <a:r>
                <a:rPr lang="en-GB" sz="1100" dirty="0">
                  <a:solidFill>
                    <a:schemeClr val="tx1"/>
                  </a:solidFill>
                  <a:latin typeface="Consolas" panose="020B0609020204030204" pitchFamily="49" charset="0"/>
                </a:rPr>
                <a:t>, 2)</a:t>
              </a:r>
            </a:p>
          </p:txBody>
        </p:sp>
        <p:sp>
          <p:nvSpPr>
            <p:cNvPr id="442" name="Rectangle 441"/>
            <p:cNvSpPr/>
            <p:nvPr/>
          </p:nvSpPr>
          <p:spPr>
            <a:xfrm>
              <a:off x="3019332" y="4608540"/>
              <a:ext cx="174496" cy="12147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444" name="TextBox 443"/>
            <p:cNvSpPr txBox="1"/>
            <p:nvPr/>
          </p:nvSpPr>
          <p:spPr>
            <a:xfrm>
              <a:off x="225168" y="4730081"/>
              <a:ext cx="2888041" cy="305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lvl="1" indent="0"/>
              <a:r>
                <a:rPr lang="en-GB" sz="11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expand_number_line</a:t>
              </a:r>
              <a:r>
                <a:rPr lang="en-GB" sz="11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</a:t>
              </a:r>
              <a:r>
                <a:rPr lang="en-GB" sz="11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nl</a:t>
              </a:r>
              <a:r>
                <a:rPr lang="en-GB" sz="1100" dirty="0">
                  <a:solidFill>
                    <a:schemeClr val="tx1"/>
                  </a:solidFill>
                  <a:latin typeface="Consolas" panose="020B0609020204030204" pitchFamily="49" charset="0"/>
                </a:rPr>
                <a:t>, -1)</a:t>
              </a:r>
            </a:p>
          </p:txBody>
        </p:sp>
        <p:sp>
          <p:nvSpPr>
            <p:cNvPr id="445" name="Rectangle 444"/>
            <p:cNvSpPr/>
            <p:nvPr/>
          </p:nvSpPr>
          <p:spPr>
            <a:xfrm>
              <a:off x="3019332" y="4821908"/>
              <a:ext cx="174496" cy="121479"/>
            </a:xfrm>
            <a:prstGeom prst="rect">
              <a:avLst/>
            </a:prstGeom>
            <a:solidFill>
              <a:srgbClr val="00B050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447" name="TextBox 446"/>
            <p:cNvSpPr txBox="1"/>
            <p:nvPr/>
          </p:nvSpPr>
          <p:spPr>
            <a:xfrm>
              <a:off x="225168" y="4940248"/>
              <a:ext cx="2888041" cy="305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lvl="1" indent="0"/>
              <a:r>
                <a:rPr lang="en-GB" sz="11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reverse_number_line</a:t>
              </a:r>
              <a:r>
                <a:rPr lang="en-GB" sz="11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</a:t>
              </a:r>
              <a:r>
                <a:rPr lang="en-GB" sz="11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nl</a:t>
              </a:r>
              <a:r>
                <a:rPr lang="en-GB" sz="1100" dirty="0">
                  <a:solidFill>
                    <a:schemeClr val="tx1"/>
                  </a:solidFill>
                  <a:latin typeface="Consolas" panose="020B0609020204030204" pitchFamily="49" charset="0"/>
                </a:rPr>
                <a:t>)</a:t>
              </a:r>
              <a:endParaRPr lang="en-GB" sz="11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48" name="Rectangle 447"/>
            <p:cNvSpPr/>
            <p:nvPr/>
          </p:nvSpPr>
          <p:spPr>
            <a:xfrm>
              <a:off x="3019332" y="5032075"/>
              <a:ext cx="174496" cy="121479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cxnSp>
        <p:nvCxnSpPr>
          <p:cNvPr id="917" name="Straight Arrow Connector 916"/>
          <p:cNvCxnSpPr/>
          <p:nvPr/>
        </p:nvCxnSpPr>
        <p:spPr>
          <a:xfrm>
            <a:off x="12862756" y="7118895"/>
            <a:ext cx="576000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roup"/>
          <p:cNvGrpSpPr/>
          <p:nvPr/>
        </p:nvGrpSpPr>
        <p:grpSpPr>
          <a:xfrm>
            <a:off x="8574370" y="-1075136"/>
            <a:ext cx="6159575" cy="3553962"/>
            <a:chOff x="0" y="51032"/>
            <a:chExt cx="6159573" cy="3553961"/>
          </a:xfrm>
        </p:grpSpPr>
        <p:pic>
          <p:nvPicPr>
            <p:cNvPr id="145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379670"/>
              <a:ext cx="5603816" cy="299296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43" name="Group"/>
            <p:cNvGrpSpPr/>
            <p:nvPr/>
          </p:nvGrpSpPr>
          <p:grpSpPr>
            <a:xfrm>
              <a:off x="24975" y="51032"/>
              <a:ext cx="6134599" cy="2980091"/>
              <a:chOff x="0" y="51032"/>
              <a:chExt cx="6134598" cy="2980090"/>
            </a:xfrm>
          </p:grpSpPr>
          <p:sp>
            <p:nvSpPr>
              <p:cNvPr id="128" name="Triangle"/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rgbClr val="DEDFE0"/>
              </a:solidFill>
              <a:ln w="3175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29" name="Circle"/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0" name="Circle"/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1" name="Triangle"/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2" name="Triangle"/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3" name="Circle"/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4" name="Circle"/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5" name="Triangle"/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6" name="Circle"/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7" name="Triangle"/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8" name="Circle"/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9" name="Triangle"/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40" name="Circle"/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41" name="Triangle"/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42" name="Circle"/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144" name="Rectangle"/>
            <p:cNvSpPr/>
            <p:nvPr/>
          </p:nvSpPr>
          <p:spPr>
            <a:xfrm>
              <a:off x="1682" y="1038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49659" t="-26178" r="50340" b="126178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147" name="Line"/>
          <p:cNvSpPr/>
          <p:nvPr/>
        </p:nvSpPr>
        <p:spPr>
          <a:xfrm>
            <a:off x="241300" y="10337513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0" name="Line"/>
          <p:cNvSpPr/>
          <p:nvPr/>
        </p:nvSpPr>
        <p:spPr>
          <a:xfrm>
            <a:off x="344039" y="1217208"/>
            <a:ext cx="3037294" cy="1"/>
          </a:xfrm>
          <a:prstGeom prst="line">
            <a:avLst/>
          </a:prstGeom>
          <a:ln w="3175">
            <a:solidFill>
              <a:srgbClr val="FFF2C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1" name="Four Column Layout : : CHEAT SHEET"/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1611629" cy="803346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/>
          <a:p>
            <a:r>
              <a:rPr lang="en-GB" sz="3600" dirty="0" smtClean="0">
                <a:solidFill>
                  <a:schemeClr val="accent1"/>
                </a:solidFill>
              </a:rPr>
              <a:t>Multi-stage deterministic linkages and case definitions with </a:t>
            </a:r>
            <a:r>
              <a:rPr lang="en-GB" sz="3600" dirty="0" err="1" smtClean="0">
                <a:solidFill>
                  <a:schemeClr val="accent1"/>
                </a:solidFill>
              </a:rPr>
              <a:t>diyar</a:t>
            </a:r>
            <a:r>
              <a:rPr sz="3600" dirty="0" smtClean="0">
                <a:solidFill>
                  <a:schemeClr val="accent1"/>
                </a:solidFill>
              </a:rPr>
              <a:t>: </a:t>
            </a:r>
            <a:r>
              <a:rPr sz="3600" dirty="0">
                <a:solidFill>
                  <a:schemeClr val="accent1"/>
                </a:solidFill>
              </a:rPr>
              <a:t>: </a:t>
            </a:r>
            <a:r>
              <a:rPr sz="2400" dirty="0">
                <a:solidFill>
                  <a:schemeClr val="accent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rPr sz="360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152" name="RStudio® is a trademark of RStudio, Inc.  •  CC BY SA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2353572" y="10347903"/>
            <a:ext cx="11322666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dirty="0" err="1"/>
              <a:t>RStudio</a:t>
            </a:r>
            <a:r>
              <a:rPr dirty="0"/>
              <a:t>® is a trademark of </a:t>
            </a:r>
            <a:r>
              <a:rPr dirty="0" err="1"/>
              <a:t>RStudio</a:t>
            </a:r>
            <a:r>
              <a:rPr dirty="0"/>
              <a:t>, Inc.  •  </a:t>
            </a:r>
            <a:r>
              <a:rPr dirty="0">
                <a:hlinkClick r:id="rId4"/>
              </a:rPr>
              <a:t>CC BY </a:t>
            </a:r>
            <a:r>
              <a:rPr lang="en-GB" dirty="0" err="1" smtClean="0"/>
              <a:t>Olisaeloka</a:t>
            </a:r>
            <a:r>
              <a:rPr lang="en-GB" dirty="0" smtClean="0"/>
              <a:t> </a:t>
            </a:r>
            <a:r>
              <a:rPr lang="en-GB" dirty="0" err="1" smtClean="0"/>
              <a:t>Nsonwu</a:t>
            </a:r>
            <a:r>
              <a:rPr lang="en-GB" dirty="0" smtClean="0"/>
              <a:t>  </a:t>
            </a:r>
            <a:r>
              <a:rPr dirty="0" smtClean="0"/>
              <a:t>•  </a:t>
            </a:r>
            <a:r>
              <a:rPr lang="en-GB" dirty="0" err="1" smtClean="0">
                <a:hlinkClick r:id="rId5"/>
              </a:rPr>
              <a:t>olisa.nsonwu</a:t>
            </a:r>
            <a:r>
              <a:rPr dirty="0" smtClean="0">
                <a:hlinkClick r:id="rId5"/>
              </a:rPr>
              <a:t>@email.com</a:t>
            </a:r>
            <a:r>
              <a:rPr dirty="0" smtClean="0"/>
              <a:t>   •  </a:t>
            </a:r>
            <a:r>
              <a:rPr dirty="0"/>
              <a:t>Learn more </a:t>
            </a:r>
            <a:r>
              <a:rPr lang="en-GB" dirty="0" smtClean="0">
                <a:hlinkClick r:id="rId6"/>
              </a:rPr>
              <a:t>here</a:t>
            </a:r>
            <a:r>
              <a:rPr dirty="0" smtClean="0"/>
              <a:t> •  </a:t>
            </a:r>
            <a:r>
              <a:rPr dirty="0"/>
              <a:t>package version  </a:t>
            </a:r>
            <a:r>
              <a:rPr dirty="0" smtClean="0"/>
              <a:t>0.</a:t>
            </a:r>
            <a:r>
              <a:rPr lang="en-GB" dirty="0" smtClean="0"/>
              <a:t>0</a:t>
            </a:r>
            <a:r>
              <a:rPr dirty="0" smtClean="0"/>
              <a:t>.</a:t>
            </a:r>
            <a:r>
              <a:rPr lang="en-GB" dirty="0" smtClean="0"/>
              <a:t>1</a:t>
            </a:r>
            <a:r>
              <a:rPr dirty="0" smtClean="0"/>
              <a:t> </a:t>
            </a:r>
            <a:r>
              <a:rPr dirty="0"/>
              <a:t>•  Updated: </a:t>
            </a:r>
            <a:r>
              <a:rPr dirty="0" smtClean="0"/>
              <a:t>201</a:t>
            </a:r>
            <a:r>
              <a:rPr lang="en-GB" dirty="0" smtClean="0"/>
              <a:t>9</a:t>
            </a:r>
            <a:r>
              <a:rPr dirty="0" smtClean="0"/>
              <a:t>-</a:t>
            </a:r>
            <a:r>
              <a:rPr lang="en-GB" dirty="0" smtClean="0"/>
              <a:t>1</a:t>
            </a:r>
            <a:r>
              <a:rPr dirty="0" smtClean="0"/>
              <a:t>1</a:t>
            </a:r>
            <a:endParaRPr dirty="0"/>
          </a:p>
        </p:txBody>
      </p:sp>
      <p:sp>
        <p:nvSpPr>
          <p:cNvPr id="189" name="Useful Elements"/>
          <p:cNvSpPr txBox="1"/>
          <p:nvPr/>
        </p:nvSpPr>
        <p:spPr>
          <a:xfrm>
            <a:off x="5825514" y="1268387"/>
            <a:ext cx="2252220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GB" dirty="0" smtClean="0"/>
              <a:t>Record </a:t>
            </a:r>
            <a:r>
              <a:rPr lang="en-GB" dirty="0"/>
              <a:t>grouping</a:t>
            </a:r>
            <a:endParaRPr dirty="0"/>
          </a:p>
        </p:txBody>
      </p:sp>
      <p:grpSp>
        <p:nvGrpSpPr>
          <p:cNvPr id="51" name="Group 50"/>
          <p:cNvGrpSpPr/>
          <p:nvPr/>
        </p:nvGrpSpPr>
        <p:grpSpPr>
          <a:xfrm>
            <a:off x="282688" y="1214971"/>
            <a:ext cx="13337873" cy="4229"/>
            <a:chOff x="282688" y="1214971"/>
            <a:chExt cx="13337873" cy="4229"/>
          </a:xfrm>
        </p:grpSpPr>
        <p:sp>
          <p:nvSpPr>
            <p:cNvPr id="153" name="Line"/>
            <p:cNvSpPr/>
            <p:nvPr/>
          </p:nvSpPr>
          <p:spPr>
            <a:xfrm>
              <a:off x="282688" y="1219200"/>
              <a:ext cx="7225200" cy="0"/>
            </a:xfrm>
            <a:prstGeom prst="line">
              <a:avLst/>
            </a:prstGeom>
            <a:ln w="3175">
              <a:solidFill>
                <a:srgbClr val="767C85"/>
              </a:solidFill>
              <a:miter lim="400000"/>
            </a:ln>
          </p:spPr>
          <p:txBody>
            <a:bodyPr lIns="54570" tIns="54570" rIns="54570" bIns="54570" anchor="ctr"/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92" name="Line"/>
            <p:cNvSpPr/>
            <p:nvPr/>
          </p:nvSpPr>
          <p:spPr>
            <a:xfrm>
              <a:off x="7124373" y="1214971"/>
              <a:ext cx="6496188" cy="0"/>
            </a:xfrm>
            <a:prstGeom prst="line">
              <a:avLst/>
            </a:prstGeom>
            <a:ln w="3175">
              <a:solidFill>
                <a:srgbClr val="767C85"/>
              </a:solidFill>
              <a:miter lim="400000"/>
            </a:ln>
          </p:spPr>
          <p:txBody>
            <a:bodyPr lIns="54570" tIns="54570" rIns="54570" bIns="54570" anchor="ctr"/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164" name="Group 163"/>
          <p:cNvGrpSpPr/>
          <p:nvPr/>
        </p:nvGrpSpPr>
        <p:grpSpPr>
          <a:xfrm>
            <a:off x="208113" y="6722208"/>
            <a:ext cx="12770375" cy="2959194"/>
            <a:chOff x="208113" y="5141058"/>
            <a:chExt cx="12770375" cy="2959194"/>
          </a:xfrm>
        </p:grpSpPr>
        <p:grpSp>
          <p:nvGrpSpPr>
            <p:cNvPr id="1580" name="Group 1579"/>
            <p:cNvGrpSpPr/>
            <p:nvPr/>
          </p:nvGrpSpPr>
          <p:grpSpPr>
            <a:xfrm>
              <a:off x="208113" y="5160931"/>
              <a:ext cx="2269051" cy="1237739"/>
              <a:chOff x="202390" y="2221438"/>
              <a:chExt cx="2567647" cy="1400626"/>
            </a:xfrm>
          </p:grpSpPr>
          <p:sp>
            <p:nvSpPr>
              <p:cNvPr id="1581" name="Rectangle 1580"/>
              <p:cNvSpPr/>
              <p:nvPr/>
            </p:nvSpPr>
            <p:spPr>
              <a:xfrm>
                <a:off x="202390" y="2221438"/>
                <a:ext cx="631904" cy="1107997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6600" b="1" cap="none" spc="0" dirty="0" smtClean="0">
                    <a:ln w="10160">
                      <a:solidFill>
                        <a:schemeClr val="accent5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1</a:t>
                </a:r>
                <a:endParaRPr lang="en-US" sz="4400" b="1" cap="none" spc="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  <p:sp>
            <p:nvSpPr>
              <p:cNvPr id="1584" name="TextBox 1583"/>
              <p:cNvSpPr txBox="1"/>
              <p:nvPr/>
            </p:nvSpPr>
            <p:spPr>
              <a:xfrm>
                <a:off x="826863" y="2424843"/>
                <a:ext cx="882195" cy="574569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GB" u="sng" dirty="0" smtClean="0"/>
                  <a:t>Dept.</a:t>
                </a:r>
                <a:endParaRPr kumimoji="0" lang="en-GB" b="1" i="0" u="sng" strike="noStrike" cap="none" spc="0" normalizeH="0" baseline="0" dirty="0" smtClean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sym typeface="Source Sans Pro"/>
                </a:endParaRPr>
              </a:p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GB" sz="1050" b="0" dirty="0" smtClean="0">
                    <a:latin typeface="Consolas" panose="020B0609020204030204" pitchFamily="49" charset="0"/>
                  </a:rPr>
                  <a:t>Procure.</a:t>
                </a:r>
                <a:endParaRPr kumimoji="0" lang="en-GB" sz="1100" b="0" i="0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  <p:sp>
            <p:nvSpPr>
              <p:cNvPr id="1585" name="TextBox 1584"/>
              <p:cNvSpPr txBox="1"/>
              <p:nvPr/>
            </p:nvSpPr>
            <p:spPr>
              <a:xfrm>
                <a:off x="1750783" y="2424844"/>
                <a:ext cx="1019254" cy="574569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b="1" i="0" u="sng" strike="noStrike" cap="none" spc="0" normalizeH="0" baseline="0" dirty="0" err="1" smtClean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sym typeface="Source Sans Pro"/>
                  </a:rPr>
                  <a:t>DoB</a:t>
                </a:r>
                <a:endParaRPr kumimoji="0" lang="en-GB" b="1" i="0" u="sng" strike="noStrike" cap="none" spc="0" normalizeH="0" baseline="0" dirty="0" smtClean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sym typeface="Source Sans Pro"/>
                </a:endParaRPr>
              </a:p>
              <a:p>
                <a:pPr algn="ctr"/>
                <a:r>
                  <a:rPr lang="en-GB" sz="1050" b="0" dirty="0">
                    <a:latin typeface="Consolas" panose="020B0609020204030204" pitchFamily="49" charset="0"/>
                  </a:rPr>
                  <a:t>23/03/1986</a:t>
                </a:r>
                <a:endParaRPr kumimoji="0" lang="en-GB" sz="1100" b="0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  <p:sp>
            <p:nvSpPr>
              <p:cNvPr id="1586" name="TextBox 1585"/>
              <p:cNvSpPr txBox="1"/>
              <p:nvPr/>
            </p:nvSpPr>
            <p:spPr>
              <a:xfrm>
                <a:off x="1271432" y="3038789"/>
                <a:ext cx="817935" cy="583275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b="1" i="0" u="sng" strike="noStrike" cap="none" spc="0" normalizeH="0" baseline="0" dirty="0" smtClean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sym typeface="Source Sans Pro"/>
                  </a:rPr>
                  <a:t>Age</a:t>
                </a:r>
              </a:p>
              <a:p>
                <a:pPr algn="ctr"/>
                <a:r>
                  <a:rPr lang="en-GB" sz="1100" b="0" dirty="0" smtClean="0">
                    <a:latin typeface="Consolas" panose="020B0609020204030204" pitchFamily="49" charset="0"/>
                  </a:rPr>
                  <a:t>34</a:t>
                </a:r>
                <a:endParaRPr kumimoji="0" lang="en-GB" sz="1100" b="0" i="0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</p:grpSp>
        <p:grpSp>
          <p:nvGrpSpPr>
            <p:cNvPr id="1587" name="Group 1586"/>
            <p:cNvGrpSpPr/>
            <p:nvPr/>
          </p:nvGrpSpPr>
          <p:grpSpPr>
            <a:xfrm>
              <a:off x="2796702" y="5160931"/>
              <a:ext cx="2305793" cy="1237739"/>
              <a:chOff x="160813" y="2221438"/>
              <a:chExt cx="2609224" cy="1400626"/>
            </a:xfrm>
          </p:grpSpPr>
          <p:sp>
            <p:nvSpPr>
              <p:cNvPr id="1588" name="Rectangle 1587"/>
              <p:cNvSpPr/>
              <p:nvPr/>
            </p:nvSpPr>
            <p:spPr>
              <a:xfrm>
                <a:off x="160813" y="2221438"/>
                <a:ext cx="715059" cy="125380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6600" b="1" cap="none" spc="0" dirty="0" smtClean="0">
                    <a:ln w="10160">
                      <a:solidFill>
                        <a:schemeClr val="accent5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2</a:t>
                </a:r>
                <a:endParaRPr lang="en-US" sz="4400" b="1" cap="none" spc="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  <p:sp>
            <p:nvSpPr>
              <p:cNvPr id="1589" name="TextBox 1588"/>
              <p:cNvSpPr txBox="1"/>
              <p:nvPr/>
            </p:nvSpPr>
            <p:spPr>
              <a:xfrm>
                <a:off x="805207" y="2424843"/>
                <a:ext cx="891017" cy="574569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GB" u="sng" dirty="0" smtClean="0"/>
                  <a:t>Dept.</a:t>
                </a:r>
                <a:endParaRPr kumimoji="0" lang="en-GB" b="1" i="0" u="sng" strike="noStrike" cap="none" spc="0" normalizeH="0" baseline="0" dirty="0" smtClean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sym typeface="Source Sans Pro"/>
                </a:endParaRPr>
              </a:p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GB" sz="1050" b="0" dirty="0" smtClean="0">
                    <a:latin typeface="Consolas" panose="020B0609020204030204" pitchFamily="49" charset="0"/>
                  </a:rPr>
                  <a:t>Security</a:t>
                </a:r>
                <a:endParaRPr kumimoji="0" lang="en-GB" sz="1100" b="0" i="0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  <p:sp>
            <p:nvSpPr>
              <p:cNvPr id="1590" name="TextBox 1589"/>
              <p:cNvSpPr txBox="1"/>
              <p:nvPr/>
            </p:nvSpPr>
            <p:spPr>
              <a:xfrm>
                <a:off x="1750783" y="2424844"/>
                <a:ext cx="1019254" cy="574569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b="1" i="0" u="sng" strike="noStrike" cap="none" spc="0" normalizeH="0" baseline="0" dirty="0" err="1" smtClean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sym typeface="Source Sans Pro"/>
                  </a:rPr>
                  <a:t>DoB</a:t>
                </a:r>
                <a:endParaRPr kumimoji="0" lang="en-GB" b="1" i="0" u="sng" strike="noStrike" cap="none" spc="0" normalizeH="0" baseline="0" dirty="0" smtClean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sym typeface="Source Sans Pro"/>
                </a:endParaRPr>
              </a:p>
              <a:p>
                <a:pPr algn="ctr"/>
                <a:r>
                  <a:rPr lang="en-GB" sz="1050" b="0" dirty="0">
                    <a:latin typeface="Consolas" panose="020B0609020204030204" pitchFamily="49" charset="0"/>
                  </a:rPr>
                  <a:t>23/03/1986</a:t>
                </a:r>
                <a:endParaRPr kumimoji="0" lang="en-GB" sz="1100" b="0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  <p:sp>
            <p:nvSpPr>
              <p:cNvPr id="1591" name="TextBox 1590"/>
              <p:cNvSpPr txBox="1"/>
              <p:nvPr/>
            </p:nvSpPr>
            <p:spPr>
              <a:xfrm>
                <a:off x="1271432" y="3038789"/>
                <a:ext cx="817935" cy="583275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b="1" i="0" u="sng" strike="noStrike" cap="none" spc="0" normalizeH="0" baseline="0" dirty="0" smtClean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sym typeface="Source Sans Pro"/>
                  </a:rPr>
                  <a:t>Age</a:t>
                </a:r>
              </a:p>
              <a:p>
                <a:pPr algn="ctr"/>
                <a:r>
                  <a:rPr lang="en-GB" sz="1100" b="0" dirty="0" smtClean="0">
                    <a:latin typeface="Consolas" panose="020B0609020204030204" pitchFamily="49" charset="0"/>
                  </a:rPr>
                  <a:t>34</a:t>
                </a:r>
                <a:endParaRPr kumimoji="0" lang="en-GB" sz="1100" b="0" i="0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</p:grpSp>
        <p:grpSp>
          <p:nvGrpSpPr>
            <p:cNvPr id="1603" name="Group 1602"/>
            <p:cNvGrpSpPr/>
            <p:nvPr/>
          </p:nvGrpSpPr>
          <p:grpSpPr>
            <a:xfrm>
              <a:off x="5422033" y="5160932"/>
              <a:ext cx="2305793" cy="1237739"/>
              <a:chOff x="160813" y="2221438"/>
              <a:chExt cx="2609224" cy="1400626"/>
            </a:xfrm>
          </p:grpSpPr>
          <p:sp>
            <p:nvSpPr>
              <p:cNvPr id="1604" name="Rectangle 1603"/>
              <p:cNvSpPr/>
              <p:nvPr/>
            </p:nvSpPr>
            <p:spPr>
              <a:xfrm>
                <a:off x="160813" y="2221438"/>
                <a:ext cx="715059" cy="125380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6600" b="1" cap="none" spc="0" dirty="0" smtClean="0">
                    <a:ln w="10160">
                      <a:solidFill>
                        <a:schemeClr val="accent5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3</a:t>
                </a:r>
                <a:endParaRPr lang="en-US" sz="4400" b="1" cap="none" spc="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  <p:sp>
            <p:nvSpPr>
              <p:cNvPr id="1605" name="TextBox 1604"/>
              <p:cNvSpPr txBox="1"/>
              <p:nvPr/>
            </p:nvSpPr>
            <p:spPr>
              <a:xfrm>
                <a:off x="805207" y="2424843"/>
                <a:ext cx="891017" cy="574569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GB" u="sng" dirty="0" smtClean="0"/>
                  <a:t>Dept.</a:t>
                </a:r>
                <a:endParaRPr kumimoji="0" lang="en-GB" b="1" i="0" u="sng" strike="noStrike" cap="none" spc="0" normalizeH="0" baseline="0" dirty="0" smtClean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sym typeface="Source Sans Pro"/>
                </a:endParaRPr>
              </a:p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GB" sz="1050" b="0" dirty="0" smtClean="0">
                    <a:latin typeface="Consolas" panose="020B0609020204030204" pitchFamily="49" charset="0"/>
                  </a:rPr>
                  <a:t>Security</a:t>
                </a:r>
                <a:endParaRPr kumimoji="0" lang="en-GB" sz="1100" b="0" i="0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  <p:sp>
            <p:nvSpPr>
              <p:cNvPr id="1606" name="TextBox 1605"/>
              <p:cNvSpPr txBox="1"/>
              <p:nvPr/>
            </p:nvSpPr>
            <p:spPr>
              <a:xfrm>
                <a:off x="1750783" y="2424844"/>
                <a:ext cx="1019254" cy="574569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b="1" i="0" u="sng" strike="noStrike" cap="none" spc="0" normalizeH="0" baseline="0" dirty="0" err="1" smtClean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sym typeface="Source Sans Pro"/>
                  </a:rPr>
                  <a:t>DoB</a:t>
                </a:r>
                <a:endParaRPr kumimoji="0" lang="en-GB" b="1" i="0" u="sng" strike="noStrike" cap="none" spc="0" normalizeH="0" baseline="0" dirty="0" smtClean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sym typeface="Source Sans Pro"/>
                </a:endParaRPr>
              </a:p>
              <a:p>
                <a:pPr algn="ctr"/>
                <a:r>
                  <a:rPr lang="en-GB" sz="1050" b="0" dirty="0" smtClean="0">
                    <a:latin typeface="Consolas" panose="020B0609020204030204" pitchFamily="49" charset="0"/>
                  </a:rPr>
                  <a:t>23/03/1968</a:t>
                </a:r>
                <a:endParaRPr kumimoji="0" lang="en-GB" sz="1100" b="0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  <p:sp>
            <p:nvSpPr>
              <p:cNvPr id="1607" name="TextBox 1606"/>
              <p:cNvSpPr txBox="1"/>
              <p:nvPr/>
            </p:nvSpPr>
            <p:spPr>
              <a:xfrm>
                <a:off x="1271432" y="3038789"/>
                <a:ext cx="817935" cy="583275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b="1" i="0" u="sng" strike="noStrike" cap="none" spc="0" normalizeH="0" baseline="0" dirty="0" smtClean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sym typeface="Source Sans Pro"/>
                  </a:rPr>
                  <a:t>Age</a:t>
                </a:r>
              </a:p>
              <a:p>
                <a:pPr algn="ctr"/>
                <a:r>
                  <a:rPr lang="en-GB" sz="1100" b="0" dirty="0" smtClean="0">
                    <a:latin typeface="Consolas" panose="020B0609020204030204" pitchFamily="49" charset="0"/>
                  </a:rPr>
                  <a:t>52</a:t>
                </a:r>
                <a:endParaRPr kumimoji="0" lang="en-GB" sz="1100" b="0" i="0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</p:grpSp>
        <p:grpSp>
          <p:nvGrpSpPr>
            <p:cNvPr id="1608" name="Group 1607"/>
            <p:cNvGrpSpPr/>
            <p:nvPr/>
          </p:nvGrpSpPr>
          <p:grpSpPr>
            <a:xfrm>
              <a:off x="8047364" y="5160932"/>
              <a:ext cx="2305793" cy="1237739"/>
              <a:chOff x="160813" y="2221438"/>
              <a:chExt cx="2609224" cy="1400626"/>
            </a:xfrm>
          </p:grpSpPr>
          <p:sp>
            <p:nvSpPr>
              <p:cNvPr id="1609" name="Rectangle 1608"/>
              <p:cNvSpPr/>
              <p:nvPr/>
            </p:nvSpPr>
            <p:spPr>
              <a:xfrm>
                <a:off x="160813" y="2221438"/>
                <a:ext cx="715059" cy="125380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6600" b="1" cap="none" spc="0" dirty="0" smtClean="0">
                    <a:ln w="10160">
                      <a:solidFill>
                        <a:schemeClr val="accent5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4</a:t>
                </a:r>
                <a:endParaRPr lang="en-US" sz="4400" b="1" cap="none" spc="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  <p:sp>
            <p:nvSpPr>
              <p:cNvPr id="1610" name="TextBox 1609"/>
              <p:cNvSpPr txBox="1"/>
              <p:nvPr/>
            </p:nvSpPr>
            <p:spPr>
              <a:xfrm>
                <a:off x="805207" y="2424843"/>
                <a:ext cx="891017" cy="574569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GB" u="sng" dirty="0" smtClean="0"/>
                  <a:t>Dept.</a:t>
                </a:r>
                <a:endParaRPr kumimoji="0" lang="en-GB" b="1" i="0" u="sng" strike="noStrike" cap="none" spc="0" normalizeH="0" baseline="0" dirty="0" smtClean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sym typeface="Source Sans Pro"/>
                </a:endParaRPr>
              </a:p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GB" sz="1050" b="0" dirty="0" smtClean="0">
                    <a:latin typeface="Consolas" panose="020B0609020204030204" pitchFamily="49" charset="0"/>
                  </a:rPr>
                  <a:t>Publish.</a:t>
                </a:r>
                <a:endParaRPr kumimoji="0" lang="en-GB" sz="1100" b="0" i="0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  <p:sp>
            <p:nvSpPr>
              <p:cNvPr id="1611" name="TextBox 1610"/>
              <p:cNvSpPr txBox="1"/>
              <p:nvPr/>
            </p:nvSpPr>
            <p:spPr>
              <a:xfrm>
                <a:off x="1750783" y="2424844"/>
                <a:ext cx="1019254" cy="574569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b="1" i="0" u="sng" strike="noStrike" cap="none" spc="0" normalizeH="0" baseline="0" dirty="0" err="1" smtClean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sym typeface="Source Sans Pro"/>
                  </a:rPr>
                  <a:t>DoB</a:t>
                </a:r>
                <a:endParaRPr kumimoji="0" lang="en-GB" b="1" i="0" u="sng" strike="noStrike" cap="none" spc="0" normalizeH="0" baseline="0" dirty="0" smtClean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sym typeface="Source Sans Pro"/>
                </a:endParaRPr>
              </a:p>
              <a:p>
                <a:pPr algn="ctr"/>
                <a:r>
                  <a:rPr lang="en-GB" sz="1050" b="0" dirty="0" smtClean="0">
                    <a:latin typeface="Consolas" panose="020B0609020204030204" pitchFamily="49" charset="0"/>
                  </a:rPr>
                  <a:t>01/02/1985</a:t>
                </a:r>
                <a:endParaRPr kumimoji="0" lang="en-GB" sz="1100" b="0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  <p:sp>
            <p:nvSpPr>
              <p:cNvPr id="1612" name="TextBox 1611"/>
              <p:cNvSpPr txBox="1"/>
              <p:nvPr/>
            </p:nvSpPr>
            <p:spPr>
              <a:xfrm>
                <a:off x="1271432" y="3038789"/>
                <a:ext cx="817935" cy="583275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b="1" i="0" u="sng" strike="noStrike" cap="none" spc="0" normalizeH="0" baseline="0" dirty="0" smtClean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sym typeface="Source Sans Pro"/>
                  </a:rPr>
                  <a:t>Age</a:t>
                </a:r>
              </a:p>
              <a:p>
                <a:pPr algn="ctr"/>
                <a:r>
                  <a:rPr lang="en-GB" sz="1100" b="0" dirty="0" smtClean="0">
                    <a:latin typeface="Consolas" panose="020B0609020204030204" pitchFamily="49" charset="0"/>
                  </a:rPr>
                  <a:t>40</a:t>
                </a:r>
                <a:endParaRPr kumimoji="0" lang="en-GB" sz="1100" b="0" i="0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</p:grpSp>
        <p:grpSp>
          <p:nvGrpSpPr>
            <p:cNvPr id="1613" name="Group 1612"/>
            <p:cNvGrpSpPr/>
            <p:nvPr/>
          </p:nvGrpSpPr>
          <p:grpSpPr>
            <a:xfrm>
              <a:off x="10672695" y="5160932"/>
              <a:ext cx="2305793" cy="1237738"/>
              <a:chOff x="160813" y="2221438"/>
              <a:chExt cx="2609224" cy="1400625"/>
            </a:xfrm>
          </p:grpSpPr>
          <p:sp>
            <p:nvSpPr>
              <p:cNvPr id="1615" name="TextBox 1614"/>
              <p:cNvSpPr txBox="1"/>
              <p:nvPr/>
            </p:nvSpPr>
            <p:spPr>
              <a:xfrm>
                <a:off x="805207" y="2424843"/>
                <a:ext cx="891017" cy="574569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GB" u="sng" dirty="0" smtClean="0"/>
                  <a:t>Dept.</a:t>
                </a:r>
                <a:endParaRPr kumimoji="0" lang="en-GB" b="1" i="0" u="sng" strike="noStrike" cap="none" spc="0" normalizeH="0" baseline="0" dirty="0" smtClean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sym typeface="Source Sans Pro"/>
                </a:endParaRPr>
              </a:p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GB" sz="1050" b="0" dirty="0" smtClean="0">
                    <a:latin typeface="Consolas" panose="020B0609020204030204" pitchFamily="49" charset="0"/>
                  </a:rPr>
                  <a:t>Publish.</a:t>
                </a:r>
                <a:endParaRPr kumimoji="0" lang="en-GB" sz="1100" b="0" i="0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  <p:sp>
            <p:nvSpPr>
              <p:cNvPr id="1616" name="TextBox 1615"/>
              <p:cNvSpPr txBox="1"/>
              <p:nvPr/>
            </p:nvSpPr>
            <p:spPr>
              <a:xfrm>
                <a:off x="1750783" y="2424844"/>
                <a:ext cx="1019254" cy="574569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b="1" i="0" u="sng" strike="noStrike" cap="none" spc="0" normalizeH="0" baseline="0" dirty="0" err="1" smtClean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sym typeface="Source Sans Pro"/>
                  </a:rPr>
                  <a:t>DoB</a:t>
                </a:r>
                <a:endParaRPr kumimoji="0" lang="en-GB" b="1" i="0" u="sng" strike="noStrike" cap="none" spc="0" normalizeH="0" baseline="0" dirty="0" smtClean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sym typeface="Source Sans Pro"/>
                </a:endParaRPr>
              </a:p>
              <a:p>
                <a:pPr algn="ctr"/>
                <a:r>
                  <a:rPr lang="en-GB" sz="1050" b="0" dirty="0" smtClean="0">
                    <a:latin typeface="Consolas" panose="020B0609020204030204" pitchFamily="49" charset="0"/>
                  </a:rPr>
                  <a:t>02/01/1985</a:t>
                </a:r>
                <a:endParaRPr kumimoji="0" lang="en-GB" sz="1100" b="0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  <p:sp>
            <p:nvSpPr>
              <p:cNvPr id="1617" name="TextBox 1616"/>
              <p:cNvSpPr txBox="1"/>
              <p:nvPr/>
            </p:nvSpPr>
            <p:spPr>
              <a:xfrm>
                <a:off x="1271432" y="3038789"/>
                <a:ext cx="817935" cy="583274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b="1" i="0" u="sng" strike="noStrike" cap="none" spc="0" normalizeH="0" baseline="0" dirty="0" smtClean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sym typeface="Source Sans Pro"/>
                  </a:rPr>
                  <a:t>Age</a:t>
                </a:r>
              </a:p>
              <a:p>
                <a:pPr algn="ctr"/>
                <a:r>
                  <a:rPr lang="en-GB" sz="1100" b="0" dirty="0" smtClean="0">
                    <a:latin typeface="Consolas" panose="020B0609020204030204" pitchFamily="49" charset="0"/>
                  </a:rPr>
                  <a:t>35</a:t>
                </a:r>
                <a:endParaRPr kumimoji="0" lang="en-GB" sz="1100" b="0" i="0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  <p:sp>
            <p:nvSpPr>
              <p:cNvPr id="1614" name="Rectangle 1613"/>
              <p:cNvSpPr/>
              <p:nvPr/>
            </p:nvSpPr>
            <p:spPr>
              <a:xfrm>
                <a:off x="160813" y="2221438"/>
                <a:ext cx="715059" cy="125380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6600" b="1" cap="none" spc="0" dirty="0" smtClean="0">
                    <a:ln w="10160">
                      <a:solidFill>
                        <a:schemeClr val="accent5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5</a:t>
                </a:r>
                <a:endParaRPr lang="en-US" sz="4400" b="1" cap="none" spc="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618" name="Group 1617"/>
            <p:cNvGrpSpPr/>
            <p:nvPr/>
          </p:nvGrpSpPr>
          <p:grpSpPr>
            <a:xfrm>
              <a:off x="2796702" y="6391551"/>
              <a:ext cx="2305793" cy="1237738"/>
              <a:chOff x="160813" y="2221438"/>
              <a:chExt cx="2609224" cy="1400625"/>
            </a:xfrm>
          </p:grpSpPr>
          <p:sp>
            <p:nvSpPr>
              <p:cNvPr id="1619" name="Rectangle 1618"/>
              <p:cNvSpPr/>
              <p:nvPr/>
            </p:nvSpPr>
            <p:spPr>
              <a:xfrm>
                <a:off x="160813" y="2221438"/>
                <a:ext cx="715059" cy="125380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6600" dirty="0">
                    <a:ln w="10160">
                      <a:solidFill>
                        <a:schemeClr val="accent5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6</a:t>
                </a:r>
                <a:endParaRPr lang="en-US" sz="4400" b="1" cap="none" spc="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  <p:sp>
            <p:nvSpPr>
              <p:cNvPr id="1620" name="TextBox 1619"/>
              <p:cNvSpPr txBox="1"/>
              <p:nvPr/>
            </p:nvSpPr>
            <p:spPr>
              <a:xfrm>
                <a:off x="805207" y="2424843"/>
                <a:ext cx="891017" cy="574569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GB" u="sng" dirty="0" smtClean="0"/>
                  <a:t>Dept.</a:t>
                </a:r>
                <a:endParaRPr kumimoji="0" lang="en-GB" b="1" i="0" u="sng" strike="noStrike" cap="none" spc="0" normalizeH="0" baseline="0" dirty="0" smtClean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sym typeface="Source Sans Pro"/>
                </a:endParaRPr>
              </a:p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GB" sz="1050" b="0" dirty="0" smtClean="0">
                    <a:latin typeface="Consolas" panose="020B0609020204030204" pitchFamily="49" charset="0"/>
                  </a:rPr>
                  <a:t>Publish.</a:t>
                </a:r>
                <a:endParaRPr kumimoji="0" lang="en-GB" sz="1100" b="0" i="0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  <p:sp>
            <p:nvSpPr>
              <p:cNvPr id="1621" name="TextBox 1620"/>
              <p:cNvSpPr txBox="1"/>
              <p:nvPr/>
            </p:nvSpPr>
            <p:spPr>
              <a:xfrm>
                <a:off x="1750783" y="2424844"/>
                <a:ext cx="1019254" cy="574569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b="1" i="0" u="sng" strike="noStrike" cap="none" spc="0" normalizeH="0" baseline="0" dirty="0" err="1" smtClean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sym typeface="Source Sans Pro"/>
                  </a:rPr>
                  <a:t>DoB</a:t>
                </a:r>
                <a:endParaRPr kumimoji="0" lang="en-GB" b="1" i="0" u="sng" strike="noStrike" cap="none" spc="0" normalizeH="0" baseline="0" dirty="0" smtClean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sym typeface="Source Sans Pro"/>
                </a:endParaRPr>
              </a:p>
              <a:p>
                <a:pPr algn="ctr"/>
                <a:r>
                  <a:rPr lang="en-GB" sz="1050" b="0" dirty="0" smtClean="0">
                    <a:latin typeface="Consolas" panose="020B0609020204030204" pitchFamily="49" charset="0"/>
                  </a:rPr>
                  <a:t>11/03/1964</a:t>
                </a:r>
                <a:endParaRPr kumimoji="0" lang="en-GB" sz="1100" b="0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  <p:sp>
            <p:nvSpPr>
              <p:cNvPr id="1622" name="TextBox 1621"/>
              <p:cNvSpPr txBox="1"/>
              <p:nvPr/>
            </p:nvSpPr>
            <p:spPr>
              <a:xfrm>
                <a:off x="1271432" y="3038789"/>
                <a:ext cx="817935" cy="583274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b="1" i="0" u="sng" strike="noStrike" cap="none" spc="0" normalizeH="0" baseline="0" dirty="0" smtClean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sym typeface="Source Sans Pro"/>
                  </a:rPr>
                  <a:t>Age</a:t>
                </a:r>
              </a:p>
              <a:p>
                <a:pPr algn="ctr"/>
                <a:r>
                  <a:rPr lang="en-GB" sz="1100" b="0" dirty="0" smtClean="0">
                    <a:latin typeface="Consolas" panose="020B0609020204030204" pitchFamily="49" charset="0"/>
                  </a:rPr>
                  <a:t>56</a:t>
                </a:r>
                <a:endParaRPr kumimoji="0" lang="en-GB" sz="1100" b="0" i="0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</p:grpSp>
        <p:grpSp>
          <p:nvGrpSpPr>
            <p:cNvPr id="1623" name="Group 1622"/>
            <p:cNvGrpSpPr/>
            <p:nvPr/>
          </p:nvGrpSpPr>
          <p:grpSpPr>
            <a:xfrm>
              <a:off x="5422033" y="6391551"/>
              <a:ext cx="2305793" cy="1237738"/>
              <a:chOff x="160813" y="2221438"/>
              <a:chExt cx="2609224" cy="1400625"/>
            </a:xfrm>
          </p:grpSpPr>
          <p:sp>
            <p:nvSpPr>
              <p:cNvPr id="1624" name="Rectangle 1623"/>
              <p:cNvSpPr/>
              <p:nvPr/>
            </p:nvSpPr>
            <p:spPr>
              <a:xfrm>
                <a:off x="160813" y="2221438"/>
                <a:ext cx="715059" cy="125380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6600" dirty="0" smtClean="0">
                    <a:ln w="10160">
                      <a:solidFill>
                        <a:schemeClr val="accent5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7</a:t>
                </a:r>
                <a:endParaRPr lang="en-US" sz="4400" b="1" cap="none" spc="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  <p:sp>
            <p:nvSpPr>
              <p:cNvPr id="1625" name="TextBox 1624"/>
              <p:cNvSpPr txBox="1"/>
              <p:nvPr/>
            </p:nvSpPr>
            <p:spPr>
              <a:xfrm>
                <a:off x="805207" y="2424843"/>
                <a:ext cx="891017" cy="574569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GB" u="sng" dirty="0" smtClean="0"/>
                  <a:t>Dept.</a:t>
                </a:r>
                <a:endParaRPr kumimoji="0" lang="en-GB" b="1" i="0" u="sng" strike="noStrike" cap="none" spc="0" normalizeH="0" baseline="0" dirty="0" smtClean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sym typeface="Source Sans Pro"/>
                </a:endParaRPr>
              </a:p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GB" sz="1050" b="0" dirty="0" smtClean="0">
                    <a:latin typeface="Consolas" panose="020B0609020204030204" pitchFamily="49" charset="0"/>
                  </a:rPr>
                  <a:t>Publish.</a:t>
                </a:r>
                <a:endParaRPr kumimoji="0" lang="en-GB" sz="1100" b="0" i="0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  <p:sp>
            <p:nvSpPr>
              <p:cNvPr id="1626" name="TextBox 1625"/>
              <p:cNvSpPr txBox="1"/>
              <p:nvPr/>
            </p:nvSpPr>
            <p:spPr>
              <a:xfrm>
                <a:off x="1750783" y="2424844"/>
                <a:ext cx="1019254" cy="574569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b="1" i="0" u="sng" strike="noStrike" cap="none" spc="0" normalizeH="0" baseline="0" dirty="0" err="1" smtClean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sym typeface="Source Sans Pro"/>
                  </a:rPr>
                  <a:t>DoB</a:t>
                </a:r>
                <a:endParaRPr kumimoji="0" lang="en-GB" b="1" i="0" u="sng" strike="noStrike" cap="none" spc="0" normalizeH="0" baseline="0" dirty="0" smtClean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sym typeface="Source Sans Pro"/>
                </a:endParaRPr>
              </a:p>
              <a:p>
                <a:pPr algn="ctr"/>
                <a:r>
                  <a:rPr lang="en-GB" sz="1050" b="0" dirty="0" smtClean="0">
                    <a:latin typeface="Consolas" panose="020B0609020204030204" pitchFamily="49" charset="0"/>
                  </a:rPr>
                  <a:t>11/03/1964</a:t>
                </a:r>
                <a:endParaRPr kumimoji="0" lang="en-GB" sz="1100" b="0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  <p:sp>
            <p:nvSpPr>
              <p:cNvPr id="1627" name="TextBox 1626"/>
              <p:cNvSpPr txBox="1"/>
              <p:nvPr/>
            </p:nvSpPr>
            <p:spPr>
              <a:xfrm>
                <a:off x="1271432" y="3038789"/>
                <a:ext cx="817935" cy="583274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b="1" i="0" u="sng" strike="noStrike" cap="none" spc="0" normalizeH="0" baseline="0" dirty="0" smtClean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sym typeface="Source Sans Pro"/>
                  </a:rPr>
                  <a:t>Age</a:t>
                </a:r>
              </a:p>
              <a:p>
                <a:pPr algn="ctr"/>
                <a:r>
                  <a:rPr lang="en-GB" sz="1100" b="0" dirty="0" smtClean="0">
                    <a:latin typeface="Consolas" panose="020B0609020204030204" pitchFamily="49" charset="0"/>
                  </a:rPr>
                  <a:t>56</a:t>
                </a:r>
                <a:endParaRPr kumimoji="0" lang="en-GB" sz="1100" b="0" i="0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</p:grpSp>
        <p:grpSp>
          <p:nvGrpSpPr>
            <p:cNvPr id="1628" name="Group 1627"/>
            <p:cNvGrpSpPr/>
            <p:nvPr/>
          </p:nvGrpSpPr>
          <p:grpSpPr>
            <a:xfrm>
              <a:off x="8047364" y="6391551"/>
              <a:ext cx="2305793" cy="1237738"/>
              <a:chOff x="160813" y="2221438"/>
              <a:chExt cx="2609224" cy="1400625"/>
            </a:xfrm>
          </p:grpSpPr>
          <p:sp>
            <p:nvSpPr>
              <p:cNvPr id="1629" name="Rectangle 1628"/>
              <p:cNvSpPr/>
              <p:nvPr/>
            </p:nvSpPr>
            <p:spPr>
              <a:xfrm>
                <a:off x="160813" y="2221438"/>
                <a:ext cx="715059" cy="125380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6600" dirty="0">
                    <a:ln w="10160">
                      <a:solidFill>
                        <a:schemeClr val="accent5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8</a:t>
                </a:r>
                <a:endParaRPr lang="en-US" sz="4400" b="1" cap="none" spc="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  <p:sp>
            <p:nvSpPr>
              <p:cNvPr id="1630" name="TextBox 1629"/>
              <p:cNvSpPr txBox="1"/>
              <p:nvPr/>
            </p:nvSpPr>
            <p:spPr>
              <a:xfrm>
                <a:off x="805207" y="2424843"/>
                <a:ext cx="891017" cy="574569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GB" u="sng" dirty="0" smtClean="0"/>
                  <a:t>Dept.</a:t>
                </a:r>
                <a:endParaRPr kumimoji="0" lang="en-GB" b="1" i="0" u="sng" strike="noStrike" cap="none" spc="0" normalizeH="0" baseline="0" dirty="0" smtClean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sym typeface="Source Sans Pro"/>
                </a:endParaRPr>
              </a:p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GB" sz="1050" b="0" dirty="0" smtClean="0">
                    <a:latin typeface="Consolas" panose="020B0609020204030204" pitchFamily="49" charset="0"/>
                  </a:rPr>
                  <a:t>Procure.</a:t>
                </a:r>
                <a:endParaRPr kumimoji="0" lang="en-GB" sz="1100" b="0" i="0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  <p:sp>
            <p:nvSpPr>
              <p:cNvPr id="1631" name="TextBox 1630"/>
              <p:cNvSpPr txBox="1"/>
              <p:nvPr/>
            </p:nvSpPr>
            <p:spPr>
              <a:xfrm>
                <a:off x="1750783" y="2424844"/>
                <a:ext cx="1019254" cy="574569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b="1" i="0" u="sng" strike="noStrike" cap="none" spc="0" normalizeH="0" baseline="0" dirty="0" err="1" smtClean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sym typeface="Source Sans Pro"/>
                  </a:rPr>
                  <a:t>DoB</a:t>
                </a:r>
                <a:endParaRPr kumimoji="0" lang="en-GB" b="1" i="0" u="sng" strike="noStrike" cap="none" spc="0" normalizeH="0" baseline="0" dirty="0" smtClean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sym typeface="Source Sans Pro"/>
                </a:endParaRPr>
              </a:p>
              <a:p>
                <a:pPr algn="ctr"/>
                <a:r>
                  <a:rPr lang="en-GB" sz="1050" b="0" dirty="0" smtClean="0">
                    <a:latin typeface="Consolas" panose="020B0609020204030204" pitchFamily="49" charset="0"/>
                  </a:rPr>
                  <a:t>11/10/1985</a:t>
                </a:r>
                <a:endParaRPr kumimoji="0" lang="en-GB" sz="1100" b="0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  <p:sp>
            <p:nvSpPr>
              <p:cNvPr id="1632" name="TextBox 1631"/>
              <p:cNvSpPr txBox="1"/>
              <p:nvPr/>
            </p:nvSpPr>
            <p:spPr>
              <a:xfrm>
                <a:off x="1271432" y="3038789"/>
                <a:ext cx="817935" cy="583274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b="1" i="0" u="sng" strike="noStrike" cap="none" spc="0" normalizeH="0" baseline="0" dirty="0" smtClean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sym typeface="Source Sans Pro"/>
                  </a:rPr>
                  <a:t>Age</a:t>
                </a:r>
              </a:p>
              <a:p>
                <a:pPr algn="ctr"/>
                <a:r>
                  <a:rPr lang="en-GB" sz="1100" b="0" dirty="0" smtClean="0">
                    <a:latin typeface="Consolas" panose="020B0609020204030204" pitchFamily="49" charset="0"/>
                  </a:rPr>
                  <a:t>34</a:t>
                </a:r>
                <a:endParaRPr kumimoji="0" lang="en-GB" sz="1100" b="0" i="0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</p:grpSp>
        <p:grpSp>
          <p:nvGrpSpPr>
            <p:cNvPr id="1633" name="Group 1632"/>
            <p:cNvGrpSpPr/>
            <p:nvPr/>
          </p:nvGrpSpPr>
          <p:grpSpPr>
            <a:xfrm>
              <a:off x="988393" y="5856459"/>
              <a:ext cx="7935493" cy="2192165"/>
              <a:chOff x="5958326" y="-3528381"/>
              <a:chExt cx="2556000" cy="7157435"/>
            </a:xfrm>
          </p:grpSpPr>
          <p:cxnSp>
            <p:nvCxnSpPr>
              <p:cNvPr id="1634" name="Straight Connector 1633"/>
              <p:cNvCxnSpPr/>
              <p:nvPr/>
            </p:nvCxnSpPr>
            <p:spPr>
              <a:xfrm>
                <a:off x="5958326" y="-3528381"/>
                <a:ext cx="0" cy="7157435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635" name="Straight Connector 1634"/>
              <p:cNvCxnSpPr/>
              <p:nvPr/>
            </p:nvCxnSpPr>
            <p:spPr>
              <a:xfrm>
                <a:off x="8514326" y="534353"/>
                <a:ext cx="0" cy="3056047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636" name="Straight Connector 1635"/>
              <p:cNvCxnSpPr/>
              <p:nvPr/>
            </p:nvCxnSpPr>
            <p:spPr>
              <a:xfrm rot="5400000">
                <a:off x="7236326" y="2326322"/>
                <a:ext cx="0" cy="2556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cxnSp>
          <p:nvCxnSpPr>
            <p:cNvPr id="1637" name="Straight Connector 1636"/>
            <p:cNvCxnSpPr/>
            <p:nvPr/>
          </p:nvCxnSpPr>
          <p:spPr>
            <a:xfrm>
              <a:off x="9382409" y="7629301"/>
              <a:ext cx="0" cy="20977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638" name="Straight Connector 1637"/>
            <p:cNvCxnSpPr/>
            <p:nvPr/>
          </p:nvCxnSpPr>
          <p:spPr>
            <a:xfrm flipH="1">
              <a:off x="8923886" y="7838963"/>
              <a:ext cx="456824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639" name="Straight Connector 1638"/>
            <p:cNvCxnSpPr/>
            <p:nvPr/>
          </p:nvCxnSpPr>
          <p:spPr>
            <a:xfrm flipV="1">
              <a:off x="1526280" y="6410458"/>
              <a:ext cx="0" cy="159853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640" name="Chevron 1639"/>
            <p:cNvSpPr/>
            <p:nvPr/>
          </p:nvSpPr>
          <p:spPr>
            <a:xfrm>
              <a:off x="4885075" y="7932667"/>
              <a:ext cx="280855" cy="167585"/>
            </a:xfrm>
            <a:prstGeom prst="chevron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641" name="Chevron 1640"/>
            <p:cNvSpPr/>
            <p:nvPr/>
          </p:nvSpPr>
          <p:spPr>
            <a:xfrm rot="5400000">
              <a:off x="1399269" y="6844926"/>
              <a:ext cx="280855" cy="167585"/>
            </a:xfrm>
            <a:prstGeom prst="chevron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642" name="Chevron 1641"/>
            <p:cNvSpPr/>
            <p:nvPr/>
          </p:nvSpPr>
          <p:spPr>
            <a:xfrm rot="5400000">
              <a:off x="856954" y="6844926"/>
              <a:ext cx="280855" cy="167585"/>
            </a:xfrm>
            <a:prstGeom prst="chevron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cxnSp>
          <p:nvCxnSpPr>
            <p:cNvPr id="1643" name="Straight Connector 1642"/>
            <p:cNvCxnSpPr/>
            <p:nvPr/>
          </p:nvCxnSpPr>
          <p:spPr>
            <a:xfrm flipH="1">
              <a:off x="9749099" y="6281607"/>
              <a:ext cx="1905060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644" name="Straight Connector 1643"/>
            <p:cNvCxnSpPr/>
            <p:nvPr/>
          </p:nvCxnSpPr>
          <p:spPr>
            <a:xfrm flipH="1">
              <a:off x="8825734" y="6281607"/>
              <a:ext cx="204831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645" name="Straight Connector 1644"/>
            <p:cNvCxnSpPr/>
            <p:nvPr/>
          </p:nvCxnSpPr>
          <p:spPr>
            <a:xfrm flipV="1">
              <a:off x="8838161" y="5858237"/>
              <a:ext cx="0" cy="43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646" name="Straight Connector 1645"/>
            <p:cNvCxnSpPr/>
            <p:nvPr/>
          </p:nvCxnSpPr>
          <p:spPr>
            <a:xfrm flipV="1">
              <a:off x="11353683" y="5858237"/>
              <a:ext cx="0" cy="43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647" name="Chevron 1646"/>
            <p:cNvSpPr/>
            <p:nvPr/>
          </p:nvSpPr>
          <p:spPr>
            <a:xfrm rot="5400000">
              <a:off x="11232277" y="5951171"/>
              <a:ext cx="280855" cy="167585"/>
            </a:xfrm>
            <a:prstGeom prst="chevron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648" name="Chevron 1647"/>
            <p:cNvSpPr/>
            <p:nvPr/>
          </p:nvSpPr>
          <p:spPr>
            <a:xfrm rot="10800000">
              <a:off x="11378208" y="6189679"/>
              <a:ext cx="280855" cy="167585"/>
            </a:xfrm>
            <a:prstGeom prst="chevron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649" name="Chevron 1648"/>
            <p:cNvSpPr/>
            <p:nvPr/>
          </p:nvSpPr>
          <p:spPr>
            <a:xfrm rot="10800000">
              <a:off x="10150290" y="6189678"/>
              <a:ext cx="280855" cy="167585"/>
            </a:xfrm>
            <a:prstGeom prst="chevron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cxnSp>
          <p:nvCxnSpPr>
            <p:cNvPr id="1650" name="Straight Connector 1649"/>
            <p:cNvCxnSpPr/>
            <p:nvPr/>
          </p:nvCxnSpPr>
          <p:spPr>
            <a:xfrm flipH="1">
              <a:off x="4501599" y="7531435"/>
              <a:ext cx="1905060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651" name="Straight Connector 1650"/>
            <p:cNvCxnSpPr/>
            <p:nvPr/>
          </p:nvCxnSpPr>
          <p:spPr>
            <a:xfrm flipH="1">
              <a:off x="3578234" y="7531435"/>
              <a:ext cx="204831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652" name="Straight Connector 1651"/>
            <p:cNvCxnSpPr/>
            <p:nvPr/>
          </p:nvCxnSpPr>
          <p:spPr>
            <a:xfrm flipV="1">
              <a:off x="3590661" y="7086293"/>
              <a:ext cx="0" cy="44514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653" name="Straight Connector 1652"/>
            <p:cNvCxnSpPr/>
            <p:nvPr/>
          </p:nvCxnSpPr>
          <p:spPr>
            <a:xfrm flipV="1">
              <a:off x="6106183" y="7086293"/>
              <a:ext cx="0" cy="44514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654" name="Chevron 1653"/>
            <p:cNvSpPr/>
            <p:nvPr/>
          </p:nvSpPr>
          <p:spPr>
            <a:xfrm rot="5400000">
              <a:off x="5978308" y="7201382"/>
              <a:ext cx="280855" cy="167585"/>
            </a:xfrm>
            <a:prstGeom prst="chevron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655" name="Chevron 1654"/>
            <p:cNvSpPr/>
            <p:nvPr/>
          </p:nvSpPr>
          <p:spPr>
            <a:xfrm rot="10800000">
              <a:off x="6130708" y="7439507"/>
              <a:ext cx="280855" cy="167585"/>
            </a:xfrm>
            <a:prstGeom prst="chevron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656" name="Chevron 1655"/>
            <p:cNvSpPr/>
            <p:nvPr/>
          </p:nvSpPr>
          <p:spPr>
            <a:xfrm rot="10800000">
              <a:off x="4902790" y="7439506"/>
              <a:ext cx="280855" cy="167585"/>
            </a:xfrm>
            <a:prstGeom prst="chevron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cxnSp>
          <p:nvCxnSpPr>
            <p:cNvPr id="1665" name="Straight Connector 1664"/>
            <p:cNvCxnSpPr/>
            <p:nvPr/>
          </p:nvCxnSpPr>
          <p:spPr>
            <a:xfrm flipV="1">
              <a:off x="3659673" y="5144771"/>
              <a:ext cx="0" cy="1956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667" name="Straight Connector 1666"/>
            <p:cNvCxnSpPr/>
            <p:nvPr/>
          </p:nvCxnSpPr>
          <p:spPr>
            <a:xfrm rot="16200000" flipV="1">
              <a:off x="5583781" y="3221339"/>
              <a:ext cx="0" cy="384821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668" name="Straight Connector 1667"/>
            <p:cNvCxnSpPr/>
            <p:nvPr/>
          </p:nvCxnSpPr>
          <p:spPr>
            <a:xfrm flipV="1">
              <a:off x="7507888" y="5144771"/>
              <a:ext cx="0" cy="1956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669" name="Straight Connector 1668"/>
            <p:cNvCxnSpPr/>
            <p:nvPr/>
          </p:nvCxnSpPr>
          <p:spPr>
            <a:xfrm flipV="1">
              <a:off x="6403496" y="5144771"/>
              <a:ext cx="0" cy="1956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670" name="Straight Connector 1669"/>
            <p:cNvCxnSpPr/>
            <p:nvPr/>
          </p:nvCxnSpPr>
          <p:spPr>
            <a:xfrm flipV="1">
              <a:off x="4654829" y="5144771"/>
              <a:ext cx="0" cy="1956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671" name="Chevron 1670"/>
            <p:cNvSpPr/>
            <p:nvPr/>
          </p:nvSpPr>
          <p:spPr>
            <a:xfrm rot="16200000" flipV="1">
              <a:off x="3528844" y="5197693"/>
              <a:ext cx="280855" cy="167585"/>
            </a:xfrm>
            <a:prstGeom prst="chevron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672" name="Chevron 1671"/>
            <p:cNvSpPr/>
            <p:nvPr/>
          </p:nvSpPr>
          <p:spPr>
            <a:xfrm rot="16200000" flipV="1">
              <a:off x="4536213" y="5197693"/>
              <a:ext cx="280855" cy="167585"/>
            </a:xfrm>
            <a:prstGeom prst="chevron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673" name="Chevron 1672"/>
            <p:cNvSpPr/>
            <p:nvPr/>
          </p:nvSpPr>
          <p:spPr>
            <a:xfrm rot="16200000" flipV="1">
              <a:off x="6271135" y="5197693"/>
              <a:ext cx="280855" cy="167585"/>
            </a:xfrm>
            <a:prstGeom prst="chevron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674" name="Chevron 1673"/>
            <p:cNvSpPr/>
            <p:nvPr/>
          </p:nvSpPr>
          <p:spPr>
            <a:xfrm rot="16200000" flipV="1">
              <a:off x="7377311" y="5197693"/>
              <a:ext cx="280855" cy="167585"/>
            </a:xfrm>
            <a:prstGeom prst="chevron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169" name="Rectangular Callout 168"/>
          <p:cNvSpPr/>
          <p:nvPr/>
        </p:nvSpPr>
        <p:spPr>
          <a:xfrm flipV="1">
            <a:off x="10647259" y="8018997"/>
            <a:ext cx="1392406" cy="900000"/>
          </a:xfrm>
          <a:prstGeom prst="wedgeRectCallout">
            <a:avLst/>
          </a:prstGeom>
          <a:solidFill>
            <a:schemeClr val="accent1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76" name="TextBox 1675"/>
          <p:cNvSpPr txBox="1"/>
          <p:nvPr/>
        </p:nvSpPr>
        <p:spPr>
          <a:xfrm>
            <a:off x="10710457" y="8022695"/>
            <a:ext cx="1264190" cy="8129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>
              <a:buClr>
                <a:schemeClr val="accent4"/>
              </a:buClr>
            </a:pPr>
            <a:r>
              <a:rPr lang="en-GB" sz="1050" dirty="0" smtClean="0"/>
              <a:t>Match a range of values by using </a:t>
            </a:r>
            <a:r>
              <a:rPr lang="en-GB" sz="1050" b="0" dirty="0" smtClean="0">
                <a:latin typeface="Consolas" panose="020B0609020204030204" pitchFamily="49" charset="0"/>
              </a:rPr>
              <a:t>`</a:t>
            </a:r>
            <a:r>
              <a:rPr lang="en-GB" sz="1050" b="0" dirty="0" err="1" smtClean="0">
                <a:latin typeface="Consolas" panose="020B0609020204030204" pitchFamily="49" charset="0"/>
              </a:rPr>
              <a:t>number_line</a:t>
            </a:r>
            <a:r>
              <a:rPr lang="en-GB" sz="1050" b="0" dirty="0" smtClean="0">
                <a:latin typeface="Consolas" panose="020B0609020204030204" pitchFamily="49" charset="0"/>
              </a:rPr>
              <a:t>` </a:t>
            </a:r>
            <a:r>
              <a:rPr lang="en-GB" sz="1050" dirty="0" smtClean="0"/>
              <a:t>objects</a:t>
            </a:r>
            <a:endParaRPr kumimoji="0" lang="en-GB" sz="1050" b="0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Consolas" panose="020B0609020204030204" pitchFamily="49" charset="0"/>
              <a:sym typeface="Source Sans Pro"/>
            </a:endParaRPr>
          </a:p>
        </p:txBody>
      </p:sp>
      <p:grpSp>
        <p:nvGrpSpPr>
          <p:cNvPr id="172" name="Group 171"/>
          <p:cNvGrpSpPr/>
          <p:nvPr/>
        </p:nvGrpSpPr>
        <p:grpSpPr>
          <a:xfrm>
            <a:off x="115376" y="3056970"/>
            <a:ext cx="14017993" cy="2514452"/>
            <a:chOff x="115376" y="2914095"/>
            <a:chExt cx="14017993" cy="2514452"/>
          </a:xfrm>
        </p:grpSpPr>
        <p:grpSp>
          <p:nvGrpSpPr>
            <p:cNvPr id="167" name="Group 166"/>
            <p:cNvGrpSpPr/>
            <p:nvPr/>
          </p:nvGrpSpPr>
          <p:grpSpPr>
            <a:xfrm>
              <a:off x="115376" y="2914095"/>
              <a:ext cx="14017993" cy="2514452"/>
              <a:chOff x="87086" y="2235251"/>
              <a:chExt cx="14017993" cy="2514452"/>
            </a:xfrm>
          </p:grpSpPr>
          <p:sp>
            <p:nvSpPr>
              <p:cNvPr id="39" name="TextBox 38"/>
              <p:cNvSpPr txBox="1"/>
              <p:nvPr/>
            </p:nvSpPr>
            <p:spPr>
              <a:xfrm>
                <a:off x="12868647" y="3261491"/>
                <a:ext cx="1236432" cy="32052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GB" dirty="0" smtClean="0"/>
                  <a:t>CRI 01</a:t>
                </a:r>
                <a:endParaRPr kumimoji="0" lang="en-GB" sz="12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111" name="TextBox 1110"/>
              <p:cNvSpPr txBox="1"/>
              <p:nvPr/>
            </p:nvSpPr>
            <p:spPr>
              <a:xfrm>
                <a:off x="12868647" y="3707802"/>
                <a:ext cx="1236432" cy="32052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GB" dirty="0" smtClean="0"/>
                  <a:t>CRI 02</a:t>
                </a:r>
                <a:endParaRPr kumimoji="0" lang="en-GB" sz="12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127" name="TextBox 1126"/>
              <p:cNvSpPr txBox="1"/>
              <p:nvPr/>
            </p:nvSpPr>
            <p:spPr>
              <a:xfrm>
                <a:off x="12868647" y="4270195"/>
                <a:ext cx="1236432" cy="32052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GB" dirty="0" smtClean="0"/>
                  <a:t>CRI 03</a:t>
                </a:r>
                <a:endParaRPr kumimoji="0" lang="en-GB" sz="12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grpSp>
            <p:nvGrpSpPr>
              <p:cNvPr id="165" name="Group 164"/>
              <p:cNvGrpSpPr/>
              <p:nvPr/>
            </p:nvGrpSpPr>
            <p:grpSpPr>
              <a:xfrm>
                <a:off x="87086" y="2235251"/>
                <a:ext cx="12743162" cy="2514452"/>
                <a:chOff x="87086" y="2235251"/>
                <a:chExt cx="12743162" cy="2514452"/>
              </a:xfrm>
            </p:grpSpPr>
            <p:grpSp>
              <p:nvGrpSpPr>
                <p:cNvPr id="14" name="Group 13"/>
                <p:cNvGrpSpPr/>
                <p:nvPr/>
              </p:nvGrpSpPr>
              <p:grpSpPr>
                <a:xfrm>
                  <a:off x="237111" y="2236878"/>
                  <a:ext cx="2147931" cy="1066249"/>
                  <a:chOff x="202390" y="2381585"/>
                  <a:chExt cx="2430588" cy="1206563"/>
                </a:xfrm>
              </p:grpSpPr>
              <p:sp>
                <p:nvSpPr>
                  <p:cNvPr id="10" name="Rectangle 9"/>
                  <p:cNvSpPr/>
                  <p:nvPr/>
                </p:nvSpPr>
                <p:spPr>
                  <a:xfrm>
                    <a:off x="202390" y="2381585"/>
                    <a:ext cx="631904" cy="1107996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sz="6600" b="1" cap="none" spc="0" dirty="0" smtClean="0">
                        <a:ln w="10160">
                          <a:solidFill>
                            <a:schemeClr val="accent5"/>
                          </a:solidFill>
                          <a:prstDash val="solid"/>
                        </a:ln>
                        <a:solidFill>
                          <a:srgbClr val="FFFFFF"/>
                        </a:solidFill>
                        <a:effectLst>
                          <a:outerShdw blurRad="38100" dist="22860" dir="5400000" algn="tl" rotWithShape="0">
                            <a:srgbClr val="000000">
                              <a:alpha val="30000"/>
                            </a:srgbClr>
                          </a:outerShdw>
                        </a:effectLst>
                      </a:rPr>
                      <a:t>1</a:t>
                    </a:r>
                    <a:endParaRPr lang="en-US" sz="4400" b="1" cap="none" spc="0" dirty="0">
                      <a:ln w="10160">
                        <a:solidFill>
                          <a:schemeClr val="accent5"/>
                        </a:solidFill>
                        <a:prstDash val="solid"/>
                      </a:ln>
                      <a:solidFill>
                        <a:srgbClr val="FFFFFF"/>
                      </a:solidFill>
                      <a:effectLst>
                        <a:outerShdw blurRad="38100" dist="22860" dir="5400000" algn="tl" rotWithShape="0">
                          <a:srgbClr val="000000">
                            <a:alpha val="30000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826863" y="2424843"/>
                    <a:ext cx="882195" cy="574569"/>
                  </a:xfrm>
                  <a:prstGeom prst="rect">
                    <a:avLst/>
                  </a:prstGeom>
                  <a:noFill/>
                  <a:ln w="12700" cap="flat">
                    <a:solidFill>
                      <a:schemeClr val="tx1"/>
                    </a:solidFill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ctr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GB" u="sng" dirty="0" smtClean="0"/>
                      <a:t>f</a:t>
                    </a:r>
                    <a:r>
                      <a:rPr kumimoji="0" lang="en-GB" b="1" i="0" u="sng" strike="noStrike" cap="none" spc="0" normalizeH="0" baseline="0" dirty="0" smtClean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sym typeface="Source Sans Pro"/>
                      </a:rPr>
                      <a:t>orename</a:t>
                    </a:r>
                  </a:p>
                  <a:p>
                    <a:pPr marL="0" marR="0" indent="0" algn="ctr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GB" sz="1050" b="0" dirty="0" smtClean="0">
                        <a:latin typeface="Consolas" panose="020B0609020204030204" pitchFamily="49" charset="0"/>
                      </a:rPr>
                      <a:t>NA</a:t>
                    </a:r>
                    <a:endParaRPr kumimoji="0" lang="en-GB" sz="1100" b="0" i="0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Consolas" panose="020B0609020204030204" pitchFamily="49" charset="0"/>
                      <a:sym typeface="Source Sans Pro"/>
                    </a:endParaRPr>
                  </a:p>
                </p:txBody>
              </p:sp>
              <p:sp>
                <p:nvSpPr>
                  <p:cNvPr id="912" name="TextBox 911"/>
                  <p:cNvSpPr txBox="1"/>
                  <p:nvPr/>
                </p:nvSpPr>
                <p:spPr>
                  <a:xfrm>
                    <a:off x="1750783" y="2420490"/>
                    <a:ext cx="882195" cy="583275"/>
                  </a:xfrm>
                  <a:prstGeom prst="rect">
                    <a:avLst/>
                  </a:prstGeom>
                  <a:noFill/>
                  <a:ln w="12700" cap="flat">
                    <a:solidFill>
                      <a:schemeClr val="tx1"/>
                    </a:solidFill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ctr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b="1" i="0" u="sng" strike="noStrike" cap="none" spc="0" normalizeH="0" baseline="0" dirty="0" smtClean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sym typeface="Source Sans Pro"/>
                      </a:rPr>
                      <a:t>surname</a:t>
                    </a:r>
                  </a:p>
                  <a:p>
                    <a:pPr marL="0" marR="0" indent="0" algn="ctr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GB" sz="1050" b="0" dirty="0" smtClean="0">
                        <a:latin typeface="Consolas" panose="020B0609020204030204" pitchFamily="49" charset="0"/>
                      </a:rPr>
                      <a:t>Jefferso</a:t>
                    </a:r>
                    <a:r>
                      <a:rPr lang="en-GB" sz="1100" b="0" dirty="0" smtClean="0">
                        <a:latin typeface="Consolas" panose="020B0609020204030204" pitchFamily="49" charset="0"/>
                      </a:rPr>
                      <a:t>n</a:t>
                    </a:r>
                    <a:endParaRPr kumimoji="0" lang="en-GB" sz="1100" b="0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Consolas" panose="020B0609020204030204" pitchFamily="49" charset="0"/>
                      <a:sym typeface="Source Sans Pro"/>
                    </a:endParaRPr>
                  </a:p>
                </p:txBody>
              </p:sp>
              <p:sp>
                <p:nvSpPr>
                  <p:cNvPr id="914" name="TextBox 913"/>
                  <p:cNvSpPr txBox="1"/>
                  <p:nvPr/>
                </p:nvSpPr>
                <p:spPr>
                  <a:xfrm>
                    <a:off x="1271431" y="3072703"/>
                    <a:ext cx="882195" cy="515445"/>
                  </a:xfrm>
                  <a:prstGeom prst="rect">
                    <a:avLst/>
                  </a:prstGeom>
                  <a:noFill/>
                  <a:ln w="12700" cap="flat">
                    <a:solidFill>
                      <a:schemeClr val="tx1"/>
                    </a:solidFill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ctr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b="1" i="0" u="sng" strike="noStrike" cap="none" spc="0" normalizeH="0" baseline="0" dirty="0" smtClean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sym typeface="Source Sans Pro"/>
                      </a:rPr>
                      <a:t>sex</a:t>
                    </a:r>
                  </a:p>
                  <a:p>
                    <a:pPr marL="0" marR="0" indent="0" algn="ctr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GB" sz="1100" b="0" dirty="0" smtClean="0">
                        <a:latin typeface="Consolas" panose="020B0609020204030204" pitchFamily="49" charset="0"/>
                      </a:rPr>
                      <a:t>Male</a:t>
                    </a:r>
                    <a:endParaRPr kumimoji="0" lang="en-GB" sz="1100" b="0" i="0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Consolas" panose="020B0609020204030204" pitchFamily="49" charset="0"/>
                      <a:sym typeface="Source Sans Pro"/>
                    </a:endParaRPr>
                  </a:p>
                </p:txBody>
              </p:sp>
            </p:grpSp>
            <p:grpSp>
              <p:nvGrpSpPr>
                <p:cNvPr id="916" name="Group 915"/>
                <p:cNvGrpSpPr/>
                <p:nvPr/>
              </p:nvGrpSpPr>
              <p:grpSpPr>
                <a:xfrm>
                  <a:off x="2737144" y="2236878"/>
                  <a:ext cx="2147931" cy="1066249"/>
                  <a:chOff x="202390" y="2381585"/>
                  <a:chExt cx="2430588" cy="1206562"/>
                </a:xfrm>
              </p:grpSpPr>
              <p:sp>
                <p:nvSpPr>
                  <p:cNvPr id="917" name="Rectangle 916"/>
                  <p:cNvSpPr/>
                  <p:nvPr/>
                </p:nvSpPr>
                <p:spPr>
                  <a:xfrm>
                    <a:off x="202390" y="2381585"/>
                    <a:ext cx="631904" cy="1107996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sz="6600" b="1" cap="none" spc="0" dirty="0" smtClean="0">
                        <a:ln w="10160">
                          <a:solidFill>
                            <a:schemeClr val="accent5"/>
                          </a:solidFill>
                          <a:prstDash val="solid"/>
                        </a:ln>
                        <a:solidFill>
                          <a:srgbClr val="FFFFFF"/>
                        </a:solidFill>
                        <a:effectLst>
                          <a:outerShdw blurRad="38100" dist="22860" dir="5400000" algn="tl" rotWithShape="0">
                            <a:srgbClr val="000000">
                              <a:alpha val="30000"/>
                            </a:srgbClr>
                          </a:outerShdw>
                        </a:effectLst>
                      </a:rPr>
                      <a:t>2</a:t>
                    </a:r>
                    <a:endParaRPr lang="en-US" sz="4400" b="1" cap="none" spc="0" dirty="0">
                      <a:ln w="10160">
                        <a:solidFill>
                          <a:schemeClr val="accent5"/>
                        </a:solidFill>
                        <a:prstDash val="solid"/>
                      </a:ln>
                      <a:solidFill>
                        <a:srgbClr val="FFFFFF"/>
                      </a:solidFill>
                      <a:effectLst>
                        <a:outerShdw blurRad="38100" dist="22860" dir="5400000" algn="tl" rotWithShape="0">
                          <a:srgbClr val="000000">
                            <a:alpha val="30000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918" name="TextBox 917"/>
                  <p:cNvSpPr txBox="1"/>
                  <p:nvPr/>
                </p:nvSpPr>
                <p:spPr>
                  <a:xfrm>
                    <a:off x="826863" y="2424839"/>
                    <a:ext cx="882194" cy="574568"/>
                  </a:xfrm>
                  <a:prstGeom prst="rect">
                    <a:avLst/>
                  </a:prstGeom>
                  <a:noFill/>
                  <a:ln w="12700" cap="flat">
                    <a:solidFill>
                      <a:schemeClr val="tx1"/>
                    </a:solidFill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ctr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GB" u="sng" dirty="0" smtClean="0"/>
                      <a:t>f</a:t>
                    </a:r>
                    <a:r>
                      <a:rPr kumimoji="0" lang="en-GB" b="1" i="0" u="sng" strike="noStrike" cap="none" spc="0" normalizeH="0" baseline="0" dirty="0" smtClean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sym typeface="Source Sans Pro"/>
                      </a:rPr>
                      <a:t>orename</a:t>
                    </a:r>
                  </a:p>
                  <a:p>
                    <a:pPr marL="0" marR="0" indent="0" algn="ctr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GB" sz="1050" b="0" dirty="0" smtClean="0">
                        <a:latin typeface="Consolas" panose="020B0609020204030204" pitchFamily="49" charset="0"/>
                      </a:rPr>
                      <a:t>NA</a:t>
                    </a:r>
                    <a:endParaRPr kumimoji="0" lang="en-GB" sz="1100" b="0" i="0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Consolas" panose="020B0609020204030204" pitchFamily="49" charset="0"/>
                      <a:sym typeface="Source Sans Pro"/>
                    </a:endParaRPr>
                  </a:p>
                </p:txBody>
              </p:sp>
              <p:sp>
                <p:nvSpPr>
                  <p:cNvPr id="919" name="TextBox 918"/>
                  <p:cNvSpPr txBox="1"/>
                  <p:nvPr/>
                </p:nvSpPr>
                <p:spPr>
                  <a:xfrm>
                    <a:off x="1750784" y="2424840"/>
                    <a:ext cx="882194" cy="574568"/>
                  </a:xfrm>
                  <a:prstGeom prst="rect">
                    <a:avLst/>
                  </a:prstGeom>
                  <a:noFill/>
                  <a:ln w="12700" cap="flat">
                    <a:solidFill>
                      <a:schemeClr val="tx1"/>
                    </a:solidFill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ctr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b="1" i="0" u="sng" strike="noStrike" cap="none" spc="0" normalizeH="0" baseline="0" dirty="0" smtClean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sym typeface="Source Sans Pro"/>
                      </a:rPr>
                      <a:t>surname</a:t>
                    </a:r>
                  </a:p>
                  <a:p>
                    <a:pPr marL="0" marR="0" indent="0" algn="ctr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GB" sz="1050" b="0" dirty="0" smtClean="0">
                        <a:latin typeface="Consolas" panose="020B0609020204030204" pitchFamily="49" charset="0"/>
                      </a:rPr>
                      <a:t>Jefferson</a:t>
                    </a:r>
                    <a:endParaRPr kumimoji="0" lang="en-GB" sz="1100" b="0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Consolas" panose="020B0609020204030204" pitchFamily="49" charset="0"/>
                      <a:sym typeface="Source Sans Pro"/>
                    </a:endParaRPr>
                  </a:p>
                </p:txBody>
              </p:sp>
              <p:sp>
                <p:nvSpPr>
                  <p:cNvPr id="920" name="TextBox 919"/>
                  <p:cNvSpPr txBox="1"/>
                  <p:nvPr/>
                </p:nvSpPr>
                <p:spPr>
                  <a:xfrm>
                    <a:off x="1271432" y="3072702"/>
                    <a:ext cx="882194" cy="515445"/>
                  </a:xfrm>
                  <a:prstGeom prst="rect">
                    <a:avLst/>
                  </a:prstGeom>
                  <a:noFill/>
                  <a:ln w="12700" cap="flat">
                    <a:solidFill>
                      <a:schemeClr val="tx1"/>
                    </a:solidFill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ctr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b="1" i="0" u="sng" strike="noStrike" cap="none" spc="0" normalizeH="0" baseline="0" dirty="0" smtClean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sym typeface="Source Sans Pro"/>
                      </a:rPr>
                      <a:t>sex</a:t>
                    </a:r>
                  </a:p>
                  <a:p>
                    <a:pPr marL="0" marR="0" indent="0" algn="ctr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GB" sz="1100" b="0" dirty="0" smtClean="0">
                        <a:latin typeface="Consolas" panose="020B0609020204030204" pitchFamily="49" charset="0"/>
                      </a:rPr>
                      <a:t>Female</a:t>
                    </a:r>
                    <a:endParaRPr kumimoji="0" lang="en-GB" sz="1100" b="0" i="0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Consolas" panose="020B0609020204030204" pitchFamily="49" charset="0"/>
                      <a:sym typeface="Source Sans Pro"/>
                    </a:endParaRPr>
                  </a:p>
                </p:txBody>
              </p:sp>
            </p:grpSp>
            <p:grpSp>
              <p:nvGrpSpPr>
                <p:cNvPr id="921" name="Group 920"/>
                <p:cNvGrpSpPr/>
                <p:nvPr/>
              </p:nvGrpSpPr>
              <p:grpSpPr>
                <a:xfrm>
                  <a:off x="5237177" y="2236878"/>
                  <a:ext cx="2147931" cy="1066249"/>
                  <a:chOff x="202390" y="2381585"/>
                  <a:chExt cx="2430588" cy="1206562"/>
                </a:xfrm>
              </p:grpSpPr>
              <p:sp>
                <p:nvSpPr>
                  <p:cNvPr id="922" name="Rectangle 921"/>
                  <p:cNvSpPr/>
                  <p:nvPr/>
                </p:nvSpPr>
                <p:spPr>
                  <a:xfrm>
                    <a:off x="202390" y="2381585"/>
                    <a:ext cx="631904" cy="1107996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sz="6600" b="1" cap="none" spc="0" dirty="0" smtClean="0">
                        <a:ln w="10160">
                          <a:solidFill>
                            <a:schemeClr val="accent5"/>
                          </a:solidFill>
                          <a:prstDash val="solid"/>
                        </a:ln>
                        <a:solidFill>
                          <a:srgbClr val="FFFFFF"/>
                        </a:solidFill>
                        <a:effectLst>
                          <a:outerShdw blurRad="38100" dist="22860" dir="5400000" algn="tl" rotWithShape="0">
                            <a:srgbClr val="000000">
                              <a:alpha val="30000"/>
                            </a:srgbClr>
                          </a:outerShdw>
                        </a:effectLst>
                      </a:rPr>
                      <a:t>3</a:t>
                    </a:r>
                    <a:endParaRPr lang="en-US" sz="4400" b="1" cap="none" spc="0" dirty="0">
                      <a:ln w="10160">
                        <a:solidFill>
                          <a:schemeClr val="accent5"/>
                        </a:solidFill>
                        <a:prstDash val="solid"/>
                      </a:ln>
                      <a:solidFill>
                        <a:srgbClr val="FFFFFF"/>
                      </a:solidFill>
                      <a:effectLst>
                        <a:outerShdw blurRad="38100" dist="22860" dir="5400000" algn="tl" rotWithShape="0">
                          <a:srgbClr val="000000">
                            <a:alpha val="30000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923" name="TextBox 922"/>
                  <p:cNvSpPr txBox="1"/>
                  <p:nvPr/>
                </p:nvSpPr>
                <p:spPr>
                  <a:xfrm>
                    <a:off x="826863" y="2454402"/>
                    <a:ext cx="882194" cy="515445"/>
                  </a:xfrm>
                  <a:prstGeom prst="rect">
                    <a:avLst/>
                  </a:prstGeom>
                  <a:noFill/>
                  <a:ln w="12700" cap="flat">
                    <a:solidFill>
                      <a:schemeClr val="tx1"/>
                    </a:solidFill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ctr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GB" u="sng" dirty="0" smtClean="0"/>
                      <a:t>f</a:t>
                    </a:r>
                    <a:r>
                      <a:rPr kumimoji="0" lang="en-GB" b="1" i="0" u="sng" strike="noStrike" cap="none" spc="0" normalizeH="0" baseline="0" dirty="0" smtClean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sym typeface="Source Sans Pro"/>
                      </a:rPr>
                      <a:t>orename</a:t>
                    </a:r>
                    <a:endParaRPr kumimoji="0" lang="en-GB" sz="1400" b="1" i="0" u="sng" strike="noStrike" cap="none" spc="0" normalizeH="0" baseline="0" dirty="0" smtClean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sym typeface="Source Sans Pro"/>
                    </a:endParaRPr>
                  </a:p>
                  <a:p>
                    <a:pPr marL="0" marR="0" indent="0" algn="ctr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GB" sz="1100" b="0" dirty="0" err="1" smtClean="0">
                        <a:latin typeface="Consolas" panose="020B0609020204030204" pitchFamily="49" charset="0"/>
                      </a:rPr>
                      <a:t>Tomi</a:t>
                    </a:r>
                    <a:endParaRPr kumimoji="0" lang="en-GB" sz="1100" b="0" i="0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Consolas" panose="020B0609020204030204" pitchFamily="49" charset="0"/>
                      <a:sym typeface="Source Sans Pro"/>
                    </a:endParaRPr>
                  </a:p>
                </p:txBody>
              </p:sp>
              <p:sp>
                <p:nvSpPr>
                  <p:cNvPr id="924" name="TextBox 923"/>
                  <p:cNvSpPr txBox="1"/>
                  <p:nvPr/>
                </p:nvSpPr>
                <p:spPr>
                  <a:xfrm>
                    <a:off x="1750784" y="2454401"/>
                    <a:ext cx="882194" cy="515445"/>
                  </a:xfrm>
                  <a:prstGeom prst="rect">
                    <a:avLst/>
                  </a:prstGeom>
                  <a:noFill/>
                  <a:ln w="12700" cap="flat">
                    <a:solidFill>
                      <a:schemeClr val="tx1"/>
                    </a:solidFill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ctr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b="1" i="0" u="sng" strike="noStrike" cap="none" spc="0" normalizeH="0" baseline="0" dirty="0" smtClean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sym typeface="Source Sans Pro"/>
                      </a:rPr>
                      <a:t>surname</a:t>
                    </a:r>
                    <a:endParaRPr kumimoji="0" lang="en-GB" sz="1400" b="1" i="0" u="sng" strike="noStrike" cap="none" spc="0" normalizeH="0" baseline="0" dirty="0" smtClean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sym typeface="Source Sans Pro"/>
                    </a:endParaRPr>
                  </a:p>
                  <a:p>
                    <a:pPr marL="0" marR="0" indent="0" algn="ctr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GB" sz="1100" b="0" dirty="0" smtClean="0">
                        <a:latin typeface="Consolas" panose="020B0609020204030204" pitchFamily="49" charset="0"/>
                      </a:rPr>
                      <a:t>Abdul</a:t>
                    </a:r>
                    <a:endParaRPr kumimoji="0" lang="en-GB" sz="1100" b="0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Consolas" panose="020B0609020204030204" pitchFamily="49" charset="0"/>
                      <a:sym typeface="Source Sans Pro"/>
                    </a:endParaRPr>
                  </a:p>
                </p:txBody>
              </p:sp>
              <p:sp>
                <p:nvSpPr>
                  <p:cNvPr id="925" name="TextBox 924"/>
                  <p:cNvSpPr txBox="1"/>
                  <p:nvPr/>
                </p:nvSpPr>
                <p:spPr>
                  <a:xfrm>
                    <a:off x="1271432" y="3072702"/>
                    <a:ext cx="882194" cy="515445"/>
                  </a:xfrm>
                  <a:prstGeom prst="rect">
                    <a:avLst/>
                  </a:prstGeom>
                  <a:noFill/>
                  <a:ln w="12700" cap="flat">
                    <a:solidFill>
                      <a:schemeClr val="tx1"/>
                    </a:solidFill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ctr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b="1" i="0" u="sng" strike="noStrike" cap="none" spc="0" normalizeH="0" baseline="0" dirty="0" smtClean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sym typeface="Source Sans Pro"/>
                      </a:rPr>
                      <a:t>sex</a:t>
                    </a:r>
                    <a:endParaRPr kumimoji="0" lang="en-GB" sz="1200" b="1" i="0" u="sng" strike="noStrike" cap="none" spc="0" normalizeH="0" baseline="0" dirty="0" smtClean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sym typeface="Source Sans Pro"/>
                    </a:endParaRPr>
                  </a:p>
                  <a:p>
                    <a:pPr marL="0" marR="0" indent="0" algn="ctr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GB" sz="1100" b="0" dirty="0" smtClean="0">
                        <a:latin typeface="Consolas" panose="020B0609020204030204" pitchFamily="49" charset="0"/>
                      </a:rPr>
                      <a:t>Male</a:t>
                    </a:r>
                    <a:endParaRPr kumimoji="0" lang="en-GB" sz="1100" b="0" i="0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Consolas" panose="020B0609020204030204" pitchFamily="49" charset="0"/>
                      <a:sym typeface="Source Sans Pro"/>
                    </a:endParaRPr>
                  </a:p>
                </p:txBody>
              </p:sp>
            </p:grpSp>
            <p:grpSp>
              <p:nvGrpSpPr>
                <p:cNvPr id="926" name="Group 925"/>
                <p:cNvGrpSpPr/>
                <p:nvPr/>
              </p:nvGrpSpPr>
              <p:grpSpPr>
                <a:xfrm>
                  <a:off x="7737210" y="2243677"/>
                  <a:ext cx="2356253" cy="1059450"/>
                  <a:chOff x="202390" y="2381585"/>
                  <a:chExt cx="2666324" cy="1198868"/>
                </a:xfrm>
              </p:grpSpPr>
              <p:sp>
                <p:nvSpPr>
                  <p:cNvPr id="927" name="Rectangle 926"/>
                  <p:cNvSpPr/>
                  <p:nvPr/>
                </p:nvSpPr>
                <p:spPr>
                  <a:xfrm>
                    <a:off x="202390" y="2381585"/>
                    <a:ext cx="631904" cy="1107996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sz="6600" b="1" cap="none" spc="0" dirty="0" smtClean="0">
                        <a:ln w="10160">
                          <a:solidFill>
                            <a:schemeClr val="accent5"/>
                          </a:solidFill>
                          <a:prstDash val="solid"/>
                        </a:ln>
                        <a:solidFill>
                          <a:srgbClr val="FFFFFF"/>
                        </a:solidFill>
                        <a:effectLst>
                          <a:outerShdw blurRad="38100" dist="22860" dir="5400000" algn="tl" rotWithShape="0">
                            <a:srgbClr val="000000">
                              <a:alpha val="30000"/>
                            </a:srgbClr>
                          </a:outerShdw>
                        </a:effectLst>
                      </a:rPr>
                      <a:t>4</a:t>
                    </a:r>
                    <a:endParaRPr lang="en-US" sz="4400" b="1" cap="none" spc="0" dirty="0">
                      <a:ln w="10160">
                        <a:solidFill>
                          <a:schemeClr val="accent5"/>
                        </a:solidFill>
                        <a:prstDash val="solid"/>
                      </a:ln>
                      <a:solidFill>
                        <a:srgbClr val="FFFFFF"/>
                      </a:solidFill>
                      <a:effectLst>
                        <a:outerShdw blurRad="38100" dist="22860" dir="5400000" algn="tl" rotWithShape="0">
                          <a:srgbClr val="000000">
                            <a:alpha val="30000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928" name="TextBox 927"/>
                  <p:cNvSpPr txBox="1"/>
                  <p:nvPr/>
                </p:nvSpPr>
                <p:spPr>
                  <a:xfrm>
                    <a:off x="826863" y="2424840"/>
                    <a:ext cx="882194" cy="574568"/>
                  </a:xfrm>
                  <a:prstGeom prst="rect">
                    <a:avLst/>
                  </a:prstGeom>
                  <a:noFill/>
                  <a:ln w="12700" cap="flat">
                    <a:solidFill>
                      <a:schemeClr val="tx1"/>
                    </a:solidFill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ctr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GB" u="sng" dirty="0" smtClean="0"/>
                      <a:t>f</a:t>
                    </a:r>
                    <a:r>
                      <a:rPr kumimoji="0" lang="en-GB" b="1" i="0" u="sng" strike="noStrike" cap="none" spc="0" normalizeH="0" baseline="0" dirty="0" smtClean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sym typeface="Source Sans Pro"/>
                      </a:rPr>
                      <a:t>orename</a:t>
                    </a:r>
                    <a:endParaRPr kumimoji="0" lang="en-GB" sz="1400" b="1" i="0" u="sng" strike="noStrike" cap="none" spc="0" normalizeH="0" baseline="0" dirty="0" smtClean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sym typeface="Source Sans Pro"/>
                    </a:endParaRPr>
                  </a:p>
                  <a:p>
                    <a:pPr marL="0" marR="0" indent="0" algn="ctr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GB" sz="1050" b="0" dirty="0" err="1" smtClean="0">
                        <a:latin typeface="Consolas" panose="020B0609020204030204" pitchFamily="49" charset="0"/>
                      </a:rPr>
                      <a:t>Tomi</a:t>
                    </a:r>
                    <a:endParaRPr kumimoji="0" lang="en-GB" sz="1050" b="0" i="0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Consolas" panose="020B0609020204030204" pitchFamily="49" charset="0"/>
                      <a:sym typeface="Source Sans Pro"/>
                    </a:endParaRPr>
                  </a:p>
                </p:txBody>
              </p:sp>
              <p:sp>
                <p:nvSpPr>
                  <p:cNvPr id="929" name="TextBox 928"/>
                  <p:cNvSpPr txBox="1"/>
                  <p:nvPr/>
                </p:nvSpPr>
                <p:spPr>
                  <a:xfrm>
                    <a:off x="1750784" y="2424841"/>
                    <a:ext cx="1117930" cy="574568"/>
                  </a:xfrm>
                  <a:prstGeom prst="rect">
                    <a:avLst/>
                  </a:prstGeom>
                  <a:noFill/>
                  <a:ln w="12700" cap="flat">
                    <a:solidFill>
                      <a:schemeClr val="tx1"/>
                    </a:solidFill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ctr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b="1" i="0" u="sng" strike="noStrike" cap="none" spc="0" normalizeH="0" baseline="0" dirty="0" smtClean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sym typeface="Source Sans Pro"/>
                      </a:rPr>
                      <a:t>surname</a:t>
                    </a:r>
                    <a:endParaRPr kumimoji="0" lang="en-GB" sz="1600" b="1" i="0" u="sng" strike="noStrike" cap="none" spc="0" normalizeH="0" baseline="0" dirty="0" smtClean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sym typeface="Source Sans Pro"/>
                    </a:endParaRPr>
                  </a:p>
                  <a:p>
                    <a:pPr marL="0" marR="0" indent="0" algn="ctr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GB" sz="1050" b="0" dirty="0" err="1" smtClean="0">
                        <a:latin typeface="Consolas" panose="020B0609020204030204" pitchFamily="49" charset="0"/>
                      </a:rPr>
                      <a:t>Abdulkareem</a:t>
                    </a:r>
                    <a:endParaRPr kumimoji="0" lang="en-GB" sz="1100" b="0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Consolas" panose="020B0609020204030204" pitchFamily="49" charset="0"/>
                      <a:sym typeface="Source Sans Pro"/>
                    </a:endParaRPr>
                  </a:p>
                </p:txBody>
              </p:sp>
              <p:sp>
                <p:nvSpPr>
                  <p:cNvPr id="930" name="TextBox 929"/>
                  <p:cNvSpPr txBox="1"/>
                  <p:nvPr/>
                </p:nvSpPr>
                <p:spPr>
                  <a:xfrm>
                    <a:off x="1271432" y="3080397"/>
                    <a:ext cx="882194" cy="500056"/>
                  </a:xfrm>
                  <a:prstGeom prst="rect">
                    <a:avLst/>
                  </a:prstGeom>
                  <a:noFill/>
                  <a:ln w="12700" cap="flat">
                    <a:solidFill>
                      <a:schemeClr val="tx1"/>
                    </a:solidFill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ctr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b="1" i="0" u="sng" strike="noStrike" cap="none" spc="0" normalizeH="0" baseline="0" dirty="0" smtClean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sym typeface="Source Sans Pro"/>
                      </a:rPr>
                      <a:t>sex</a:t>
                    </a:r>
                    <a:endParaRPr kumimoji="0" lang="en-GB" sz="1200" b="1" i="0" u="sng" strike="noStrike" cap="none" spc="0" normalizeH="0" baseline="0" dirty="0" smtClean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sym typeface="Source Sans Pro"/>
                    </a:endParaRPr>
                  </a:p>
                  <a:p>
                    <a:pPr marL="0" marR="0" indent="0" algn="ctr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GB" sz="1000" b="0" dirty="0" smtClean="0">
                        <a:latin typeface="Consolas" panose="020B0609020204030204" pitchFamily="49" charset="0"/>
                      </a:rPr>
                      <a:t>Female</a:t>
                    </a:r>
                    <a:endParaRPr kumimoji="0" lang="en-GB" sz="1100" b="0" i="0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Consolas" panose="020B0609020204030204" pitchFamily="49" charset="0"/>
                      <a:sym typeface="Source Sans Pro"/>
                    </a:endParaRPr>
                  </a:p>
                </p:txBody>
              </p:sp>
            </p:grpSp>
            <p:grpSp>
              <p:nvGrpSpPr>
                <p:cNvPr id="931" name="Group 930"/>
                <p:cNvGrpSpPr/>
                <p:nvPr/>
              </p:nvGrpSpPr>
              <p:grpSpPr>
                <a:xfrm>
                  <a:off x="10444761" y="2235251"/>
                  <a:ext cx="2148735" cy="1067876"/>
                  <a:chOff x="201480" y="2379744"/>
                  <a:chExt cx="2431498" cy="1208403"/>
                </a:xfrm>
              </p:grpSpPr>
              <p:sp>
                <p:nvSpPr>
                  <p:cNvPr id="932" name="Rectangle 931"/>
                  <p:cNvSpPr/>
                  <p:nvPr/>
                </p:nvSpPr>
                <p:spPr>
                  <a:xfrm>
                    <a:off x="201480" y="2379744"/>
                    <a:ext cx="631904" cy="1107996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sz="6600" b="1" cap="none" spc="0" dirty="0" smtClean="0">
                        <a:ln w="10160">
                          <a:solidFill>
                            <a:schemeClr val="accent5"/>
                          </a:solidFill>
                          <a:prstDash val="solid"/>
                        </a:ln>
                        <a:solidFill>
                          <a:srgbClr val="FFFFFF"/>
                        </a:solidFill>
                        <a:effectLst>
                          <a:outerShdw blurRad="38100" dist="22860" dir="5400000" algn="tl" rotWithShape="0">
                            <a:srgbClr val="000000">
                              <a:alpha val="30000"/>
                            </a:srgbClr>
                          </a:outerShdw>
                        </a:effectLst>
                      </a:rPr>
                      <a:t>5</a:t>
                    </a:r>
                    <a:endParaRPr lang="en-US" sz="4400" b="1" cap="none" spc="0" dirty="0">
                      <a:ln w="10160">
                        <a:solidFill>
                          <a:schemeClr val="accent5"/>
                        </a:solidFill>
                        <a:prstDash val="solid"/>
                      </a:ln>
                      <a:solidFill>
                        <a:srgbClr val="FFFFFF"/>
                      </a:solidFill>
                      <a:effectLst>
                        <a:outerShdw blurRad="38100" dist="22860" dir="5400000" algn="tl" rotWithShape="0">
                          <a:srgbClr val="000000">
                            <a:alpha val="30000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933" name="TextBox 932"/>
                  <p:cNvSpPr txBox="1"/>
                  <p:nvPr/>
                </p:nvSpPr>
                <p:spPr>
                  <a:xfrm>
                    <a:off x="826863" y="2420486"/>
                    <a:ext cx="882194" cy="583275"/>
                  </a:xfrm>
                  <a:prstGeom prst="rect">
                    <a:avLst/>
                  </a:prstGeom>
                  <a:noFill/>
                  <a:ln w="12700" cap="flat">
                    <a:solidFill>
                      <a:schemeClr val="tx1"/>
                    </a:solidFill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ctr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GB" u="sng" dirty="0" smtClean="0"/>
                      <a:t>f</a:t>
                    </a:r>
                    <a:r>
                      <a:rPr kumimoji="0" lang="en-GB" b="1" i="0" u="sng" strike="noStrike" cap="none" spc="0" normalizeH="0" baseline="0" dirty="0" smtClean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sym typeface="Source Sans Pro"/>
                      </a:rPr>
                      <a:t>orename</a:t>
                    </a:r>
                    <a:endParaRPr kumimoji="0" lang="en-GB" sz="1400" b="1" i="0" u="sng" strike="noStrike" cap="none" spc="0" normalizeH="0" baseline="0" dirty="0" smtClean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sym typeface="Source Sans Pro"/>
                    </a:endParaRPr>
                  </a:p>
                  <a:p>
                    <a:pPr marL="0" marR="0" indent="0" algn="ctr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GB" sz="1100" b="0" dirty="0" smtClean="0">
                        <a:latin typeface="Consolas" panose="020B0609020204030204" pitchFamily="49" charset="0"/>
                      </a:rPr>
                      <a:t>NA</a:t>
                    </a:r>
                    <a:endParaRPr kumimoji="0" lang="en-GB" sz="1100" b="0" i="0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Consolas" panose="020B0609020204030204" pitchFamily="49" charset="0"/>
                      <a:sym typeface="Source Sans Pro"/>
                    </a:endParaRPr>
                  </a:p>
                </p:txBody>
              </p:sp>
              <p:sp>
                <p:nvSpPr>
                  <p:cNvPr id="934" name="TextBox 933"/>
                  <p:cNvSpPr txBox="1"/>
                  <p:nvPr/>
                </p:nvSpPr>
                <p:spPr>
                  <a:xfrm>
                    <a:off x="1750784" y="2420486"/>
                    <a:ext cx="882194" cy="583275"/>
                  </a:xfrm>
                  <a:prstGeom prst="rect">
                    <a:avLst/>
                  </a:prstGeom>
                  <a:noFill/>
                  <a:ln w="12700" cap="flat">
                    <a:solidFill>
                      <a:schemeClr val="tx1"/>
                    </a:solidFill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ctr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b="1" i="0" u="sng" strike="noStrike" cap="none" spc="0" normalizeH="0" baseline="0" dirty="0" smtClean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sym typeface="Source Sans Pro"/>
                      </a:rPr>
                      <a:t>surname</a:t>
                    </a:r>
                    <a:endParaRPr kumimoji="0" lang="en-GB" sz="1400" b="1" i="0" u="sng" strike="noStrike" cap="none" spc="0" normalizeH="0" baseline="0" dirty="0" smtClean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sym typeface="Source Sans Pro"/>
                    </a:endParaRPr>
                  </a:p>
                  <a:p>
                    <a:pPr marL="0" marR="0" indent="0" algn="ctr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GB" sz="1100" b="0" dirty="0" smtClean="0">
                        <a:latin typeface="Consolas" panose="020B0609020204030204" pitchFamily="49" charset="0"/>
                      </a:rPr>
                      <a:t>NA</a:t>
                    </a:r>
                    <a:endParaRPr kumimoji="0" lang="en-GB" sz="1100" b="0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Consolas" panose="020B0609020204030204" pitchFamily="49" charset="0"/>
                      <a:sym typeface="Source Sans Pro"/>
                    </a:endParaRPr>
                  </a:p>
                </p:txBody>
              </p:sp>
              <p:sp>
                <p:nvSpPr>
                  <p:cNvPr id="935" name="TextBox 934"/>
                  <p:cNvSpPr txBox="1"/>
                  <p:nvPr/>
                </p:nvSpPr>
                <p:spPr>
                  <a:xfrm>
                    <a:off x="1271432" y="3072702"/>
                    <a:ext cx="882194" cy="515445"/>
                  </a:xfrm>
                  <a:prstGeom prst="rect">
                    <a:avLst/>
                  </a:prstGeom>
                  <a:noFill/>
                  <a:ln w="12700" cap="flat">
                    <a:solidFill>
                      <a:schemeClr val="tx1"/>
                    </a:solidFill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ctr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b="1" i="0" u="sng" strike="noStrike" cap="none" spc="0" normalizeH="0" baseline="0" dirty="0" smtClean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sym typeface="Source Sans Pro"/>
                      </a:rPr>
                      <a:t>sex</a:t>
                    </a:r>
                    <a:endParaRPr kumimoji="0" lang="en-GB" sz="1200" b="1" i="0" u="sng" strike="noStrike" cap="none" spc="0" normalizeH="0" baseline="0" dirty="0" smtClean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sym typeface="Source Sans Pro"/>
                    </a:endParaRPr>
                  </a:p>
                  <a:p>
                    <a:pPr marL="0" marR="0" indent="0" algn="ctr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GB" sz="1100" b="0" dirty="0" smtClean="0">
                        <a:latin typeface="Consolas" panose="020B0609020204030204" pitchFamily="49" charset="0"/>
                      </a:rPr>
                      <a:t>Male</a:t>
                    </a:r>
                    <a:endParaRPr kumimoji="0" lang="en-GB" sz="1100" b="0" i="0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Consolas" panose="020B0609020204030204" pitchFamily="49" charset="0"/>
                      <a:sym typeface="Source Sans Pro"/>
                    </a:endParaRPr>
                  </a:p>
                </p:txBody>
              </p:sp>
            </p:grpSp>
            <p:grpSp>
              <p:nvGrpSpPr>
                <p:cNvPr id="1048" name="Group 1047"/>
                <p:cNvGrpSpPr/>
                <p:nvPr/>
              </p:nvGrpSpPr>
              <p:grpSpPr>
                <a:xfrm>
                  <a:off x="3268144" y="2782853"/>
                  <a:ext cx="391528" cy="882820"/>
                  <a:chOff x="773352" y="2789387"/>
                  <a:chExt cx="391528" cy="882820"/>
                </a:xfrm>
              </p:grpSpPr>
              <p:cxnSp>
                <p:nvCxnSpPr>
                  <p:cNvPr id="1074" name="Straight Connector 1073"/>
                  <p:cNvCxnSpPr/>
                  <p:nvPr/>
                </p:nvCxnSpPr>
                <p:spPr>
                  <a:xfrm>
                    <a:off x="968829" y="2789387"/>
                    <a:ext cx="0" cy="78120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sp>
                <p:nvSpPr>
                  <p:cNvPr id="1076" name="Multiply 1075"/>
                  <p:cNvSpPr/>
                  <p:nvPr/>
                </p:nvSpPr>
                <p:spPr>
                  <a:xfrm rot="5400000">
                    <a:off x="842445" y="3349772"/>
                    <a:ext cx="253342" cy="391528"/>
                  </a:xfrm>
                  <a:prstGeom prst="mathMultiply">
                    <a:avLst/>
                  </a:prstGeom>
                  <a:solidFill>
                    <a:srgbClr val="FF0000"/>
                  </a:solidFill>
                  <a:ln w="12700" cap="flat">
                    <a:noFill/>
                    <a:miter lim="400000"/>
                  </a:ln>
                  <a:effectLst>
                    <a:outerShdw blurRad="38100" dist="25400" dir="5400000" rotWithShape="0">
                      <a:srgbClr val="000000">
                        <a:alpha val="50000"/>
                      </a:srgbClr>
                    </a:outerShdw>
                  </a:effectLst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8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GB" sz="12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endParaRPr>
                  </a:p>
                </p:txBody>
              </p:sp>
            </p:grpSp>
            <p:grpSp>
              <p:nvGrpSpPr>
                <p:cNvPr id="1079" name="Group 1078"/>
                <p:cNvGrpSpPr/>
                <p:nvPr/>
              </p:nvGrpSpPr>
              <p:grpSpPr>
                <a:xfrm>
                  <a:off x="792916" y="2782853"/>
                  <a:ext cx="391528" cy="882820"/>
                  <a:chOff x="773352" y="2789387"/>
                  <a:chExt cx="391528" cy="882820"/>
                </a:xfrm>
              </p:grpSpPr>
              <p:cxnSp>
                <p:nvCxnSpPr>
                  <p:cNvPr id="1080" name="Straight Connector 1079"/>
                  <p:cNvCxnSpPr/>
                  <p:nvPr/>
                </p:nvCxnSpPr>
                <p:spPr>
                  <a:xfrm>
                    <a:off x="968829" y="2789387"/>
                    <a:ext cx="0" cy="78120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sp>
                <p:nvSpPr>
                  <p:cNvPr id="1081" name="Multiply 1080"/>
                  <p:cNvSpPr/>
                  <p:nvPr/>
                </p:nvSpPr>
                <p:spPr>
                  <a:xfrm rot="5400000">
                    <a:off x="842445" y="3349772"/>
                    <a:ext cx="253342" cy="391528"/>
                  </a:xfrm>
                  <a:prstGeom prst="mathMultiply">
                    <a:avLst/>
                  </a:prstGeom>
                  <a:solidFill>
                    <a:srgbClr val="FF0000"/>
                  </a:solidFill>
                  <a:ln w="12700" cap="flat">
                    <a:noFill/>
                    <a:miter lim="400000"/>
                  </a:ln>
                  <a:effectLst>
                    <a:outerShdw blurRad="38100" dist="25400" dir="5400000" rotWithShape="0">
                      <a:srgbClr val="000000">
                        <a:alpha val="50000"/>
                      </a:srgbClr>
                    </a:outerShdw>
                  </a:effectLst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8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GB" sz="12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endParaRPr>
                  </a:p>
                </p:txBody>
              </p:sp>
            </p:grpSp>
            <p:grpSp>
              <p:nvGrpSpPr>
                <p:cNvPr id="38" name="Group 37"/>
                <p:cNvGrpSpPr/>
                <p:nvPr/>
              </p:nvGrpSpPr>
              <p:grpSpPr>
                <a:xfrm>
                  <a:off x="7108870" y="2756729"/>
                  <a:ext cx="2592000" cy="860658"/>
                  <a:chOff x="7108870" y="2756729"/>
                  <a:chExt cx="2592000" cy="860658"/>
                </a:xfrm>
              </p:grpSpPr>
              <p:cxnSp>
                <p:nvCxnSpPr>
                  <p:cNvPr id="36" name="Straight Connector 35"/>
                  <p:cNvCxnSpPr/>
                  <p:nvPr/>
                </p:nvCxnSpPr>
                <p:spPr>
                  <a:xfrm>
                    <a:off x="7144870" y="2756729"/>
                    <a:ext cx="0" cy="84600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1077" name="Straight Connector 1076"/>
                  <p:cNvCxnSpPr/>
                  <p:nvPr/>
                </p:nvCxnSpPr>
                <p:spPr>
                  <a:xfrm>
                    <a:off x="9699172" y="2789387"/>
                    <a:ext cx="0" cy="82800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1082" name="Straight Connector 1081"/>
                  <p:cNvCxnSpPr/>
                  <p:nvPr/>
                </p:nvCxnSpPr>
                <p:spPr>
                  <a:xfrm rot="5400000">
                    <a:off x="8404870" y="2308318"/>
                    <a:ext cx="0" cy="259200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sp>
              <p:nvSpPr>
                <p:cNvPr id="37" name="TextBox 36"/>
                <p:cNvSpPr txBox="1"/>
                <p:nvPr/>
              </p:nvSpPr>
              <p:spPr>
                <a:xfrm>
                  <a:off x="87086" y="3411487"/>
                  <a:ext cx="708444" cy="30513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100" u="none" strike="noStrike" cap="none" spc="0" normalizeH="0" baseline="0" dirty="0" smtClean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Excluded</a:t>
                  </a:r>
                  <a:endParaRPr kumimoji="0" lang="en-GB" sz="120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sp>
              <p:nvSpPr>
                <p:cNvPr id="1083" name="TextBox 1082"/>
                <p:cNvSpPr txBox="1"/>
                <p:nvPr/>
              </p:nvSpPr>
              <p:spPr>
                <a:xfrm>
                  <a:off x="2580552" y="3411487"/>
                  <a:ext cx="708444" cy="30513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100" u="none" strike="noStrike" cap="none" spc="0" normalizeH="0" baseline="0" dirty="0" smtClean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Excluded</a:t>
                  </a:r>
                  <a:endParaRPr kumimoji="0" lang="en-GB" sz="120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sp>
              <p:nvSpPr>
                <p:cNvPr id="1084" name="TextBox 1083"/>
                <p:cNvSpPr txBox="1"/>
                <p:nvPr/>
              </p:nvSpPr>
              <p:spPr>
                <a:xfrm>
                  <a:off x="7150428" y="3640161"/>
                  <a:ext cx="708444" cy="30513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100" u="none" strike="noStrike" cap="none" spc="0" normalizeH="0" baseline="0" dirty="0" smtClean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Match</a:t>
                  </a:r>
                  <a:endParaRPr kumimoji="0" lang="en-GB" sz="120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sp>
              <p:nvSpPr>
                <p:cNvPr id="1085" name="TextBox 1084"/>
                <p:cNvSpPr txBox="1"/>
                <p:nvPr/>
              </p:nvSpPr>
              <p:spPr>
                <a:xfrm>
                  <a:off x="10352105" y="3324495"/>
                  <a:ext cx="708444" cy="30513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100" u="none" strike="noStrike" cap="none" spc="0" normalizeH="0" baseline="0" dirty="0" smtClean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Excluded</a:t>
                  </a:r>
                  <a:endParaRPr kumimoji="0" lang="en-GB" sz="120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grpSp>
              <p:nvGrpSpPr>
                <p:cNvPr id="1086" name="Group 1085"/>
                <p:cNvGrpSpPr/>
                <p:nvPr/>
              </p:nvGrpSpPr>
              <p:grpSpPr>
                <a:xfrm>
                  <a:off x="11066930" y="2792378"/>
                  <a:ext cx="391528" cy="809375"/>
                  <a:chOff x="773352" y="2817927"/>
                  <a:chExt cx="391528" cy="809375"/>
                </a:xfrm>
              </p:grpSpPr>
              <p:cxnSp>
                <p:nvCxnSpPr>
                  <p:cNvPr id="1087" name="Straight Connector 1086"/>
                  <p:cNvCxnSpPr/>
                  <p:nvPr/>
                </p:nvCxnSpPr>
                <p:spPr>
                  <a:xfrm>
                    <a:off x="969116" y="2817927"/>
                    <a:ext cx="0" cy="68400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sp>
                <p:nvSpPr>
                  <p:cNvPr id="1088" name="Multiply 1087"/>
                  <p:cNvSpPr/>
                  <p:nvPr/>
                </p:nvSpPr>
                <p:spPr>
                  <a:xfrm rot="5400000">
                    <a:off x="842445" y="3304867"/>
                    <a:ext cx="253342" cy="391528"/>
                  </a:xfrm>
                  <a:prstGeom prst="mathMultiply">
                    <a:avLst/>
                  </a:prstGeom>
                  <a:solidFill>
                    <a:srgbClr val="FF0000"/>
                  </a:solidFill>
                  <a:ln w="12700" cap="flat">
                    <a:noFill/>
                    <a:miter lim="400000"/>
                  </a:ln>
                  <a:effectLst>
                    <a:outerShdw blurRad="38100" dist="25400" dir="5400000" rotWithShape="0">
                      <a:srgbClr val="000000">
                        <a:alpha val="50000"/>
                      </a:srgbClr>
                    </a:outerShdw>
                  </a:effectLst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8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GB" sz="12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endParaRPr>
                  </a:p>
                </p:txBody>
              </p:sp>
            </p:grpSp>
            <p:grpSp>
              <p:nvGrpSpPr>
                <p:cNvPr id="41" name="Group 40"/>
                <p:cNvGrpSpPr/>
                <p:nvPr/>
              </p:nvGrpSpPr>
              <p:grpSpPr>
                <a:xfrm>
                  <a:off x="12542247" y="3265714"/>
                  <a:ext cx="288000" cy="326514"/>
                  <a:chOff x="12542247" y="3265714"/>
                  <a:chExt cx="828000" cy="326514"/>
                </a:xfrm>
              </p:grpSpPr>
              <p:grpSp>
                <p:nvGrpSpPr>
                  <p:cNvPr id="40" name="Group 39"/>
                  <p:cNvGrpSpPr/>
                  <p:nvPr/>
                </p:nvGrpSpPr>
                <p:grpSpPr>
                  <a:xfrm>
                    <a:off x="12542247" y="3265931"/>
                    <a:ext cx="828000" cy="326297"/>
                    <a:chOff x="12542247" y="3265931"/>
                    <a:chExt cx="828000" cy="326297"/>
                  </a:xfrm>
                </p:grpSpPr>
                <p:cxnSp>
                  <p:nvCxnSpPr>
                    <p:cNvPr id="1092" name="Straight Connector 1091"/>
                    <p:cNvCxnSpPr/>
                    <p:nvPr/>
                  </p:nvCxnSpPr>
                  <p:spPr>
                    <a:xfrm rot="16200000">
                      <a:off x="12956247" y="3178228"/>
                      <a:ext cx="0" cy="828000"/>
                    </a:xfrm>
                    <a:prstGeom prst="line">
                      <a:avLst/>
                    </a:prstGeom>
                    <a:noFill/>
                    <a:ln w="25400" cap="flat">
                      <a:solidFill>
                        <a:srgbClr val="0000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093" name="Straight Connector 1092"/>
                    <p:cNvCxnSpPr/>
                    <p:nvPr/>
                  </p:nvCxnSpPr>
                  <p:spPr>
                    <a:xfrm rot="16200000">
                      <a:off x="12956247" y="2851931"/>
                      <a:ext cx="0" cy="828000"/>
                    </a:xfrm>
                    <a:prstGeom prst="line">
                      <a:avLst/>
                    </a:prstGeom>
                    <a:noFill/>
                    <a:ln w="25400" cap="flat">
                      <a:solidFill>
                        <a:srgbClr val="0000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cxnSp>
                <p:nvCxnSpPr>
                  <p:cNvPr id="1094" name="Straight Connector 1093"/>
                  <p:cNvCxnSpPr/>
                  <p:nvPr/>
                </p:nvCxnSpPr>
                <p:spPr>
                  <a:xfrm>
                    <a:off x="13357178" y="3265714"/>
                    <a:ext cx="0" cy="326514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grpSp>
              <p:nvGrpSpPr>
                <p:cNvPr id="1095" name="Group 1094"/>
                <p:cNvGrpSpPr/>
                <p:nvPr/>
              </p:nvGrpSpPr>
              <p:grpSpPr>
                <a:xfrm>
                  <a:off x="2135629" y="2756730"/>
                  <a:ext cx="2556000" cy="1357660"/>
                  <a:chOff x="5958326" y="2756729"/>
                  <a:chExt cx="2556000" cy="860658"/>
                </a:xfrm>
              </p:grpSpPr>
              <p:cxnSp>
                <p:nvCxnSpPr>
                  <p:cNvPr id="1096" name="Straight Connector 1095"/>
                  <p:cNvCxnSpPr/>
                  <p:nvPr/>
                </p:nvCxnSpPr>
                <p:spPr>
                  <a:xfrm>
                    <a:off x="5958326" y="2756729"/>
                    <a:ext cx="0" cy="84600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1097" name="Straight Connector 1096"/>
                  <p:cNvCxnSpPr/>
                  <p:nvPr/>
                </p:nvCxnSpPr>
                <p:spPr>
                  <a:xfrm>
                    <a:off x="8512628" y="2789387"/>
                    <a:ext cx="0" cy="82800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1098" name="Straight Connector 1097"/>
                  <p:cNvCxnSpPr/>
                  <p:nvPr/>
                </p:nvCxnSpPr>
                <p:spPr>
                  <a:xfrm rot="5400000">
                    <a:off x="7236326" y="2326318"/>
                    <a:ext cx="0" cy="255600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sp>
              <p:nvSpPr>
                <p:cNvPr id="1103" name="TextBox 1102"/>
                <p:cNvSpPr txBox="1"/>
                <p:nvPr/>
              </p:nvSpPr>
              <p:spPr>
                <a:xfrm>
                  <a:off x="4148341" y="4062529"/>
                  <a:ext cx="708444" cy="30513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100" u="none" strike="noStrike" cap="none" spc="0" normalizeH="0" baseline="0" dirty="0" smtClean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Match</a:t>
                  </a:r>
                  <a:endParaRPr kumimoji="0" lang="en-GB" sz="120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sp>
              <p:nvSpPr>
                <p:cNvPr id="1104" name="TextBox 1103"/>
                <p:cNvSpPr txBox="1"/>
                <p:nvPr/>
              </p:nvSpPr>
              <p:spPr>
                <a:xfrm>
                  <a:off x="7995925" y="3260370"/>
                  <a:ext cx="457537" cy="35129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400" u="none" strike="noStrike" cap="none" spc="0" normalizeH="0" baseline="0" dirty="0" smtClean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Consolas" panose="020B0609020204030204" pitchFamily="49" charset="0"/>
                      <a:sym typeface="Source Sans Pro"/>
                    </a:rPr>
                    <a:t>P-3</a:t>
                  </a:r>
                  <a:endParaRPr kumimoji="0" lang="en-GB" sz="140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Consolas" panose="020B0609020204030204" pitchFamily="49" charset="0"/>
                    <a:sym typeface="Source Sans Pro"/>
                  </a:endParaRPr>
                </a:p>
              </p:txBody>
            </p:sp>
            <p:sp>
              <p:nvSpPr>
                <p:cNvPr id="1105" name="TextBox 1104"/>
                <p:cNvSpPr txBox="1"/>
                <p:nvPr/>
              </p:nvSpPr>
              <p:spPr>
                <a:xfrm>
                  <a:off x="3237842" y="4056108"/>
                  <a:ext cx="408155" cy="35129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400" u="none" strike="noStrike" cap="none" spc="0" normalizeH="0" baseline="0" dirty="0" smtClean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Consolas" panose="020B0609020204030204" pitchFamily="49" charset="0"/>
                      <a:sym typeface="Source Sans Pro"/>
                    </a:rPr>
                    <a:t>P-1</a:t>
                  </a:r>
                  <a:endParaRPr kumimoji="0" lang="en-GB" sz="140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Consolas" panose="020B0609020204030204" pitchFamily="49" charset="0"/>
                    <a:sym typeface="Source Sans Pro"/>
                  </a:endParaRPr>
                </a:p>
              </p:txBody>
            </p:sp>
            <p:grpSp>
              <p:nvGrpSpPr>
                <p:cNvPr id="1106" name="Group 1105"/>
                <p:cNvGrpSpPr/>
                <p:nvPr/>
              </p:nvGrpSpPr>
              <p:grpSpPr>
                <a:xfrm>
                  <a:off x="12542248" y="3701139"/>
                  <a:ext cx="288000" cy="432000"/>
                  <a:chOff x="12542247" y="3265714"/>
                  <a:chExt cx="828000" cy="326514"/>
                </a:xfrm>
              </p:grpSpPr>
              <p:grpSp>
                <p:nvGrpSpPr>
                  <p:cNvPr id="1107" name="Group 1106"/>
                  <p:cNvGrpSpPr/>
                  <p:nvPr/>
                </p:nvGrpSpPr>
                <p:grpSpPr>
                  <a:xfrm>
                    <a:off x="12542247" y="3265931"/>
                    <a:ext cx="828000" cy="326297"/>
                    <a:chOff x="12542247" y="3265931"/>
                    <a:chExt cx="828000" cy="326297"/>
                  </a:xfrm>
                </p:grpSpPr>
                <p:cxnSp>
                  <p:nvCxnSpPr>
                    <p:cNvPr id="1109" name="Straight Connector 1108"/>
                    <p:cNvCxnSpPr/>
                    <p:nvPr/>
                  </p:nvCxnSpPr>
                  <p:spPr>
                    <a:xfrm rot="16200000">
                      <a:off x="12956247" y="3178228"/>
                      <a:ext cx="0" cy="828000"/>
                    </a:xfrm>
                    <a:prstGeom prst="line">
                      <a:avLst/>
                    </a:prstGeom>
                    <a:noFill/>
                    <a:ln w="25400" cap="flat">
                      <a:solidFill>
                        <a:srgbClr val="0000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110" name="Straight Connector 1109"/>
                    <p:cNvCxnSpPr/>
                    <p:nvPr/>
                  </p:nvCxnSpPr>
                  <p:spPr>
                    <a:xfrm rot="16200000">
                      <a:off x="12956247" y="2851931"/>
                      <a:ext cx="0" cy="828000"/>
                    </a:xfrm>
                    <a:prstGeom prst="line">
                      <a:avLst/>
                    </a:prstGeom>
                    <a:noFill/>
                    <a:ln w="25400" cap="flat">
                      <a:solidFill>
                        <a:srgbClr val="0000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cxnSp>
                <p:nvCxnSpPr>
                  <p:cNvPr id="1108" name="Straight Connector 1107"/>
                  <p:cNvCxnSpPr/>
                  <p:nvPr/>
                </p:nvCxnSpPr>
                <p:spPr>
                  <a:xfrm>
                    <a:off x="13357178" y="3265714"/>
                    <a:ext cx="0" cy="326514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grpSp>
              <p:nvGrpSpPr>
                <p:cNvPr id="1112" name="Group 1111"/>
                <p:cNvGrpSpPr/>
                <p:nvPr/>
              </p:nvGrpSpPr>
              <p:grpSpPr>
                <a:xfrm>
                  <a:off x="8874734" y="3303127"/>
                  <a:ext cx="2772001" cy="1050828"/>
                  <a:chOff x="6884492" y="1732622"/>
                  <a:chExt cx="1629835" cy="1873890"/>
                </a:xfrm>
              </p:grpSpPr>
              <p:cxnSp>
                <p:nvCxnSpPr>
                  <p:cNvPr id="1113" name="Straight Connector 1112"/>
                  <p:cNvCxnSpPr/>
                  <p:nvPr/>
                </p:nvCxnSpPr>
                <p:spPr>
                  <a:xfrm>
                    <a:off x="6884492" y="1744798"/>
                    <a:ext cx="0" cy="1861714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1114" name="Straight Connector 1113"/>
                  <p:cNvCxnSpPr/>
                  <p:nvPr/>
                </p:nvCxnSpPr>
                <p:spPr>
                  <a:xfrm flipH="1">
                    <a:off x="8514326" y="1732622"/>
                    <a:ext cx="1" cy="1860278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1115" name="Straight Connector 1114"/>
                  <p:cNvCxnSpPr/>
                  <p:nvPr/>
                </p:nvCxnSpPr>
                <p:spPr>
                  <a:xfrm rot="5400000">
                    <a:off x="7699409" y="2789403"/>
                    <a:ext cx="0" cy="1629834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grpSp>
              <p:nvGrpSpPr>
                <p:cNvPr id="1117" name="Group 1116"/>
                <p:cNvGrpSpPr/>
                <p:nvPr/>
              </p:nvGrpSpPr>
              <p:grpSpPr>
                <a:xfrm>
                  <a:off x="3381333" y="3302514"/>
                  <a:ext cx="8593314" cy="1323453"/>
                  <a:chOff x="5958326" y="704104"/>
                  <a:chExt cx="2556000" cy="2900213"/>
                </a:xfrm>
              </p:grpSpPr>
              <p:cxnSp>
                <p:nvCxnSpPr>
                  <p:cNvPr id="1118" name="Straight Connector 1117"/>
                  <p:cNvCxnSpPr/>
                  <p:nvPr/>
                </p:nvCxnSpPr>
                <p:spPr>
                  <a:xfrm>
                    <a:off x="5958326" y="3131269"/>
                    <a:ext cx="0" cy="471459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1119" name="Straight Connector 1118"/>
                  <p:cNvCxnSpPr/>
                  <p:nvPr/>
                </p:nvCxnSpPr>
                <p:spPr>
                  <a:xfrm>
                    <a:off x="8514326" y="704104"/>
                    <a:ext cx="0" cy="2888794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1120" name="Straight Connector 1119"/>
                  <p:cNvCxnSpPr/>
                  <p:nvPr/>
                </p:nvCxnSpPr>
                <p:spPr>
                  <a:xfrm rot="5400000">
                    <a:off x="7236326" y="2326317"/>
                    <a:ext cx="0" cy="255600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sp>
              <p:nvSpPr>
                <p:cNvPr id="1121" name="Multiply 1120"/>
                <p:cNvSpPr/>
                <p:nvPr/>
              </p:nvSpPr>
              <p:spPr>
                <a:xfrm rot="5400000">
                  <a:off x="9818192" y="4427268"/>
                  <a:ext cx="253342" cy="391528"/>
                </a:xfrm>
                <a:prstGeom prst="mathMultiply">
                  <a:avLst/>
                </a:prstGeom>
                <a:solidFill>
                  <a:srgbClr val="FF0000"/>
                </a:solidFill>
                <a:ln w="12700" cap="flat">
                  <a:noFill/>
                  <a:miter lim="400000"/>
                </a:ln>
                <a:effectLst>
                  <a:outerShdw blurRad="38100" dist="25400" dir="5400000" rotWithShape="0">
                    <a:srgbClr val="000000">
                      <a:alpha val="50000"/>
                    </a:srgbClr>
                  </a:outerShdw>
                </a:effectLst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2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sp>
              <p:nvSpPr>
                <p:cNvPr id="49" name="Chevron 48"/>
                <p:cNvSpPr/>
                <p:nvPr/>
              </p:nvSpPr>
              <p:spPr>
                <a:xfrm>
                  <a:off x="9832956" y="4260336"/>
                  <a:ext cx="280855" cy="167585"/>
                </a:xfrm>
                <a:prstGeom prst="chevron">
                  <a:avLst/>
                </a:prstGeom>
                <a:solidFill>
                  <a:srgbClr val="92D050"/>
                </a:solidFill>
                <a:ln w="12700" cap="flat">
                  <a:noFill/>
                  <a:miter lim="400000"/>
                </a:ln>
                <a:effectLst>
                  <a:outerShdw blurRad="38100" dist="25400" dir="5400000" rotWithShape="0">
                    <a:srgbClr val="000000">
                      <a:alpha val="50000"/>
                    </a:srgbClr>
                  </a:outerShdw>
                </a:effectLst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2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grpSp>
              <p:nvGrpSpPr>
                <p:cNvPr id="1126" name="Group 1125"/>
                <p:cNvGrpSpPr/>
                <p:nvPr/>
              </p:nvGrpSpPr>
              <p:grpSpPr>
                <a:xfrm>
                  <a:off x="12542247" y="4241757"/>
                  <a:ext cx="288000" cy="432000"/>
                  <a:chOff x="12542247" y="3265714"/>
                  <a:chExt cx="828000" cy="326514"/>
                </a:xfrm>
              </p:grpSpPr>
              <p:grpSp>
                <p:nvGrpSpPr>
                  <p:cNvPr id="1128" name="Group 1127"/>
                  <p:cNvGrpSpPr/>
                  <p:nvPr/>
                </p:nvGrpSpPr>
                <p:grpSpPr>
                  <a:xfrm>
                    <a:off x="12542247" y="3265931"/>
                    <a:ext cx="828000" cy="326297"/>
                    <a:chOff x="12542247" y="3265931"/>
                    <a:chExt cx="828000" cy="326297"/>
                  </a:xfrm>
                </p:grpSpPr>
                <p:cxnSp>
                  <p:nvCxnSpPr>
                    <p:cNvPr id="1406" name="Straight Connector 1405"/>
                    <p:cNvCxnSpPr/>
                    <p:nvPr/>
                  </p:nvCxnSpPr>
                  <p:spPr>
                    <a:xfrm rot="16200000">
                      <a:off x="12956247" y="3178228"/>
                      <a:ext cx="0" cy="828000"/>
                    </a:xfrm>
                    <a:prstGeom prst="line">
                      <a:avLst/>
                    </a:prstGeom>
                    <a:noFill/>
                    <a:ln w="25400" cap="flat">
                      <a:solidFill>
                        <a:srgbClr val="0000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407" name="Straight Connector 1406"/>
                    <p:cNvCxnSpPr/>
                    <p:nvPr/>
                  </p:nvCxnSpPr>
                  <p:spPr>
                    <a:xfrm rot="16200000">
                      <a:off x="12956247" y="2851931"/>
                      <a:ext cx="0" cy="828000"/>
                    </a:xfrm>
                    <a:prstGeom prst="line">
                      <a:avLst/>
                    </a:prstGeom>
                    <a:noFill/>
                    <a:ln w="25400" cap="flat">
                      <a:solidFill>
                        <a:srgbClr val="0000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cxnSp>
                <p:nvCxnSpPr>
                  <p:cNvPr id="1129" name="Straight Connector 1128"/>
                  <p:cNvCxnSpPr/>
                  <p:nvPr/>
                </p:nvCxnSpPr>
                <p:spPr>
                  <a:xfrm>
                    <a:off x="13357178" y="3265714"/>
                    <a:ext cx="0" cy="326514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sp>
              <p:nvSpPr>
                <p:cNvPr id="1408" name="Chevron 1407"/>
                <p:cNvSpPr/>
                <p:nvPr/>
              </p:nvSpPr>
              <p:spPr>
                <a:xfrm>
                  <a:off x="7718445" y="3508435"/>
                  <a:ext cx="280855" cy="167585"/>
                </a:xfrm>
                <a:prstGeom prst="chevron">
                  <a:avLst/>
                </a:prstGeom>
                <a:solidFill>
                  <a:srgbClr val="92D050"/>
                </a:solidFill>
                <a:ln w="12700" cap="flat">
                  <a:noFill/>
                  <a:miter lim="400000"/>
                </a:ln>
                <a:effectLst>
                  <a:outerShdw blurRad="38100" dist="25400" dir="5400000" rotWithShape="0">
                    <a:srgbClr val="000000">
                      <a:alpha val="50000"/>
                    </a:srgbClr>
                  </a:outerShdw>
                </a:effectLst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2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sp>
              <p:nvSpPr>
                <p:cNvPr id="1428" name="Chevron 1427"/>
                <p:cNvSpPr/>
                <p:nvPr/>
              </p:nvSpPr>
              <p:spPr>
                <a:xfrm>
                  <a:off x="3794510" y="4000721"/>
                  <a:ext cx="280855" cy="167585"/>
                </a:xfrm>
                <a:prstGeom prst="chevron">
                  <a:avLst/>
                </a:prstGeom>
                <a:solidFill>
                  <a:srgbClr val="92D050"/>
                </a:solidFill>
                <a:ln w="12700" cap="flat">
                  <a:noFill/>
                  <a:miter lim="400000"/>
                </a:ln>
                <a:effectLst>
                  <a:outerShdw blurRad="38100" dist="25400" dir="5400000" rotWithShape="0">
                    <a:srgbClr val="000000">
                      <a:alpha val="50000"/>
                    </a:srgbClr>
                  </a:outerShdw>
                </a:effectLst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2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</p:grpSp>
        </p:grpSp>
        <p:grpSp>
          <p:nvGrpSpPr>
            <p:cNvPr id="171" name="Group 170"/>
            <p:cNvGrpSpPr/>
            <p:nvPr/>
          </p:nvGrpSpPr>
          <p:grpSpPr>
            <a:xfrm>
              <a:off x="9130221" y="4262091"/>
              <a:ext cx="1377665" cy="620602"/>
              <a:chOff x="9130221" y="4262091"/>
              <a:chExt cx="1377665" cy="620602"/>
            </a:xfrm>
          </p:grpSpPr>
          <p:sp>
            <p:nvSpPr>
              <p:cNvPr id="1677" name="Rectangular Callout 1676"/>
              <p:cNvSpPr/>
              <p:nvPr/>
            </p:nvSpPr>
            <p:spPr>
              <a:xfrm flipH="1">
                <a:off x="9130221" y="4302161"/>
                <a:ext cx="1332000" cy="540000"/>
              </a:xfrm>
              <a:prstGeom prst="wedgeRectCallou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678" name="TextBox 1677"/>
              <p:cNvSpPr txBox="1"/>
              <p:nvPr/>
            </p:nvSpPr>
            <p:spPr>
              <a:xfrm>
                <a:off x="9131494" y="4262091"/>
                <a:ext cx="1376392" cy="62060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>
                  <a:buClr>
                    <a:schemeClr val="accent4"/>
                  </a:buClr>
                </a:pPr>
                <a:r>
                  <a:rPr lang="en-GB" sz="1050" dirty="0" smtClean="0"/>
                  <a:t>A match at an earlier stage is more relevant</a:t>
                </a:r>
                <a:endParaRPr kumimoji="0" lang="en-GB" sz="1050" b="0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</p:grpSp>
      </p:grpSp>
      <p:grpSp>
        <p:nvGrpSpPr>
          <p:cNvPr id="175" name="Group 174"/>
          <p:cNvGrpSpPr/>
          <p:nvPr/>
        </p:nvGrpSpPr>
        <p:grpSpPr>
          <a:xfrm>
            <a:off x="275721" y="1577720"/>
            <a:ext cx="12702767" cy="689852"/>
            <a:chOff x="275721" y="1490239"/>
            <a:chExt cx="12702767" cy="689852"/>
          </a:xfrm>
        </p:grpSpPr>
        <p:sp>
          <p:nvSpPr>
            <p:cNvPr id="174" name="Rectangle 173"/>
            <p:cNvSpPr/>
            <p:nvPr/>
          </p:nvSpPr>
          <p:spPr>
            <a:xfrm>
              <a:off x="275721" y="1526497"/>
              <a:ext cx="12702767" cy="648000"/>
            </a:xfrm>
            <a:prstGeom prst="rect">
              <a:avLst/>
            </a:prstGeom>
            <a:solidFill>
              <a:schemeClr val="bg2"/>
            </a:solidFill>
            <a:ln w="12700" cap="flat">
              <a:solidFill>
                <a:schemeClr val="accent1">
                  <a:lumMod val="20000"/>
                  <a:lumOff val="80000"/>
                </a:scheme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2742749" y="1582572"/>
              <a:ext cx="2133125" cy="5051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171450" marR="0" indent="-17145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SzTx/>
                <a:buFont typeface="Arial" panose="020B0604020202020204" pitchFamily="34" charset="0"/>
                <a:buChar char="•"/>
                <a:tabLst/>
              </a:pPr>
              <a:r>
                <a:rPr lang="en-GB" dirty="0" smtClean="0"/>
                <a:t>Relevance of each stage controlled by </a:t>
              </a:r>
              <a:r>
                <a:rPr lang="en-GB" dirty="0" smtClean="0">
                  <a:latin typeface="Consolas" panose="020B0609020204030204" pitchFamily="49" charset="0"/>
                </a:rPr>
                <a:t>`</a:t>
              </a:r>
              <a:r>
                <a:rPr lang="en-GB" b="0" dirty="0" smtClean="0">
                  <a:latin typeface="Consolas" panose="020B0609020204030204" pitchFamily="49" charset="0"/>
                </a:rPr>
                <a:t>criteria`</a:t>
              </a:r>
              <a:endParaRPr kumimoji="0" lang="en-GB" sz="12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endParaRPr>
            </a:p>
          </p:txBody>
        </p:sp>
        <p:sp>
          <p:nvSpPr>
            <p:cNvPr id="1675" name="TextBox 1674"/>
            <p:cNvSpPr txBox="1"/>
            <p:nvPr/>
          </p:nvSpPr>
          <p:spPr>
            <a:xfrm>
              <a:off x="7819689" y="1490239"/>
              <a:ext cx="2133125" cy="6898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GB" dirty="0"/>
                <a:t>Missing </a:t>
              </a:r>
              <a:r>
                <a:rPr lang="en-GB" dirty="0" smtClean="0"/>
                <a:t>data handled with alternative matching </a:t>
              </a:r>
              <a:r>
                <a:rPr lang="en-GB" b="0" dirty="0" smtClean="0">
                  <a:latin typeface="Consolas" panose="020B0609020204030204" pitchFamily="49" charset="0"/>
                </a:rPr>
                <a:t>`criteria`</a:t>
              </a:r>
              <a:endParaRPr kumimoji="0" lang="en-GB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endParaRPr>
            </a:p>
          </p:txBody>
        </p:sp>
        <p:sp>
          <p:nvSpPr>
            <p:cNvPr id="1679" name="TextBox 1678"/>
            <p:cNvSpPr txBox="1"/>
            <p:nvPr/>
          </p:nvSpPr>
          <p:spPr>
            <a:xfrm>
              <a:off x="5281219" y="1490239"/>
              <a:ext cx="2133125" cy="6898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GB" dirty="0" smtClean="0">
                  <a:latin typeface="Consolas" panose="020B0609020204030204" pitchFamily="49" charset="0"/>
                </a:rPr>
                <a:t>Use `</a:t>
              </a:r>
              <a:r>
                <a:rPr lang="en-GB" b="0" dirty="0" err="1" smtClean="0">
                  <a:latin typeface="Consolas" panose="020B0609020204030204" pitchFamily="49" charset="0"/>
                </a:rPr>
                <a:t>sub_criteria</a:t>
              </a:r>
              <a:r>
                <a:rPr lang="en-GB" b="0" dirty="0" smtClean="0">
                  <a:latin typeface="Consolas" panose="020B0609020204030204" pitchFamily="49" charset="0"/>
                </a:rPr>
                <a:t>` </a:t>
              </a:r>
              <a:r>
                <a:rPr lang="en-GB" dirty="0"/>
                <a:t>f</a:t>
              </a:r>
              <a:r>
                <a:rPr lang="en-GB" dirty="0" smtClean="0"/>
                <a:t>or </a:t>
              </a:r>
              <a:r>
                <a:rPr lang="en-GB" dirty="0" smtClean="0"/>
                <a:t>additional </a:t>
              </a:r>
              <a:r>
                <a:rPr lang="en-GB" dirty="0" smtClean="0"/>
                <a:t>matching conditions</a:t>
              </a:r>
              <a:endParaRPr kumimoji="0" lang="en-GB" sz="12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endParaRPr>
            </a:p>
          </p:txBody>
        </p:sp>
        <p:sp>
          <p:nvSpPr>
            <p:cNvPr id="1680" name="TextBox 1679"/>
            <p:cNvSpPr txBox="1"/>
            <p:nvPr/>
          </p:nvSpPr>
          <p:spPr>
            <a:xfrm>
              <a:off x="10358159" y="1490239"/>
              <a:ext cx="2310770" cy="6898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GB" dirty="0" smtClean="0"/>
                <a:t>Record </a:t>
              </a:r>
              <a:r>
                <a:rPr lang="en-GB" dirty="0"/>
                <a:t>grouping separately for subsets of the dataset using </a:t>
              </a:r>
              <a:r>
                <a:rPr lang="en-GB" b="0" dirty="0" smtClean="0">
                  <a:latin typeface="Consolas" panose="020B0609020204030204" pitchFamily="49" charset="0"/>
                </a:rPr>
                <a:t>`strata`</a:t>
              </a:r>
              <a:endParaRPr kumimoji="0" lang="en-GB" sz="12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endParaRPr>
            </a:p>
          </p:txBody>
        </p:sp>
        <p:sp>
          <p:nvSpPr>
            <p:cNvPr id="1681" name="TextBox 1680"/>
            <p:cNvSpPr txBox="1"/>
            <p:nvPr/>
          </p:nvSpPr>
          <p:spPr>
            <a:xfrm>
              <a:off x="389341" y="1582572"/>
              <a:ext cx="2133125" cy="5051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171450" marR="0" indent="-17145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SzTx/>
                <a:buFont typeface="Arial" panose="020B0604020202020204" pitchFamily="34" charset="0"/>
                <a:buChar char="•"/>
                <a:tabLst/>
              </a:pPr>
              <a:r>
                <a:rPr kumimoji="0" lang="en-GB" sz="1200" b="1" i="0" u="none" strike="noStrike" cap="none" spc="0" normalizeH="0" baseline="0" dirty="0" smtClean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Multi-stage deterministic</a:t>
              </a:r>
              <a:r>
                <a:rPr kumimoji="0" lang="en-GB" sz="1200" b="1" i="0" u="none" strike="noStrike" cap="none" spc="0" normalizeH="0" dirty="0" smtClean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 linkage</a:t>
              </a:r>
            </a:p>
          </p:txBody>
        </p:sp>
      </p:grpSp>
      <p:sp>
        <p:nvSpPr>
          <p:cNvPr id="1682" name="Line"/>
          <p:cNvSpPr/>
          <p:nvPr/>
        </p:nvSpPr>
        <p:spPr>
          <a:xfrm>
            <a:off x="1585000" y="2461211"/>
            <a:ext cx="10800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70" name="TextBox 169"/>
          <p:cNvSpPr txBox="1"/>
          <p:nvPr/>
        </p:nvSpPr>
        <p:spPr>
          <a:xfrm>
            <a:off x="514349" y="2611677"/>
            <a:ext cx="6813467" cy="30513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bg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r>
              <a:rPr lang="en-GB" sz="1100" b="0" dirty="0" err="1" smtClean="0">
                <a:latin typeface="Consolas" panose="020B0609020204030204" pitchFamily="49" charset="0"/>
              </a:rPr>
              <a:t>record_group</a:t>
            </a:r>
            <a:r>
              <a:rPr lang="en-GB" sz="1100" b="0" dirty="0" smtClean="0">
                <a:latin typeface="Consolas" panose="020B0609020204030204" pitchFamily="49" charset="0"/>
              </a:rPr>
              <a:t>(</a:t>
            </a:r>
            <a:r>
              <a:rPr lang="en-GB" sz="1100" b="0" dirty="0" err="1" smtClean="0">
                <a:latin typeface="Consolas" panose="020B0609020204030204" pitchFamily="49" charset="0"/>
              </a:rPr>
              <a:t>diyar</a:t>
            </a:r>
            <a:r>
              <a:rPr lang="en-GB" sz="1100" b="0" dirty="0" smtClean="0">
                <a:latin typeface="Consolas" panose="020B0609020204030204" pitchFamily="49" charset="0"/>
              </a:rPr>
              <a:t>::patient_list_2, </a:t>
            </a:r>
            <a:r>
              <a:rPr lang="en-GB" sz="1100" b="0" dirty="0" err="1">
                <a:latin typeface="Consolas" panose="020B0609020204030204" pitchFamily="49" charset="0"/>
              </a:rPr>
              <a:t>rd_id</a:t>
            </a:r>
            <a:r>
              <a:rPr lang="en-GB" sz="1100" b="0" dirty="0">
                <a:latin typeface="Consolas" panose="020B0609020204030204" pitchFamily="49" charset="0"/>
              </a:rPr>
              <a:t>, c(forename, surname, sex), to_s4 = TRUE)</a:t>
            </a:r>
            <a:endParaRPr kumimoji="0" lang="en-GB" sz="1100" b="0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Consolas" panose="020B0609020204030204" pitchFamily="49" charset="0"/>
              <a:sym typeface="Source Sans Pro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514349" y="5758232"/>
            <a:ext cx="5695839" cy="69498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bg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r>
              <a:rPr lang="en-GB" sz="1100" b="0" dirty="0" err="1" smtClean="0">
                <a:latin typeface="Consolas" panose="020B0609020204030204" pitchFamily="49" charset="0"/>
              </a:rPr>
              <a:t>df</a:t>
            </a:r>
            <a:r>
              <a:rPr lang="en-GB" sz="1100" b="0" dirty="0" smtClean="0">
                <a:latin typeface="Consolas" panose="020B0609020204030204" pitchFamily="49" charset="0"/>
              </a:rPr>
              <a:t> </a:t>
            </a:r>
            <a:r>
              <a:rPr lang="en-GB" sz="1100" b="0" dirty="0">
                <a:latin typeface="Consolas" panose="020B0609020204030204" pitchFamily="49" charset="0"/>
              </a:rPr>
              <a:t>&lt;- </a:t>
            </a:r>
            <a:r>
              <a:rPr lang="en-GB" sz="1100" b="0" dirty="0" err="1">
                <a:latin typeface="Consolas" panose="020B0609020204030204" pitchFamily="49" charset="0"/>
              </a:rPr>
              <a:t>Opes</a:t>
            </a:r>
            <a:r>
              <a:rPr lang="en-GB" sz="1100" b="0" dirty="0">
                <a:latin typeface="Consolas" panose="020B0609020204030204" pitchFamily="49" charset="0"/>
              </a:rPr>
              <a:t>[c("department","date_of_birth","db_pt1","db_pt2","db_pt3")]</a:t>
            </a:r>
          </a:p>
          <a:p>
            <a:r>
              <a:rPr lang="en-GB" sz="1100" b="0" dirty="0" err="1" smtClean="0">
                <a:latin typeface="Consolas" panose="020B0609020204030204" pitchFamily="49" charset="0"/>
              </a:rPr>
              <a:t>df$age</a:t>
            </a:r>
            <a:r>
              <a:rPr lang="en-GB" sz="1100" b="0" dirty="0" smtClean="0">
                <a:latin typeface="Consolas" panose="020B0609020204030204" pitchFamily="49" charset="0"/>
              </a:rPr>
              <a:t> </a:t>
            </a:r>
            <a:r>
              <a:rPr lang="en-GB" sz="1100" b="0" dirty="0">
                <a:latin typeface="Consolas" panose="020B0609020204030204" pitchFamily="49" charset="0"/>
              </a:rPr>
              <a:t>&lt;- </a:t>
            </a:r>
            <a:r>
              <a:rPr lang="en-GB" sz="1100" b="0" dirty="0" err="1">
                <a:latin typeface="Consolas" panose="020B0609020204030204" pitchFamily="49" charset="0"/>
              </a:rPr>
              <a:t>dmy</a:t>
            </a:r>
            <a:r>
              <a:rPr lang="en-GB" sz="1100" b="0" dirty="0">
                <a:latin typeface="Consolas" panose="020B0609020204030204" pitchFamily="49" charset="0"/>
              </a:rPr>
              <a:t>("02/11/2019") -  </a:t>
            </a:r>
            <a:r>
              <a:rPr lang="en-GB" sz="1100" b="0" dirty="0" err="1" smtClean="0">
                <a:latin typeface="Consolas" panose="020B0609020204030204" pitchFamily="49" charset="0"/>
              </a:rPr>
              <a:t>dmy</a:t>
            </a:r>
            <a:r>
              <a:rPr lang="en-GB" sz="1100" b="0" dirty="0" smtClean="0">
                <a:latin typeface="Consolas" panose="020B0609020204030204" pitchFamily="49" charset="0"/>
              </a:rPr>
              <a:t>(</a:t>
            </a:r>
            <a:r>
              <a:rPr lang="en-GB" sz="1100" b="0" dirty="0" err="1" smtClean="0">
                <a:latin typeface="Consolas" panose="020B0609020204030204" pitchFamily="49" charset="0"/>
              </a:rPr>
              <a:t>df$date_of_birth</a:t>
            </a:r>
            <a:r>
              <a:rPr lang="en-GB" sz="1100" b="0" dirty="0">
                <a:latin typeface="Consolas" panose="020B0609020204030204" pitchFamily="49" charset="0"/>
              </a:rPr>
              <a:t>)</a:t>
            </a:r>
          </a:p>
          <a:p>
            <a:r>
              <a:rPr lang="en-GB" sz="1100" b="0" dirty="0" err="1" smtClean="0">
                <a:latin typeface="Consolas" panose="020B0609020204030204" pitchFamily="49" charset="0"/>
              </a:rPr>
              <a:t>df$age</a:t>
            </a:r>
            <a:r>
              <a:rPr lang="en-GB" sz="1100" b="0" dirty="0" smtClean="0">
                <a:latin typeface="Consolas" panose="020B0609020204030204" pitchFamily="49" charset="0"/>
              </a:rPr>
              <a:t> </a:t>
            </a:r>
            <a:r>
              <a:rPr lang="en-GB" sz="1100" b="0" dirty="0">
                <a:latin typeface="Consolas" panose="020B0609020204030204" pitchFamily="49" charset="0"/>
              </a:rPr>
              <a:t>&lt;- </a:t>
            </a:r>
            <a:r>
              <a:rPr lang="en-GB" sz="1100" b="0" dirty="0" smtClean="0">
                <a:latin typeface="Consolas" panose="020B0609020204030204" pitchFamily="49" charset="0"/>
              </a:rPr>
              <a:t>round(</a:t>
            </a:r>
            <a:r>
              <a:rPr lang="en-GB" sz="1100" b="0" dirty="0" err="1" smtClean="0">
                <a:latin typeface="Consolas" panose="020B0609020204030204" pitchFamily="49" charset="0"/>
              </a:rPr>
              <a:t>as.numeric</a:t>
            </a:r>
            <a:r>
              <a:rPr lang="en-GB" sz="1100" b="0" dirty="0" smtClean="0">
                <a:latin typeface="Consolas" panose="020B0609020204030204" pitchFamily="49" charset="0"/>
              </a:rPr>
              <a:t>(</a:t>
            </a:r>
            <a:r>
              <a:rPr lang="en-GB" sz="1100" b="0" dirty="0" err="1" smtClean="0">
                <a:latin typeface="Consolas" panose="020B0609020204030204" pitchFamily="49" charset="0"/>
              </a:rPr>
              <a:t>df$age</a:t>
            </a:r>
            <a:r>
              <a:rPr lang="en-GB" sz="1100" b="0" dirty="0">
                <a:latin typeface="Consolas" panose="020B0609020204030204" pitchFamily="49" charset="0"/>
              </a:rPr>
              <a:t>)/365</a:t>
            </a:r>
            <a:r>
              <a:rPr lang="en-GB" sz="1100" b="0" dirty="0" smtClean="0">
                <a:latin typeface="Consolas" panose="020B0609020204030204" pitchFamily="49" charset="0"/>
              </a:rPr>
              <a:t>)</a:t>
            </a:r>
            <a:endParaRPr lang="en-GB" sz="1100" b="0" dirty="0">
              <a:latin typeface="Consolas" panose="020B0609020204030204" pitchFamily="49" charset="0"/>
            </a:endParaRPr>
          </a:p>
        </p:txBody>
      </p:sp>
      <p:sp>
        <p:nvSpPr>
          <p:cNvPr id="1683" name="Line"/>
          <p:cNvSpPr/>
          <p:nvPr/>
        </p:nvSpPr>
        <p:spPr>
          <a:xfrm>
            <a:off x="1585000" y="5680661"/>
            <a:ext cx="10800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684" name="TextBox 1683"/>
          <p:cNvSpPr txBox="1"/>
          <p:nvPr/>
        </p:nvSpPr>
        <p:spPr>
          <a:xfrm>
            <a:off x="6444528" y="5758232"/>
            <a:ext cx="6126009" cy="88990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bg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r>
              <a:rPr lang="en-GB" sz="1100" b="0" dirty="0" err="1">
                <a:latin typeface="Consolas" panose="020B0609020204030204" pitchFamily="49" charset="0"/>
              </a:rPr>
              <a:t>df$age_range</a:t>
            </a:r>
            <a:r>
              <a:rPr lang="en-GB" sz="1100" b="0" dirty="0">
                <a:latin typeface="Consolas" panose="020B0609020204030204" pitchFamily="49" charset="0"/>
              </a:rPr>
              <a:t> &lt;- </a:t>
            </a:r>
            <a:r>
              <a:rPr lang="en-GB" sz="1100" b="0" dirty="0" err="1">
                <a:latin typeface="Consolas" panose="020B0609020204030204" pitchFamily="49" charset="0"/>
              </a:rPr>
              <a:t>number_line</a:t>
            </a:r>
            <a:r>
              <a:rPr lang="en-GB" sz="1100" b="0" dirty="0">
                <a:latin typeface="Consolas" panose="020B0609020204030204" pitchFamily="49" charset="0"/>
              </a:rPr>
              <a:t>(</a:t>
            </a:r>
            <a:r>
              <a:rPr lang="en-GB" sz="1100" b="0" dirty="0" err="1">
                <a:latin typeface="Consolas" panose="020B0609020204030204" pitchFamily="49" charset="0"/>
              </a:rPr>
              <a:t>df$age</a:t>
            </a:r>
            <a:r>
              <a:rPr lang="en-GB" sz="1100" b="0" dirty="0">
                <a:latin typeface="Consolas" panose="020B0609020204030204" pitchFamily="49" charset="0"/>
              </a:rPr>
              <a:t>, </a:t>
            </a:r>
            <a:r>
              <a:rPr lang="en-GB" sz="1100" b="0" dirty="0" err="1">
                <a:latin typeface="Consolas" panose="020B0609020204030204" pitchFamily="49" charset="0"/>
              </a:rPr>
              <a:t>df$age</a:t>
            </a:r>
            <a:r>
              <a:rPr lang="en-GB" sz="1100" b="0" dirty="0">
                <a:latin typeface="Consolas" panose="020B0609020204030204" pitchFamily="49" charset="0"/>
              </a:rPr>
              <a:t> +5, </a:t>
            </a:r>
            <a:r>
              <a:rPr lang="en-GB" sz="1100" b="0" dirty="0" err="1">
                <a:latin typeface="Consolas" panose="020B0609020204030204" pitchFamily="49" charset="0"/>
              </a:rPr>
              <a:t>gid</a:t>
            </a:r>
            <a:r>
              <a:rPr lang="en-GB" sz="1100" b="0" dirty="0">
                <a:latin typeface="Consolas" panose="020B0609020204030204" pitchFamily="49" charset="0"/>
              </a:rPr>
              <a:t>=</a:t>
            </a:r>
            <a:r>
              <a:rPr lang="en-GB" sz="1100" b="0" dirty="0" err="1">
                <a:latin typeface="Consolas" panose="020B0609020204030204" pitchFamily="49" charset="0"/>
              </a:rPr>
              <a:t>df$age</a:t>
            </a:r>
            <a:r>
              <a:rPr lang="en-GB" sz="1100" b="0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GB" sz="1100" b="0" dirty="0" err="1" smtClean="0">
                <a:latin typeface="Consolas" panose="020B0609020204030204" pitchFamily="49" charset="0"/>
              </a:rPr>
              <a:t>record_group</a:t>
            </a:r>
            <a:r>
              <a:rPr lang="en-GB" sz="1100" b="0" dirty="0" smtClean="0">
                <a:latin typeface="Consolas" panose="020B0609020204030204" pitchFamily="49" charset="0"/>
              </a:rPr>
              <a:t>(</a:t>
            </a:r>
            <a:r>
              <a:rPr lang="en-GB" sz="1100" b="0" dirty="0" err="1" smtClean="0">
                <a:latin typeface="Consolas" panose="020B0609020204030204" pitchFamily="49" charset="0"/>
              </a:rPr>
              <a:t>df</a:t>
            </a:r>
            <a:r>
              <a:rPr lang="en-GB" sz="1100" b="0" dirty="0" smtClean="0">
                <a:latin typeface="Consolas" panose="020B0609020204030204" pitchFamily="49" charset="0"/>
              </a:rPr>
              <a:t>, </a:t>
            </a:r>
            <a:r>
              <a:rPr lang="en-GB" sz="1100" b="0" dirty="0">
                <a:latin typeface="Consolas" panose="020B0609020204030204" pitchFamily="49" charset="0"/>
              </a:rPr>
              <a:t>criteria = c(department, department), </a:t>
            </a:r>
          </a:p>
          <a:p>
            <a:r>
              <a:rPr lang="en-GB" sz="1100" b="0" dirty="0" err="1" smtClean="0">
                <a:latin typeface="Consolas" panose="020B0609020204030204" pitchFamily="49" charset="0"/>
              </a:rPr>
              <a:t>sub_criteria</a:t>
            </a:r>
            <a:r>
              <a:rPr lang="en-GB" sz="1100" b="0" dirty="0" smtClean="0">
                <a:latin typeface="Consolas" panose="020B0609020204030204" pitchFamily="49" charset="0"/>
              </a:rPr>
              <a:t> </a:t>
            </a:r>
            <a:r>
              <a:rPr lang="en-GB" sz="1100" b="0" dirty="0">
                <a:latin typeface="Consolas" panose="020B0609020204030204" pitchFamily="49" charset="0"/>
              </a:rPr>
              <a:t>= list("s1"=c("</a:t>
            </a:r>
            <a:r>
              <a:rPr lang="en-GB" sz="1100" b="0" dirty="0" err="1">
                <a:latin typeface="Consolas" panose="020B0609020204030204" pitchFamily="49" charset="0"/>
              </a:rPr>
              <a:t>age_range</a:t>
            </a:r>
            <a:r>
              <a:rPr lang="en-GB" sz="1100" b="0" dirty="0" smtClean="0">
                <a:latin typeface="Consolas" panose="020B0609020204030204" pitchFamily="49" charset="0"/>
              </a:rPr>
              <a:t>"), "</a:t>
            </a:r>
            <a:r>
              <a:rPr lang="en-GB" sz="1100" b="0" dirty="0">
                <a:latin typeface="Consolas" panose="020B0609020204030204" pitchFamily="49" charset="0"/>
              </a:rPr>
              <a:t>s2"=c("db_pt1","db_pt2","db_pt3")),</a:t>
            </a:r>
          </a:p>
          <a:p>
            <a:r>
              <a:rPr lang="en-GB" sz="1100" b="0" dirty="0" smtClean="0">
                <a:latin typeface="Consolas" panose="020B0609020204030204" pitchFamily="49" charset="0"/>
              </a:rPr>
              <a:t>display </a:t>
            </a:r>
            <a:r>
              <a:rPr lang="en-GB" sz="1100" b="0" dirty="0">
                <a:latin typeface="Consolas" panose="020B0609020204030204" pitchFamily="49" charset="0"/>
              </a:rPr>
              <a:t>= FALSE, to_s4 = TRUE)</a:t>
            </a:r>
            <a:endParaRPr kumimoji="0" lang="en-GB" sz="1100" b="0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Consolas" panose="020B0609020204030204" pitchFamily="49" charset="0"/>
              <a:sym typeface="Source Sans Pro"/>
            </a:endParaRPr>
          </a:p>
        </p:txBody>
      </p:sp>
      <p:sp>
        <p:nvSpPr>
          <p:cNvPr id="202" name="TextBox 201"/>
          <p:cNvSpPr txBox="1"/>
          <p:nvPr/>
        </p:nvSpPr>
        <p:spPr>
          <a:xfrm>
            <a:off x="10647259" y="4810149"/>
            <a:ext cx="708444" cy="3512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400" u="none" strike="noStrike" cap="none" spc="0" normalizeH="0" baseline="0" dirty="0" smtClean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rPr>
              <a:t>P-3</a:t>
            </a:r>
            <a:endParaRPr kumimoji="0" lang="en-GB" sz="140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Consolas" panose="020B0609020204030204" pitchFamily="49" charset="0"/>
              <a:sym typeface="Source Sans Pro"/>
            </a:endParaRPr>
          </a:p>
        </p:txBody>
      </p:sp>
      <p:cxnSp>
        <p:nvCxnSpPr>
          <p:cNvPr id="203" name="Straight Connector 202"/>
          <p:cNvCxnSpPr/>
          <p:nvPr/>
        </p:nvCxnSpPr>
        <p:spPr>
          <a:xfrm>
            <a:off x="12368361" y="3613693"/>
            <a:ext cx="0" cy="68400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04" name="Multiply 203"/>
          <p:cNvSpPr/>
          <p:nvPr/>
        </p:nvSpPr>
        <p:spPr>
          <a:xfrm rot="5400000">
            <a:off x="12241690" y="4100633"/>
            <a:ext cx="253342" cy="391528"/>
          </a:xfrm>
          <a:prstGeom prst="mathMultiply">
            <a:avLst/>
          </a:prstGeom>
          <a:solidFill>
            <a:srgbClr val="FF000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3439885" y="9316326"/>
            <a:ext cx="1351657" cy="3512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400" u="none" strike="noStrike" cap="none" spc="0" normalizeH="0" baseline="0" dirty="0" smtClean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rPr>
              <a:t>P-1</a:t>
            </a:r>
            <a:r>
              <a:rPr kumimoji="0" lang="en-GB" sz="1400" u="none" strike="noStrike" cap="none" spc="0" normalizeH="0" dirty="0" smtClean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rPr>
              <a:t> </a:t>
            </a:r>
            <a:r>
              <a:rPr kumimoji="0" lang="en-GB" sz="1400" u="none" strike="noStrike" cap="none" spc="0" normalizeH="0" baseline="0" dirty="0" smtClean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rPr>
              <a:t>(CRI 01)</a:t>
            </a:r>
            <a:endParaRPr kumimoji="0" lang="en-GB" sz="140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Consolas" panose="020B0609020204030204" pitchFamily="49" charset="0"/>
              <a:sym typeface="Source Sans Pro"/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4489758" y="6407754"/>
            <a:ext cx="1354022" cy="3512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400" u="none" strike="noStrike" cap="none" spc="0" normalizeH="0" baseline="0" dirty="0" smtClean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rPr>
              <a:t>P-2</a:t>
            </a:r>
            <a:r>
              <a:rPr kumimoji="0" lang="en-GB" sz="1400" u="none" strike="noStrike" cap="none" spc="0" normalizeH="0" dirty="0" smtClean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rPr>
              <a:t> </a:t>
            </a:r>
            <a:r>
              <a:rPr kumimoji="0" lang="en-GB" sz="1400" u="none" strike="noStrike" cap="none" spc="0" normalizeH="0" baseline="0" dirty="0" smtClean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rPr>
              <a:t>(CRI 02)</a:t>
            </a:r>
            <a:endParaRPr kumimoji="0" lang="en-GB" sz="140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Consolas" panose="020B0609020204030204" pitchFamily="49" charset="0"/>
              <a:sym typeface="Source Sans Pro"/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9824882" y="7508283"/>
            <a:ext cx="1354022" cy="3512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400" u="none" strike="noStrike" cap="none" spc="0" normalizeH="0" baseline="0" dirty="0" smtClean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rPr>
              <a:t>P-4</a:t>
            </a:r>
            <a:r>
              <a:rPr kumimoji="0" lang="en-GB" sz="1400" u="none" strike="noStrike" cap="none" spc="0" normalizeH="0" dirty="0" smtClean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rPr>
              <a:t> </a:t>
            </a:r>
            <a:r>
              <a:rPr kumimoji="0" lang="en-GB" sz="1400" u="none" strike="noStrike" cap="none" spc="0" normalizeH="0" baseline="0" dirty="0" smtClean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rPr>
              <a:t>(CRI 01)</a:t>
            </a:r>
            <a:endParaRPr kumimoji="0" lang="en-GB" sz="140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Consolas" panose="020B0609020204030204" pitchFamily="49" charset="0"/>
              <a:sym typeface="Source Sans Pro"/>
            </a:endParaRPr>
          </a:p>
        </p:txBody>
      </p:sp>
      <p:sp>
        <p:nvSpPr>
          <p:cNvPr id="208" name="TextBox 207"/>
          <p:cNvSpPr txBox="1"/>
          <p:nvPr/>
        </p:nvSpPr>
        <p:spPr>
          <a:xfrm>
            <a:off x="4477812" y="8726491"/>
            <a:ext cx="1326882" cy="3512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400" u="none" strike="noStrike" cap="none" spc="0" normalizeH="0" baseline="0" dirty="0" smtClean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rPr>
              <a:t>P-6</a:t>
            </a:r>
            <a:r>
              <a:rPr kumimoji="0" lang="en-GB" sz="1400" u="none" strike="noStrike" cap="none" spc="0" normalizeH="0" dirty="0" smtClean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rPr>
              <a:t> </a:t>
            </a:r>
            <a:r>
              <a:rPr kumimoji="0" lang="en-GB" sz="1400" u="none" strike="noStrike" cap="none" spc="0" normalizeH="0" baseline="0" dirty="0" smtClean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rPr>
              <a:t>(CRI 01)</a:t>
            </a:r>
            <a:endParaRPr kumimoji="0" lang="en-GB" sz="140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Consolas" panose="020B0609020204030204" pitchFamily="49" charset="0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2945098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1877</TotalTime>
  <Words>1032</Words>
  <Application>Microsoft Office PowerPoint</Application>
  <PresentationFormat>Custom</PresentationFormat>
  <Paragraphs>415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Avenir Roman</vt:lpstr>
      <vt:lpstr>Consolas</vt:lpstr>
      <vt:lpstr>Helvetica Light</vt:lpstr>
      <vt:lpstr>Source Sans Pro</vt:lpstr>
      <vt:lpstr>Source Sans Pro Light</vt:lpstr>
      <vt:lpstr>Source Sans Pro Semibold</vt:lpstr>
      <vt:lpstr>White</vt:lpstr>
      <vt:lpstr>Multi-stage deterministic linkages and case definitions with diyar: : CHEAT SHEET </vt:lpstr>
      <vt:lpstr>Multi-stage deterministic linkages and case definitions with diyar: : CHEAT SHEET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Four Column Layout : : CHEAT SHEET</dc:title>
  <dc:creator>St. Loki</dc:creator>
  <cp:lastModifiedBy>St. Loki</cp:lastModifiedBy>
  <cp:revision>101</cp:revision>
  <dcterms:modified xsi:type="dcterms:W3CDTF">2019-11-03T20:46:59Z</dcterms:modified>
</cp:coreProperties>
</file>