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 varScale="1">
        <p:scale>
          <a:sx n="57" d="100"/>
          <a:sy n="57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3320" y="2388396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0" name="Rectangle 1639"/>
          <p:cNvSpPr/>
          <p:nvPr/>
        </p:nvSpPr>
        <p:spPr>
          <a:xfrm>
            <a:off x="7248979" y="378405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7236466" y="3735537"/>
            <a:ext cx="3201322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5,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7234269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10564982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10569441" y="2055272"/>
            <a:ext cx="2998661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as.number_line</a:t>
            </a:r>
            <a:r>
              <a:rPr lang="en-GB" sz="10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expand_number_line</a:t>
            </a:r>
            <a:r>
              <a:rPr lang="en-GB" sz="1000" dirty="0">
                <a:latin typeface="Consolas" panose="020B0609020204030204" pitchFamily="49" charset="0"/>
              </a:rPr>
              <a:t>(p,2, "end")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periods &lt;- p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7255481" y="2055272"/>
            <a:ext cx="3175200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paste(dates,"04/2019",sep= "/")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</a:t>
            </a:r>
            <a:r>
              <a:rPr lang="en-GB" sz="1000" dirty="0" err="1">
                <a:latin typeface="Consolas" panose="020B0609020204030204" pitchFamily="49" charset="0"/>
              </a:rPr>
              <a:t>as.Date</a:t>
            </a:r>
            <a:r>
              <a:rPr lang="en-GB" sz="1000" dirty="0">
                <a:latin typeface="Consolas" panose="020B0609020204030204" pitchFamily="49" charset="0"/>
              </a:rPr>
              <a:t>(dates, "%d/%m/%Y")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7230714" y="87793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204458" y="650296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212402" y="763485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60602" y="6498262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63045" y="76138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10544274" y="3795195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44274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7255481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7" name="Rectangle 1636"/>
          <p:cNvSpPr/>
          <p:nvPr/>
        </p:nvSpPr>
        <p:spPr>
          <a:xfrm>
            <a:off x="3576245" y="4118616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089200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olisa.nsonwu@email.com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•  package version  0.0.1 •  Updated: 2019-11</a:t>
            </a:r>
          </a:p>
        </p:txBody>
      </p:sp>
      <p:sp>
        <p:nvSpPr>
          <p:cNvPr id="153" name="Line"/>
          <p:cNvSpPr/>
          <p:nvPr/>
        </p:nvSpPr>
        <p:spPr>
          <a:xfrm>
            <a:off x="282688" y="1219200"/>
            <a:ext cx="65048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64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tx1"/>
                </a:solidFill>
              </a:rPr>
              <a:t>A series </a:t>
            </a:r>
            <a:r>
              <a:rPr lang="en-GB" dirty="0">
                <a:solidFill>
                  <a:schemeClr val="tx1"/>
                </a:solidFill>
              </a:rPr>
              <a:t>of real numbers on a number line.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tx1"/>
                </a:solidFill>
              </a:rPr>
              <a:t>S4 </a:t>
            </a:r>
            <a:r>
              <a:rPr lang="en-GB" dirty="0">
                <a:solidFill>
                  <a:schemeClr val="tx1"/>
                </a:solidFill>
              </a:rPr>
              <a:t>objects </a:t>
            </a:r>
            <a:r>
              <a:rPr lang="en-GB" dirty="0" smtClean="0">
                <a:solidFill>
                  <a:schemeClr val="tx1"/>
                </a:solidFill>
              </a:rPr>
              <a:t>used in record </a:t>
            </a:r>
            <a:r>
              <a:rPr lang="en-GB" dirty="0">
                <a:solidFill>
                  <a:schemeClr val="tx1"/>
                </a:solidFill>
              </a:rPr>
              <a:t>and episode grouping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6" name="SUBTITLE"/>
          <p:cNvSpPr txBox="1"/>
          <p:nvPr/>
        </p:nvSpPr>
        <p:spPr>
          <a:xfrm>
            <a:off x="3860953" y="4211690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9114110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7124373" y="1214971"/>
            <a:ext cx="64961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234269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168" y="2349073"/>
            <a:ext cx="2975859" cy="793943"/>
            <a:chOff x="298458" y="2914567"/>
            <a:chExt cx="2975859" cy="793943"/>
          </a:xfrm>
        </p:grpSpPr>
        <p:grpSp>
          <p:nvGrpSpPr>
            <p:cNvPr id="8" name="Group 7"/>
            <p:cNvGrpSpPr/>
            <p:nvPr/>
          </p:nvGrpSpPr>
          <p:grpSpPr>
            <a:xfrm>
              <a:off x="298458" y="3310509"/>
              <a:ext cx="2975859" cy="398001"/>
              <a:chOff x="298458" y="4357280"/>
              <a:chExt cx="2975859" cy="4436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97" name="TextBox 2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2" name="TextBox 3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5" name="TextBox 3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22" name="Group 3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4" name="TextBox 3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322522" y="2914567"/>
              <a:ext cx="2951795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000" dirty="0" err="1">
                  <a:latin typeface="Consolas" panose="020B0609020204030204" pitchFamily="49" charset="0"/>
                </a:rPr>
                <a:t>n</a:t>
              </a:r>
              <a:r>
                <a:rPr kumimoji="0" lang="en-GB" sz="10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umber_line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(4, 7)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15408" y="3247611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27" name="TextBox 326"/>
          <p:cNvSpPr txBox="1"/>
          <p:nvPr/>
        </p:nvSpPr>
        <p:spPr>
          <a:xfrm>
            <a:off x="3599103" y="2166432"/>
            <a:ext cx="3175200" cy="671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</a:t>
            </a:r>
            <a:r>
              <a:rPr lang="en-GB" sz="1050" dirty="0" err="1">
                <a:latin typeface="Consolas" panose="020B0609020204030204" pitchFamily="49" charset="0"/>
              </a:rPr>
              <a:t>as.Date</a:t>
            </a:r>
            <a:r>
              <a:rPr lang="en-GB" sz="105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050" dirty="0" err="1">
                <a:latin typeface="Consolas" panose="020B0609020204030204" pitchFamily="49" charset="0"/>
              </a:rPr>
              <a:t>n</a:t>
            </a:r>
            <a:r>
              <a:rPr kumimoji="0" lang="en-GB" sz="10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050" dirty="0">
                <a:latin typeface="Consolas" panose="020B0609020204030204" pitchFamily="49" charset="0"/>
              </a:rPr>
              <a:t>dates[1]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050" dirty="0">
                <a:latin typeface="Consolas" panose="020B0609020204030204" pitchFamily="49" charset="0"/>
              </a:rPr>
              <a:t>dates[2]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60741" y="3005495"/>
            <a:ext cx="3043282" cy="417635"/>
            <a:chOff x="237111" y="4364726"/>
            <a:chExt cx="3043282" cy="417635"/>
          </a:xfrm>
        </p:grpSpPr>
        <p:grpSp>
          <p:nvGrpSpPr>
            <p:cNvPr id="16" name="Group 15"/>
            <p:cNvGrpSpPr/>
            <p:nvPr/>
          </p:nvGrpSpPr>
          <p:grpSpPr>
            <a:xfrm>
              <a:off x="23711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9" name="TextBox 358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01 Apr</a:t>
                </a:r>
              </a:p>
            </p:txBody>
          </p:sp>
        </p:grpSp>
        <p:cxnSp>
          <p:nvCxnSpPr>
            <p:cNvPr id="330" name="Straight Connector 329"/>
            <p:cNvCxnSpPr/>
            <p:nvPr/>
          </p:nvCxnSpPr>
          <p:spPr>
            <a:xfrm>
              <a:off x="298458" y="4510066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8" name="Straight Arrow Connector 327"/>
            <p:cNvCxnSpPr/>
            <p:nvPr/>
          </p:nvCxnSpPr>
          <p:spPr>
            <a:xfrm flipH="1" flipV="1">
              <a:off x="1308624" y="4364726"/>
              <a:ext cx="1700000" cy="138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60" name="Group 359"/>
            <p:cNvGrpSpPr/>
            <p:nvPr/>
          </p:nvGrpSpPr>
          <p:grpSpPr>
            <a:xfrm>
              <a:off x="107123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2" name="TextBox 361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 Apr</a:t>
                </a: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190535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5" name="TextBox 364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20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2739472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30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3599103" y="1747544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370" name="Thank you for making a new cheatsheet for R! These cheatsheets have an important job:"/>
          <p:cNvSpPr txBox="1"/>
          <p:nvPr/>
        </p:nvSpPr>
        <p:spPr>
          <a:xfrm>
            <a:off x="225167" y="3320466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225168" y="5382237"/>
            <a:ext cx="2975859" cy="1389243"/>
            <a:chOff x="274394" y="7211045"/>
            <a:chExt cx="2975859" cy="1389243"/>
          </a:xfrm>
        </p:grpSpPr>
        <p:grpSp>
          <p:nvGrpSpPr>
            <p:cNvPr id="372" name="Group 371"/>
            <p:cNvGrpSpPr/>
            <p:nvPr/>
          </p:nvGrpSpPr>
          <p:grpSpPr>
            <a:xfrm>
              <a:off x="274394" y="8104557"/>
              <a:ext cx="2975859" cy="495731"/>
              <a:chOff x="298458" y="4357280"/>
              <a:chExt cx="2975859" cy="44363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5" name="TextBox 4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376" name="Straight Connector 37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77" name="Group 37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3" name="TextBox 4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1" name="TextBox 4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79" name="Group 37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9" name="TextBox 3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7" name="TextBox 3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5" name="TextBox 3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3" name="TextBox 3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1" name="TextBox 3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9" name="TextBox 3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7" name="TextBox 38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374" name="Straight Arrow Connector 373"/>
            <p:cNvCxnSpPr/>
            <p:nvPr/>
          </p:nvCxnSpPr>
          <p:spPr>
            <a:xfrm>
              <a:off x="1291344" y="8026214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1800801" y="7888826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768835" y="7751437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1291344" y="7614048"/>
              <a:ext cx="1343440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768835" y="7463962"/>
              <a:ext cx="1865949" cy="12696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1574899" y="7326573"/>
              <a:ext cx="330452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9" name="Straight Arrow Connector 448"/>
            <p:cNvCxnSpPr/>
            <p:nvPr/>
          </p:nvCxnSpPr>
          <p:spPr>
            <a:xfrm flipH="1">
              <a:off x="1291344" y="7211045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2" name="TextBox 451"/>
          <p:cNvSpPr txBox="1"/>
          <p:nvPr/>
        </p:nvSpPr>
        <p:spPr>
          <a:xfrm>
            <a:off x="223320" y="6842484"/>
            <a:ext cx="3173351" cy="28391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3599102" y="3602880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599103" y="3867856"/>
            <a:ext cx="3245746" cy="11977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100" dirty="0">
                <a:latin typeface="+mn-lt"/>
              </a:rPr>
              <a:t>Overlapping </a:t>
            </a:r>
            <a:r>
              <a:rPr lang="en-GB" sz="1100" dirty="0" err="1">
                <a:latin typeface="+mn-lt"/>
              </a:rPr>
              <a:t>number_line</a:t>
            </a:r>
            <a:r>
              <a:rPr lang="en-GB" sz="1100" dirty="0">
                <a:latin typeface="+mn-lt"/>
              </a:rPr>
              <a:t> objects can be merged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n1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n2 &lt;- </a:t>
            </a:r>
            <a:r>
              <a:rPr lang="en-GB" sz="1050" dirty="0" err="1">
                <a:latin typeface="Consolas" panose="020B0609020204030204" pitchFamily="49" charset="0"/>
              </a:rPr>
              <a:t>as.number_line</a:t>
            </a:r>
            <a:r>
              <a:rPr lang="en-GB" sz="105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n3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n4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694453" y="5244513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3599103" y="6052748"/>
            <a:ext cx="301858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694453" y="6394461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3599103" y="6899217"/>
            <a:ext cx="337034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694453" y="7267356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3599104" y="7674652"/>
            <a:ext cx="1461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sp>
        <p:nvSpPr>
          <p:cNvPr id="635" name="TextBox 634"/>
          <p:cNvSpPr txBox="1"/>
          <p:nvPr/>
        </p:nvSpPr>
        <p:spPr>
          <a:xfrm>
            <a:off x="3846362" y="8710893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4"/>
                </a:solidFill>
              </a:rPr>
              <a:t>aligns_end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589" name="Group 588"/>
          <p:cNvGrpSpPr/>
          <p:nvPr/>
        </p:nvGrpSpPr>
        <p:grpSpPr>
          <a:xfrm>
            <a:off x="3694453" y="9603399"/>
            <a:ext cx="2975859" cy="390799"/>
            <a:chOff x="298458" y="4357280"/>
            <a:chExt cx="2975859" cy="443630"/>
          </a:xfrm>
        </p:grpSpPr>
        <p:grpSp>
          <p:nvGrpSpPr>
            <p:cNvPr id="591" name="Group 590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20" name="Straight Connector 61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1" name="TextBox 62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592" name="Straight Connector 591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93" name="Group 592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8" name="Straight Connector 61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9" name="TextBox 61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594" name="Group 593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7" name="TextBox 61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4" name="Straight Connector 6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5" name="TextBox 6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596" name="Group 595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2" name="Straight Connector 6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3" name="TextBox 6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1" name="TextBox 6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8" name="Straight Connector 6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9" name="TextBox 6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6" name="Straight Connector 6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7" name="TextBox 6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600" name="Group 599"/>
            <p:cNvGrpSpPr/>
            <p:nvPr/>
          </p:nvGrpSpPr>
          <p:grpSpPr>
            <a:xfrm>
              <a:off x="2564656" y="4405408"/>
              <a:ext cx="174816" cy="305872"/>
              <a:chOff x="559534" y="4742300"/>
              <a:chExt cx="174816" cy="305872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5" name="TextBox 604"/>
              <p:cNvSpPr txBox="1"/>
              <p:nvPr/>
            </p:nvSpPr>
            <p:spPr>
              <a:xfrm>
                <a:off x="559534" y="4788881"/>
                <a:ext cx="174816" cy="25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602" name="Straight Connector 6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3" name="TextBox 602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988137" y="9457701"/>
            <a:ext cx="528339" cy="102271"/>
            <a:chOff x="4988137" y="9396741"/>
            <a:chExt cx="528339" cy="102271"/>
          </a:xfrm>
        </p:grpSpPr>
        <p:cxnSp>
          <p:nvCxnSpPr>
            <p:cNvPr id="590" name="Straight Arrow Connector 589"/>
            <p:cNvCxnSpPr/>
            <p:nvPr/>
          </p:nvCxnSpPr>
          <p:spPr>
            <a:xfrm>
              <a:off x="4988137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4" name="Straight Arrow Connector 623"/>
            <p:cNvCxnSpPr/>
            <p:nvPr/>
          </p:nvCxnSpPr>
          <p:spPr>
            <a:xfrm>
              <a:off x="5161929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25" name="TextBox 624"/>
          <p:cNvSpPr txBox="1"/>
          <p:nvPr/>
        </p:nvSpPr>
        <p:spPr>
          <a:xfrm>
            <a:off x="3846362" y="9336477"/>
            <a:ext cx="74130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/>
              <a:t>a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cross()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988137" y="9140860"/>
            <a:ext cx="540000" cy="102271"/>
            <a:chOff x="4988137" y="9079900"/>
            <a:chExt cx="540000" cy="102271"/>
          </a:xfrm>
        </p:grpSpPr>
        <p:cxnSp>
          <p:nvCxnSpPr>
            <p:cNvPr id="628" name="Straight Arrow Connector 627"/>
            <p:cNvCxnSpPr/>
            <p:nvPr/>
          </p:nvCxnSpPr>
          <p:spPr>
            <a:xfrm>
              <a:off x="4988137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9" name="Straight Arrow Connector 628"/>
            <p:cNvCxnSpPr/>
            <p:nvPr/>
          </p:nvCxnSpPr>
          <p:spPr>
            <a:xfrm>
              <a:off x="5198193" y="9079900"/>
              <a:ext cx="18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30" name="TextBox 629"/>
          <p:cNvSpPr txBox="1"/>
          <p:nvPr/>
        </p:nvSpPr>
        <p:spPr>
          <a:xfrm>
            <a:off x="3846362" y="9023483"/>
            <a:ext cx="949616" cy="297437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6"/>
                </a:solidFill>
              </a:rPr>
              <a:t>inbetween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88137" y="8546113"/>
            <a:ext cx="329221" cy="102271"/>
            <a:chOff x="4988138" y="8458259"/>
            <a:chExt cx="329221" cy="102271"/>
          </a:xfrm>
        </p:grpSpPr>
        <p:cxnSp>
          <p:nvCxnSpPr>
            <p:cNvPr id="641" name="Straight Arrow Connector 640"/>
            <p:cNvCxnSpPr/>
            <p:nvPr/>
          </p:nvCxnSpPr>
          <p:spPr>
            <a:xfrm>
              <a:off x="4988138" y="8560530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2" name="Straight Arrow Connector 641"/>
            <p:cNvCxnSpPr/>
            <p:nvPr/>
          </p:nvCxnSpPr>
          <p:spPr>
            <a:xfrm>
              <a:off x="4988138" y="8458259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3" name="TextBox 642"/>
          <p:cNvSpPr txBox="1"/>
          <p:nvPr/>
        </p:nvSpPr>
        <p:spPr>
          <a:xfrm>
            <a:off x="3846362" y="8428736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2"/>
                </a:solidFill>
              </a:rPr>
              <a:t>aligns_start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88137" y="8270163"/>
            <a:ext cx="619181" cy="94651"/>
            <a:chOff x="4988138" y="8209203"/>
            <a:chExt cx="619181" cy="94651"/>
          </a:xfrm>
        </p:grpSpPr>
        <p:cxnSp>
          <p:nvCxnSpPr>
            <p:cNvPr id="647" name="Straight Arrow Connector 646"/>
            <p:cNvCxnSpPr/>
            <p:nvPr/>
          </p:nvCxnSpPr>
          <p:spPr>
            <a:xfrm>
              <a:off x="4988138" y="8303854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8" name="Straight Arrow Connector 647"/>
            <p:cNvCxnSpPr/>
            <p:nvPr/>
          </p:nvCxnSpPr>
          <p:spPr>
            <a:xfrm>
              <a:off x="5278098" y="8209203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9" name="TextBox 648"/>
          <p:cNvSpPr txBox="1"/>
          <p:nvPr/>
        </p:nvSpPr>
        <p:spPr>
          <a:xfrm>
            <a:off x="3846362" y="8158613"/>
            <a:ext cx="596353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accent1"/>
                </a:solidFill>
              </a:rPr>
              <a:t>chain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sp>
        <p:nvSpPr>
          <p:cNvPr id="651" name="Line"/>
          <p:cNvSpPr/>
          <p:nvPr/>
        </p:nvSpPr>
        <p:spPr>
          <a:xfrm>
            <a:off x="225168" y="3137486"/>
            <a:ext cx="295738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>
            <a:off x="3599103" y="3482390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10564982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PERIODS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159" name="Group 1158"/>
          <p:cNvGrpSpPr/>
          <p:nvPr/>
        </p:nvGrpSpPr>
        <p:grpSpPr>
          <a:xfrm>
            <a:off x="10513252" y="2738574"/>
            <a:ext cx="3225386" cy="1114723"/>
            <a:chOff x="10513252" y="2858320"/>
            <a:chExt cx="3225386" cy="1114723"/>
          </a:xfrm>
        </p:grpSpPr>
        <p:cxnSp>
          <p:nvCxnSpPr>
            <p:cNvPr id="986" name="Straight Connector 985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3" name="TextBox 972"/>
            <p:cNvSpPr txBox="1"/>
            <p:nvPr/>
          </p:nvSpPr>
          <p:spPr>
            <a:xfrm>
              <a:off x="10537316" y="2858320"/>
              <a:ext cx="3201322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 smtClean="0">
                  <a:latin typeface="Consolas" panose="020B0609020204030204" pitchFamily="49" charset="0"/>
                </a:rPr>
                <a:t>fixed_episodes</a:t>
              </a:r>
              <a:r>
                <a:rPr lang="en-GB" sz="1000" dirty="0" smtClean="0">
                  <a:latin typeface="Consolas" panose="020B0609020204030204" pitchFamily="49" charset="0"/>
                </a:rPr>
                <a:t>(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periods,case_length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</a:t>
              </a:r>
              <a:r>
                <a:rPr lang="en-GB" sz="1000" dirty="0" smtClean="0">
                  <a:latin typeface="Consolas" panose="020B0609020204030204" pitchFamily="49" charset="0"/>
                </a:rPr>
                <a:t>0)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985" name="Group 984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4" name="Straight Connector 10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5" name="TextBox 10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2" name="Straight Connector 10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3" name="TextBox 10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0" name="Straight Connector 10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1" name="TextBox 10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8" name="Straight Connector 10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9" name="TextBox 10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6" name="Straight Connector 10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7" name="TextBox 10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991" name="Group 990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4" name="Straight Connector 10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5" name="TextBox 100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2" name="Straight Connector 10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3" name="TextBox 10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1" name="TextBox 100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998" name="Straight Connector 99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9" name="TextBox 99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996" name="Straight Connector 9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7" name="TextBox 996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017" name="Straight Arrow Connector 1016"/>
            <p:cNvCxnSpPr/>
            <p:nvPr/>
          </p:nvCxnSpPr>
          <p:spPr>
            <a:xfrm>
              <a:off x="10713439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60" name="Group 1059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2" name="TextBox 1061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22" name="Straight Arrow Connector 1121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3" name="Straight Arrow Connector 1122"/>
            <p:cNvCxnSpPr/>
            <p:nvPr/>
          </p:nvCxnSpPr>
          <p:spPr>
            <a:xfrm>
              <a:off x="12326844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4" name="Straight Arrow Connector 1123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48" name="Group 114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44" name="Group 1143"/>
              <p:cNvGrpSpPr/>
              <p:nvPr/>
            </p:nvGrpSpPr>
            <p:grpSpPr>
              <a:xfrm>
                <a:off x="10710607" y="3151565"/>
                <a:ext cx="511152" cy="291440"/>
                <a:chOff x="10710607" y="3151565"/>
                <a:chExt cx="511152" cy="291440"/>
              </a:xfrm>
            </p:grpSpPr>
            <p:sp>
              <p:nvSpPr>
                <p:cNvPr id="978" name="TextBox 977"/>
                <p:cNvSpPr txBox="1"/>
                <p:nvPr/>
              </p:nvSpPr>
              <p:spPr>
                <a:xfrm>
                  <a:off x="10904190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39" name="Connector: Elbow 1138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43" name="Connector: Elbow 1142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49" name="Group 1148"/>
            <p:cNvGrpSpPr/>
            <p:nvPr/>
          </p:nvGrpSpPr>
          <p:grpSpPr>
            <a:xfrm>
              <a:off x="11529827" y="3152428"/>
              <a:ext cx="548400" cy="291440"/>
              <a:chOff x="10710607" y="3151565"/>
              <a:chExt cx="548400" cy="291440"/>
            </a:xfrm>
          </p:grpSpPr>
          <p:grpSp>
            <p:nvGrpSpPr>
              <p:cNvPr id="1150" name="Group 1149"/>
              <p:cNvGrpSpPr/>
              <p:nvPr/>
            </p:nvGrpSpPr>
            <p:grpSpPr>
              <a:xfrm>
                <a:off x="10710607" y="3151565"/>
                <a:ext cx="479348" cy="291440"/>
                <a:chOff x="10710607" y="3151565"/>
                <a:chExt cx="479348" cy="291440"/>
              </a:xfrm>
            </p:grpSpPr>
            <p:sp>
              <p:nvSpPr>
                <p:cNvPr id="1152" name="TextBox 1151"/>
                <p:cNvSpPr txBox="1"/>
                <p:nvPr/>
              </p:nvSpPr>
              <p:spPr>
                <a:xfrm>
                  <a:off x="10872386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153" name="Connector: Elbow 1152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1" name="Connector: Elbow 1150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54" name="Group 1153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55" name="Group 1154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57" name="TextBox 1156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158" name="Connector: Elbow 1157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6" name="Connector: Elbow 1155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220" name="Group 1219"/>
          <p:cNvGrpSpPr/>
          <p:nvPr/>
        </p:nvGrpSpPr>
        <p:grpSpPr>
          <a:xfrm>
            <a:off x="10513252" y="3812481"/>
            <a:ext cx="3225386" cy="1114723"/>
            <a:chOff x="10625934" y="3932227"/>
            <a:chExt cx="3225386" cy="1114723"/>
          </a:xfrm>
        </p:grpSpPr>
        <p:grpSp>
          <p:nvGrpSpPr>
            <p:cNvPr id="1160" name="Group 1159"/>
            <p:cNvGrpSpPr/>
            <p:nvPr/>
          </p:nvGrpSpPr>
          <p:grpSpPr>
            <a:xfrm>
              <a:off x="10625934" y="3932227"/>
              <a:ext cx="3225386" cy="1114723"/>
              <a:chOff x="10513252" y="2858320"/>
              <a:chExt cx="3225386" cy="1114723"/>
            </a:xfrm>
          </p:grpSpPr>
          <p:cxnSp>
            <p:nvCxnSpPr>
              <p:cNvPr id="1161" name="Straight Connector 116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62" name="TextBox 1161"/>
              <p:cNvSpPr txBox="1"/>
              <p:nvPr/>
            </p:nvSpPr>
            <p:spPr>
              <a:xfrm>
                <a:off x="10537316" y="2858320"/>
                <a:ext cx="3201322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(periods, </a:t>
                </a:r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1)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63" name="Group 116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3" name="Straight Connector 12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4" name="TextBox 121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64" name="Group 116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1" name="Straight Connector 12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2" name="TextBox 12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9" name="Straight Connector 120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0" name="TextBox 120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66" name="Group 116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7" name="Straight Connector 12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8" name="TextBox 12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67" name="Group 116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5" name="Straight Connector 12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6" name="TextBox 12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68" name="Group 116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3" name="Straight Connector 120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4" name="TextBox 120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69" name="Group 116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1" name="Straight Connector 120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2" name="TextBox 120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70" name="Group 116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9" name="Straight Connector 11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0" name="TextBox 11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1" name="Group 117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7" name="Straight Connector 119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8" name="TextBox 119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72" name="Group 117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195" name="Straight Connector 119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6" name="TextBox 119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73" name="Straight Arrow Connector 1172"/>
              <p:cNvCxnSpPr/>
              <p:nvPr/>
            </p:nvCxnSpPr>
            <p:spPr>
              <a:xfrm>
                <a:off x="10721323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4" name="Group 117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193" name="Straight Connector 119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4" name="TextBox 119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75" name="Straight Arrow Connector 1174"/>
              <p:cNvCxnSpPr/>
              <p:nvPr/>
            </p:nvCxnSpPr>
            <p:spPr>
              <a:xfrm>
                <a:off x="11527578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6" name="Straight Arrow Connector 1175"/>
              <p:cNvCxnSpPr/>
              <p:nvPr/>
            </p:nvCxnSpPr>
            <p:spPr>
              <a:xfrm>
                <a:off x="12337731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7" name="Straight Arrow Connector 1176"/>
              <p:cNvCxnSpPr/>
              <p:nvPr/>
            </p:nvCxnSpPr>
            <p:spPr>
              <a:xfrm>
                <a:off x="12869260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8" name="Group 1177"/>
              <p:cNvGrpSpPr/>
              <p:nvPr/>
            </p:nvGrpSpPr>
            <p:grpSpPr>
              <a:xfrm>
                <a:off x="10710607" y="3151565"/>
                <a:ext cx="1369200" cy="291440"/>
                <a:chOff x="10710607" y="3151565"/>
                <a:chExt cx="1369200" cy="291440"/>
              </a:xfrm>
            </p:grpSpPr>
            <p:grpSp>
              <p:nvGrpSpPr>
                <p:cNvPr id="1189" name="Group 1188"/>
                <p:cNvGrpSpPr/>
                <p:nvPr/>
              </p:nvGrpSpPr>
              <p:grpSpPr>
                <a:xfrm>
                  <a:off x="10710607" y="3151565"/>
                  <a:ext cx="1216800" cy="291440"/>
                  <a:chOff x="10710607" y="3151565"/>
                  <a:chExt cx="1216800" cy="291440"/>
                </a:xfrm>
              </p:grpSpPr>
              <p:sp>
                <p:nvSpPr>
                  <p:cNvPr id="1191" name="TextBox 1190"/>
                  <p:cNvSpPr txBox="1"/>
                  <p:nvPr/>
                </p:nvSpPr>
                <p:spPr>
                  <a:xfrm>
                    <a:off x="11254034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192" name="Connector: Elbow 1191"/>
                  <p:cNvCxnSpPr/>
                  <p:nvPr/>
                </p:nvCxnSpPr>
                <p:spPr>
                  <a:xfrm flipV="1">
                    <a:off x="10710607" y="3389005"/>
                    <a:ext cx="12168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90" name="Connector: Elbow 1189"/>
                <p:cNvCxnSpPr/>
                <p:nvPr/>
              </p:nvCxnSpPr>
              <p:spPr>
                <a:xfrm flipH="1" flipV="1">
                  <a:off x="10863007" y="3389005"/>
                  <a:ext cx="12168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0" name="Group 1179"/>
              <p:cNvGrpSpPr/>
              <p:nvPr/>
            </p:nvGrpSpPr>
            <p:grpSpPr>
              <a:xfrm>
                <a:off x="12326844" y="3146798"/>
                <a:ext cx="1106400" cy="291440"/>
                <a:chOff x="10710607" y="3151565"/>
                <a:chExt cx="1106400" cy="291440"/>
              </a:xfrm>
            </p:grpSpPr>
            <p:grpSp>
              <p:nvGrpSpPr>
                <p:cNvPr id="1181" name="Group 1180"/>
                <p:cNvGrpSpPr/>
                <p:nvPr/>
              </p:nvGrpSpPr>
              <p:grpSpPr>
                <a:xfrm>
                  <a:off x="10710607" y="3151565"/>
                  <a:ext cx="936000" cy="291440"/>
                  <a:chOff x="10710607" y="3151565"/>
                  <a:chExt cx="936000" cy="291440"/>
                </a:xfrm>
              </p:grpSpPr>
              <p:sp>
                <p:nvSpPr>
                  <p:cNvPr id="1183" name="TextBox 1182"/>
                  <p:cNvSpPr txBox="1"/>
                  <p:nvPr/>
                </p:nvSpPr>
                <p:spPr>
                  <a:xfrm>
                    <a:off x="111347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184" name="Connector: Elbow 1183"/>
                  <p:cNvCxnSpPr/>
                  <p:nvPr/>
                </p:nvCxnSpPr>
                <p:spPr>
                  <a:xfrm flipV="1">
                    <a:off x="10710607" y="3389005"/>
                    <a:ext cx="93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82" name="Connector: Elbow 1181"/>
                <p:cNvCxnSpPr/>
                <p:nvPr/>
              </p:nvCxnSpPr>
              <p:spPr>
                <a:xfrm flipH="1" flipV="1">
                  <a:off x="10863007" y="3389005"/>
                  <a:ext cx="95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216" name="Straight Arrow Connector 1215"/>
            <p:cNvCxnSpPr/>
            <p:nvPr/>
          </p:nvCxnSpPr>
          <p:spPr>
            <a:xfrm>
              <a:off x="11366120" y="453864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7" name="Straight Arrow Connector 1216"/>
            <p:cNvCxnSpPr/>
            <p:nvPr/>
          </p:nvCxnSpPr>
          <p:spPr>
            <a:xfrm>
              <a:off x="12965602" y="453202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Group 18"/>
          <p:cNvGrpSpPr/>
          <p:nvPr/>
        </p:nvGrpSpPr>
        <p:grpSpPr>
          <a:xfrm>
            <a:off x="10513252" y="4987996"/>
            <a:ext cx="3073541" cy="1114723"/>
            <a:chOff x="10529228" y="5086667"/>
            <a:chExt cx="3073541" cy="1114723"/>
          </a:xfrm>
        </p:grpSpPr>
        <p:grpSp>
          <p:nvGrpSpPr>
            <p:cNvPr id="1221" name="Group 1220"/>
            <p:cNvGrpSpPr/>
            <p:nvPr/>
          </p:nvGrpSpPr>
          <p:grpSpPr>
            <a:xfrm>
              <a:off x="10529228" y="5086667"/>
              <a:ext cx="3073541" cy="1114723"/>
              <a:chOff x="10625934" y="3932227"/>
              <a:chExt cx="3073541" cy="1114723"/>
            </a:xfrm>
          </p:grpSpPr>
          <p:grpSp>
            <p:nvGrpSpPr>
              <p:cNvPr id="1222" name="Group 1221"/>
              <p:cNvGrpSpPr/>
              <p:nvPr/>
            </p:nvGrpSpPr>
            <p:grpSpPr>
              <a:xfrm>
                <a:off x="10625934" y="3932227"/>
                <a:ext cx="3073541" cy="1114723"/>
                <a:chOff x="10513252" y="2858320"/>
                <a:chExt cx="3073541" cy="1114723"/>
              </a:xfrm>
            </p:grpSpPr>
            <p:cxnSp>
              <p:nvCxnSpPr>
                <p:cNvPr id="1225" name="Straight Connector 1224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26" name="TextBox 1225"/>
                <p:cNvSpPr txBox="1"/>
                <p:nvPr/>
              </p:nvSpPr>
              <p:spPr>
                <a:xfrm>
                  <a:off x="10537316" y="2858320"/>
                  <a:ext cx="3049477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(periods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, </a:t>
                  </a:r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= 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1)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227" name="Group 1226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2" name="Straight Connector 12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3" name="TextBox 12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228" name="Group 1227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0" name="Straight Connector 12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1" name="TextBox 12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229" name="Group 1228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8" name="Straight Connector 12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9" name="TextBox 12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230" name="Group 1229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6" name="Straight Connector 12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7" name="TextBox 12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231" name="Group 1230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4" name="Straight Connector 12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5" name="TextBox 12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232" name="Group 1231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2" name="Straight Connector 126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3" name="TextBox 12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233" name="Group 1232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1" name="TextBox 126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234" name="Group 1233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9" name="TextBox 125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235" name="Group 1234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236" name="Group 1235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5" name="TextBox 1254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237" name="Straight Arrow Connector 1236"/>
                <p:cNvCxnSpPr/>
                <p:nvPr/>
              </p:nvCxnSpPr>
              <p:spPr>
                <a:xfrm>
                  <a:off x="10721323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38" name="Group 1237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3" name="TextBox 1252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239" name="Straight Arrow Connector 1238"/>
                <p:cNvCxnSpPr/>
                <p:nvPr/>
              </p:nvCxnSpPr>
              <p:spPr>
                <a:xfrm>
                  <a:off x="11527578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0" name="Straight Arrow Connector 1239"/>
                <p:cNvCxnSpPr/>
                <p:nvPr/>
              </p:nvCxnSpPr>
              <p:spPr>
                <a:xfrm>
                  <a:off x="12334102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1" name="Straight Arrow Connector 1240"/>
                <p:cNvCxnSpPr/>
                <p:nvPr/>
              </p:nvCxnSpPr>
              <p:spPr>
                <a:xfrm>
                  <a:off x="12869260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42" name="Group 1241"/>
                <p:cNvGrpSpPr/>
                <p:nvPr/>
              </p:nvGrpSpPr>
              <p:grpSpPr>
                <a:xfrm>
                  <a:off x="10710607" y="3151565"/>
                  <a:ext cx="2726400" cy="291440"/>
                  <a:chOff x="10710607" y="3151565"/>
                  <a:chExt cx="2726400" cy="291440"/>
                </a:xfrm>
              </p:grpSpPr>
              <p:grpSp>
                <p:nvGrpSpPr>
                  <p:cNvPr id="1248" name="Group 1247"/>
                  <p:cNvGrpSpPr/>
                  <p:nvPr/>
                </p:nvGrpSpPr>
                <p:grpSpPr>
                  <a:xfrm>
                    <a:off x="10710607" y="3151565"/>
                    <a:ext cx="2574000" cy="291440"/>
                    <a:chOff x="10710607" y="3151565"/>
                    <a:chExt cx="2574000" cy="291440"/>
                  </a:xfrm>
                </p:grpSpPr>
                <p:sp>
                  <p:nvSpPr>
                    <p:cNvPr id="1250" name="TextBox 1249"/>
                    <p:cNvSpPr txBox="1"/>
                    <p:nvPr/>
                  </p:nvSpPr>
                  <p:spPr>
                    <a:xfrm>
                      <a:off x="12045618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251" name="Connector: Elbow 1250"/>
                    <p:cNvCxnSpPr/>
                    <p:nvPr/>
                  </p:nvCxnSpPr>
                  <p:spPr>
                    <a:xfrm flipV="1">
                      <a:off x="10710607" y="3389005"/>
                      <a:ext cx="2574000" cy="54000"/>
                    </a:xfrm>
                    <a:prstGeom prst="bentConnector3">
                      <a:avLst>
                        <a:gd name="adj1" fmla="val 537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249" name="Connector: Elbow 1248"/>
                  <p:cNvCxnSpPr/>
                  <p:nvPr/>
                </p:nvCxnSpPr>
                <p:spPr>
                  <a:xfrm flipH="1" flipV="1">
                    <a:off x="10863007" y="3389005"/>
                    <a:ext cx="2574000" cy="54000"/>
                  </a:xfrm>
                  <a:prstGeom prst="bentConnector3">
                    <a:avLst>
                      <a:gd name="adj1" fmla="val 53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223" name="Straight Arrow Connector 1222"/>
              <p:cNvCxnSpPr/>
              <p:nvPr/>
            </p:nvCxnSpPr>
            <p:spPr>
              <a:xfrm>
                <a:off x="11366120" y="453864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24" name="Straight Arrow Connector 1223"/>
              <p:cNvCxnSpPr/>
              <p:nvPr/>
            </p:nvCxnSpPr>
            <p:spPr>
              <a:xfrm>
                <a:off x="12965602" y="453202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74" name="Straight Arrow Connector 1273"/>
            <p:cNvCxnSpPr/>
            <p:nvPr/>
          </p:nvCxnSpPr>
          <p:spPr>
            <a:xfrm>
              <a:off x="12075127" y="5687800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/>
          <p:cNvGrpSpPr/>
          <p:nvPr/>
        </p:nvGrpSpPr>
        <p:grpSpPr>
          <a:xfrm>
            <a:off x="7212402" y="2738574"/>
            <a:ext cx="3225386" cy="1114723"/>
            <a:chOff x="7227028" y="2858320"/>
            <a:chExt cx="3225386" cy="1114723"/>
          </a:xfrm>
        </p:grpSpPr>
        <p:grpSp>
          <p:nvGrpSpPr>
            <p:cNvPr id="1280" name="Group 1279"/>
            <p:cNvGrpSpPr/>
            <p:nvPr/>
          </p:nvGrpSpPr>
          <p:grpSpPr>
            <a:xfrm>
              <a:off x="7227028" y="2858320"/>
              <a:ext cx="3225386" cy="1114723"/>
              <a:chOff x="10513252" y="2858320"/>
              <a:chExt cx="3225386" cy="1114723"/>
            </a:xfrm>
          </p:grpSpPr>
          <p:cxnSp>
            <p:nvCxnSpPr>
              <p:cNvPr id="1281" name="Straight Connector 128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82" name="TextBox 1281"/>
              <p:cNvSpPr txBox="1"/>
              <p:nvPr/>
            </p:nvSpPr>
            <p:spPr>
              <a:xfrm>
                <a:off x="10537316" y="2858320"/>
                <a:ext cx="3201322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5)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283" name="Group 128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3" name="Straight Connector 13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4" name="TextBox 13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284" name="Group 128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1" name="Straight Connector 13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2" name="TextBox 13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285" name="Group 128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9" name="Straight Connector 13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0" name="TextBox 13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286" name="Group 128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7" name="Straight Connector 13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8" name="TextBox 13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287" name="Group 128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6" name="TextBox 132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288" name="Group 128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4" name="TextBox 132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289" name="Group 128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2" name="TextBox 13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290" name="Group 128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9" name="Straight Connector 13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0" name="TextBox 13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291" name="Group 129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8" name="TextBox 1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6" name="TextBox 131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293" name="Straight Arrow Connector 1292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4" name="Group 129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4" name="TextBox 131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295" name="Straight Arrow Connector 1294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7" name="Straight Arrow Connector 1296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8" name="Group 1297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309" name="Group 1308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311" name="TextBox 1310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312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10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0" name="Group 1299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301" name="Group 1300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303" name="TextBox 1302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304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02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338" name="Group 1337"/>
            <p:cNvGrpSpPr/>
            <p:nvPr/>
          </p:nvGrpSpPr>
          <p:grpSpPr>
            <a:xfrm>
              <a:off x="7406778" y="3481658"/>
              <a:ext cx="1373280" cy="65"/>
              <a:chOff x="7395054" y="3466271"/>
              <a:chExt cx="1373280" cy="65"/>
            </a:xfrm>
          </p:grpSpPr>
          <p:cxnSp>
            <p:nvCxnSpPr>
              <p:cNvPr id="1336" name="Straight Arrow Connector 1335"/>
              <p:cNvCxnSpPr/>
              <p:nvPr/>
            </p:nvCxnSpPr>
            <p:spPr>
              <a:xfrm>
                <a:off x="7395054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7" name="Straight Arrow Connector 1336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959" name="Straight Connector 958"/>
          <p:cNvCxnSpPr/>
          <p:nvPr/>
        </p:nvCxnSpPr>
        <p:spPr>
          <a:xfrm flipH="1">
            <a:off x="7799096" y="953453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/>
          <p:cNvGrpSpPr/>
          <p:nvPr/>
        </p:nvGrpSpPr>
        <p:grpSpPr>
          <a:xfrm>
            <a:off x="7241643" y="8715772"/>
            <a:ext cx="3201322" cy="1314093"/>
            <a:chOff x="7090582" y="3760742"/>
            <a:chExt cx="3201322" cy="1314093"/>
          </a:xfrm>
        </p:grpSpPr>
        <p:grpSp>
          <p:nvGrpSpPr>
            <p:cNvPr id="802" name="Group 801"/>
            <p:cNvGrpSpPr/>
            <p:nvPr/>
          </p:nvGrpSpPr>
          <p:grpSpPr>
            <a:xfrm>
              <a:off x="7090582" y="3760742"/>
              <a:ext cx="3201322" cy="1314093"/>
              <a:chOff x="10416293" y="2658950"/>
              <a:chExt cx="3201322" cy="1314093"/>
            </a:xfrm>
          </p:grpSpPr>
          <p:cxnSp>
            <p:nvCxnSpPr>
              <p:cNvPr id="803" name="Straight Connector 802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4" name="TextBox 803"/>
              <p:cNvSpPr txBox="1"/>
              <p:nvPr/>
            </p:nvSpPr>
            <p:spPr>
              <a:xfrm>
                <a:off x="10416293" y="2658950"/>
                <a:ext cx="3201322" cy="623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from_last</a:t>
                </a:r>
                <a:r>
                  <a:rPr lang="en-GB" sz="1000" dirty="0">
                    <a:latin typeface="Consolas" panose="020B0609020204030204" pitchFamily="49" charset="0"/>
                  </a:rPr>
                  <a:t> = T, </a:t>
                </a:r>
              </a:p>
              <a:p>
                <a:pPr lvl="1" indent="0">
                  <a:buClr>
                    <a:schemeClr val="accent4"/>
                  </a:buClr>
                </a:pPr>
                <a:r>
                  <a:rPr lang="en-GB" sz="1000" dirty="0">
                    <a:latin typeface="Consolas" panose="020B0609020204030204" pitchFamily="49" charset="0"/>
                  </a:rPr>
                  <a:t>to_s4 = T)</a:t>
                </a:r>
              </a:p>
            </p:txBody>
          </p:sp>
          <p:grpSp>
            <p:nvGrpSpPr>
              <p:cNvPr id="805" name="Group 804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21" name="Straight Connector 10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806" name="Group 805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9" name="Straight Connector 10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0" name="TextBox 10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6" name="Straight Connector 10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18" name="TextBox 10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3" name="Straight Connector 9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4" name="TextBox 9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1" name="Straight Connector 9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2" name="TextBox 9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9" name="Straight Connector 9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0" name="TextBox 9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7" name="TextBox 97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4" name="Straight Connector 97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5" name="TextBox 97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69" name="Straight Connector 9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2" name="TextBox 9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8" name="TextBox 967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856" name="Straight Arrow Connector 85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859" name="Group 858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6" name="TextBox 965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860" name="Straight Arrow Connector 859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1" name="Straight Arrow Connector 860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2" name="Straight Arrow Connector 861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956" name="Group 955"/>
              <p:cNvGrpSpPr/>
              <p:nvPr/>
            </p:nvGrpSpPr>
            <p:grpSpPr>
              <a:xfrm>
                <a:off x="10593504" y="3151565"/>
                <a:ext cx="317569" cy="291440"/>
                <a:chOff x="10593504" y="3151565"/>
                <a:chExt cx="317569" cy="291440"/>
              </a:xfrm>
            </p:grpSpPr>
            <p:sp>
              <p:nvSpPr>
                <p:cNvPr id="958" name="TextBox 95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960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0" name="Group 909"/>
              <p:cNvGrpSpPr/>
              <p:nvPr/>
            </p:nvGrpSpPr>
            <p:grpSpPr>
              <a:xfrm>
                <a:off x="11517888" y="3146798"/>
                <a:ext cx="1376400" cy="291440"/>
                <a:chOff x="9901651" y="3151565"/>
                <a:chExt cx="1376400" cy="291440"/>
              </a:xfrm>
            </p:grpSpPr>
            <p:grpSp>
              <p:nvGrpSpPr>
                <p:cNvPr id="911" name="Group 910"/>
                <p:cNvGrpSpPr/>
                <p:nvPr/>
              </p:nvGrpSpPr>
              <p:grpSpPr>
                <a:xfrm>
                  <a:off x="9901651" y="3151565"/>
                  <a:ext cx="1224000" cy="291440"/>
                  <a:chOff x="9901651" y="3151565"/>
                  <a:chExt cx="1224000" cy="291440"/>
                </a:xfrm>
              </p:grpSpPr>
              <p:sp>
                <p:nvSpPr>
                  <p:cNvPr id="915" name="TextBox 914"/>
                  <p:cNvSpPr txBox="1"/>
                  <p:nvPr/>
                </p:nvSpPr>
                <p:spPr>
                  <a:xfrm>
                    <a:off x="10501691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E4</a:t>
                    </a:r>
                  </a:p>
                </p:txBody>
              </p:sp>
              <p:cxnSp>
                <p:nvCxnSpPr>
                  <p:cNvPr id="955" name="Connector: Elbow 1303"/>
                  <p:cNvCxnSpPr/>
                  <p:nvPr/>
                </p:nvCxnSpPr>
                <p:spPr>
                  <a:xfrm flipV="1">
                    <a:off x="9901651" y="3389005"/>
                    <a:ext cx="1224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913" name="Connector: Elbow 1301"/>
                <p:cNvCxnSpPr/>
                <p:nvPr/>
              </p:nvCxnSpPr>
              <p:spPr>
                <a:xfrm flipH="1" flipV="1">
                  <a:off x="10054051" y="3389005"/>
                  <a:ext cx="122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075" name="Straight Arrow Connector 1074"/>
            <p:cNvCxnSpPr/>
            <p:nvPr/>
          </p:nvCxnSpPr>
          <p:spPr>
            <a:xfrm flipH="1">
              <a:off x="8202435" y="4579509"/>
              <a:ext cx="1368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30" name="Group 1129"/>
          <p:cNvGrpSpPr/>
          <p:nvPr/>
        </p:nvGrpSpPr>
        <p:grpSpPr>
          <a:xfrm>
            <a:off x="7214749" y="7589797"/>
            <a:ext cx="3201322" cy="1218561"/>
            <a:chOff x="7103175" y="2754482"/>
            <a:chExt cx="3201322" cy="1218561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103175" y="2754482"/>
              <a:ext cx="3201322" cy="1218561"/>
              <a:chOff x="10389399" y="2754482"/>
              <a:chExt cx="3201322" cy="1218561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389399" y="2754482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2)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214749" y="6522386"/>
            <a:ext cx="3201322" cy="1087829"/>
            <a:chOff x="7027589" y="5059612"/>
            <a:chExt cx="3201322" cy="1087829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7332851" y="5655352"/>
              <a:ext cx="849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" name="Group 17"/>
            <p:cNvGrpSpPr/>
            <p:nvPr/>
          </p:nvGrpSpPr>
          <p:grpSpPr>
            <a:xfrm>
              <a:off x="7027589" y="5059612"/>
              <a:ext cx="3201322" cy="1087829"/>
              <a:chOff x="7027589" y="5059612"/>
              <a:chExt cx="3201322" cy="1087829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8177976" y="5656111"/>
                <a:ext cx="8280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8992109" y="5656111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023" name="Group 1022"/>
              <p:cNvGrpSpPr/>
              <p:nvPr/>
            </p:nvGrpSpPr>
            <p:grpSpPr>
              <a:xfrm>
                <a:off x="7027589" y="5059612"/>
                <a:ext cx="3201322" cy="1087829"/>
                <a:chOff x="10389399" y="2885214"/>
                <a:chExt cx="3201322" cy="1087829"/>
              </a:xfrm>
            </p:grpSpPr>
            <p:cxnSp>
              <p:nvCxnSpPr>
                <p:cNvPr id="1024" name="Straight Connector 1023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5" name="TextBox 1024"/>
                <p:cNvSpPr txBox="1"/>
                <p:nvPr/>
              </p:nvSpPr>
              <p:spPr>
                <a:xfrm>
                  <a:off x="10389399" y="2885214"/>
                  <a:ext cx="3201322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(dates, </a:t>
                  </a:r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= 5)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026" name="Group 1025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2" name="Straight Connector 10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3" name="TextBox 10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0" name="Straight Connector 10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1" name="TextBox 10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028" name="Group 1027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8" name="Straight Connector 10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9" name="TextBox 10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029" name="Group 1028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6" name="Straight Connector 10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7" name="TextBox 10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030" name="Group 1029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4" name="Straight Connector 10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5" name="TextBox 10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031" name="Group 1030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9" name="Straight Connector 105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3" name="TextBox 10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7" name="Straight Connector 1056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8" name="TextBox 1057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5" name="Straight Connector 1054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6" name="TextBox 1055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034" name="Group 1033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3" name="Straight Connector 1052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4" name="TextBox 1053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035" name="Group 1034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051" name="Straight Connector 1050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2" name="TextBox 1051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036" name="Straight Arrow Connector 1035"/>
                <p:cNvCxnSpPr/>
                <p:nvPr/>
              </p:nvCxnSpPr>
              <p:spPr>
                <a:xfrm>
                  <a:off x="10713439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37" name="Group 1036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049" name="Straight Connector 104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0" name="TextBox 1049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038" name="Straight Arrow Connector 1037"/>
                <p:cNvCxnSpPr/>
                <p:nvPr/>
              </p:nvCxnSpPr>
              <p:spPr>
                <a:xfrm>
                  <a:off x="11527578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9" name="Straight Arrow Connector 1038"/>
                <p:cNvCxnSpPr/>
                <p:nvPr/>
              </p:nvCxnSpPr>
              <p:spPr>
                <a:xfrm>
                  <a:off x="12326844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40" name="Straight Arrow Connector 1039"/>
                <p:cNvCxnSpPr/>
                <p:nvPr/>
              </p:nvCxnSpPr>
              <p:spPr>
                <a:xfrm>
                  <a:off x="12869260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42" name="Group 1041"/>
                <p:cNvGrpSpPr/>
                <p:nvPr/>
              </p:nvGrpSpPr>
              <p:grpSpPr>
                <a:xfrm>
                  <a:off x="10714794" y="3146798"/>
                  <a:ext cx="2168400" cy="291440"/>
                  <a:chOff x="9098557" y="3151565"/>
                  <a:chExt cx="2168400" cy="291440"/>
                </a:xfrm>
              </p:grpSpPr>
              <p:grpSp>
                <p:nvGrpSpPr>
                  <p:cNvPr id="1043" name="Group 1042"/>
                  <p:cNvGrpSpPr/>
                  <p:nvPr/>
                </p:nvGrpSpPr>
                <p:grpSpPr>
                  <a:xfrm>
                    <a:off x="9098557" y="3151565"/>
                    <a:ext cx="2016000" cy="291440"/>
                    <a:chOff x="9098557" y="3151565"/>
                    <a:chExt cx="2016000" cy="291440"/>
                  </a:xfrm>
                </p:grpSpPr>
                <p:sp>
                  <p:nvSpPr>
                    <p:cNvPr id="1045" name="TextBox 1044"/>
                    <p:cNvSpPr txBox="1"/>
                    <p:nvPr/>
                  </p:nvSpPr>
                  <p:spPr>
                    <a:xfrm>
                      <a:off x="10050317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046" name="Connector: Elbow 1303"/>
                    <p:cNvCxnSpPr/>
                    <p:nvPr/>
                  </p:nvCxnSpPr>
                  <p:spPr>
                    <a:xfrm flipV="1">
                      <a:off x="9098557" y="3389005"/>
                      <a:ext cx="2016000" cy="54000"/>
                    </a:xfrm>
                    <a:prstGeom prst="bentConnector3">
                      <a:avLst>
                        <a:gd name="adj1" fmla="val -96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44" name="Connector: Elbow 1301"/>
                  <p:cNvCxnSpPr/>
                  <p:nvPr/>
                </p:nvCxnSpPr>
                <p:spPr>
                  <a:xfrm flipH="1" flipV="1">
                    <a:off x="9250957" y="3389005"/>
                    <a:ext cx="2016000" cy="54000"/>
                  </a:xfrm>
                  <a:prstGeom prst="bentConnector3">
                    <a:avLst>
                      <a:gd name="adj1" fmla="val -362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354" name="Straight Connector 1353"/>
              <p:cNvCxnSpPr/>
              <p:nvPr/>
            </p:nvCxnSpPr>
            <p:spPr>
              <a:xfrm>
                <a:off x="9537914" y="5655795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358" name="Straight Connector 1357"/>
          <p:cNvCxnSpPr/>
          <p:nvPr/>
        </p:nvCxnSpPr>
        <p:spPr>
          <a:xfrm>
            <a:off x="7212402" y="4581826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7329096" y="4564430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7597784" y="4564430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7866472" y="4564430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8135160" y="4564430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8403848" y="4564430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8672536" y="4564430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8941224" y="4564430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9209912" y="4564430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9478600" y="4564430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9683683" y="4529203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7412589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9915593" y="4563488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8226728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9025994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9568410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7292654" y="4105726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76" name="Group 1375"/>
          <p:cNvGrpSpPr/>
          <p:nvPr/>
        </p:nvGrpSpPr>
        <p:grpSpPr>
          <a:xfrm>
            <a:off x="8217038" y="4100959"/>
            <a:ext cx="1376400" cy="291440"/>
            <a:chOff x="9901651" y="3151565"/>
            <a:chExt cx="1376400" cy="291440"/>
          </a:xfrm>
        </p:grpSpPr>
        <p:grpSp>
          <p:nvGrpSpPr>
            <p:cNvPr id="1377" name="Group 1376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379" name="TextBox 1378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1380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78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 flipH="1">
            <a:off x="8227296" y="4431878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0600588" y="8591915"/>
            <a:ext cx="3361810" cy="1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i="1" dirty="0"/>
              <a:t>solid lines – case </a:t>
            </a:r>
            <a:r>
              <a:rPr lang="en-GB" sz="1000" i="1" dirty="0" smtClean="0"/>
              <a:t>window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 smtClean="0"/>
              <a:t>dashed </a:t>
            </a:r>
            <a:r>
              <a:rPr lang="en-GB" sz="1000" i="1" dirty="0"/>
              <a:t>lines – recurrence </a:t>
            </a:r>
            <a:r>
              <a:rPr lang="en-GB" sz="1000" i="1" dirty="0" smtClean="0"/>
              <a:t>windows</a:t>
            </a:r>
            <a:endParaRPr lang="en-GB" sz="1000" i="1" dirty="0"/>
          </a:p>
          <a:p>
            <a:r>
              <a:rPr lang="en-GB" sz="1000" i="1" dirty="0" smtClean="0"/>
              <a:t>solid </a:t>
            </a:r>
            <a:r>
              <a:rPr lang="en-GB" sz="1000" i="1" dirty="0"/>
              <a:t>end – start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arrow head – end of an </a:t>
            </a:r>
            <a:r>
              <a:rPr lang="en-GB" sz="1000" i="1" dirty="0" smtClean="0"/>
              <a:t>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000" i="1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 smtClean="0"/>
              <a:t>See more useful features </a:t>
            </a:r>
            <a:r>
              <a:rPr lang="en-GB" sz="1000" i="1" dirty="0" smtClean="0">
                <a:hlinkClick r:id="rId6"/>
              </a:rPr>
              <a:t>here</a:t>
            </a:r>
            <a:endParaRPr lang="en-GB" sz="1000" i="1" dirty="0" smtClean="0"/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64982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25284" y="726483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49348" y="6418548"/>
            <a:ext cx="3201322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c(1,3,2,2</a:t>
            </a:r>
            <a:r>
              <a:rPr lang="en-GB" sz="1000" dirty="0" smtClean="0">
                <a:latin typeface="Consolas" panose="020B0609020204030204" pitchFamily="49" charset="0"/>
              </a:rPr>
              <a:t>))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41978" y="7247441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10666" y="7247441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179354" y="7247441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48042" y="7247441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16730" y="7247441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1985418" y="7247441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54106" y="7247441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22794" y="7247441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791482" y="7247441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2996565" y="7212214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25471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28475" y="7246499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39610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38876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881292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11414" y="6788737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44198" y="6783970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696598" y="7021410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696709" y="7118830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42946" y="7118895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883168" y="7032292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780161" y="6785668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514458" y="7616691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))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9" name="Connector: Elbow 1303"/>
              <p:cNvCxnSpPr/>
              <p:nvPr/>
            </p:nvCxnSpPr>
            <p:spPr>
              <a:xfrm flipV="1">
                <a:off x="115441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118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43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136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2103704" y="6760792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05516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14" name="Line"/>
          <p:cNvSpPr/>
          <p:nvPr/>
        </p:nvSpPr>
        <p:spPr>
          <a:xfrm>
            <a:off x="10508084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223320" y="3615979"/>
            <a:ext cx="3175200" cy="1643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39628" y="4911053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</a:t>
              </a:r>
              <a:r>
                <a:rPr lang="en-GB" sz="1000" dirty="0" smtClean="0">
                  <a:latin typeface="Consolas" panose="020B0609020204030204" pitchFamily="49" charset="0"/>
                </a:rPr>
                <a:t>5, </a:t>
              </a:r>
              <a:r>
                <a:rPr lang="en-GB" sz="1000" dirty="0" err="1">
                  <a:latin typeface="Consolas" panose="020B0609020204030204" pitchFamily="49" charset="0"/>
                </a:rPr>
                <a:t>episode_unit</a:t>
              </a:r>
              <a:r>
                <a:rPr lang="en-GB" sz="1000" dirty="0">
                  <a:latin typeface="Consolas" panose="020B0609020204030204" pitchFamily="49" charset="0"/>
                </a:rPr>
                <a:t> = "hours")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204457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EPISODES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83" name="Line"/>
          <p:cNvSpPr/>
          <p:nvPr/>
        </p:nvSpPr>
        <p:spPr>
          <a:xfrm>
            <a:off x="7147559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" name="Group 31"/>
          <p:cNvGrpSpPr/>
          <p:nvPr/>
        </p:nvGrpSpPr>
        <p:grpSpPr>
          <a:xfrm>
            <a:off x="225168" y="3576476"/>
            <a:ext cx="2968660" cy="1668904"/>
            <a:chOff x="225168" y="3576476"/>
            <a:chExt cx="2968660" cy="16689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225168" y="3576476"/>
              <a:ext cx="2968659" cy="305132"/>
              <a:chOff x="298459" y="5796091"/>
              <a:chExt cx="2968659" cy="229250"/>
            </a:xfrm>
          </p:grpSpPr>
          <p:sp>
            <p:nvSpPr>
              <p:cNvPr id="373" name="TextBox 372"/>
              <p:cNvSpPr txBox="1"/>
              <p:nvPr/>
            </p:nvSpPr>
            <p:spPr>
              <a:xfrm>
                <a:off x="298459" y="5796091"/>
                <a:ext cx="2147814" cy="229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/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nl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&lt;-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number_line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(4, 7)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2622" y="5865082"/>
                <a:ext cx="174496" cy="9126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225168" y="3807414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(nl,2)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019331" y="3899241"/>
              <a:ext cx="174496" cy="121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25168" y="4055155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(nl,-2)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019331" y="4146982"/>
              <a:ext cx="174496" cy="1214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25168" y="4294642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"end")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019332" y="4386469"/>
              <a:ext cx="174496" cy="121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25168" y="4516713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2)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019332" y="4608540"/>
              <a:ext cx="174496" cy="1214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225168" y="4730081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-1)</a:t>
              </a: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019332" y="4821908"/>
              <a:ext cx="174496" cy="121479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225168" y="4940248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reverse_number_line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019332" y="5032075"/>
              <a:ext cx="174496" cy="1214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17" name="Straight Arrow Connector 916"/>
          <p:cNvCxnSpPr/>
          <p:nvPr/>
        </p:nvCxnSpPr>
        <p:spPr>
          <a:xfrm>
            <a:off x="12862756" y="7118895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" name="Group 5"/>
          <p:cNvGrpSpPr/>
          <p:nvPr/>
        </p:nvGrpSpPr>
        <p:grpSpPr>
          <a:xfrm>
            <a:off x="4988137" y="8005368"/>
            <a:ext cx="331200" cy="102271"/>
            <a:chOff x="4988138" y="7944408"/>
            <a:chExt cx="331200" cy="102271"/>
          </a:xfrm>
        </p:grpSpPr>
        <p:cxnSp>
          <p:nvCxnSpPr>
            <p:cNvPr id="914" name="Straight Arrow Connector 913"/>
            <p:cNvCxnSpPr/>
            <p:nvPr/>
          </p:nvCxnSpPr>
          <p:spPr>
            <a:xfrm>
              <a:off x="4988138" y="8046679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8" name="Straight Arrow Connector 917"/>
            <p:cNvCxnSpPr/>
            <p:nvPr/>
          </p:nvCxnSpPr>
          <p:spPr>
            <a:xfrm>
              <a:off x="4988138" y="7944408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19" name="TextBox 918"/>
          <p:cNvSpPr txBox="1"/>
          <p:nvPr/>
        </p:nvSpPr>
        <p:spPr>
          <a:xfrm>
            <a:off x="3846362" y="7887991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rgbClr val="FF0000"/>
                </a:solidFill>
              </a:rPr>
              <a:t>exact</a:t>
            </a:r>
            <a:r>
              <a:rPr kumimoji="0" lang="en-GB" sz="105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56230" y="8282475"/>
            <a:ext cx="619181" cy="94651"/>
            <a:chOff x="5674365" y="8221515"/>
            <a:chExt cx="619181" cy="94651"/>
          </a:xfrm>
        </p:grpSpPr>
        <p:cxnSp>
          <p:nvCxnSpPr>
            <p:cNvPr id="922" name="Straight Arrow Connector 921"/>
            <p:cNvCxnSpPr/>
            <p:nvPr/>
          </p:nvCxnSpPr>
          <p:spPr>
            <a:xfrm flipH="1">
              <a:off x="5674365" y="8316166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3" name="Straight Arrow Connector 922"/>
            <p:cNvCxnSpPr/>
            <p:nvPr/>
          </p:nvCxnSpPr>
          <p:spPr>
            <a:xfrm flipH="1">
              <a:off x="5964325" y="822151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Group 34"/>
          <p:cNvGrpSpPr/>
          <p:nvPr/>
        </p:nvGrpSpPr>
        <p:grpSpPr>
          <a:xfrm>
            <a:off x="6046190" y="8536259"/>
            <a:ext cx="329221" cy="102271"/>
            <a:chOff x="5960651" y="8448405"/>
            <a:chExt cx="329221" cy="102271"/>
          </a:xfrm>
        </p:grpSpPr>
        <p:cxnSp>
          <p:nvCxnSpPr>
            <p:cNvPr id="924" name="Straight Arrow Connector 923"/>
            <p:cNvCxnSpPr/>
            <p:nvPr/>
          </p:nvCxnSpPr>
          <p:spPr>
            <a:xfrm flipH="1">
              <a:off x="6073872" y="855067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5" name="Straight Arrow Connector 924"/>
            <p:cNvCxnSpPr/>
            <p:nvPr/>
          </p:nvCxnSpPr>
          <p:spPr>
            <a:xfrm flipH="1">
              <a:off x="5960651" y="844840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" name="Group 20"/>
          <p:cNvGrpSpPr/>
          <p:nvPr/>
        </p:nvGrpSpPr>
        <p:grpSpPr>
          <a:xfrm>
            <a:off x="4988137" y="8834956"/>
            <a:ext cx="329221" cy="102271"/>
            <a:chOff x="4988138" y="8733655"/>
            <a:chExt cx="329221" cy="102271"/>
          </a:xfrm>
        </p:grpSpPr>
        <p:cxnSp>
          <p:nvCxnSpPr>
            <p:cNvPr id="926" name="Straight Arrow Connector 925"/>
            <p:cNvCxnSpPr/>
            <p:nvPr/>
          </p:nvCxnSpPr>
          <p:spPr>
            <a:xfrm>
              <a:off x="5101359" y="883592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7" name="Straight Arrow Connector 926"/>
            <p:cNvCxnSpPr/>
            <p:nvPr/>
          </p:nvCxnSpPr>
          <p:spPr>
            <a:xfrm>
              <a:off x="4988138" y="873365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35"/>
          <p:cNvGrpSpPr/>
          <p:nvPr/>
        </p:nvGrpSpPr>
        <p:grpSpPr>
          <a:xfrm>
            <a:off x="6046190" y="8825102"/>
            <a:ext cx="329221" cy="102271"/>
            <a:chOff x="5960651" y="8723801"/>
            <a:chExt cx="329221" cy="102271"/>
          </a:xfrm>
        </p:grpSpPr>
        <p:cxnSp>
          <p:nvCxnSpPr>
            <p:cNvPr id="928" name="Straight Arrow Connector 927"/>
            <p:cNvCxnSpPr/>
            <p:nvPr/>
          </p:nvCxnSpPr>
          <p:spPr>
            <a:xfrm flipH="1">
              <a:off x="5960651" y="8826072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9" name="Straight Arrow Connector 928"/>
            <p:cNvCxnSpPr/>
            <p:nvPr/>
          </p:nvCxnSpPr>
          <p:spPr>
            <a:xfrm flipH="1">
              <a:off x="5960651" y="8723801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7" name="Group 36"/>
          <p:cNvGrpSpPr/>
          <p:nvPr/>
        </p:nvGrpSpPr>
        <p:grpSpPr>
          <a:xfrm>
            <a:off x="5835411" y="9140860"/>
            <a:ext cx="540000" cy="102271"/>
            <a:chOff x="5835411" y="9079900"/>
            <a:chExt cx="540000" cy="102271"/>
          </a:xfrm>
        </p:grpSpPr>
        <p:cxnSp>
          <p:nvCxnSpPr>
            <p:cNvPr id="930" name="Straight Arrow Connector 929"/>
            <p:cNvCxnSpPr/>
            <p:nvPr/>
          </p:nvCxnSpPr>
          <p:spPr>
            <a:xfrm>
              <a:off x="5835411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1" name="Straight Arrow Connector 930"/>
            <p:cNvCxnSpPr/>
            <p:nvPr/>
          </p:nvCxnSpPr>
          <p:spPr>
            <a:xfrm>
              <a:off x="6105411" y="9079900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8" name="Group 37"/>
          <p:cNvGrpSpPr/>
          <p:nvPr/>
        </p:nvGrpSpPr>
        <p:grpSpPr>
          <a:xfrm>
            <a:off x="5847072" y="9457701"/>
            <a:ext cx="528339" cy="102271"/>
            <a:chOff x="5771519" y="9396741"/>
            <a:chExt cx="528339" cy="102271"/>
          </a:xfrm>
        </p:grpSpPr>
        <p:cxnSp>
          <p:nvCxnSpPr>
            <p:cNvPr id="932" name="Straight Arrow Connector 931"/>
            <p:cNvCxnSpPr/>
            <p:nvPr/>
          </p:nvCxnSpPr>
          <p:spPr>
            <a:xfrm flipH="1">
              <a:off x="5771519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3" name="Straight Arrow Connector 932"/>
            <p:cNvCxnSpPr/>
            <p:nvPr/>
          </p:nvCxnSpPr>
          <p:spPr>
            <a:xfrm flipH="1">
              <a:off x="5945311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20" name="Straight Arrow Connector 919"/>
          <p:cNvCxnSpPr/>
          <p:nvPr/>
        </p:nvCxnSpPr>
        <p:spPr>
          <a:xfrm>
            <a:off x="6065820" y="8107639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1" name="Straight Arrow Connector 920"/>
          <p:cNvCxnSpPr/>
          <p:nvPr/>
        </p:nvCxnSpPr>
        <p:spPr>
          <a:xfrm>
            <a:off x="6065820" y="8005368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4" name="Straight Arrow Connector 933"/>
          <p:cNvCxnSpPr/>
          <p:nvPr/>
        </p:nvCxnSpPr>
        <p:spPr>
          <a:xfrm>
            <a:off x="9001264" y="3361847"/>
            <a:ext cx="61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5" name="Straight Arrow Connector 934"/>
          <p:cNvCxnSpPr/>
          <p:nvPr/>
        </p:nvCxnSpPr>
        <p:spPr>
          <a:xfrm>
            <a:off x="9573072" y="3361912"/>
            <a:ext cx="66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sz="3600" dirty="0">
                <a:solidFill>
                  <a:schemeClr val="accent1"/>
                </a:solidFill>
              </a:rPr>
              <a:t>: 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</a:t>
            </a:r>
            <a:r>
              <a:rPr dirty="0"/>
              <a:t>•  </a:t>
            </a:r>
            <a:r>
              <a:rPr lang="en-GB" dirty="0" err="1">
                <a:hlinkClick r:id="rId5"/>
              </a:rPr>
              <a:t>olisa.nsonwu</a:t>
            </a:r>
            <a:r>
              <a:rPr dirty="0">
                <a:hlinkClick r:id="rId5"/>
              </a:rPr>
              <a:t>@email.com</a:t>
            </a:r>
            <a:r>
              <a:rPr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dirty="0"/>
              <a:t> •  package version  0.</a:t>
            </a:r>
            <a:r>
              <a:rPr lang="en-GB" dirty="0"/>
              <a:t>0</a:t>
            </a:r>
            <a:r>
              <a:rPr dirty="0"/>
              <a:t>.</a:t>
            </a:r>
            <a:r>
              <a:rPr lang="en-GB" dirty="0"/>
              <a:t>1</a:t>
            </a:r>
            <a:r>
              <a:rPr dirty="0"/>
              <a:t> •  Updated: 201</a:t>
            </a:r>
            <a:r>
              <a:rPr lang="en-GB" dirty="0"/>
              <a:t>9</a:t>
            </a:r>
            <a:r>
              <a:rPr dirty="0"/>
              <a:t>-</a:t>
            </a:r>
            <a:r>
              <a:rPr lang="en-GB" dirty="0"/>
              <a:t>1</a:t>
            </a:r>
            <a:r>
              <a:rPr dirty="0"/>
              <a:t>1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Record 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 a range of values </a:t>
            </a:r>
            <a:r>
              <a:rPr lang="en-GB" sz="1050" dirty="0" smtClean="0"/>
              <a:t>using </a:t>
            </a:r>
            <a:r>
              <a:rPr lang="en-GB" sz="1050" b="0" dirty="0">
                <a:latin typeface="Consolas" panose="020B0609020204030204" pitchFamily="49" charset="0"/>
              </a:rPr>
              <a:t>`</a:t>
            </a:r>
            <a:r>
              <a:rPr lang="en-GB" sz="1050" b="0" dirty="0" err="1">
                <a:latin typeface="Consolas" panose="020B0609020204030204" pitchFamily="49" charset="0"/>
              </a:rPr>
              <a:t>number_line</a:t>
            </a:r>
            <a:r>
              <a:rPr lang="en-GB" sz="1050" b="0" dirty="0">
                <a:latin typeface="Consolas" panose="020B0609020204030204" pitchFamily="49" charset="0"/>
              </a:rPr>
              <a:t>` </a:t>
            </a:r>
            <a:r>
              <a:rPr lang="en-GB" sz="1050" dirty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96937" y="4083210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01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1" name="TextBox 1110"/>
          <p:cNvSpPr txBox="1"/>
          <p:nvPr/>
        </p:nvSpPr>
        <p:spPr>
          <a:xfrm>
            <a:off x="12896937" y="4529521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02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7" name="TextBox 1126"/>
          <p:cNvSpPr txBox="1"/>
          <p:nvPr/>
        </p:nvSpPr>
        <p:spPr>
          <a:xfrm>
            <a:off x="12896937" y="5091914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03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9448" y="3057736"/>
            <a:ext cx="2147931" cy="1066249"/>
            <a:chOff x="202390" y="2381585"/>
            <a:chExt cx="2430588" cy="1206563"/>
          </a:xfrm>
        </p:grpSpPr>
        <p:sp>
          <p:nvSpPr>
            <p:cNvPr id="10" name="Rectangle 9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63" y="2424843"/>
              <a:ext cx="882195" cy="5745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2" name="TextBox 911"/>
            <p:cNvSpPr txBox="1"/>
            <p:nvPr/>
          </p:nvSpPr>
          <p:spPr>
            <a:xfrm>
              <a:off x="1750783" y="2420490"/>
              <a:ext cx="882195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Jefferso</a:t>
              </a:r>
              <a:r>
                <a:rPr lang="en-GB" sz="1100" b="0" dirty="0">
                  <a:latin typeface="Consolas" panose="020B0609020204030204" pitchFamily="49" charset="0"/>
                </a:rPr>
                <a:t>n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4" name="TextBox 913"/>
            <p:cNvSpPr txBox="1"/>
            <p:nvPr/>
          </p:nvSpPr>
          <p:spPr>
            <a:xfrm>
              <a:off x="1271431" y="3072703"/>
              <a:ext cx="882195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2769481" y="3057736"/>
            <a:ext cx="2147931" cy="1066249"/>
            <a:chOff x="202390" y="2381585"/>
            <a:chExt cx="2430588" cy="1206562"/>
          </a:xfrm>
        </p:grpSpPr>
        <p:sp>
          <p:nvSpPr>
            <p:cNvPr id="917" name="Rectangle 916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18" name="TextBox 917"/>
            <p:cNvSpPr txBox="1"/>
            <p:nvPr/>
          </p:nvSpPr>
          <p:spPr>
            <a:xfrm>
              <a:off x="826863" y="2424839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9" name="TextBox 918"/>
            <p:cNvSpPr txBox="1"/>
            <p:nvPr/>
          </p:nvSpPr>
          <p:spPr>
            <a:xfrm>
              <a:off x="1750784" y="2424840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Jefferson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0" name="TextBox 919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Female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21" name="Group 920"/>
          <p:cNvGrpSpPr/>
          <p:nvPr/>
        </p:nvGrpSpPr>
        <p:grpSpPr>
          <a:xfrm>
            <a:off x="5269514" y="3057736"/>
            <a:ext cx="2147931" cy="1066249"/>
            <a:chOff x="202390" y="2381585"/>
            <a:chExt cx="2430588" cy="1206562"/>
          </a:xfrm>
        </p:grpSpPr>
        <p:sp>
          <p:nvSpPr>
            <p:cNvPr id="922" name="Rectangle 921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23" name="TextBox 922"/>
            <p:cNvSpPr txBox="1"/>
            <p:nvPr/>
          </p:nvSpPr>
          <p:spPr>
            <a:xfrm>
              <a:off x="826863" y="2429195"/>
              <a:ext cx="882194" cy="56586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 err="1">
                  <a:latin typeface="Consolas" panose="020B0609020204030204" pitchFamily="49" charset="0"/>
                </a:rPr>
                <a:t>Tomi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4" name="TextBox 923"/>
            <p:cNvSpPr txBox="1"/>
            <p:nvPr/>
          </p:nvSpPr>
          <p:spPr>
            <a:xfrm>
              <a:off x="1750784" y="2429193"/>
              <a:ext cx="882194" cy="56586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Abdul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5" name="TextBox 924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26" name="Group 925"/>
          <p:cNvGrpSpPr/>
          <p:nvPr/>
        </p:nvGrpSpPr>
        <p:grpSpPr>
          <a:xfrm>
            <a:off x="7769547" y="3064535"/>
            <a:ext cx="2356253" cy="1059450"/>
            <a:chOff x="202390" y="2381585"/>
            <a:chExt cx="2666324" cy="1198868"/>
          </a:xfrm>
        </p:grpSpPr>
        <p:sp>
          <p:nvSpPr>
            <p:cNvPr id="927" name="Rectangle 926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28" name="TextBox 927"/>
            <p:cNvSpPr txBox="1"/>
            <p:nvPr/>
          </p:nvSpPr>
          <p:spPr>
            <a:xfrm>
              <a:off x="826863" y="2424840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 err="1">
                  <a:latin typeface="Consolas" panose="020B0609020204030204" pitchFamily="49" charset="0"/>
                </a:rPr>
                <a:t>Tomi</a:t>
              </a:r>
              <a:endParaRPr kumimoji="0" lang="en-GB" sz="105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9" name="TextBox 928"/>
            <p:cNvSpPr txBox="1"/>
            <p:nvPr/>
          </p:nvSpPr>
          <p:spPr>
            <a:xfrm>
              <a:off x="1750784" y="2424841"/>
              <a:ext cx="1117930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sz="14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 err="1">
                  <a:latin typeface="Consolas" panose="020B0609020204030204" pitchFamily="49" charset="0"/>
                </a:rPr>
                <a:t>Abdulkareem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0" name="TextBox 929"/>
            <p:cNvSpPr txBox="1"/>
            <p:nvPr/>
          </p:nvSpPr>
          <p:spPr>
            <a:xfrm>
              <a:off x="1271432" y="3080397"/>
              <a:ext cx="882194" cy="500056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b="0" dirty="0">
                  <a:latin typeface="Consolas" panose="020B0609020204030204" pitchFamily="49" charset="0"/>
                </a:rPr>
                <a:t>Female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31" name="Group 930"/>
          <p:cNvGrpSpPr/>
          <p:nvPr/>
        </p:nvGrpSpPr>
        <p:grpSpPr>
          <a:xfrm>
            <a:off x="10477098" y="3056109"/>
            <a:ext cx="2148735" cy="1067876"/>
            <a:chOff x="201480" y="2379744"/>
            <a:chExt cx="2431498" cy="1208403"/>
          </a:xfrm>
        </p:grpSpPr>
        <p:sp>
          <p:nvSpPr>
            <p:cNvPr id="932" name="Rectangle 931"/>
            <p:cNvSpPr/>
            <p:nvPr/>
          </p:nvSpPr>
          <p:spPr>
            <a:xfrm>
              <a:off x="201480" y="2379744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33" name="TextBox 932"/>
            <p:cNvSpPr txBox="1"/>
            <p:nvPr/>
          </p:nvSpPr>
          <p:spPr>
            <a:xfrm>
              <a:off x="826863" y="2420486"/>
              <a:ext cx="882194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4" name="TextBox 933"/>
            <p:cNvSpPr txBox="1"/>
            <p:nvPr/>
          </p:nvSpPr>
          <p:spPr>
            <a:xfrm>
              <a:off x="1750784" y="2420486"/>
              <a:ext cx="882194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5" name="TextBox 934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3300481" y="3603711"/>
            <a:ext cx="391528" cy="882820"/>
            <a:chOff x="773352" y="2789387"/>
            <a:chExt cx="391528" cy="882820"/>
          </a:xfrm>
        </p:grpSpPr>
        <p:cxnSp>
          <p:nvCxnSpPr>
            <p:cNvPr id="1074" name="Straight Connector 1073"/>
            <p:cNvCxnSpPr/>
            <p:nvPr/>
          </p:nvCxnSpPr>
          <p:spPr>
            <a:xfrm>
              <a:off x="968829" y="2789387"/>
              <a:ext cx="0" cy="781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6" name="Multiply 1075"/>
            <p:cNvSpPr/>
            <p:nvPr/>
          </p:nvSpPr>
          <p:spPr>
            <a:xfrm rot="5400000">
              <a:off x="842445" y="3349772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79" name="Group 1078"/>
          <p:cNvGrpSpPr/>
          <p:nvPr/>
        </p:nvGrpSpPr>
        <p:grpSpPr>
          <a:xfrm>
            <a:off x="825253" y="3603711"/>
            <a:ext cx="391528" cy="882820"/>
            <a:chOff x="773352" y="2789387"/>
            <a:chExt cx="391528" cy="882820"/>
          </a:xfrm>
        </p:grpSpPr>
        <p:cxnSp>
          <p:nvCxnSpPr>
            <p:cNvPr id="1080" name="Straight Connector 1079"/>
            <p:cNvCxnSpPr/>
            <p:nvPr/>
          </p:nvCxnSpPr>
          <p:spPr>
            <a:xfrm>
              <a:off x="968829" y="2789387"/>
              <a:ext cx="0" cy="781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1" name="Multiply 1080"/>
            <p:cNvSpPr/>
            <p:nvPr/>
          </p:nvSpPr>
          <p:spPr>
            <a:xfrm rot="5400000">
              <a:off x="842445" y="3349772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92136" y="3601651"/>
            <a:ext cx="2574000" cy="846000"/>
            <a:chOff x="5959799" y="2780793"/>
            <a:chExt cx="2574000" cy="846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965767" y="2780793"/>
              <a:ext cx="0" cy="84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7" name="Straight Connector 1076"/>
            <p:cNvCxnSpPr/>
            <p:nvPr/>
          </p:nvCxnSpPr>
          <p:spPr>
            <a:xfrm>
              <a:off x="8520069" y="2789387"/>
              <a:ext cx="0" cy="828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7246799" y="2330765"/>
              <a:ext cx="0" cy="257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7" name="TextBox 36"/>
          <p:cNvSpPr txBox="1"/>
          <p:nvPr/>
        </p:nvSpPr>
        <p:spPr>
          <a:xfrm>
            <a:off x="119423" y="4232345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3" name="TextBox 1082"/>
          <p:cNvSpPr txBox="1"/>
          <p:nvPr/>
        </p:nvSpPr>
        <p:spPr>
          <a:xfrm>
            <a:off x="2612889" y="4232345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4" name="TextBox 1083"/>
          <p:cNvSpPr txBox="1"/>
          <p:nvPr/>
        </p:nvSpPr>
        <p:spPr>
          <a:xfrm>
            <a:off x="6569137" y="4485083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Match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5" name="TextBox 1084"/>
          <p:cNvSpPr txBox="1"/>
          <p:nvPr/>
        </p:nvSpPr>
        <p:spPr>
          <a:xfrm>
            <a:off x="10384442" y="4145353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2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86" name="Group 1085"/>
          <p:cNvGrpSpPr/>
          <p:nvPr/>
        </p:nvGrpSpPr>
        <p:grpSpPr>
          <a:xfrm>
            <a:off x="11099267" y="3613236"/>
            <a:ext cx="391528" cy="809375"/>
            <a:chOff x="773352" y="2817927"/>
            <a:chExt cx="391528" cy="809375"/>
          </a:xfrm>
        </p:grpSpPr>
        <p:cxnSp>
          <p:nvCxnSpPr>
            <p:cNvPr id="1087" name="Straight Connector 1086"/>
            <p:cNvCxnSpPr/>
            <p:nvPr/>
          </p:nvCxnSpPr>
          <p:spPr>
            <a:xfrm>
              <a:off x="969116" y="2817927"/>
              <a:ext cx="0" cy="68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8" name="Multiply 1087"/>
            <p:cNvSpPr/>
            <p:nvPr/>
          </p:nvSpPr>
          <p:spPr>
            <a:xfrm rot="5400000">
              <a:off x="842445" y="3304867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574584" y="4086572"/>
            <a:ext cx="288000" cy="326514"/>
            <a:chOff x="12542247" y="3265714"/>
            <a:chExt cx="828000" cy="326514"/>
          </a:xfrm>
        </p:grpSpPr>
        <p:grpSp>
          <p:nvGrpSpPr>
            <p:cNvPr id="40" name="Group 39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092" name="Straight Connector 1091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3" name="Straight Connector 1092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94" name="Straight Connector 1093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95" name="Group 1094"/>
          <p:cNvGrpSpPr/>
          <p:nvPr/>
        </p:nvGrpSpPr>
        <p:grpSpPr>
          <a:xfrm>
            <a:off x="2167966" y="3577588"/>
            <a:ext cx="2556000" cy="1357660"/>
            <a:chOff x="5958326" y="2756729"/>
            <a:chExt cx="2556000" cy="860658"/>
          </a:xfrm>
        </p:grpSpPr>
        <p:cxnSp>
          <p:nvCxnSpPr>
            <p:cNvPr id="1096" name="Straight Connector 1095"/>
            <p:cNvCxnSpPr/>
            <p:nvPr/>
          </p:nvCxnSpPr>
          <p:spPr>
            <a:xfrm>
              <a:off x="5958326" y="2756729"/>
              <a:ext cx="0" cy="84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7" name="Straight Connector 1096"/>
            <p:cNvCxnSpPr/>
            <p:nvPr/>
          </p:nvCxnSpPr>
          <p:spPr>
            <a:xfrm>
              <a:off x="8512628" y="2789387"/>
              <a:ext cx="0" cy="828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8" name="Straight Connector 1097"/>
            <p:cNvCxnSpPr/>
            <p:nvPr/>
          </p:nvCxnSpPr>
          <p:spPr>
            <a:xfrm rot="5400000">
              <a:off x="7236326" y="2326318"/>
              <a:ext cx="0" cy="255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03" name="TextBox 1102"/>
          <p:cNvSpPr txBox="1"/>
          <p:nvPr/>
        </p:nvSpPr>
        <p:spPr>
          <a:xfrm>
            <a:off x="3940044" y="4979641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Match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4" name="TextBox 1103"/>
          <p:cNvSpPr txBox="1"/>
          <p:nvPr/>
        </p:nvSpPr>
        <p:spPr>
          <a:xfrm>
            <a:off x="6849159" y="4081228"/>
            <a:ext cx="45753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sp>
        <p:nvSpPr>
          <p:cNvPr id="1105" name="TextBox 1104"/>
          <p:cNvSpPr txBox="1"/>
          <p:nvPr/>
        </p:nvSpPr>
        <p:spPr>
          <a:xfrm>
            <a:off x="3270179" y="4876966"/>
            <a:ext cx="408155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</a:p>
        </p:txBody>
      </p:sp>
      <p:grpSp>
        <p:nvGrpSpPr>
          <p:cNvPr id="1106" name="Group 1105"/>
          <p:cNvGrpSpPr/>
          <p:nvPr/>
        </p:nvGrpSpPr>
        <p:grpSpPr>
          <a:xfrm>
            <a:off x="12574585" y="4521997"/>
            <a:ext cx="288000" cy="432000"/>
            <a:chOff x="12542247" y="3265714"/>
            <a:chExt cx="828000" cy="326514"/>
          </a:xfrm>
        </p:grpSpPr>
        <p:grpSp>
          <p:nvGrpSpPr>
            <p:cNvPr id="1107" name="Group 1106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109" name="Straight Connector 1108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0" name="Straight Connector 1109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08" name="Straight Connector 1107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113" name="Straight Connector 1112"/>
          <p:cNvCxnSpPr/>
          <p:nvPr/>
        </p:nvCxnSpPr>
        <p:spPr>
          <a:xfrm>
            <a:off x="6423071" y="4130813"/>
            <a:ext cx="0" cy="104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4" name="Straight Connector 1113"/>
          <p:cNvCxnSpPr/>
          <p:nvPr/>
        </p:nvCxnSpPr>
        <p:spPr>
          <a:xfrm flipH="1">
            <a:off x="11679070" y="4123985"/>
            <a:ext cx="2" cy="10431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5" name="Straight Connector 1114"/>
          <p:cNvCxnSpPr/>
          <p:nvPr/>
        </p:nvCxnSpPr>
        <p:spPr>
          <a:xfrm rot="5400000">
            <a:off x="9051071" y="2545583"/>
            <a:ext cx="0" cy="5256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17" name="Group 1116"/>
          <p:cNvGrpSpPr/>
          <p:nvPr/>
        </p:nvGrpSpPr>
        <p:grpSpPr>
          <a:xfrm>
            <a:off x="3413670" y="4123372"/>
            <a:ext cx="8593314" cy="1323453"/>
            <a:chOff x="5958326" y="704104"/>
            <a:chExt cx="2556000" cy="2900213"/>
          </a:xfrm>
        </p:grpSpPr>
        <p:cxnSp>
          <p:nvCxnSpPr>
            <p:cNvPr id="1118" name="Straight Connector 1117"/>
            <p:cNvCxnSpPr/>
            <p:nvPr/>
          </p:nvCxnSpPr>
          <p:spPr>
            <a:xfrm>
              <a:off x="5958326" y="3131269"/>
              <a:ext cx="0" cy="4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8514326" y="704104"/>
              <a:ext cx="0" cy="28887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0" name="Straight Connector 1119"/>
            <p:cNvCxnSpPr/>
            <p:nvPr/>
          </p:nvCxnSpPr>
          <p:spPr>
            <a:xfrm rot="5400000">
              <a:off x="7236326" y="2326317"/>
              <a:ext cx="0" cy="255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21" name="Multiply 1120"/>
          <p:cNvSpPr/>
          <p:nvPr/>
        </p:nvSpPr>
        <p:spPr>
          <a:xfrm rot="5400000">
            <a:off x="9850529" y="5248126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9865293" y="5081194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26" name="Group 1125"/>
          <p:cNvGrpSpPr/>
          <p:nvPr/>
        </p:nvGrpSpPr>
        <p:grpSpPr>
          <a:xfrm>
            <a:off x="12574584" y="5062615"/>
            <a:ext cx="288000" cy="432000"/>
            <a:chOff x="12542247" y="3265714"/>
            <a:chExt cx="828000" cy="326514"/>
          </a:xfrm>
        </p:grpSpPr>
        <p:grpSp>
          <p:nvGrpSpPr>
            <p:cNvPr id="1128" name="Group 1127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406" name="Straight Connector 1405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07" name="Straight Connector 1406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29" name="Straight Connector 1128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08" name="Chevron 1407"/>
          <p:cNvSpPr/>
          <p:nvPr/>
        </p:nvSpPr>
        <p:spPr>
          <a:xfrm>
            <a:off x="6571679" y="4329293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8" name="Chevron 1427"/>
          <p:cNvSpPr/>
          <p:nvPr/>
        </p:nvSpPr>
        <p:spPr>
          <a:xfrm>
            <a:off x="3826847" y="4821579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7" name="Rectangular Callout 1676"/>
          <p:cNvSpPr/>
          <p:nvPr/>
        </p:nvSpPr>
        <p:spPr>
          <a:xfrm flipH="1">
            <a:off x="9130221" y="4445036"/>
            <a:ext cx="1332000" cy="54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8" name="TextBox 1677"/>
          <p:cNvSpPr txBox="1"/>
          <p:nvPr/>
        </p:nvSpPr>
        <p:spPr>
          <a:xfrm>
            <a:off x="9105029" y="4404966"/>
            <a:ext cx="1479059" cy="620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 smtClean="0"/>
              <a:t>Matches at earlier stages are considered more </a:t>
            </a:r>
            <a:r>
              <a:rPr lang="en-GB" sz="1050" dirty="0"/>
              <a:t>relevant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/>
                <a:t>Relevance of each stage controlled by </a:t>
              </a:r>
              <a:r>
                <a:rPr lang="en-GB" dirty="0">
                  <a:latin typeface="Consolas" panose="020B0609020204030204" pitchFamily="49" charset="0"/>
                </a:rPr>
                <a:t>`</a:t>
              </a:r>
              <a:r>
                <a:rPr lang="en-GB" b="0" dirty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data handled with alternative matching </a:t>
              </a:r>
              <a:r>
                <a:rPr lang="en-GB" b="0" dirty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latin typeface="Consolas" panose="020B0609020204030204" pitchFamily="49" charset="0"/>
                </a:rPr>
                <a:t>Use `</a:t>
              </a:r>
              <a:r>
                <a:rPr lang="en-GB" b="0" dirty="0" err="1">
                  <a:latin typeface="Consolas" panose="020B0609020204030204" pitchFamily="49" charset="0"/>
                </a:rPr>
                <a:t>sub_criteria</a:t>
              </a:r>
              <a:r>
                <a:rPr lang="en-GB" b="0" dirty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for additional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 smtClean="0"/>
                <a:t>Group records separately within  subsets </a:t>
              </a:r>
              <a:r>
                <a:rPr lang="en-GB" dirty="0"/>
                <a:t>of </a:t>
              </a:r>
              <a:r>
                <a:rPr lang="en-GB" dirty="0" smtClean="0"/>
                <a:t>a dataset with </a:t>
              </a:r>
              <a:r>
                <a:rPr lang="en-GB" b="0" dirty="0" smtClean="0">
                  <a:latin typeface="Consolas" panose="020B0609020204030204" pitchFamily="49" charset="0"/>
                </a:rPr>
                <a:t>`strata</a:t>
              </a:r>
              <a:r>
                <a:rPr lang="en-GB" b="0" dirty="0">
                  <a:latin typeface="Consolas" panose="020B0609020204030204" pitchFamily="49" charset="0"/>
                </a:rPr>
                <a:t>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diyar</a:t>
            </a:r>
            <a:r>
              <a:rPr lang="en-GB" sz="1100" b="0" dirty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s</a:t>
            </a:r>
            <a:r>
              <a:rPr lang="en-GB" sz="1100" b="0" dirty="0" err="1" smtClean="0">
                <a:latin typeface="Consolas" panose="020B0609020204030204" pitchFamily="49" charset="0"/>
              </a:rPr>
              <a:t>n</a:t>
            </a:r>
            <a:r>
              <a:rPr lang="en-GB" sz="1100" b="0" dirty="0" smtClean="0">
                <a:latin typeface="Consolas" panose="020B0609020204030204" pitchFamily="49" charset="0"/>
              </a:rPr>
              <a:t> = </a:t>
            </a:r>
            <a:r>
              <a:rPr lang="en-GB" sz="1100" b="0" dirty="0" err="1" smtClean="0">
                <a:latin typeface="Consolas" panose="020B0609020204030204" pitchFamily="49" charset="0"/>
              </a:rPr>
              <a:t>rd_id</a:t>
            </a:r>
            <a:r>
              <a:rPr lang="en-GB" sz="1100" b="0">
                <a:latin typeface="Consolas" panose="020B0609020204030204" pitchFamily="49" charset="0"/>
              </a:rPr>
              <a:t>, </a:t>
            </a:r>
            <a:r>
              <a:rPr lang="en-GB" sz="1100" b="0" smtClean="0">
                <a:latin typeface="Consolas" panose="020B0609020204030204" pitchFamily="49" charset="0"/>
              </a:rPr>
              <a:t>criteria = c(forename</a:t>
            </a:r>
            <a:r>
              <a:rPr lang="en-GB" sz="1100" b="0" dirty="0">
                <a:latin typeface="Consolas" panose="020B0609020204030204" pitchFamily="49" charset="0"/>
              </a:rPr>
              <a:t>, surname, sex</a:t>
            </a:r>
            <a:r>
              <a:rPr lang="en-GB" sz="1100" b="0" dirty="0" smtClean="0">
                <a:latin typeface="Consolas" panose="020B0609020204030204" pitchFamily="49" charset="0"/>
              </a:rPr>
              <a:t>))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round(</a:t>
            </a:r>
            <a:r>
              <a:rPr lang="en-GB" sz="1100" b="0" dirty="0" err="1">
                <a:latin typeface="Consolas" panose="020B0609020204030204" pitchFamily="49" charset="0"/>
              </a:rPr>
              <a:t>as.numeric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)/365)</a:t>
            </a: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, criteria = c(department, department), 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 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>
                <a:latin typeface="Consolas" panose="020B0609020204030204" pitchFamily="49" charset="0"/>
              </a:rPr>
              <a:t>"), "s2"=c("db_pt1","db_pt2","db_pt3")),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display = </a:t>
            </a:r>
            <a:r>
              <a:rPr lang="en-GB" sz="1100" b="0" dirty="0" smtClean="0">
                <a:latin typeface="Consolas" panose="020B0609020204030204" pitchFamily="49" charset="0"/>
              </a:rPr>
              <a:t>FALSE)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91259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987</Words>
  <Application>Microsoft Office PowerPoint</Application>
  <PresentationFormat>Custom</PresentationFormat>
  <Paragraphs>410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St. Loki</cp:lastModifiedBy>
  <cp:revision>121</cp:revision>
  <dcterms:modified xsi:type="dcterms:W3CDTF">2020-03-28T11:38:03Z</dcterms:modified>
</cp:coreProperties>
</file>