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70" d="100"/>
          <a:sy n="70" d="100"/>
        </p:scale>
        <p:origin x="749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35537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55272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55272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A series </a:t>
            </a:r>
            <a:r>
              <a:rPr lang="en-GB" dirty="0">
                <a:solidFill>
                  <a:schemeClr val="tx1"/>
                </a:solidFill>
              </a:rPr>
              <a:t>of real numbers on a number line.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S4 </a:t>
            </a:r>
            <a:r>
              <a:rPr lang="en-GB" dirty="0">
                <a:solidFill>
                  <a:schemeClr val="tx1"/>
                </a:solidFill>
              </a:rPr>
              <a:t>objects </a:t>
            </a:r>
            <a:r>
              <a:rPr lang="en-GB" dirty="0" smtClean="0">
                <a:solidFill>
                  <a:schemeClr val="tx1"/>
                </a:solidFill>
              </a:rPr>
              <a:t>used in record </a:t>
            </a:r>
            <a:r>
              <a:rPr lang="en-GB" dirty="0">
                <a:solidFill>
                  <a:schemeClr val="tx1"/>
                </a:solidFill>
              </a:rPr>
              <a:t>and episode grouping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66432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1977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9446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9921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6735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4" y="7674652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3846362" y="8710893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3694453" y="9603399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988137" y="9457701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3846362" y="9336477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88137" y="9140860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3846362" y="9023483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8137" y="8546113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3846362" y="8428736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88137" y="8270163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3846362" y="8158613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738574"/>
            <a:ext cx="3225386" cy="1114723"/>
            <a:chOff x="10513252" y="2858320"/>
            <a:chExt cx="3225386" cy="1114723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858320"/>
              <a:ext cx="3201322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fixed_episodes</a:t>
              </a:r>
              <a:r>
                <a:rPr lang="en-GB" sz="1000" dirty="0" smtClean="0">
                  <a:latin typeface="Consolas" panose="020B0609020204030204" pitchFamily="49" charset="0"/>
                </a:rPr>
                <a:t>(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periods,case_length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</a:t>
              </a:r>
              <a:r>
                <a:rPr lang="en-GB" sz="1000" dirty="0" smtClean="0">
                  <a:latin typeface="Consolas" panose="020B0609020204030204" pitchFamily="49" charset="0"/>
                </a:rPr>
                <a:t>0)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812481"/>
            <a:ext cx="3225386" cy="1114723"/>
            <a:chOff x="10625934" y="3932227"/>
            <a:chExt cx="3225386" cy="1114723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932227"/>
              <a:ext cx="3225386" cy="1114723"/>
              <a:chOff x="10513252" y="2858320"/>
              <a:chExt cx="3225386" cy="1114723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858320"/>
                <a:ext cx="3201322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1)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3864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3202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987996"/>
            <a:ext cx="3073541" cy="1114723"/>
            <a:chOff x="10529228" y="5086667"/>
            <a:chExt cx="3073541" cy="1114723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5086667"/>
              <a:ext cx="3073541" cy="1114723"/>
              <a:chOff x="10625934" y="3932227"/>
              <a:chExt cx="3073541" cy="1114723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932227"/>
                <a:ext cx="3073541" cy="1114723"/>
                <a:chOff x="10513252" y="2858320"/>
                <a:chExt cx="3073541" cy="1114723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6" y="2858320"/>
                  <a:ext cx="3049477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1)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3864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3202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687800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738574"/>
            <a:ext cx="3225386" cy="1114723"/>
            <a:chOff x="7227028" y="2858320"/>
            <a:chExt cx="3225386" cy="1114723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858320"/>
              <a:ext cx="3225386" cy="1114723"/>
              <a:chOff x="10513252" y="2858320"/>
              <a:chExt cx="3225386" cy="1114723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858320"/>
                <a:ext cx="3201322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5)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06778" y="3481658"/>
              <a:ext cx="1373280" cy="65"/>
              <a:chOff x="7395054" y="3466271"/>
              <a:chExt cx="1373280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395054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241643" y="8715772"/>
            <a:ext cx="3201322" cy="1314093"/>
            <a:chOff x="7090582" y="3760742"/>
            <a:chExt cx="3201322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090582" y="3760742"/>
              <a:ext cx="3201322" cy="1314093"/>
              <a:chOff x="10416293" y="2658950"/>
              <a:chExt cx="3201322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416293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214749" y="7589797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2)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214749" y="6522386"/>
            <a:ext cx="3201322" cy="1087829"/>
            <a:chOff x="7027589" y="5059612"/>
            <a:chExt cx="3201322" cy="1087829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027589" y="5059612"/>
              <a:ext cx="3201322" cy="1087829"/>
              <a:chOff x="7027589" y="5059612"/>
              <a:chExt cx="3201322" cy="1087829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027589" y="5059612"/>
                <a:ext cx="3201322" cy="1087829"/>
                <a:chOff x="10389399" y="2885214"/>
                <a:chExt cx="3201322" cy="1087829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389399" y="2885214"/>
                  <a:ext cx="3201322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= 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5)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591915"/>
            <a:ext cx="3361810" cy="1187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i="1" dirty="0"/>
              <a:t>solid lines – case </a:t>
            </a:r>
            <a:r>
              <a:rPr lang="en-GB" sz="1000" i="1" dirty="0" smtClean="0"/>
              <a:t>window</a:t>
            </a:r>
            <a:endParaRPr lang="en-GB" sz="1000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dashed </a:t>
            </a:r>
            <a:r>
              <a:rPr lang="en-GB" sz="1000" i="1" dirty="0"/>
              <a:t>lines – recurrence </a:t>
            </a:r>
            <a:r>
              <a:rPr lang="en-GB" sz="1000" i="1" dirty="0" smtClean="0"/>
              <a:t>windows</a:t>
            </a:r>
            <a:endParaRPr lang="en-GB" sz="1000" i="1" dirty="0"/>
          </a:p>
          <a:p>
            <a:r>
              <a:rPr lang="en-GB" sz="1000" i="1" dirty="0" smtClean="0"/>
              <a:t>solid </a:t>
            </a:r>
            <a:r>
              <a:rPr lang="en-GB" sz="1000" i="1" dirty="0"/>
              <a:t>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</a:t>
            </a:r>
            <a:r>
              <a:rPr lang="en-GB" sz="1000" i="1" dirty="0" smtClean="0"/>
              <a:t>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000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See more useful features </a:t>
            </a:r>
            <a:r>
              <a:rPr lang="en-GB" sz="1000" i="1" dirty="0" smtClean="0">
                <a:hlinkClick r:id="rId6"/>
              </a:rPr>
              <a:t>here</a:t>
            </a:r>
            <a:endParaRPr lang="en-GB" sz="1000" i="1" dirty="0" smtClean="0"/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418548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c(1,3,2,2</a:t>
            </a:r>
            <a:r>
              <a:rPr lang="en-GB" sz="1000" dirty="0" smtClean="0">
                <a:latin typeface="Consolas" panose="020B0609020204030204" pitchFamily="49" charset="0"/>
              </a:rPr>
              <a:t>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9" name="Connector: Elbow 1303"/>
              <p:cNvCxnSpPr/>
              <p:nvPr/>
            </p:nvCxnSpPr>
            <p:spPr>
              <a:xfrm flipV="1">
                <a:off x="115441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118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136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2103704" y="6760792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</a:t>
              </a:r>
              <a:r>
                <a:rPr lang="en-GB" sz="1000" dirty="0" smtClean="0">
                  <a:latin typeface="Consolas" panose="020B0609020204030204" pitchFamily="49" charset="0"/>
                </a:rPr>
                <a:t>5,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/>
          <p:cNvGrpSpPr/>
          <p:nvPr/>
        </p:nvGrpSpPr>
        <p:grpSpPr>
          <a:xfrm>
            <a:off x="4988137" y="8005368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3846362" y="7887991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56230" y="8282475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046190" y="8536259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4988137" y="8834956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046190" y="8825102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5835411" y="9140860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5847072" y="9457701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065820" y="8107639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065820" y="8005368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4" name="Straight Arrow Connector 933"/>
          <p:cNvCxnSpPr/>
          <p:nvPr/>
        </p:nvCxnSpPr>
        <p:spPr>
          <a:xfrm>
            <a:off x="9001264" y="3361847"/>
            <a:ext cx="61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5" name="Straight Arrow Connector 934"/>
          <p:cNvCxnSpPr/>
          <p:nvPr/>
        </p:nvCxnSpPr>
        <p:spPr>
          <a:xfrm>
            <a:off x="9573072" y="3361912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</a:t>
            </a:r>
            <a:r>
              <a:rPr lang="en-GB" sz="1050" dirty="0" smtClean="0"/>
              <a:t>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29195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29193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59799" y="2780793"/>
                  <a:ext cx="2574000" cy="846000"/>
                  <a:chOff x="5959799" y="2780793"/>
                  <a:chExt cx="2574000" cy="846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65767" y="2780793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20069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46799" y="2330765"/>
                    <a:ext cx="0" cy="257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6536800" y="366422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3907707" y="4158783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6816822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6539342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05029" y="4262091"/>
              <a:ext cx="1479059" cy="620602"/>
              <a:chOff x="9105029" y="4262091"/>
              <a:chExt cx="1479059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05029" y="4262091"/>
                <a:ext cx="1479059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 smtClean="0"/>
                  <a:t>Matches at earlier stages are considere</a:t>
                </a:r>
                <a:r>
                  <a:rPr lang="en-GB" sz="1050" dirty="0" smtClean="0"/>
                  <a:t>d </a:t>
                </a:r>
                <a:r>
                  <a:rPr lang="en-GB" sz="1050" dirty="0" smtClean="0"/>
                  <a:t>more </a:t>
                </a:r>
                <a:r>
                  <a:rPr lang="en-GB" sz="1050" dirty="0"/>
                  <a:t>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Group records separately within  subsets </a:t>
              </a:r>
              <a:r>
                <a:rPr lang="en-GB" dirty="0"/>
                <a:t>of </a:t>
              </a:r>
              <a:r>
                <a:rPr lang="en-GB" dirty="0" smtClean="0"/>
                <a:t>a dataset with </a:t>
              </a:r>
              <a:r>
                <a:rPr lang="en-GB" b="0" dirty="0" smtClean="0">
                  <a:latin typeface="Consolas" panose="020B0609020204030204" pitchFamily="49" charset="0"/>
                </a:rPr>
                <a:t>`strata</a:t>
              </a:r>
              <a:r>
                <a:rPr lang="en-GB" b="0" dirty="0">
                  <a:latin typeface="Consolas" panose="020B0609020204030204" pitchFamily="49" charset="0"/>
                </a:rPr>
                <a:t>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s</a:t>
            </a:r>
            <a:r>
              <a:rPr lang="en-GB" sz="1100" b="0" dirty="0" err="1" smtClean="0">
                <a:latin typeface="Consolas" panose="020B0609020204030204" pitchFamily="49" charset="0"/>
              </a:rPr>
              <a:t>n</a:t>
            </a:r>
            <a:r>
              <a:rPr lang="en-GB" sz="1100" b="0" dirty="0" smtClean="0">
                <a:latin typeface="Consolas" panose="020B0609020204030204" pitchFamily="49" charset="0"/>
              </a:rPr>
              <a:t> = </a:t>
            </a:r>
            <a:r>
              <a:rPr lang="en-GB" sz="1100" b="0" dirty="0" err="1" smtClean="0">
                <a:latin typeface="Consolas" panose="020B0609020204030204" pitchFamily="49" charset="0"/>
              </a:rPr>
              <a:t>rd_id</a:t>
            </a:r>
            <a:r>
              <a:rPr lang="en-GB" sz="1100" b="0">
                <a:latin typeface="Consolas" panose="020B0609020204030204" pitchFamily="49" charset="0"/>
              </a:rPr>
              <a:t>, </a:t>
            </a:r>
            <a:r>
              <a:rPr lang="en-GB" sz="1100" b="0" smtClean="0">
                <a:latin typeface="Consolas" panose="020B0609020204030204" pitchFamily="49" charset="0"/>
              </a:rPr>
              <a:t>criteria = c(forename</a:t>
            </a:r>
            <a:r>
              <a:rPr lang="en-GB" sz="1100" b="0" dirty="0">
                <a:latin typeface="Consolas" panose="020B0609020204030204" pitchFamily="49" charset="0"/>
              </a:rPr>
              <a:t>, surname, sex</a:t>
            </a:r>
            <a:r>
              <a:rPr lang="en-GB" sz="1100" b="0" dirty="0" smtClean="0">
                <a:latin typeface="Consolas" panose="020B0609020204030204" pitchFamily="49" charset="0"/>
              </a:rPr>
              <a:t>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</a:t>
            </a:r>
            <a:r>
              <a:rPr lang="en-GB" sz="1100" b="0" dirty="0" smtClean="0">
                <a:latin typeface="Consolas" panose="020B0609020204030204" pitchFamily="49" charset="0"/>
              </a:rPr>
              <a:t>FALSE)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987</Words>
  <Application>Microsoft Office PowerPoint</Application>
  <PresentationFormat>Custom</PresentationFormat>
  <Paragraphs>410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120</cp:revision>
  <dcterms:modified xsi:type="dcterms:W3CDTF">2020-03-08T13:08:59Z</dcterms:modified>
</cp:coreProperties>
</file>