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. Loki" initials="SL" lastIdx="1" clrIdx="0">
    <p:extLst>
      <p:ext uri="{19B8F6BF-5375-455C-9EA6-DF929625EA0E}">
        <p15:presenceInfo xmlns:p15="http://schemas.microsoft.com/office/powerpoint/2012/main" userId="St. Lo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92" autoAdjust="0"/>
  </p:normalViewPr>
  <p:slideViewPr>
    <p:cSldViewPr snapToGrid="0">
      <p:cViewPr>
        <p:scale>
          <a:sx n="70" d="100"/>
          <a:sy n="70" d="100"/>
        </p:scale>
        <p:origin x="749" y="-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2659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20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26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lisansonwu.github.io/diyar/index.html" TargetMode="External"/><Relationship Id="rId5" Type="http://schemas.openxmlformats.org/officeDocument/2006/relationships/hyperlink" Target="mailto:olisa.nsonwu@gmail.com" TargetMode="External"/><Relationship Id="rId4" Type="http://schemas.openxmlformats.org/officeDocument/2006/relationships/hyperlink" Target="https://creativecommons.org/licenses/by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lisansonwu.github.io/diyar/index.html" TargetMode="External"/><Relationship Id="rId5" Type="http://schemas.openxmlformats.org/officeDocument/2006/relationships/hyperlink" Target="mailto:info@rstudio.com" TargetMode="External"/><Relationship Id="rId4" Type="http://schemas.openxmlformats.org/officeDocument/2006/relationships/hyperlink" Target="https://creativecommons.org/licenses/by-sa/4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lisansonwu.github.io/diyar/index.html" TargetMode="External"/><Relationship Id="rId5" Type="http://schemas.openxmlformats.org/officeDocument/2006/relationships/hyperlink" Target="mailto:olisa.nsonwu@gmail.com" TargetMode="External"/><Relationship Id="rId4" Type="http://schemas.openxmlformats.org/officeDocument/2006/relationships/hyperlink" Target="https://creativecommons.org/licenses/by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Rectangle 915"/>
          <p:cNvSpPr/>
          <p:nvPr/>
        </p:nvSpPr>
        <p:spPr>
          <a:xfrm>
            <a:off x="221472" y="2006380"/>
            <a:ext cx="31752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37" name="Rectangle 1636"/>
          <p:cNvSpPr/>
          <p:nvPr/>
        </p:nvSpPr>
        <p:spPr>
          <a:xfrm>
            <a:off x="210149" y="5394625"/>
            <a:ext cx="31752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5407237" y="1268387"/>
            <a:ext cx="289181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 err="1"/>
              <a:t>number_line</a:t>
            </a:r>
            <a:r>
              <a:rPr lang="en-GB" dirty="0"/>
              <a:t> objects</a:t>
            </a:r>
            <a:endParaRPr dirty="0"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0" y="361177"/>
            <a:ext cx="11613600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Multi-stage deterministic linkages and case definitions with </a:t>
            </a:r>
            <a:r>
              <a:rPr lang="en-GB" sz="3600" dirty="0" err="1">
                <a:solidFill>
                  <a:schemeClr val="accent1"/>
                </a:solidFill>
              </a:rPr>
              <a:t>diyar</a:t>
            </a:r>
            <a:r>
              <a:rPr lang="en-GB" sz="3600" dirty="0">
                <a:solidFill>
                  <a:schemeClr val="accent1"/>
                </a:solidFill>
              </a:rPr>
              <a:t>: : </a:t>
            </a:r>
            <a:r>
              <a:rPr lang="en-GB" sz="2400" dirty="0">
                <a:solidFill>
                  <a:schemeClr val="accen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GB" sz="3600" dirty="0">
                <a:solidFill>
                  <a:schemeClr val="accent1"/>
                </a:solidFill>
              </a:rPr>
              <a:t> 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GB" dirty="0" err="1"/>
              <a:t>RStudio</a:t>
            </a:r>
            <a:r>
              <a:rPr lang="en-GB" dirty="0"/>
              <a:t>® is a trademark of </a:t>
            </a:r>
            <a:r>
              <a:rPr lang="en-GB" dirty="0" err="1"/>
              <a:t>RStudio</a:t>
            </a:r>
            <a:r>
              <a:rPr lang="en-GB" dirty="0"/>
              <a:t>, Inc.  •  </a:t>
            </a:r>
            <a:r>
              <a:rPr lang="en-GB" dirty="0">
                <a:hlinkClick r:id="rId4"/>
              </a:rPr>
              <a:t>CC BY </a:t>
            </a:r>
            <a:r>
              <a:rPr lang="en-GB" dirty="0" err="1"/>
              <a:t>Olisaeloka</a:t>
            </a:r>
            <a:r>
              <a:rPr lang="en-GB" dirty="0"/>
              <a:t> </a:t>
            </a:r>
            <a:r>
              <a:rPr lang="en-GB" dirty="0" err="1"/>
              <a:t>Nsonwu</a:t>
            </a:r>
            <a:r>
              <a:rPr lang="en-GB" dirty="0"/>
              <a:t>  •  </a:t>
            </a:r>
            <a:r>
              <a:rPr lang="en-GB" dirty="0">
                <a:hlinkClick r:id="rId5"/>
              </a:rPr>
              <a:t>olisa.nsonwu@gmail.com</a:t>
            </a:r>
            <a:r>
              <a:rPr lang="en-GB" dirty="0"/>
              <a:t>   •  Learn more </a:t>
            </a:r>
            <a:r>
              <a:rPr lang="en-GB" dirty="0">
                <a:hlinkClick r:id="rId6"/>
              </a:rPr>
              <a:t>here</a:t>
            </a:r>
            <a:r>
              <a:rPr lang="en-GB" dirty="0"/>
              <a:t> </a:t>
            </a:r>
          </a:p>
        </p:txBody>
      </p:sp>
      <p:sp>
        <p:nvSpPr>
          <p:cNvPr id="153" name="Line"/>
          <p:cNvSpPr/>
          <p:nvPr/>
        </p:nvSpPr>
        <p:spPr>
          <a:xfrm>
            <a:off x="664522" y="1219200"/>
            <a:ext cx="12377247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225168" y="1747544"/>
            <a:ext cx="3015693" cy="299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171450" indent="-171450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tx1"/>
                </a:solidFill>
              </a:rPr>
              <a:t>A range of real numbers on a number line</a:t>
            </a:r>
          </a:p>
        </p:txBody>
      </p:sp>
      <p:sp>
        <p:nvSpPr>
          <p:cNvPr id="166" name="SUBTITLE"/>
          <p:cNvSpPr txBox="1"/>
          <p:nvPr/>
        </p:nvSpPr>
        <p:spPr>
          <a:xfrm>
            <a:off x="494857" y="5487699"/>
            <a:ext cx="25713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223320" y="2393143"/>
            <a:ext cx="2975859" cy="398001"/>
            <a:chOff x="298458" y="4357280"/>
            <a:chExt cx="2975859" cy="443630"/>
          </a:xfrm>
        </p:grpSpPr>
        <p:grpSp>
          <p:nvGrpSpPr>
            <p:cNvPr id="5" name="Group 4"/>
            <p:cNvGrpSpPr/>
            <p:nvPr/>
          </p:nvGrpSpPr>
          <p:grpSpPr>
            <a:xfrm>
              <a:off x="415152" y="4405408"/>
              <a:ext cx="174816" cy="321097"/>
              <a:chOff x="559534" y="4742300"/>
              <a:chExt cx="174816" cy="321097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" name="TextBox 3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298458" y="4424799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95" name="Group 294"/>
            <p:cNvGrpSpPr/>
            <p:nvPr/>
          </p:nvGrpSpPr>
          <p:grpSpPr>
            <a:xfrm>
              <a:off x="683840" y="4405408"/>
              <a:ext cx="174816" cy="321097"/>
              <a:chOff x="559534" y="4742300"/>
              <a:chExt cx="174816" cy="321097"/>
            </a:xfrm>
          </p:grpSpPr>
          <p:cxnSp>
            <p:nvCxnSpPr>
              <p:cNvPr id="296" name="Straight Connector 29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297" name="TextBox 296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298" name="Group 297"/>
            <p:cNvGrpSpPr/>
            <p:nvPr/>
          </p:nvGrpSpPr>
          <p:grpSpPr>
            <a:xfrm>
              <a:off x="952528" y="4405408"/>
              <a:ext cx="174816" cy="321097"/>
              <a:chOff x="559534" y="4742300"/>
              <a:chExt cx="174816" cy="321097"/>
            </a:xfrm>
          </p:grpSpPr>
          <p:cxnSp>
            <p:nvCxnSpPr>
              <p:cNvPr id="299" name="Straight Connector 298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00" name="TextBox 299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301" name="Group 300"/>
            <p:cNvGrpSpPr/>
            <p:nvPr/>
          </p:nvGrpSpPr>
          <p:grpSpPr>
            <a:xfrm>
              <a:off x="1221216" y="4405408"/>
              <a:ext cx="174816" cy="321097"/>
              <a:chOff x="559534" y="4742300"/>
              <a:chExt cx="174816" cy="321097"/>
            </a:xfrm>
          </p:grpSpPr>
          <p:cxnSp>
            <p:nvCxnSpPr>
              <p:cNvPr id="302" name="Straight Connector 30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03" name="TextBox 302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304" name="Group 303"/>
            <p:cNvGrpSpPr/>
            <p:nvPr/>
          </p:nvGrpSpPr>
          <p:grpSpPr>
            <a:xfrm>
              <a:off x="1489904" y="4405408"/>
              <a:ext cx="174816" cy="321097"/>
              <a:chOff x="559534" y="4742300"/>
              <a:chExt cx="174816" cy="321097"/>
            </a:xfrm>
          </p:grpSpPr>
          <p:cxnSp>
            <p:nvCxnSpPr>
              <p:cNvPr id="305" name="Straight Connector 304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06" name="TextBox 305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1758592" y="4405408"/>
              <a:ext cx="174816" cy="321097"/>
              <a:chOff x="559534" y="4742300"/>
              <a:chExt cx="174816" cy="321097"/>
            </a:xfrm>
          </p:grpSpPr>
          <p:cxnSp>
            <p:nvCxnSpPr>
              <p:cNvPr id="308" name="Straight Connector 30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09" name="TextBox 30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>
              <a:off x="2027280" y="4405408"/>
              <a:ext cx="174816" cy="321097"/>
              <a:chOff x="559534" y="4742300"/>
              <a:chExt cx="174816" cy="321097"/>
            </a:xfrm>
          </p:grpSpPr>
          <p:cxnSp>
            <p:nvCxnSpPr>
              <p:cNvPr id="311" name="Straight Connector 31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12" name="TextBox 311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2295968" y="4405408"/>
              <a:ext cx="174816" cy="321097"/>
              <a:chOff x="559534" y="4742300"/>
              <a:chExt cx="174816" cy="321097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15" name="TextBox 314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2564656" y="4405408"/>
              <a:ext cx="174816" cy="321097"/>
              <a:chOff x="559534" y="4742300"/>
              <a:chExt cx="174816" cy="321097"/>
            </a:xfrm>
          </p:grpSpPr>
          <p:cxnSp>
            <p:nvCxnSpPr>
              <p:cNvPr id="317" name="Straight Connector 316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18" name="TextBox 317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322" name="Group 321"/>
            <p:cNvGrpSpPr/>
            <p:nvPr/>
          </p:nvGrpSpPr>
          <p:grpSpPr>
            <a:xfrm>
              <a:off x="2833347" y="4357280"/>
              <a:ext cx="358319" cy="443630"/>
              <a:chOff x="559534" y="4696711"/>
              <a:chExt cx="174816" cy="443630"/>
            </a:xfrm>
          </p:grpSpPr>
          <p:cxnSp>
            <p:nvCxnSpPr>
              <p:cNvPr id="323" name="Straight Connector 32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24" name="TextBox 323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47384" y="1967057"/>
            <a:ext cx="2951795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000" dirty="0" err="1">
                <a:latin typeface="Consolas" panose="020B0609020204030204" pitchFamily="49" charset="0"/>
              </a:rPr>
              <a:t>n</a:t>
            </a:r>
            <a:r>
              <a:rPr kumimoji="0" lang="en-GB" sz="10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umber_line</a:t>
            </a:r>
            <a:r>
              <a: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(4, 7)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40270" y="2330245"/>
            <a:ext cx="806064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7" name="TextBox 326"/>
          <p:cNvSpPr txBox="1"/>
          <p:nvPr/>
        </p:nvSpPr>
        <p:spPr>
          <a:xfrm>
            <a:off x="223320" y="3392443"/>
            <a:ext cx="3175200" cy="6718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050" dirty="0">
                <a:latin typeface="Consolas" panose="020B0609020204030204" pitchFamily="49" charset="0"/>
              </a:rPr>
              <a:t>dates &lt;- c("30/04/2019", "10/04/2019")</a:t>
            </a:r>
          </a:p>
          <a:p>
            <a:pPr lvl="1" indent="0"/>
            <a:r>
              <a:rPr lang="en-GB" sz="1050" dirty="0">
                <a:latin typeface="Consolas" panose="020B0609020204030204" pitchFamily="49" charset="0"/>
              </a:rPr>
              <a:t>dates &lt;- </a:t>
            </a:r>
            <a:r>
              <a:rPr lang="en-GB" sz="1050" dirty="0" err="1">
                <a:latin typeface="Consolas" panose="020B0609020204030204" pitchFamily="49" charset="0"/>
              </a:rPr>
              <a:t>as.Date</a:t>
            </a:r>
            <a:r>
              <a:rPr lang="en-GB" sz="1050" dirty="0">
                <a:latin typeface="Consolas" panose="020B0609020204030204" pitchFamily="49" charset="0"/>
              </a:rPr>
              <a:t>(dates, "%d/%m/%Y")</a:t>
            </a:r>
          </a:p>
          <a:p>
            <a:pPr lvl="1" indent="0"/>
            <a:r>
              <a:rPr lang="en-GB" sz="1050" dirty="0" err="1">
                <a:latin typeface="Consolas" panose="020B0609020204030204" pitchFamily="49" charset="0"/>
              </a:rPr>
              <a:t>n</a:t>
            </a:r>
            <a:r>
              <a:rPr kumimoji="0" lang="en-GB" sz="105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umber_line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</a:t>
            </a:r>
            <a:r>
              <a:rPr lang="en-GB" sz="1050" dirty="0">
                <a:latin typeface="Consolas" panose="020B0609020204030204" pitchFamily="49" charset="0"/>
              </a:rPr>
              <a:t>dates[1]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, </a:t>
            </a:r>
            <a:r>
              <a:rPr lang="en-GB" sz="1050" dirty="0">
                <a:latin typeface="Consolas" panose="020B0609020204030204" pitchFamily="49" charset="0"/>
              </a:rPr>
              <a:t>dates[2]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84958" y="4299111"/>
            <a:ext cx="540921" cy="289742"/>
            <a:chOff x="237111" y="4745291"/>
            <a:chExt cx="540921" cy="289742"/>
          </a:xfrm>
        </p:grpSpPr>
        <p:cxnSp>
          <p:nvCxnSpPr>
            <p:cNvPr id="358" name="Straight Connector 357"/>
            <p:cNvCxnSpPr/>
            <p:nvPr/>
          </p:nvCxnSpPr>
          <p:spPr>
            <a:xfrm>
              <a:off x="509344" y="4745342"/>
              <a:ext cx="0" cy="645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59" name="TextBox 358"/>
            <p:cNvSpPr txBox="1"/>
            <p:nvPr/>
          </p:nvSpPr>
          <p:spPr>
            <a:xfrm>
              <a:off x="237111" y="4745291"/>
              <a:ext cx="540921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01 Apr</a:t>
              </a:r>
            </a:p>
          </p:txBody>
        </p:sp>
      </p:grpSp>
      <p:cxnSp>
        <p:nvCxnSpPr>
          <p:cNvPr id="330" name="Straight Connector 329"/>
          <p:cNvCxnSpPr/>
          <p:nvPr/>
        </p:nvCxnSpPr>
        <p:spPr>
          <a:xfrm>
            <a:off x="346305" y="4316558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8" name="Straight Arrow Connector 327"/>
          <p:cNvCxnSpPr/>
          <p:nvPr/>
        </p:nvCxnSpPr>
        <p:spPr>
          <a:xfrm flipH="1" flipV="1">
            <a:off x="1356471" y="4171218"/>
            <a:ext cx="1700000" cy="1383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60" name="Group 359"/>
          <p:cNvGrpSpPr/>
          <p:nvPr/>
        </p:nvGrpSpPr>
        <p:grpSpPr>
          <a:xfrm>
            <a:off x="1119078" y="4299111"/>
            <a:ext cx="540921" cy="289742"/>
            <a:chOff x="237111" y="4745291"/>
            <a:chExt cx="540921" cy="289742"/>
          </a:xfrm>
        </p:grpSpPr>
        <p:cxnSp>
          <p:nvCxnSpPr>
            <p:cNvPr id="361" name="Straight Connector 360"/>
            <p:cNvCxnSpPr/>
            <p:nvPr/>
          </p:nvCxnSpPr>
          <p:spPr>
            <a:xfrm>
              <a:off x="509344" y="4745342"/>
              <a:ext cx="0" cy="645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62" name="TextBox 361"/>
            <p:cNvSpPr txBox="1"/>
            <p:nvPr/>
          </p:nvSpPr>
          <p:spPr>
            <a:xfrm>
              <a:off x="237111" y="4745291"/>
              <a:ext cx="540921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 Apr</a:t>
              </a:r>
            </a:p>
          </p:txBody>
        </p:sp>
      </p:grpSp>
      <p:grpSp>
        <p:nvGrpSpPr>
          <p:cNvPr id="363" name="Group 362"/>
          <p:cNvGrpSpPr/>
          <p:nvPr/>
        </p:nvGrpSpPr>
        <p:grpSpPr>
          <a:xfrm>
            <a:off x="1953198" y="4299111"/>
            <a:ext cx="540921" cy="289742"/>
            <a:chOff x="237111" y="4745291"/>
            <a:chExt cx="540921" cy="289742"/>
          </a:xfrm>
        </p:grpSpPr>
        <p:cxnSp>
          <p:nvCxnSpPr>
            <p:cNvPr id="364" name="Straight Connector 363"/>
            <p:cNvCxnSpPr/>
            <p:nvPr/>
          </p:nvCxnSpPr>
          <p:spPr>
            <a:xfrm>
              <a:off x="509344" y="4745342"/>
              <a:ext cx="0" cy="645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65" name="TextBox 364"/>
            <p:cNvSpPr txBox="1"/>
            <p:nvPr/>
          </p:nvSpPr>
          <p:spPr>
            <a:xfrm>
              <a:off x="237111" y="4745291"/>
              <a:ext cx="540921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/>
                <a:t>20</a:t>
              </a: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Apr</a:t>
              </a:r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2787319" y="4299111"/>
            <a:ext cx="540921" cy="289742"/>
            <a:chOff x="237111" y="4745291"/>
            <a:chExt cx="540921" cy="289742"/>
          </a:xfrm>
        </p:grpSpPr>
        <p:cxnSp>
          <p:nvCxnSpPr>
            <p:cNvPr id="367" name="Straight Connector 366"/>
            <p:cNvCxnSpPr/>
            <p:nvPr/>
          </p:nvCxnSpPr>
          <p:spPr>
            <a:xfrm>
              <a:off x="509344" y="4745342"/>
              <a:ext cx="0" cy="645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68" name="TextBox 367"/>
            <p:cNvSpPr txBox="1"/>
            <p:nvPr/>
          </p:nvSpPr>
          <p:spPr>
            <a:xfrm>
              <a:off x="237111" y="4745291"/>
              <a:ext cx="540921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/>
                <a:t>30</a:t>
              </a: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Apr</a:t>
              </a:r>
            </a:p>
          </p:txBody>
        </p:sp>
      </p:grpSp>
      <p:sp>
        <p:nvSpPr>
          <p:cNvPr id="369" name="Thank you for making a new cheatsheet for R! These cheatsheets have an important job:"/>
          <p:cNvSpPr txBox="1"/>
          <p:nvPr/>
        </p:nvSpPr>
        <p:spPr>
          <a:xfrm>
            <a:off x="223320" y="2893171"/>
            <a:ext cx="3015693" cy="390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 marL="171450" indent="-171450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buFont typeface="Arial" panose="020B0604020202020204" pitchFamily="34" charset="0"/>
              <a:buChar char="•"/>
              <a:defRPr b="0">
                <a:solidFill>
                  <a:srgbClr val="000000"/>
                </a:solidFill>
              </a:defRPr>
            </a:pPr>
            <a:r>
              <a:rPr lang="en-GB" dirty="0"/>
              <a:t>Also supports objects that can be coerced to numeric values</a:t>
            </a:r>
            <a:endParaRPr dirty="0"/>
          </a:p>
        </p:txBody>
      </p:sp>
      <p:sp>
        <p:nvSpPr>
          <p:cNvPr id="454" name="Thank you for making a new cheatsheet for R! These cheatsheets have an important job:"/>
          <p:cNvSpPr txBox="1"/>
          <p:nvPr/>
        </p:nvSpPr>
        <p:spPr>
          <a:xfrm>
            <a:off x="233006" y="4698025"/>
            <a:ext cx="3175200" cy="249654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COMBINE NUMBER LINE OBJECTS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241299" y="5415589"/>
            <a:ext cx="3237453" cy="10028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1050" dirty="0">
                <a:latin typeface="Consolas" panose="020B0609020204030204" pitchFamily="49" charset="0"/>
              </a:rPr>
              <a:t>n1 &lt;- </a:t>
            </a:r>
            <a:r>
              <a:rPr lang="en-GB" sz="1050" dirty="0" err="1">
                <a:latin typeface="Consolas" panose="020B0609020204030204" pitchFamily="49" charset="0"/>
              </a:rPr>
              <a:t>number_line</a:t>
            </a:r>
            <a:r>
              <a:rPr lang="en-GB" sz="1050" dirty="0">
                <a:latin typeface="Consolas" panose="020B0609020204030204" pitchFamily="49" charset="0"/>
              </a:rPr>
              <a:t>(4,7)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n2 &lt;- </a:t>
            </a:r>
            <a:r>
              <a:rPr lang="en-GB" sz="1050" dirty="0" err="1">
                <a:latin typeface="Consolas" panose="020B0609020204030204" pitchFamily="49" charset="0"/>
              </a:rPr>
              <a:t>as.number_line</a:t>
            </a:r>
            <a:r>
              <a:rPr lang="en-GB" sz="1050" dirty="0">
                <a:latin typeface="Consolas" panose="020B0609020204030204" pitchFamily="49" charset="0"/>
              </a:rPr>
              <a:t>(4)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n3 &lt;- </a:t>
            </a:r>
            <a:r>
              <a:rPr lang="en-GB" sz="1050" dirty="0" err="1">
                <a:latin typeface="Consolas" panose="020B0609020204030204" pitchFamily="49" charset="0"/>
              </a:rPr>
              <a:t>number_line</a:t>
            </a:r>
            <a:r>
              <a:rPr lang="en-GB" sz="1050" dirty="0">
                <a:latin typeface="Consolas" panose="020B0609020204030204" pitchFamily="49" charset="0"/>
              </a:rPr>
              <a:t>(5,8)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n4 &lt;- </a:t>
            </a:r>
            <a:r>
              <a:rPr lang="en-GB" sz="1050" dirty="0" err="1">
                <a:latin typeface="Consolas" panose="020B0609020204030204" pitchFamily="49" charset="0"/>
              </a:rPr>
              <a:t>number_line</a:t>
            </a:r>
            <a:r>
              <a:rPr lang="en-GB" sz="1050" dirty="0">
                <a:latin typeface="Consolas" panose="020B0609020204030204" pitchFamily="49" charset="0"/>
              </a:rPr>
              <a:t>(8,10)</a:t>
            </a:r>
          </a:p>
          <a:p>
            <a:r>
              <a:rPr lang="en-GB" sz="1050" dirty="0" err="1">
                <a:latin typeface="Consolas" panose="020B0609020204030204" pitchFamily="49" charset="0"/>
              </a:rPr>
              <a:t>nl</a:t>
            </a:r>
            <a:r>
              <a:rPr lang="en-GB" sz="1050" dirty="0">
                <a:latin typeface="Consolas" panose="020B0609020204030204" pitchFamily="49" charset="0"/>
              </a:rPr>
              <a:t> &lt;- c(n1, n2, n3, n4)</a:t>
            </a:r>
          </a:p>
        </p:txBody>
      </p:sp>
      <p:grpSp>
        <p:nvGrpSpPr>
          <p:cNvPr id="499" name="Group 498"/>
          <p:cNvGrpSpPr/>
          <p:nvPr/>
        </p:nvGrpSpPr>
        <p:grpSpPr>
          <a:xfrm>
            <a:off x="328357" y="6520522"/>
            <a:ext cx="2975859" cy="904352"/>
            <a:chOff x="3797796" y="5487259"/>
            <a:chExt cx="2975859" cy="904352"/>
          </a:xfrm>
        </p:grpSpPr>
        <p:grpSp>
          <p:nvGrpSpPr>
            <p:cNvPr id="457" name="Group 456"/>
            <p:cNvGrpSpPr/>
            <p:nvPr/>
          </p:nvGrpSpPr>
          <p:grpSpPr>
            <a:xfrm>
              <a:off x="3797796" y="5895880"/>
              <a:ext cx="2975859" cy="495731"/>
              <a:chOff x="298458" y="4357280"/>
              <a:chExt cx="2975859" cy="443630"/>
            </a:xfrm>
          </p:grpSpPr>
          <p:grpSp>
            <p:nvGrpSpPr>
              <p:cNvPr id="465" name="Group 464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4" name="Straight Connector 49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5" name="TextBox 49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466" name="Straight Connector 465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467" name="Group 466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2" name="Straight Connector 49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3" name="TextBox 49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468" name="Group 467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0" name="Straight Connector 48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1" name="TextBox 49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469" name="Group 468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8" name="Straight Connector 48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9" name="TextBox 48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470" name="Group 469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6" name="Straight Connector 48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7" name="TextBox 48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471" name="Group 470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5" name="TextBox 48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472" name="Group 471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3" name="TextBox 48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473" name="Group 472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0" name="Straight Connector 47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1" name="TextBox 48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474" name="Group 473"/>
              <p:cNvGrpSpPr/>
              <p:nvPr/>
            </p:nvGrpSpPr>
            <p:grpSpPr>
              <a:xfrm>
                <a:off x="256465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79" name="TextBox 47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475" name="Group 474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476" name="Straight Connector 47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77" name="TextBox 476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458" name="Straight Arrow Connector 457"/>
            <p:cNvCxnSpPr/>
            <p:nvPr/>
          </p:nvCxnSpPr>
          <p:spPr>
            <a:xfrm>
              <a:off x="4814746" y="5844833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0" name="Straight Arrow Connector 459"/>
            <p:cNvCxnSpPr/>
            <p:nvPr/>
          </p:nvCxnSpPr>
          <p:spPr>
            <a:xfrm>
              <a:off x="5042854" y="5611000"/>
              <a:ext cx="927268" cy="0"/>
            </a:xfrm>
            <a:prstGeom prst="straightConnector1">
              <a:avLst/>
            </a:prstGeom>
            <a:noFill/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1" name="Straight Arrow Connector 460"/>
            <p:cNvCxnSpPr/>
            <p:nvPr/>
          </p:nvCxnSpPr>
          <p:spPr>
            <a:xfrm>
              <a:off x="5889498" y="5487259"/>
              <a:ext cx="664473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96" name="Oval 495"/>
            <p:cNvSpPr>
              <a:spLocks noChangeAspect="1"/>
            </p:cNvSpPr>
            <p:nvPr/>
          </p:nvSpPr>
          <p:spPr>
            <a:xfrm>
              <a:off x="4814746" y="5649794"/>
              <a:ext cx="72000" cy="72000"/>
            </a:xfrm>
            <a:prstGeom prst="ellipse">
              <a:avLst/>
            </a:prstGeom>
            <a:blipFill rotWithShape="1">
              <a:blip r:embed="rId7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00" name="Rectangle 499"/>
          <p:cNvSpPr/>
          <p:nvPr/>
        </p:nvSpPr>
        <p:spPr>
          <a:xfrm>
            <a:off x="233007" y="7389045"/>
            <a:ext cx="31752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sz="1050" dirty="0" err="1">
                <a:latin typeface="Consolas" panose="020B0609020204030204" pitchFamily="49" charset="0"/>
              </a:rPr>
              <a:t>compress_number_line</a:t>
            </a:r>
            <a:r>
              <a:rPr lang="en-GB" sz="1050" dirty="0">
                <a:latin typeface="Consolas" panose="020B0609020204030204" pitchFamily="49" charset="0"/>
              </a:rPr>
              <a:t>(</a:t>
            </a:r>
            <a:r>
              <a:rPr lang="en-GB" sz="1050" dirty="0" err="1">
                <a:latin typeface="Consolas" panose="020B0609020204030204" pitchFamily="49" charset="0"/>
              </a:rPr>
              <a:t>nl</a:t>
            </a:r>
            <a:r>
              <a:rPr lang="en-GB" sz="105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546" name="Group 545"/>
          <p:cNvGrpSpPr/>
          <p:nvPr/>
        </p:nvGrpSpPr>
        <p:grpSpPr>
          <a:xfrm>
            <a:off x="328357" y="7801094"/>
            <a:ext cx="2975859" cy="540109"/>
            <a:chOff x="3797796" y="6663242"/>
            <a:chExt cx="2975859" cy="540109"/>
          </a:xfrm>
        </p:grpSpPr>
        <p:grpSp>
          <p:nvGrpSpPr>
            <p:cNvPr id="507" name="Group 506"/>
            <p:cNvGrpSpPr/>
            <p:nvPr/>
          </p:nvGrpSpPr>
          <p:grpSpPr>
            <a:xfrm>
              <a:off x="3797796" y="6812552"/>
              <a:ext cx="2975859" cy="390799"/>
              <a:chOff x="298458" y="4357280"/>
              <a:chExt cx="2975859" cy="443630"/>
            </a:xfrm>
          </p:grpSpPr>
          <p:grpSp>
            <p:nvGrpSpPr>
              <p:cNvPr id="512" name="Group 511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41" name="Straight Connector 54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42" name="TextBox 54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513" name="Straight Connector 512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514" name="Group 513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9" name="Straight Connector 53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40" name="TextBox 53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515" name="Group 514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7" name="Straight Connector 53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8" name="TextBox 53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516" name="Group 515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5" name="Straight Connector 53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6" name="TextBox 53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517" name="Group 516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3" name="Straight Connector 53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4" name="TextBox 53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518" name="Group 517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1" name="Straight Connector 53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2" name="TextBox 53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519" name="Group 518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29" name="Straight Connector 52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0" name="TextBox 52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520" name="Group 519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27" name="Straight Connector 52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8" name="TextBox 52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521" name="Group 520"/>
              <p:cNvGrpSpPr/>
              <p:nvPr/>
            </p:nvGrpSpPr>
            <p:grpSpPr>
              <a:xfrm>
                <a:off x="2564656" y="4405408"/>
                <a:ext cx="174816" cy="305872"/>
                <a:chOff x="559534" y="4742300"/>
                <a:chExt cx="174816" cy="305872"/>
              </a:xfrm>
            </p:grpSpPr>
            <p:cxnSp>
              <p:nvCxnSpPr>
                <p:cNvPr id="525" name="Straight Connector 52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6" name="TextBox 525"/>
                <p:cNvSpPr txBox="1"/>
                <p:nvPr/>
              </p:nvSpPr>
              <p:spPr>
                <a:xfrm>
                  <a:off x="559534" y="4788881"/>
                  <a:ext cx="174816" cy="2592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522" name="Group 521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523" name="Straight Connector 52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4" name="TextBox 523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508" name="Straight Arrow Connector 507"/>
            <p:cNvCxnSpPr/>
            <p:nvPr/>
          </p:nvCxnSpPr>
          <p:spPr>
            <a:xfrm>
              <a:off x="4814746" y="6761505"/>
              <a:ext cx="11160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0" name="Straight Arrow Connector 509"/>
            <p:cNvCxnSpPr/>
            <p:nvPr/>
          </p:nvCxnSpPr>
          <p:spPr>
            <a:xfrm>
              <a:off x="5889498" y="6663242"/>
              <a:ext cx="664473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49" name="Rectangle 548"/>
          <p:cNvSpPr/>
          <p:nvPr/>
        </p:nvSpPr>
        <p:spPr>
          <a:xfrm>
            <a:off x="233007" y="8335994"/>
            <a:ext cx="31752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sz="1050" dirty="0" err="1">
                <a:latin typeface="Consolas" panose="020B0609020204030204" pitchFamily="49" charset="0"/>
              </a:rPr>
              <a:t>compress_number_line</a:t>
            </a:r>
            <a:r>
              <a:rPr lang="en-GB" sz="1050" dirty="0">
                <a:latin typeface="Consolas" panose="020B0609020204030204" pitchFamily="49" charset="0"/>
              </a:rPr>
              <a:t>(</a:t>
            </a:r>
            <a:r>
              <a:rPr lang="en-GB" sz="1050" dirty="0" err="1">
                <a:latin typeface="Consolas" panose="020B0609020204030204" pitchFamily="49" charset="0"/>
              </a:rPr>
              <a:t>nl</a:t>
            </a:r>
            <a:r>
              <a:rPr lang="en-GB" sz="1050" dirty="0">
                <a:latin typeface="Consolas" panose="020B0609020204030204" pitchFamily="49" charset="0"/>
              </a:rPr>
              <a:t>, collapse =T)</a:t>
            </a:r>
          </a:p>
        </p:txBody>
      </p:sp>
      <p:grpSp>
        <p:nvGrpSpPr>
          <p:cNvPr id="550" name="Group 549"/>
          <p:cNvGrpSpPr/>
          <p:nvPr/>
        </p:nvGrpSpPr>
        <p:grpSpPr>
          <a:xfrm>
            <a:off x="328357" y="8724229"/>
            <a:ext cx="2975859" cy="441846"/>
            <a:chOff x="3797796" y="6761505"/>
            <a:chExt cx="2975859" cy="441846"/>
          </a:xfrm>
        </p:grpSpPr>
        <p:grpSp>
          <p:nvGrpSpPr>
            <p:cNvPr id="551" name="Group 550"/>
            <p:cNvGrpSpPr/>
            <p:nvPr/>
          </p:nvGrpSpPr>
          <p:grpSpPr>
            <a:xfrm>
              <a:off x="3797796" y="6812552"/>
              <a:ext cx="2975859" cy="390799"/>
              <a:chOff x="298458" y="4357280"/>
              <a:chExt cx="2975859" cy="443630"/>
            </a:xfrm>
          </p:grpSpPr>
          <p:grpSp>
            <p:nvGrpSpPr>
              <p:cNvPr id="554" name="Group 553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83" name="Straight Connector 58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4" name="TextBox 58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555" name="Straight Connector 554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556" name="Group 555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81" name="Straight Connector 58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2" name="TextBox 58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557" name="Group 556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9" name="Straight Connector 57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0" name="TextBox 57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558" name="Group 557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7" name="Straight Connector 57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8" name="TextBox 57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559" name="Group 558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5" name="Straight Connector 57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6" name="TextBox 57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560" name="Group 559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3" name="Straight Connector 57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4" name="TextBox 57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561" name="Group 560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1" name="Straight Connector 57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2" name="TextBox 57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562" name="Group 561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69" name="Straight Connector 56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0" name="TextBox 56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563" name="Group 562"/>
              <p:cNvGrpSpPr/>
              <p:nvPr/>
            </p:nvGrpSpPr>
            <p:grpSpPr>
              <a:xfrm>
                <a:off x="2564656" y="4405408"/>
                <a:ext cx="174816" cy="305872"/>
                <a:chOff x="559534" y="4742300"/>
                <a:chExt cx="174816" cy="305872"/>
              </a:xfrm>
            </p:grpSpPr>
            <p:cxnSp>
              <p:nvCxnSpPr>
                <p:cNvPr id="567" name="Straight Connector 56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68" name="TextBox 567"/>
                <p:cNvSpPr txBox="1"/>
                <p:nvPr/>
              </p:nvSpPr>
              <p:spPr>
                <a:xfrm>
                  <a:off x="559534" y="4788881"/>
                  <a:ext cx="174816" cy="2592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564" name="Group 563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66" name="TextBox 56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552" name="Straight Arrow Connector 551"/>
            <p:cNvCxnSpPr/>
            <p:nvPr/>
          </p:nvCxnSpPr>
          <p:spPr>
            <a:xfrm>
              <a:off x="4814745" y="6761505"/>
              <a:ext cx="17568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87" name="Rectangle 586"/>
          <p:cNvSpPr/>
          <p:nvPr/>
        </p:nvSpPr>
        <p:spPr>
          <a:xfrm>
            <a:off x="4171054" y="2169696"/>
            <a:ext cx="14616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overlap methods</a:t>
            </a:r>
            <a:endParaRPr lang="en-GB" sz="1100" dirty="0">
              <a:latin typeface="+mn-lt"/>
            </a:endParaRPr>
          </a:p>
        </p:txBody>
      </p:sp>
      <p:sp>
        <p:nvSpPr>
          <p:cNvPr id="635" name="TextBox 634"/>
          <p:cNvSpPr txBox="1"/>
          <p:nvPr/>
        </p:nvSpPr>
        <p:spPr>
          <a:xfrm>
            <a:off x="4418312" y="3443012"/>
            <a:ext cx="968065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err="1">
                <a:solidFill>
                  <a:schemeClr val="accent4"/>
                </a:solidFill>
              </a:rPr>
              <a:t>aligns_end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grpSp>
        <p:nvGrpSpPr>
          <p:cNvPr id="589" name="Group 588"/>
          <p:cNvGrpSpPr/>
          <p:nvPr/>
        </p:nvGrpSpPr>
        <p:grpSpPr>
          <a:xfrm>
            <a:off x="4266403" y="4428645"/>
            <a:ext cx="2975859" cy="390799"/>
            <a:chOff x="298458" y="4357280"/>
            <a:chExt cx="2975859" cy="443630"/>
          </a:xfrm>
        </p:grpSpPr>
        <p:grpSp>
          <p:nvGrpSpPr>
            <p:cNvPr id="591" name="Group 590"/>
            <p:cNvGrpSpPr/>
            <p:nvPr/>
          </p:nvGrpSpPr>
          <p:grpSpPr>
            <a:xfrm>
              <a:off x="415152" y="4405408"/>
              <a:ext cx="174816" cy="321097"/>
              <a:chOff x="559534" y="4742300"/>
              <a:chExt cx="174816" cy="321097"/>
            </a:xfrm>
          </p:grpSpPr>
          <p:cxnSp>
            <p:nvCxnSpPr>
              <p:cNvPr id="620" name="Straight Connector 619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21" name="TextBox 620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cxnSp>
          <p:nvCxnSpPr>
            <p:cNvPr id="592" name="Straight Connector 591"/>
            <p:cNvCxnSpPr/>
            <p:nvPr/>
          </p:nvCxnSpPr>
          <p:spPr>
            <a:xfrm>
              <a:off x="298458" y="4424799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593" name="Group 592"/>
            <p:cNvGrpSpPr/>
            <p:nvPr/>
          </p:nvGrpSpPr>
          <p:grpSpPr>
            <a:xfrm>
              <a:off x="683840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8" name="Straight Connector 61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9" name="TextBox 61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594" name="Group 593"/>
            <p:cNvGrpSpPr/>
            <p:nvPr/>
          </p:nvGrpSpPr>
          <p:grpSpPr>
            <a:xfrm>
              <a:off x="952528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6" name="Straight Connector 61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7" name="TextBox 616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595" name="Group 594"/>
            <p:cNvGrpSpPr/>
            <p:nvPr/>
          </p:nvGrpSpPr>
          <p:grpSpPr>
            <a:xfrm>
              <a:off x="1221216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4" name="Straight Connector 61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5" name="TextBox 614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596" name="Group 595"/>
            <p:cNvGrpSpPr/>
            <p:nvPr/>
          </p:nvGrpSpPr>
          <p:grpSpPr>
            <a:xfrm>
              <a:off x="1489904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2" name="Straight Connector 61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3" name="TextBox 612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597" name="Group 596"/>
            <p:cNvGrpSpPr/>
            <p:nvPr/>
          </p:nvGrpSpPr>
          <p:grpSpPr>
            <a:xfrm>
              <a:off x="1758592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0" name="Straight Connector 609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1" name="TextBox 610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>
              <a:off x="2027280" y="4405408"/>
              <a:ext cx="174816" cy="321097"/>
              <a:chOff x="559534" y="4742300"/>
              <a:chExt cx="174816" cy="321097"/>
            </a:xfrm>
          </p:grpSpPr>
          <p:cxnSp>
            <p:nvCxnSpPr>
              <p:cNvPr id="608" name="Straight Connector 60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09" name="TextBox 60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599" name="Group 598"/>
            <p:cNvGrpSpPr/>
            <p:nvPr/>
          </p:nvGrpSpPr>
          <p:grpSpPr>
            <a:xfrm>
              <a:off x="2295968" y="4405408"/>
              <a:ext cx="174816" cy="321097"/>
              <a:chOff x="559534" y="4742300"/>
              <a:chExt cx="174816" cy="321097"/>
            </a:xfrm>
          </p:grpSpPr>
          <p:cxnSp>
            <p:nvCxnSpPr>
              <p:cNvPr id="606" name="Straight Connector 60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07" name="TextBox 606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600" name="Group 599"/>
            <p:cNvGrpSpPr/>
            <p:nvPr/>
          </p:nvGrpSpPr>
          <p:grpSpPr>
            <a:xfrm>
              <a:off x="2564656" y="4405408"/>
              <a:ext cx="174816" cy="305872"/>
              <a:chOff x="559534" y="4742300"/>
              <a:chExt cx="174816" cy="305872"/>
            </a:xfrm>
          </p:grpSpPr>
          <p:cxnSp>
            <p:nvCxnSpPr>
              <p:cNvPr id="604" name="Straight Connector 60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05" name="TextBox 604"/>
              <p:cNvSpPr txBox="1"/>
              <p:nvPr/>
            </p:nvSpPr>
            <p:spPr>
              <a:xfrm>
                <a:off x="559534" y="4788881"/>
                <a:ext cx="174816" cy="259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601" name="Group 600"/>
            <p:cNvGrpSpPr/>
            <p:nvPr/>
          </p:nvGrpSpPr>
          <p:grpSpPr>
            <a:xfrm>
              <a:off x="2833347" y="4357280"/>
              <a:ext cx="358319" cy="443630"/>
              <a:chOff x="559534" y="4696711"/>
              <a:chExt cx="174816" cy="443630"/>
            </a:xfrm>
          </p:grpSpPr>
          <p:cxnSp>
            <p:nvCxnSpPr>
              <p:cNvPr id="602" name="Straight Connector 60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03" name="TextBox 602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5560087" y="4189820"/>
            <a:ext cx="528339" cy="102271"/>
            <a:chOff x="4988137" y="9396741"/>
            <a:chExt cx="528339" cy="102271"/>
          </a:xfrm>
        </p:grpSpPr>
        <p:cxnSp>
          <p:nvCxnSpPr>
            <p:cNvPr id="590" name="Straight Arrow Connector 589"/>
            <p:cNvCxnSpPr/>
            <p:nvPr/>
          </p:nvCxnSpPr>
          <p:spPr>
            <a:xfrm>
              <a:off x="4988137" y="9499012"/>
              <a:ext cx="3600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24" name="Straight Arrow Connector 623"/>
            <p:cNvCxnSpPr/>
            <p:nvPr/>
          </p:nvCxnSpPr>
          <p:spPr>
            <a:xfrm>
              <a:off x="5161929" y="9396741"/>
              <a:ext cx="354547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25" name="TextBox 624"/>
          <p:cNvSpPr txBox="1"/>
          <p:nvPr/>
        </p:nvSpPr>
        <p:spPr>
          <a:xfrm>
            <a:off x="4418312" y="4068596"/>
            <a:ext cx="741308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/>
              <a:t>a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cross()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560087" y="3872979"/>
            <a:ext cx="540000" cy="102271"/>
            <a:chOff x="4988137" y="9079900"/>
            <a:chExt cx="540000" cy="102271"/>
          </a:xfrm>
        </p:grpSpPr>
        <p:cxnSp>
          <p:nvCxnSpPr>
            <p:cNvPr id="628" name="Straight Arrow Connector 627"/>
            <p:cNvCxnSpPr/>
            <p:nvPr/>
          </p:nvCxnSpPr>
          <p:spPr>
            <a:xfrm>
              <a:off x="4988137" y="9182171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29" name="Straight Arrow Connector 628"/>
            <p:cNvCxnSpPr/>
            <p:nvPr/>
          </p:nvCxnSpPr>
          <p:spPr>
            <a:xfrm>
              <a:off x="5198193" y="9079900"/>
              <a:ext cx="180000" cy="0"/>
            </a:xfrm>
            <a:prstGeom prst="straightConnector1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30" name="TextBox 629"/>
          <p:cNvSpPr txBox="1"/>
          <p:nvPr/>
        </p:nvSpPr>
        <p:spPr>
          <a:xfrm>
            <a:off x="4418312" y="3755602"/>
            <a:ext cx="949616" cy="297437"/>
          </a:xfrm>
          <a:prstGeom prst="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err="1">
                <a:solidFill>
                  <a:schemeClr val="accent6"/>
                </a:solidFill>
              </a:rPr>
              <a:t>inbetween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560087" y="3278232"/>
            <a:ext cx="329221" cy="102271"/>
            <a:chOff x="4988138" y="8458259"/>
            <a:chExt cx="329221" cy="102271"/>
          </a:xfrm>
        </p:grpSpPr>
        <p:cxnSp>
          <p:nvCxnSpPr>
            <p:cNvPr id="641" name="Straight Arrow Connector 640"/>
            <p:cNvCxnSpPr/>
            <p:nvPr/>
          </p:nvCxnSpPr>
          <p:spPr>
            <a:xfrm>
              <a:off x="4988138" y="8560530"/>
              <a:ext cx="216000" cy="0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42" name="Straight Arrow Connector 641"/>
            <p:cNvCxnSpPr/>
            <p:nvPr/>
          </p:nvCxnSpPr>
          <p:spPr>
            <a:xfrm>
              <a:off x="4988138" y="8458259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43" name="TextBox 642"/>
          <p:cNvSpPr txBox="1"/>
          <p:nvPr/>
        </p:nvSpPr>
        <p:spPr>
          <a:xfrm>
            <a:off x="4418312" y="3160855"/>
            <a:ext cx="968065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err="1">
                <a:solidFill>
                  <a:schemeClr val="accent2"/>
                </a:solidFill>
              </a:rPr>
              <a:t>aligns_start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560087" y="3002282"/>
            <a:ext cx="619181" cy="94651"/>
            <a:chOff x="4988138" y="8209203"/>
            <a:chExt cx="619181" cy="94651"/>
          </a:xfrm>
        </p:grpSpPr>
        <p:cxnSp>
          <p:nvCxnSpPr>
            <p:cNvPr id="647" name="Straight Arrow Connector 646"/>
            <p:cNvCxnSpPr/>
            <p:nvPr/>
          </p:nvCxnSpPr>
          <p:spPr>
            <a:xfrm>
              <a:off x="4988138" y="8303854"/>
              <a:ext cx="3312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48" name="Straight Arrow Connector 647"/>
            <p:cNvCxnSpPr/>
            <p:nvPr/>
          </p:nvCxnSpPr>
          <p:spPr>
            <a:xfrm>
              <a:off x="5278098" y="8209203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49" name="TextBox 648"/>
          <p:cNvSpPr txBox="1"/>
          <p:nvPr/>
        </p:nvSpPr>
        <p:spPr>
          <a:xfrm>
            <a:off x="4418312" y="2890732"/>
            <a:ext cx="596353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>
                <a:solidFill>
                  <a:schemeClr val="accent1"/>
                </a:solidFill>
              </a:rPr>
              <a:t>chain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560087" y="2500412"/>
            <a:ext cx="331200" cy="102271"/>
            <a:chOff x="4988138" y="7944408"/>
            <a:chExt cx="331200" cy="102271"/>
          </a:xfrm>
        </p:grpSpPr>
        <p:cxnSp>
          <p:nvCxnSpPr>
            <p:cNvPr id="914" name="Straight Arrow Connector 913"/>
            <p:cNvCxnSpPr/>
            <p:nvPr/>
          </p:nvCxnSpPr>
          <p:spPr>
            <a:xfrm>
              <a:off x="4988138" y="8046679"/>
              <a:ext cx="331200" cy="0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18" name="Straight Arrow Connector 917"/>
            <p:cNvCxnSpPr/>
            <p:nvPr/>
          </p:nvCxnSpPr>
          <p:spPr>
            <a:xfrm>
              <a:off x="4988138" y="7944408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919" name="TextBox 918"/>
          <p:cNvSpPr txBox="1"/>
          <p:nvPr/>
        </p:nvSpPr>
        <p:spPr>
          <a:xfrm>
            <a:off x="4418312" y="2383035"/>
            <a:ext cx="968065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>
                <a:solidFill>
                  <a:srgbClr val="FF0000"/>
                </a:solidFill>
              </a:rPr>
              <a:t>exact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328180" y="3014594"/>
            <a:ext cx="619181" cy="94651"/>
            <a:chOff x="5674365" y="8221515"/>
            <a:chExt cx="619181" cy="94651"/>
          </a:xfrm>
        </p:grpSpPr>
        <p:cxnSp>
          <p:nvCxnSpPr>
            <p:cNvPr id="922" name="Straight Arrow Connector 921"/>
            <p:cNvCxnSpPr/>
            <p:nvPr/>
          </p:nvCxnSpPr>
          <p:spPr>
            <a:xfrm flipH="1">
              <a:off x="5674365" y="8316166"/>
              <a:ext cx="3312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3" name="Straight Arrow Connector 922"/>
            <p:cNvCxnSpPr/>
            <p:nvPr/>
          </p:nvCxnSpPr>
          <p:spPr>
            <a:xfrm flipH="1">
              <a:off x="5964325" y="8221515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5" name="Group 34"/>
          <p:cNvGrpSpPr/>
          <p:nvPr/>
        </p:nvGrpSpPr>
        <p:grpSpPr>
          <a:xfrm>
            <a:off x="6618140" y="3268378"/>
            <a:ext cx="329221" cy="102271"/>
            <a:chOff x="5960651" y="8448405"/>
            <a:chExt cx="329221" cy="102271"/>
          </a:xfrm>
        </p:grpSpPr>
        <p:cxnSp>
          <p:nvCxnSpPr>
            <p:cNvPr id="924" name="Straight Arrow Connector 923"/>
            <p:cNvCxnSpPr/>
            <p:nvPr/>
          </p:nvCxnSpPr>
          <p:spPr>
            <a:xfrm flipH="1">
              <a:off x="6073872" y="8550676"/>
              <a:ext cx="216000" cy="0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5" name="Straight Arrow Connector 924"/>
            <p:cNvCxnSpPr/>
            <p:nvPr/>
          </p:nvCxnSpPr>
          <p:spPr>
            <a:xfrm flipH="1">
              <a:off x="5960651" y="8448405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1" name="Group 20"/>
          <p:cNvGrpSpPr/>
          <p:nvPr/>
        </p:nvGrpSpPr>
        <p:grpSpPr>
          <a:xfrm>
            <a:off x="5560087" y="3567075"/>
            <a:ext cx="329221" cy="102271"/>
            <a:chOff x="4988138" y="8733655"/>
            <a:chExt cx="329221" cy="102271"/>
          </a:xfrm>
        </p:grpSpPr>
        <p:cxnSp>
          <p:nvCxnSpPr>
            <p:cNvPr id="926" name="Straight Arrow Connector 925"/>
            <p:cNvCxnSpPr/>
            <p:nvPr/>
          </p:nvCxnSpPr>
          <p:spPr>
            <a:xfrm>
              <a:off x="5101359" y="8835926"/>
              <a:ext cx="216000" cy="0"/>
            </a:xfrm>
            <a:prstGeom prst="straightConnector1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7" name="Straight Arrow Connector 926"/>
            <p:cNvCxnSpPr/>
            <p:nvPr/>
          </p:nvCxnSpPr>
          <p:spPr>
            <a:xfrm>
              <a:off x="4988138" y="8733655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6" name="Group 35"/>
          <p:cNvGrpSpPr/>
          <p:nvPr/>
        </p:nvGrpSpPr>
        <p:grpSpPr>
          <a:xfrm>
            <a:off x="6618140" y="3557221"/>
            <a:ext cx="329221" cy="102271"/>
            <a:chOff x="5960651" y="8723801"/>
            <a:chExt cx="329221" cy="102271"/>
          </a:xfrm>
        </p:grpSpPr>
        <p:cxnSp>
          <p:nvCxnSpPr>
            <p:cNvPr id="928" name="Straight Arrow Connector 927"/>
            <p:cNvCxnSpPr/>
            <p:nvPr/>
          </p:nvCxnSpPr>
          <p:spPr>
            <a:xfrm flipH="1">
              <a:off x="5960651" y="8826072"/>
              <a:ext cx="216000" cy="0"/>
            </a:xfrm>
            <a:prstGeom prst="straightConnector1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9" name="Straight Arrow Connector 928"/>
            <p:cNvCxnSpPr/>
            <p:nvPr/>
          </p:nvCxnSpPr>
          <p:spPr>
            <a:xfrm flipH="1">
              <a:off x="5960651" y="8723801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7" name="Group 36"/>
          <p:cNvGrpSpPr/>
          <p:nvPr/>
        </p:nvGrpSpPr>
        <p:grpSpPr>
          <a:xfrm>
            <a:off x="6407361" y="3872979"/>
            <a:ext cx="540000" cy="102271"/>
            <a:chOff x="5835411" y="9079900"/>
            <a:chExt cx="540000" cy="102271"/>
          </a:xfrm>
        </p:grpSpPr>
        <p:cxnSp>
          <p:nvCxnSpPr>
            <p:cNvPr id="930" name="Straight Arrow Connector 929"/>
            <p:cNvCxnSpPr/>
            <p:nvPr/>
          </p:nvCxnSpPr>
          <p:spPr>
            <a:xfrm>
              <a:off x="5835411" y="9182171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1" name="Straight Arrow Connector 930"/>
            <p:cNvCxnSpPr/>
            <p:nvPr/>
          </p:nvCxnSpPr>
          <p:spPr>
            <a:xfrm>
              <a:off x="6105411" y="9079900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8" name="Group 37"/>
          <p:cNvGrpSpPr/>
          <p:nvPr/>
        </p:nvGrpSpPr>
        <p:grpSpPr>
          <a:xfrm>
            <a:off x="6419022" y="4189820"/>
            <a:ext cx="528339" cy="102271"/>
            <a:chOff x="5771519" y="9396741"/>
            <a:chExt cx="528339" cy="102271"/>
          </a:xfrm>
        </p:grpSpPr>
        <p:cxnSp>
          <p:nvCxnSpPr>
            <p:cNvPr id="932" name="Straight Arrow Connector 931"/>
            <p:cNvCxnSpPr/>
            <p:nvPr/>
          </p:nvCxnSpPr>
          <p:spPr>
            <a:xfrm flipH="1">
              <a:off x="5771519" y="9499012"/>
              <a:ext cx="3600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3" name="Straight Arrow Connector 932"/>
            <p:cNvCxnSpPr/>
            <p:nvPr/>
          </p:nvCxnSpPr>
          <p:spPr>
            <a:xfrm flipH="1">
              <a:off x="5945311" y="9396741"/>
              <a:ext cx="354547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920" name="Straight Arrow Connector 919"/>
          <p:cNvCxnSpPr/>
          <p:nvPr/>
        </p:nvCxnSpPr>
        <p:spPr>
          <a:xfrm>
            <a:off x="6637770" y="2602683"/>
            <a:ext cx="36000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1" name="Straight Arrow Connector 920"/>
          <p:cNvCxnSpPr/>
          <p:nvPr/>
        </p:nvCxnSpPr>
        <p:spPr>
          <a:xfrm>
            <a:off x="6637770" y="2500412"/>
            <a:ext cx="36000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6" name="Thank you for making a new cheatsheet for R! These cheatsheets have an important job:"/>
          <p:cNvSpPr txBox="1"/>
          <p:nvPr/>
        </p:nvSpPr>
        <p:spPr>
          <a:xfrm>
            <a:off x="4171054" y="1847353"/>
            <a:ext cx="3175200" cy="249654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TEST FOR OVERLAPS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31" name="Right Brace 30"/>
          <p:cNvSpPr/>
          <p:nvPr/>
        </p:nvSpPr>
        <p:spPr>
          <a:xfrm>
            <a:off x="7100049" y="2433967"/>
            <a:ext cx="120022" cy="1882591"/>
          </a:xfrm>
          <a:prstGeom prst="rightBrace">
            <a:avLst>
              <a:gd name="adj1" fmla="val 8333"/>
              <a:gd name="adj2" fmla="val 43317"/>
            </a:avLst>
          </a:prstGeom>
          <a:noFill/>
          <a:ln w="25400" cap="flat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37" name="TextBox 936"/>
          <p:cNvSpPr txBox="1"/>
          <p:nvPr/>
        </p:nvSpPr>
        <p:spPr>
          <a:xfrm>
            <a:off x="7215079" y="2821269"/>
            <a:ext cx="1199664" cy="671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overlap</a:t>
            </a:r>
            <a:r>
              <a:rPr kumimoji="0" lang="en-GB" sz="105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sym typeface="Source Sans Pro"/>
              </a:rPr>
              <a:t>()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>
                <a:solidFill>
                  <a:schemeClr val="accent1">
                    <a:lumMod val="75000"/>
                  </a:schemeClr>
                </a:solidFill>
              </a:rPr>
              <a:t>overlaps()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err="1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sym typeface="Source Sans Pro"/>
              </a:rPr>
              <a:t>verlap_method</a:t>
            </a:r>
            <a:r>
              <a:rPr kumimoji="0" lang="en-GB" sz="105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FillTx/>
                <a:sym typeface="Source Sans Pro"/>
              </a:rPr>
              <a:t>()</a:t>
            </a:r>
          </a:p>
        </p:txBody>
      </p:sp>
      <p:sp>
        <p:nvSpPr>
          <p:cNvPr id="1108" name="Thank you for making a new cheatsheet for R! These cheatsheets have an important job:"/>
          <p:cNvSpPr txBox="1"/>
          <p:nvPr/>
        </p:nvSpPr>
        <p:spPr>
          <a:xfrm>
            <a:off x="4324857" y="5006635"/>
            <a:ext cx="3175200" cy="249654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MANIPULATE NUMBER LINE OBJECTS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1119" name="Straight Connector 1118"/>
          <p:cNvCxnSpPr/>
          <p:nvPr/>
        </p:nvCxnSpPr>
        <p:spPr>
          <a:xfrm>
            <a:off x="4383097" y="8659548"/>
            <a:ext cx="3274873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1" name="Group 40"/>
          <p:cNvGrpSpPr/>
          <p:nvPr/>
        </p:nvGrpSpPr>
        <p:grpSpPr>
          <a:xfrm>
            <a:off x="5035971" y="8659548"/>
            <a:ext cx="237065" cy="341453"/>
            <a:chOff x="5035971" y="7967608"/>
            <a:chExt cx="237065" cy="341453"/>
          </a:xfrm>
        </p:grpSpPr>
        <p:cxnSp>
          <p:nvCxnSpPr>
            <p:cNvPr id="1580" name="Straight Connector 1579"/>
            <p:cNvCxnSpPr/>
            <p:nvPr/>
          </p:nvCxnSpPr>
          <p:spPr>
            <a:xfrm>
              <a:off x="5152256" y="7967608"/>
              <a:ext cx="0" cy="804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81" name="TextBox 1580"/>
            <p:cNvSpPr txBox="1"/>
            <p:nvPr/>
          </p:nvSpPr>
          <p:spPr>
            <a:xfrm>
              <a:off x="5035971" y="8019320"/>
              <a:ext cx="237065" cy="28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-2</a:t>
              </a:r>
            </a:p>
          </p:txBody>
        </p:sp>
      </p:grpSp>
      <p:grpSp>
        <p:nvGrpSpPr>
          <p:cNvPr id="1125" name="Group 1124"/>
          <p:cNvGrpSpPr/>
          <p:nvPr/>
        </p:nvGrpSpPr>
        <p:grpSpPr>
          <a:xfrm>
            <a:off x="5595440" y="8659548"/>
            <a:ext cx="174816" cy="341794"/>
            <a:chOff x="559534" y="4742300"/>
            <a:chExt cx="174816" cy="305872"/>
          </a:xfrm>
        </p:grpSpPr>
        <p:cxnSp>
          <p:nvCxnSpPr>
            <p:cNvPr id="1537" name="Straight Connector 153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38" name="TextBox 1537"/>
            <p:cNvSpPr txBox="1"/>
            <p:nvPr/>
          </p:nvSpPr>
          <p:spPr>
            <a:xfrm>
              <a:off x="559534" y="4788881"/>
              <a:ext cx="174816" cy="259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0</a:t>
              </a:r>
            </a:p>
          </p:txBody>
        </p:sp>
      </p:grpSp>
      <p:grpSp>
        <p:nvGrpSpPr>
          <p:cNvPr id="1126" name="Group 1125"/>
          <p:cNvGrpSpPr/>
          <p:nvPr/>
        </p:nvGrpSpPr>
        <p:grpSpPr>
          <a:xfrm>
            <a:off x="5864128" y="8659548"/>
            <a:ext cx="174816" cy="341794"/>
            <a:chOff x="559534" y="4742300"/>
            <a:chExt cx="174816" cy="305872"/>
          </a:xfrm>
        </p:grpSpPr>
        <p:cxnSp>
          <p:nvCxnSpPr>
            <p:cNvPr id="1516" name="Straight Connector 151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36" name="TextBox 1535"/>
            <p:cNvSpPr txBox="1"/>
            <p:nvPr/>
          </p:nvSpPr>
          <p:spPr>
            <a:xfrm>
              <a:off x="559534" y="4788881"/>
              <a:ext cx="174816" cy="259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127" name="Group 1126"/>
          <p:cNvGrpSpPr/>
          <p:nvPr/>
        </p:nvGrpSpPr>
        <p:grpSpPr>
          <a:xfrm>
            <a:off x="6132816" y="8659548"/>
            <a:ext cx="174816" cy="341794"/>
            <a:chOff x="559534" y="4742300"/>
            <a:chExt cx="174816" cy="305872"/>
          </a:xfrm>
        </p:grpSpPr>
        <p:cxnSp>
          <p:nvCxnSpPr>
            <p:cNvPr id="1488" name="Straight Connector 148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15" name="TextBox 1514"/>
            <p:cNvSpPr txBox="1"/>
            <p:nvPr/>
          </p:nvSpPr>
          <p:spPr>
            <a:xfrm>
              <a:off x="559534" y="4788881"/>
              <a:ext cx="174816" cy="259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/>
                <a:t>2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128" name="Group 1127"/>
          <p:cNvGrpSpPr/>
          <p:nvPr/>
        </p:nvGrpSpPr>
        <p:grpSpPr>
          <a:xfrm>
            <a:off x="6401504" y="8659548"/>
            <a:ext cx="174816" cy="341794"/>
            <a:chOff x="559534" y="4742300"/>
            <a:chExt cx="174816" cy="305872"/>
          </a:xfrm>
        </p:grpSpPr>
        <p:cxnSp>
          <p:nvCxnSpPr>
            <p:cNvPr id="1460" name="Straight Connector 145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82" name="TextBox 1481"/>
            <p:cNvSpPr txBox="1"/>
            <p:nvPr/>
          </p:nvSpPr>
          <p:spPr>
            <a:xfrm>
              <a:off x="559534" y="4788881"/>
              <a:ext cx="174816" cy="259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129" name="Group 1128"/>
          <p:cNvGrpSpPr/>
          <p:nvPr/>
        </p:nvGrpSpPr>
        <p:grpSpPr>
          <a:xfrm>
            <a:off x="6670192" y="8659548"/>
            <a:ext cx="174816" cy="341794"/>
            <a:chOff x="559534" y="4742300"/>
            <a:chExt cx="174816" cy="305872"/>
          </a:xfrm>
        </p:grpSpPr>
        <p:cxnSp>
          <p:nvCxnSpPr>
            <p:cNvPr id="1429" name="Straight Connector 142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35" name="TextBox 1434"/>
            <p:cNvSpPr txBox="1"/>
            <p:nvPr/>
          </p:nvSpPr>
          <p:spPr>
            <a:xfrm>
              <a:off x="559534" y="4788881"/>
              <a:ext cx="174816" cy="259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355" name="Group 1354"/>
          <p:cNvGrpSpPr/>
          <p:nvPr/>
        </p:nvGrpSpPr>
        <p:grpSpPr>
          <a:xfrm>
            <a:off x="6938880" y="8659548"/>
            <a:ext cx="174816" cy="341794"/>
            <a:chOff x="559534" y="4742300"/>
            <a:chExt cx="174816" cy="305872"/>
          </a:xfrm>
        </p:grpSpPr>
        <p:cxnSp>
          <p:nvCxnSpPr>
            <p:cNvPr id="1408" name="Straight Connector 140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28" name="TextBox 1427"/>
            <p:cNvSpPr txBox="1"/>
            <p:nvPr/>
          </p:nvSpPr>
          <p:spPr>
            <a:xfrm>
              <a:off x="559534" y="4788881"/>
              <a:ext cx="174816" cy="259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cxnSp>
        <p:nvCxnSpPr>
          <p:cNvPr id="1111" name="Straight Arrow Connector 1110"/>
          <p:cNvCxnSpPr/>
          <p:nvPr/>
        </p:nvCxnSpPr>
        <p:spPr>
          <a:xfrm>
            <a:off x="5970981" y="8527424"/>
            <a:ext cx="806064" cy="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2" name="Straight Arrow Connector 1111"/>
          <p:cNvCxnSpPr/>
          <p:nvPr/>
        </p:nvCxnSpPr>
        <p:spPr>
          <a:xfrm>
            <a:off x="6480438" y="8390036"/>
            <a:ext cx="806064" cy="0"/>
          </a:xfrm>
          <a:prstGeom prst="straightConnector1">
            <a:avLst/>
          </a:prstGeom>
          <a:noFill/>
          <a:ln w="25400" cap="flat">
            <a:solidFill>
              <a:schemeClr val="accent3">
                <a:lumMod val="75000"/>
              </a:schemeClr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3" name="Straight Arrow Connector 1112"/>
          <p:cNvCxnSpPr/>
          <p:nvPr/>
        </p:nvCxnSpPr>
        <p:spPr>
          <a:xfrm>
            <a:off x="5448472" y="8252647"/>
            <a:ext cx="806064" cy="0"/>
          </a:xfrm>
          <a:prstGeom prst="straightConnector1">
            <a:avLst/>
          </a:prstGeom>
          <a:noFill/>
          <a:ln w="25400" cap="flat">
            <a:solidFill>
              <a:schemeClr val="accent1">
                <a:lumMod val="60000"/>
                <a:lumOff val="40000"/>
              </a:schemeClr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4" name="Straight Arrow Connector 1113"/>
          <p:cNvCxnSpPr/>
          <p:nvPr/>
        </p:nvCxnSpPr>
        <p:spPr>
          <a:xfrm>
            <a:off x="5970981" y="8115258"/>
            <a:ext cx="1343440" cy="0"/>
          </a:xfrm>
          <a:prstGeom prst="straightConnector1">
            <a:avLst/>
          </a:prstGeom>
          <a:noFill/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5" name="Straight Arrow Connector 1114"/>
          <p:cNvCxnSpPr/>
          <p:nvPr/>
        </p:nvCxnSpPr>
        <p:spPr>
          <a:xfrm flipV="1">
            <a:off x="5448472" y="7965172"/>
            <a:ext cx="1865949" cy="12696"/>
          </a:xfrm>
          <a:prstGeom prst="straightConnector1">
            <a:avLst/>
          </a:prstGeom>
          <a:noFill/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6" name="Straight Arrow Connector 1115"/>
          <p:cNvCxnSpPr/>
          <p:nvPr/>
        </p:nvCxnSpPr>
        <p:spPr>
          <a:xfrm>
            <a:off x="6254536" y="7827783"/>
            <a:ext cx="330452" cy="0"/>
          </a:xfrm>
          <a:prstGeom prst="straightConnector1">
            <a:avLst/>
          </a:prstGeom>
          <a:noFill/>
          <a:ln w="25400" cap="flat">
            <a:solidFill>
              <a:srgbClr val="00B050"/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7" name="Straight Arrow Connector 1116"/>
          <p:cNvCxnSpPr/>
          <p:nvPr/>
        </p:nvCxnSpPr>
        <p:spPr>
          <a:xfrm flipH="1">
            <a:off x="5970981" y="7712255"/>
            <a:ext cx="806064" cy="0"/>
          </a:xfrm>
          <a:prstGeom prst="straightConnector1">
            <a:avLst/>
          </a:prstGeom>
          <a:noFill/>
          <a:ln w="25400" cap="flat">
            <a:solidFill>
              <a:schemeClr val="accent5">
                <a:lumMod val="75000"/>
              </a:schemeClr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86" name="Rectangle 1585"/>
          <p:cNvSpPr/>
          <p:nvPr/>
        </p:nvSpPr>
        <p:spPr>
          <a:xfrm>
            <a:off x="4323010" y="5342340"/>
            <a:ext cx="3175200" cy="19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588" name="Group 1587"/>
          <p:cNvGrpSpPr/>
          <p:nvPr/>
        </p:nvGrpSpPr>
        <p:grpSpPr>
          <a:xfrm>
            <a:off x="4325753" y="5302837"/>
            <a:ext cx="2968659" cy="305132"/>
            <a:chOff x="298459" y="5796091"/>
            <a:chExt cx="2968659" cy="229250"/>
          </a:xfrm>
        </p:grpSpPr>
        <p:sp>
          <p:nvSpPr>
            <p:cNvPr id="1601" name="TextBox 1600"/>
            <p:cNvSpPr txBox="1"/>
            <p:nvPr/>
          </p:nvSpPr>
          <p:spPr>
            <a:xfrm>
              <a:off x="298459" y="5796091"/>
              <a:ext cx="2147814" cy="2292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 &lt;- 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(1, 4)</a:t>
              </a:r>
            </a:p>
          </p:txBody>
        </p:sp>
        <p:sp>
          <p:nvSpPr>
            <p:cNvPr id="1602" name="Rectangle 1601"/>
            <p:cNvSpPr/>
            <p:nvPr/>
          </p:nvSpPr>
          <p:spPr>
            <a:xfrm>
              <a:off x="3092622" y="5865082"/>
              <a:ext cx="174496" cy="91269"/>
            </a:xfrm>
            <a:prstGeom prst="rect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589" name="TextBox 1588"/>
          <p:cNvSpPr txBox="1"/>
          <p:nvPr/>
        </p:nvSpPr>
        <p:spPr>
          <a:xfrm>
            <a:off x="4325753" y="5533775"/>
            <a:ext cx="2147814" cy="305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shift_number_line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(nl,2)</a:t>
            </a:r>
          </a:p>
        </p:txBody>
      </p:sp>
      <p:sp>
        <p:nvSpPr>
          <p:cNvPr id="1590" name="Rectangle 1589"/>
          <p:cNvSpPr/>
          <p:nvPr/>
        </p:nvSpPr>
        <p:spPr>
          <a:xfrm>
            <a:off x="7119916" y="5625602"/>
            <a:ext cx="174496" cy="12147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1" name="TextBox 1590"/>
          <p:cNvSpPr txBox="1"/>
          <p:nvPr/>
        </p:nvSpPr>
        <p:spPr>
          <a:xfrm>
            <a:off x="4325753" y="5781516"/>
            <a:ext cx="2147814" cy="305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shift_number_line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(nl,-2)</a:t>
            </a:r>
          </a:p>
        </p:txBody>
      </p:sp>
      <p:sp>
        <p:nvSpPr>
          <p:cNvPr id="1592" name="Rectangle 1591"/>
          <p:cNvSpPr/>
          <p:nvPr/>
        </p:nvSpPr>
        <p:spPr>
          <a:xfrm>
            <a:off x="7119916" y="5873343"/>
            <a:ext cx="174496" cy="1214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3" name="TextBox 1592"/>
          <p:cNvSpPr txBox="1"/>
          <p:nvPr/>
        </p:nvSpPr>
        <p:spPr>
          <a:xfrm>
            <a:off x="4325753" y="6021003"/>
            <a:ext cx="2888041" cy="305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expand_number_line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nl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, 2, "end")</a:t>
            </a:r>
          </a:p>
        </p:txBody>
      </p:sp>
      <p:sp>
        <p:nvSpPr>
          <p:cNvPr id="1594" name="Rectangle 1593"/>
          <p:cNvSpPr/>
          <p:nvPr/>
        </p:nvSpPr>
        <p:spPr>
          <a:xfrm>
            <a:off x="7119917" y="6112830"/>
            <a:ext cx="174496" cy="1214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5" name="TextBox 1594"/>
          <p:cNvSpPr txBox="1"/>
          <p:nvPr/>
        </p:nvSpPr>
        <p:spPr>
          <a:xfrm>
            <a:off x="4325753" y="6243074"/>
            <a:ext cx="2888041" cy="305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expand_number_line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nl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, 2)</a:t>
            </a:r>
          </a:p>
        </p:txBody>
      </p:sp>
      <p:sp>
        <p:nvSpPr>
          <p:cNvPr id="1596" name="Rectangle 1595"/>
          <p:cNvSpPr/>
          <p:nvPr/>
        </p:nvSpPr>
        <p:spPr>
          <a:xfrm>
            <a:off x="7119917" y="6334901"/>
            <a:ext cx="174496" cy="1214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7" name="TextBox 1596"/>
          <p:cNvSpPr txBox="1"/>
          <p:nvPr/>
        </p:nvSpPr>
        <p:spPr>
          <a:xfrm>
            <a:off x="4325753" y="6456442"/>
            <a:ext cx="2888041" cy="305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expand_number_line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nl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, -1)</a:t>
            </a:r>
          </a:p>
        </p:txBody>
      </p:sp>
      <p:sp>
        <p:nvSpPr>
          <p:cNvPr id="1598" name="Rectangle 1597"/>
          <p:cNvSpPr/>
          <p:nvPr/>
        </p:nvSpPr>
        <p:spPr>
          <a:xfrm>
            <a:off x="7119917" y="6548269"/>
            <a:ext cx="174496" cy="121479"/>
          </a:xfrm>
          <a:prstGeom prst="rect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9" name="TextBox 1598"/>
          <p:cNvSpPr txBox="1"/>
          <p:nvPr/>
        </p:nvSpPr>
        <p:spPr>
          <a:xfrm>
            <a:off x="4325753" y="6666609"/>
            <a:ext cx="2888041" cy="305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nl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00" name="Rectangle 1599"/>
          <p:cNvSpPr/>
          <p:nvPr/>
        </p:nvSpPr>
        <p:spPr>
          <a:xfrm>
            <a:off x="7119917" y="6758436"/>
            <a:ext cx="174496" cy="12147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603" name="Group 1602"/>
          <p:cNvGrpSpPr/>
          <p:nvPr/>
        </p:nvGrpSpPr>
        <p:grpSpPr>
          <a:xfrm>
            <a:off x="5308937" y="8659548"/>
            <a:ext cx="237065" cy="341453"/>
            <a:chOff x="5035971" y="7967608"/>
            <a:chExt cx="237065" cy="341453"/>
          </a:xfrm>
        </p:grpSpPr>
        <p:cxnSp>
          <p:nvCxnSpPr>
            <p:cNvPr id="1604" name="Straight Connector 1603"/>
            <p:cNvCxnSpPr/>
            <p:nvPr/>
          </p:nvCxnSpPr>
          <p:spPr>
            <a:xfrm>
              <a:off x="5152256" y="7967608"/>
              <a:ext cx="0" cy="804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05" name="TextBox 1604"/>
            <p:cNvSpPr txBox="1"/>
            <p:nvPr/>
          </p:nvSpPr>
          <p:spPr>
            <a:xfrm>
              <a:off x="5035971" y="8019320"/>
              <a:ext cx="237065" cy="28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-1</a:t>
              </a:r>
            </a:p>
          </p:txBody>
        </p:sp>
      </p:grpSp>
      <p:grpSp>
        <p:nvGrpSpPr>
          <p:cNvPr id="1606" name="Group 1605"/>
          <p:cNvGrpSpPr/>
          <p:nvPr/>
        </p:nvGrpSpPr>
        <p:grpSpPr>
          <a:xfrm>
            <a:off x="4807463" y="8659548"/>
            <a:ext cx="237065" cy="341453"/>
            <a:chOff x="5035971" y="7967608"/>
            <a:chExt cx="237065" cy="341453"/>
          </a:xfrm>
        </p:grpSpPr>
        <p:cxnSp>
          <p:nvCxnSpPr>
            <p:cNvPr id="1607" name="Straight Connector 1606"/>
            <p:cNvCxnSpPr/>
            <p:nvPr/>
          </p:nvCxnSpPr>
          <p:spPr>
            <a:xfrm>
              <a:off x="5152256" y="7967608"/>
              <a:ext cx="0" cy="804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08" name="TextBox 1607"/>
            <p:cNvSpPr txBox="1"/>
            <p:nvPr/>
          </p:nvSpPr>
          <p:spPr>
            <a:xfrm>
              <a:off x="5035971" y="8019320"/>
              <a:ext cx="237065" cy="28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-3</a:t>
              </a:r>
            </a:p>
          </p:txBody>
        </p:sp>
      </p:grpSp>
      <p:grpSp>
        <p:nvGrpSpPr>
          <p:cNvPr id="1609" name="Group 1608"/>
          <p:cNvGrpSpPr/>
          <p:nvPr/>
        </p:nvGrpSpPr>
        <p:grpSpPr>
          <a:xfrm>
            <a:off x="4581254" y="8659548"/>
            <a:ext cx="237065" cy="341453"/>
            <a:chOff x="5035971" y="7967608"/>
            <a:chExt cx="237065" cy="341453"/>
          </a:xfrm>
        </p:grpSpPr>
        <p:cxnSp>
          <p:nvCxnSpPr>
            <p:cNvPr id="1610" name="Straight Connector 1609"/>
            <p:cNvCxnSpPr/>
            <p:nvPr/>
          </p:nvCxnSpPr>
          <p:spPr>
            <a:xfrm>
              <a:off x="5152256" y="7967608"/>
              <a:ext cx="0" cy="804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11" name="TextBox 1610"/>
            <p:cNvSpPr txBox="1"/>
            <p:nvPr/>
          </p:nvSpPr>
          <p:spPr>
            <a:xfrm>
              <a:off x="5035971" y="8019320"/>
              <a:ext cx="237065" cy="28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-4</a:t>
              </a:r>
            </a:p>
          </p:txBody>
        </p:sp>
      </p:grpSp>
      <p:grpSp>
        <p:nvGrpSpPr>
          <p:cNvPr id="1615" name="Group 1614"/>
          <p:cNvGrpSpPr/>
          <p:nvPr/>
        </p:nvGrpSpPr>
        <p:grpSpPr>
          <a:xfrm>
            <a:off x="4330625" y="8659548"/>
            <a:ext cx="237065" cy="341453"/>
            <a:chOff x="5035971" y="7967608"/>
            <a:chExt cx="237065" cy="341453"/>
          </a:xfrm>
        </p:grpSpPr>
        <p:cxnSp>
          <p:nvCxnSpPr>
            <p:cNvPr id="1616" name="Straight Connector 1615"/>
            <p:cNvCxnSpPr/>
            <p:nvPr/>
          </p:nvCxnSpPr>
          <p:spPr>
            <a:xfrm>
              <a:off x="5152256" y="7967608"/>
              <a:ext cx="0" cy="8045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17" name="TextBox 1616"/>
            <p:cNvSpPr txBox="1"/>
            <p:nvPr/>
          </p:nvSpPr>
          <p:spPr>
            <a:xfrm>
              <a:off x="5035971" y="8019320"/>
              <a:ext cx="237065" cy="28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-5</a:t>
              </a:r>
            </a:p>
          </p:txBody>
        </p:sp>
      </p:grpSp>
      <p:grpSp>
        <p:nvGrpSpPr>
          <p:cNvPr id="1618" name="Group 1617"/>
          <p:cNvGrpSpPr/>
          <p:nvPr/>
        </p:nvGrpSpPr>
        <p:grpSpPr>
          <a:xfrm>
            <a:off x="7258846" y="8659548"/>
            <a:ext cx="174816" cy="341794"/>
            <a:chOff x="559534" y="4742300"/>
            <a:chExt cx="174816" cy="305872"/>
          </a:xfrm>
        </p:grpSpPr>
        <p:cxnSp>
          <p:nvCxnSpPr>
            <p:cNvPr id="1619" name="Straight Connector 161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20" name="TextBox 1619"/>
            <p:cNvSpPr txBox="1"/>
            <p:nvPr/>
          </p:nvSpPr>
          <p:spPr>
            <a:xfrm>
              <a:off x="559534" y="4788881"/>
              <a:ext cx="174816" cy="2592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00" dirty="0"/>
                <a:t>6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621" name="TextBox 1620"/>
          <p:cNvSpPr txBox="1"/>
          <p:nvPr/>
        </p:nvSpPr>
        <p:spPr>
          <a:xfrm>
            <a:off x="4329056" y="6887869"/>
            <a:ext cx="2888041" cy="305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invert_number_line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GB" sz="1100" dirty="0" err="1">
                <a:solidFill>
                  <a:schemeClr val="tx1"/>
                </a:solidFill>
                <a:latin typeface="Consolas" panose="020B0609020204030204" pitchFamily="49" charset="0"/>
              </a:rPr>
              <a:t>nl</a:t>
            </a:r>
            <a:r>
              <a:rPr lang="en-GB" sz="11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22" name="Rectangle 1621"/>
          <p:cNvSpPr/>
          <p:nvPr/>
        </p:nvSpPr>
        <p:spPr>
          <a:xfrm>
            <a:off x="7133152" y="6971016"/>
            <a:ext cx="174496" cy="12147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623" name="Straight Arrow Connector 1622"/>
          <p:cNvCxnSpPr/>
          <p:nvPr/>
        </p:nvCxnSpPr>
        <p:spPr>
          <a:xfrm flipH="1">
            <a:off x="4654653" y="7536796"/>
            <a:ext cx="806064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26" name="TextBox 1625"/>
          <p:cNvSpPr txBox="1"/>
          <p:nvPr/>
        </p:nvSpPr>
        <p:spPr>
          <a:xfrm>
            <a:off x="8683526" y="2214214"/>
            <a:ext cx="4698000" cy="322900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 &lt;- </a:t>
            </a:r>
            <a:r>
              <a:rPr lang="en-GB" sz="1100" dirty="0" err="1">
                <a:latin typeface="Consolas" panose="020B0609020204030204" pitchFamily="49" charset="0"/>
              </a:rPr>
              <a:t>number_line</a:t>
            </a:r>
            <a:r>
              <a:rPr lang="en-GB" sz="1100" dirty="0">
                <a:latin typeface="Consolas" panose="020B0609020204030204" pitchFamily="49" charset="0"/>
              </a:rPr>
              <a:t>(1,4); 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endParaRPr lang="en-GB" sz="1100" dirty="0">
              <a:latin typeface="Consolas" panose="020B0609020204030204" pitchFamily="49" charset="0"/>
            </a:endParaRPr>
          </a:p>
          <a:p>
            <a:r>
              <a:rPr lang="en-GB" sz="1100" dirty="0">
                <a:latin typeface="Consolas" panose="020B0609020204030204" pitchFamily="49" charset="0"/>
              </a:rPr>
              <a:t>[1] "1 -&gt; 4"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number_line_width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3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number_line_sequence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, 1)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 5 6 7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number_line_sequence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, .5)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4.0 4.5 5.0 5.5 6.0 6.5 7.0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left_point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7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start_point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right_point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end_point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7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1627" name="Thank you for making a new cheatsheet for R! These cheatsheets have an important job:"/>
          <p:cNvSpPr txBox="1"/>
          <p:nvPr/>
        </p:nvSpPr>
        <p:spPr>
          <a:xfrm>
            <a:off x="8683526" y="1838037"/>
            <a:ext cx="4698000" cy="249654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STRUCTURE OF NUMBER LINE OBJECTS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628" name="Thank you for making a new cheatsheet for R! These cheatsheets have an important job:"/>
          <p:cNvSpPr txBox="1"/>
          <p:nvPr/>
        </p:nvSpPr>
        <p:spPr>
          <a:xfrm>
            <a:off x="8683526" y="5792348"/>
            <a:ext cx="4698000" cy="249654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SET OPERATIONS ON NUMBER LINE OBJECTS</a:t>
            </a:r>
          </a:p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1629" name="Rectangle 1628"/>
          <p:cNvSpPr/>
          <p:nvPr/>
        </p:nvSpPr>
        <p:spPr>
          <a:xfrm>
            <a:off x="8683526" y="6151739"/>
            <a:ext cx="4697431" cy="262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8968424" y="6137180"/>
            <a:ext cx="1640016" cy="1104754"/>
            <a:chOff x="8968424" y="6235154"/>
            <a:chExt cx="1640016" cy="1104754"/>
          </a:xfrm>
        </p:grpSpPr>
        <p:sp>
          <p:nvSpPr>
            <p:cNvPr id="43" name="Oval 42"/>
            <p:cNvSpPr/>
            <p:nvPr/>
          </p:nvSpPr>
          <p:spPr>
            <a:xfrm>
              <a:off x="9058632" y="6520522"/>
              <a:ext cx="810709" cy="8107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30" name="Oval 1629"/>
            <p:cNvSpPr/>
            <p:nvPr/>
          </p:nvSpPr>
          <p:spPr>
            <a:xfrm>
              <a:off x="9589191" y="6529199"/>
              <a:ext cx="810709" cy="8107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31" name="TextBox 1630"/>
            <p:cNvSpPr txBox="1"/>
            <p:nvPr/>
          </p:nvSpPr>
          <p:spPr>
            <a:xfrm>
              <a:off x="8968424" y="6235154"/>
              <a:ext cx="1640016" cy="3051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union_number_lines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129536" y="6136854"/>
            <a:ext cx="2147814" cy="1108354"/>
            <a:chOff x="11129358" y="6234406"/>
            <a:chExt cx="2147814" cy="1108354"/>
          </a:xfrm>
        </p:grpSpPr>
        <p:grpSp>
          <p:nvGrpSpPr>
            <p:cNvPr id="44" name="Group 43"/>
            <p:cNvGrpSpPr/>
            <p:nvPr/>
          </p:nvGrpSpPr>
          <p:grpSpPr>
            <a:xfrm>
              <a:off x="11468823" y="6523374"/>
              <a:ext cx="1341268" cy="819386"/>
              <a:chOff x="11466871" y="6523374"/>
              <a:chExt cx="1341268" cy="819386"/>
            </a:xfrm>
          </p:grpSpPr>
          <p:sp>
            <p:nvSpPr>
              <p:cNvPr id="1636" name="Oval 1635"/>
              <p:cNvSpPr/>
              <p:nvPr/>
            </p:nvSpPr>
            <p:spPr>
              <a:xfrm>
                <a:off x="11466871" y="6523374"/>
                <a:ext cx="810709" cy="810709"/>
              </a:xfrm>
              <a:prstGeom prst="ellipse">
                <a:avLst/>
              </a:prstGeom>
              <a:noFill/>
              <a:ln w="12700" cap="flat">
                <a:solidFill>
                  <a:schemeClr val="accent1">
                    <a:lumMod val="60000"/>
                    <a:lumOff val="4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639" name="Oval 1638"/>
              <p:cNvSpPr/>
              <p:nvPr/>
            </p:nvSpPr>
            <p:spPr>
              <a:xfrm>
                <a:off x="11997430" y="6532051"/>
                <a:ext cx="810709" cy="810709"/>
              </a:xfrm>
              <a:prstGeom prst="ellipse">
                <a:avLst/>
              </a:prstGeom>
              <a:noFill/>
              <a:ln w="12700" cap="flat">
                <a:solidFill>
                  <a:schemeClr val="accent1">
                    <a:lumMod val="60000"/>
                    <a:lumOff val="4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1641" name="TextBox 1640"/>
            <p:cNvSpPr txBox="1"/>
            <p:nvPr/>
          </p:nvSpPr>
          <p:spPr>
            <a:xfrm>
              <a:off x="11129358" y="6234406"/>
              <a:ext cx="2147814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intersect_number_lines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  <p:sp>
          <p:nvSpPr>
            <p:cNvPr id="1658" name="Freeform 1657"/>
            <p:cNvSpPr/>
            <p:nvPr/>
          </p:nvSpPr>
          <p:spPr>
            <a:xfrm>
              <a:off x="11999382" y="6626486"/>
              <a:ext cx="280151" cy="608488"/>
            </a:xfrm>
            <a:custGeom>
              <a:avLst/>
              <a:gdLst>
                <a:gd name="connsiteX0" fmla="*/ 145334 w 280151"/>
                <a:gd name="connsiteY0" fmla="*/ 0 h 608488"/>
                <a:gd name="connsiteX1" fmla="*/ 161425 w 280151"/>
                <a:gd name="connsiteY1" fmla="*/ 13276 h 608488"/>
                <a:gd name="connsiteX2" fmla="*/ 280151 w 280151"/>
                <a:gd name="connsiteY2" fmla="*/ 299905 h 608488"/>
                <a:gd name="connsiteX3" fmla="*/ 161425 w 280151"/>
                <a:gd name="connsiteY3" fmla="*/ 586534 h 608488"/>
                <a:gd name="connsiteX4" fmla="*/ 134817 w 280151"/>
                <a:gd name="connsiteY4" fmla="*/ 608488 h 608488"/>
                <a:gd name="connsiteX5" fmla="*/ 118726 w 280151"/>
                <a:gd name="connsiteY5" fmla="*/ 595211 h 608488"/>
                <a:gd name="connsiteX6" fmla="*/ 0 w 280151"/>
                <a:gd name="connsiteY6" fmla="*/ 308582 h 608488"/>
                <a:gd name="connsiteX7" fmla="*/ 118726 w 280151"/>
                <a:gd name="connsiteY7" fmla="*/ 21953 h 60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0151" h="608488">
                  <a:moveTo>
                    <a:pt x="145334" y="0"/>
                  </a:moveTo>
                  <a:lnTo>
                    <a:pt x="161425" y="13276"/>
                  </a:lnTo>
                  <a:cubicBezTo>
                    <a:pt x="234780" y="86631"/>
                    <a:pt x="280151" y="187970"/>
                    <a:pt x="280151" y="299905"/>
                  </a:cubicBezTo>
                  <a:cubicBezTo>
                    <a:pt x="280151" y="411841"/>
                    <a:pt x="234780" y="513180"/>
                    <a:pt x="161425" y="586534"/>
                  </a:cubicBezTo>
                  <a:lnTo>
                    <a:pt x="134817" y="608488"/>
                  </a:lnTo>
                  <a:lnTo>
                    <a:pt x="118726" y="595211"/>
                  </a:lnTo>
                  <a:cubicBezTo>
                    <a:pt x="45371" y="521856"/>
                    <a:pt x="0" y="420518"/>
                    <a:pt x="0" y="308582"/>
                  </a:cubicBezTo>
                  <a:cubicBezTo>
                    <a:pt x="0" y="196647"/>
                    <a:pt x="45371" y="95308"/>
                    <a:pt x="118726" y="2195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998812" y="7501218"/>
            <a:ext cx="2147814" cy="1121202"/>
            <a:chOff x="9998812" y="7599192"/>
            <a:chExt cx="2147814" cy="1121202"/>
          </a:xfrm>
        </p:grpSpPr>
        <p:sp>
          <p:nvSpPr>
            <p:cNvPr id="1664" name="Freeform 1663"/>
            <p:cNvSpPr/>
            <p:nvPr/>
          </p:nvSpPr>
          <p:spPr>
            <a:xfrm>
              <a:off x="10286084" y="7901007"/>
              <a:ext cx="1341269" cy="819387"/>
            </a:xfrm>
            <a:custGeom>
              <a:avLst/>
              <a:gdLst>
                <a:gd name="connsiteX0" fmla="*/ 935914 w 1341269"/>
                <a:gd name="connsiteY0" fmla="*/ 8677 h 819387"/>
                <a:gd name="connsiteX1" fmla="*/ 1341269 w 1341269"/>
                <a:gd name="connsiteY1" fmla="*/ 414032 h 819387"/>
                <a:gd name="connsiteX2" fmla="*/ 935914 w 1341269"/>
                <a:gd name="connsiteY2" fmla="*/ 819387 h 819387"/>
                <a:gd name="connsiteX3" fmla="*/ 709276 w 1341269"/>
                <a:gd name="connsiteY3" fmla="*/ 750159 h 819387"/>
                <a:gd name="connsiteX4" fmla="*/ 665376 w 1341269"/>
                <a:gd name="connsiteY4" fmla="*/ 713938 h 819387"/>
                <a:gd name="connsiteX5" fmla="*/ 691984 w 1341269"/>
                <a:gd name="connsiteY5" fmla="*/ 691984 h 819387"/>
                <a:gd name="connsiteX6" fmla="*/ 810710 w 1341269"/>
                <a:gd name="connsiteY6" fmla="*/ 405355 h 819387"/>
                <a:gd name="connsiteX7" fmla="*/ 691984 w 1341269"/>
                <a:gd name="connsiteY7" fmla="*/ 118726 h 819387"/>
                <a:gd name="connsiteX8" fmla="*/ 675893 w 1341269"/>
                <a:gd name="connsiteY8" fmla="*/ 105450 h 819387"/>
                <a:gd name="connsiteX9" fmla="*/ 709276 w 1341269"/>
                <a:gd name="connsiteY9" fmla="*/ 77906 h 819387"/>
                <a:gd name="connsiteX10" fmla="*/ 935914 w 1341269"/>
                <a:gd name="connsiteY10" fmla="*/ 8677 h 819387"/>
                <a:gd name="connsiteX11" fmla="*/ 405355 w 1341269"/>
                <a:gd name="connsiteY11" fmla="*/ 0 h 819387"/>
                <a:gd name="connsiteX12" fmla="*/ 631993 w 1341269"/>
                <a:gd name="connsiteY12" fmla="*/ 69229 h 819387"/>
                <a:gd name="connsiteX13" fmla="*/ 675893 w 1341269"/>
                <a:gd name="connsiteY13" fmla="*/ 105450 h 819387"/>
                <a:gd name="connsiteX14" fmla="*/ 649285 w 1341269"/>
                <a:gd name="connsiteY14" fmla="*/ 127403 h 819387"/>
                <a:gd name="connsiteX15" fmla="*/ 530559 w 1341269"/>
                <a:gd name="connsiteY15" fmla="*/ 414032 h 819387"/>
                <a:gd name="connsiteX16" fmla="*/ 649285 w 1341269"/>
                <a:gd name="connsiteY16" fmla="*/ 700661 h 819387"/>
                <a:gd name="connsiteX17" fmla="*/ 665376 w 1341269"/>
                <a:gd name="connsiteY17" fmla="*/ 713938 h 819387"/>
                <a:gd name="connsiteX18" fmla="*/ 631993 w 1341269"/>
                <a:gd name="connsiteY18" fmla="*/ 741482 h 819387"/>
                <a:gd name="connsiteX19" fmla="*/ 405355 w 1341269"/>
                <a:gd name="connsiteY19" fmla="*/ 810710 h 819387"/>
                <a:gd name="connsiteX20" fmla="*/ 0 w 1341269"/>
                <a:gd name="connsiteY20" fmla="*/ 405355 h 819387"/>
                <a:gd name="connsiteX21" fmla="*/ 405355 w 1341269"/>
                <a:gd name="connsiteY21" fmla="*/ 0 h 819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41269" h="819387">
                  <a:moveTo>
                    <a:pt x="935914" y="8677"/>
                  </a:moveTo>
                  <a:cubicBezTo>
                    <a:pt x="1159785" y="8677"/>
                    <a:pt x="1341269" y="190161"/>
                    <a:pt x="1341269" y="414032"/>
                  </a:cubicBezTo>
                  <a:cubicBezTo>
                    <a:pt x="1341269" y="637903"/>
                    <a:pt x="1159785" y="819387"/>
                    <a:pt x="935914" y="819387"/>
                  </a:cubicBezTo>
                  <a:cubicBezTo>
                    <a:pt x="851962" y="819387"/>
                    <a:pt x="773971" y="793866"/>
                    <a:pt x="709276" y="750159"/>
                  </a:cubicBezTo>
                  <a:lnTo>
                    <a:pt x="665376" y="713938"/>
                  </a:lnTo>
                  <a:lnTo>
                    <a:pt x="691984" y="691984"/>
                  </a:lnTo>
                  <a:cubicBezTo>
                    <a:pt x="765339" y="618629"/>
                    <a:pt x="810710" y="517291"/>
                    <a:pt x="810710" y="405355"/>
                  </a:cubicBezTo>
                  <a:cubicBezTo>
                    <a:pt x="810710" y="293420"/>
                    <a:pt x="765339" y="192081"/>
                    <a:pt x="691984" y="118726"/>
                  </a:cubicBezTo>
                  <a:lnTo>
                    <a:pt x="675893" y="105450"/>
                  </a:lnTo>
                  <a:lnTo>
                    <a:pt x="709276" y="77906"/>
                  </a:lnTo>
                  <a:cubicBezTo>
                    <a:pt x="773971" y="34198"/>
                    <a:pt x="851962" y="8677"/>
                    <a:pt x="935914" y="8677"/>
                  </a:cubicBezTo>
                  <a:close/>
                  <a:moveTo>
                    <a:pt x="405355" y="0"/>
                  </a:moveTo>
                  <a:cubicBezTo>
                    <a:pt x="489307" y="0"/>
                    <a:pt x="567298" y="25521"/>
                    <a:pt x="631993" y="69229"/>
                  </a:cubicBezTo>
                  <a:lnTo>
                    <a:pt x="675893" y="105450"/>
                  </a:lnTo>
                  <a:lnTo>
                    <a:pt x="649285" y="127403"/>
                  </a:lnTo>
                  <a:cubicBezTo>
                    <a:pt x="575930" y="200758"/>
                    <a:pt x="530559" y="302097"/>
                    <a:pt x="530559" y="414032"/>
                  </a:cubicBezTo>
                  <a:cubicBezTo>
                    <a:pt x="530559" y="525967"/>
                    <a:pt x="575930" y="627306"/>
                    <a:pt x="649285" y="700661"/>
                  </a:cubicBezTo>
                  <a:lnTo>
                    <a:pt x="665376" y="713938"/>
                  </a:lnTo>
                  <a:lnTo>
                    <a:pt x="631993" y="741482"/>
                  </a:lnTo>
                  <a:cubicBezTo>
                    <a:pt x="567298" y="785189"/>
                    <a:pt x="489307" y="810710"/>
                    <a:pt x="405355" y="810710"/>
                  </a:cubicBezTo>
                  <a:cubicBezTo>
                    <a:pt x="181484" y="810710"/>
                    <a:pt x="0" y="629226"/>
                    <a:pt x="0" y="405355"/>
                  </a:cubicBezTo>
                  <a:cubicBezTo>
                    <a:pt x="0" y="181484"/>
                    <a:pt x="181484" y="0"/>
                    <a:pt x="40535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61" name="TextBox 1660"/>
            <p:cNvSpPr txBox="1"/>
            <p:nvPr/>
          </p:nvSpPr>
          <p:spPr>
            <a:xfrm>
              <a:off x="9998812" y="7599192"/>
              <a:ext cx="2147814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subtract_number_lines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0286084" y="7901007"/>
              <a:ext cx="1341268" cy="819386"/>
              <a:chOff x="11768464" y="7901007"/>
              <a:chExt cx="1341268" cy="819386"/>
            </a:xfrm>
          </p:grpSpPr>
          <p:sp>
            <p:nvSpPr>
              <p:cNvPr id="1662" name="Oval 1661"/>
              <p:cNvSpPr/>
              <p:nvPr/>
            </p:nvSpPr>
            <p:spPr>
              <a:xfrm>
                <a:off x="11768464" y="7901007"/>
                <a:ext cx="810709" cy="810709"/>
              </a:xfrm>
              <a:prstGeom prst="ellipse">
                <a:avLst/>
              </a:prstGeom>
              <a:noFill/>
              <a:ln w="12700" cap="flat">
                <a:solidFill>
                  <a:schemeClr val="accent1">
                    <a:lumMod val="60000"/>
                    <a:lumOff val="4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663" name="Oval 1662"/>
              <p:cNvSpPr/>
              <p:nvPr/>
            </p:nvSpPr>
            <p:spPr>
              <a:xfrm>
                <a:off x="12299023" y="7909684"/>
                <a:ext cx="810709" cy="810709"/>
              </a:xfrm>
              <a:prstGeom prst="ellipse">
                <a:avLst/>
              </a:prstGeom>
              <a:noFill/>
              <a:ln w="12700" cap="flat">
                <a:solidFill>
                  <a:schemeClr val="accent1">
                    <a:lumMod val="60000"/>
                    <a:lumOff val="40000"/>
                  </a:schemeClr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sp>
        <p:nvSpPr>
          <p:cNvPr id="1665" name="Rectangle 1664"/>
          <p:cNvSpPr/>
          <p:nvPr/>
        </p:nvSpPr>
        <p:spPr>
          <a:xfrm>
            <a:off x="184580" y="4966826"/>
            <a:ext cx="3245746" cy="4308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1100" dirty="0">
                <a:latin typeface="+mn-lt"/>
              </a:rPr>
              <a:t>Overlapping </a:t>
            </a:r>
            <a:r>
              <a:rPr lang="en-GB" sz="1100" dirty="0" err="1">
                <a:latin typeface="+mn-lt"/>
              </a:rPr>
              <a:t>number_line</a:t>
            </a:r>
            <a:r>
              <a:rPr lang="en-GB" sz="1100" dirty="0">
                <a:latin typeface="+mn-lt"/>
              </a:rPr>
              <a:t> objects can be merged vertically</a:t>
            </a:r>
          </a:p>
        </p:txBody>
      </p: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54BD0730-B785-4D22-AF65-45072427D3BB}"/>
              </a:ext>
            </a:extLst>
          </p:cNvPr>
          <p:cNvGrpSpPr/>
          <p:nvPr/>
        </p:nvGrpSpPr>
        <p:grpSpPr>
          <a:xfrm>
            <a:off x="5567057" y="2763855"/>
            <a:ext cx="331200" cy="102271"/>
            <a:chOff x="4988138" y="7944408"/>
            <a:chExt cx="331200" cy="102271"/>
          </a:xfrm>
        </p:grpSpPr>
        <p:cxnSp>
          <p:nvCxnSpPr>
            <p:cNvPr id="354" name="Straight Arrow Connector 353">
              <a:extLst>
                <a:ext uri="{FF2B5EF4-FFF2-40B4-BE49-F238E27FC236}">
                  <a16:creationId xmlns:a16="http://schemas.microsoft.com/office/drawing/2014/main" id="{C67E13F8-2E89-4886-98B4-96F3C1986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138" y="8046679"/>
              <a:ext cx="331200" cy="0"/>
            </a:xfrm>
            <a:prstGeom prst="straightConnector1">
              <a:avLst/>
            </a:prstGeom>
            <a:noFill/>
            <a:ln w="25400" cap="flat">
              <a:solidFill>
                <a:schemeClr val="tx1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5" name="Straight Arrow Connector 354">
              <a:extLst>
                <a:ext uri="{FF2B5EF4-FFF2-40B4-BE49-F238E27FC236}">
                  <a16:creationId xmlns:a16="http://schemas.microsoft.com/office/drawing/2014/main" id="{569DE132-B560-444C-9E54-DE7CDE901B28}"/>
                </a:ext>
              </a:extLst>
            </p:cNvPr>
            <p:cNvCxnSpPr/>
            <p:nvPr/>
          </p:nvCxnSpPr>
          <p:spPr>
            <a:xfrm>
              <a:off x="4988138" y="7944408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tx1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56" name="TextBox 355">
            <a:extLst>
              <a:ext uri="{FF2B5EF4-FFF2-40B4-BE49-F238E27FC236}">
                <a16:creationId xmlns:a16="http://schemas.microsoft.com/office/drawing/2014/main" id="{FB8369B5-2C30-478C-AF8D-EE4F1EE3E1B0}"/>
              </a:ext>
            </a:extLst>
          </p:cNvPr>
          <p:cNvSpPr txBox="1"/>
          <p:nvPr/>
        </p:nvSpPr>
        <p:spPr>
          <a:xfrm>
            <a:off x="4425282" y="2646478"/>
            <a:ext cx="968065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reverse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7AEDB4BF-DCB7-4856-83D9-9343138A3DDD}"/>
              </a:ext>
            </a:extLst>
          </p:cNvPr>
          <p:cNvGrpSpPr/>
          <p:nvPr/>
        </p:nvGrpSpPr>
        <p:grpSpPr>
          <a:xfrm flipH="1">
            <a:off x="6599895" y="2763855"/>
            <a:ext cx="331200" cy="102271"/>
            <a:chOff x="4988138" y="7944408"/>
            <a:chExt cx="331200" cy="102271"/>
          </a:xfrm>
        </p:grpSpPr>
        <p:cxnSp>
          <p:nvCxnSpPr>
            <p:cNvPr id="372" name="Straight Arrow Connector 371">
              <a:extLst>
                <a:ext uri="{FF2B5EF4-FFF2-40B4-BE49-F238E27FC236}">
                  <a16:creationId xmlns:a16="http://schemas.microsoft.com/office/drawing/2014/main" id="{75679E41-B7A9-41AD-A2D7-B9A8AA9E71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138" y="8046679"/>
              <a:ext cx="331200" cy="0"/>
            </a:xfrm>
            <a:prstGeom prst="straightConnector1">
              <a:avLst/>
            </a:prstGeom>
            <a:noFill/>
            <a:ln w="25400" cap="flat">
              <a:solidFill>
                <a:schemeClr val="tx1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1BCCC914-3D81-49EB-B9BF-E33EF0F41F59}"/>
                </a:ext>
              </a:extLst>
            </p:cNvPr>
            <p:cNvCxnSpPr/>
            <p:nvPr/>
          </p:nvCxnSpPr>
          <p:spPr>
            <a:xfrm>
              <a:off x="4988138" y="7944408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tx1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Rectangle 1652"/>
          <p:cNvSpPr/>
          <p:nvPr/>
        </p:nvSpPr>
        <p:spPr>
          <a:xfrm>
            <a:off x="7115234" y="6275162"/>
            <a:ext cx="31752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4" name="TextBox 803"/>
          <p:cNvSpPr txBox="1"/>
          <p:nvPr/>
        </p:nvSpPr>
        <p:spPr>
          <a:xfrm>
            <a:off x="7126163" y="6211572"/>
            <a:ext cx="3201322" cy="6231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>
                <a:latin typeface="Consolas" panose="020B0609020204030204" pitchFamily="49" charset="0"/>
              </a:rPr>
              <a:t>episodes(dates, </a:t>
            </a:r>
            <a:r>
              <a:rPr lang="en-GB" sz="1000" dirty="0" err="1">
                <a:latin typeface="Consolas" panose="020B0609020204030204" pitchFamily="49" charset="0"/>
              </a:rPr>
              <a:t>case_length</a:t>
            </a:r>
            <a:r>
              <a:rPr lang="en-GB" sz="1000" dirty="0">
                <a:latin typeface="Consolas" panose="020B0609020204030204" pitchFamily="49" charset="0"/>
              </a:rPr>
              <a:t> = 5, </a:t>
            </a:r>
            <a:r>
              <a:rPr lang="en-GB" sz="1000" dirty="0" err="1">
                <a:latin typeface="Consolas" panose="020B0609020204030204" pitchFamily="49" charset="0"/>
              </a:rPr>
              <a:t>recurrence_length</a:t>
            </a:r>
            <a:r>
              <a:rPr lang="en-GB" sz="1000" dirty="0">
                <a:latin typeface="Consolas" panose="020B0609020204030204" pitchFamily="49" charset="0"/>
              </a:rPr>
              <a:t> = 2, </a:t>
            </a:r>
            <a:r>
              <a:rPr lang="en-GB" sz="1000" dirty="0" err="1">
                <a:latin typeface="Consolas" panose="020B0609020204030204" pitchFamily="49" charset="0"/>
              </a:rPr>
              <a:t>from_last</a:t>
            </a:r>
            <a:r>
              <a:rPr lang="en-GB" sz="1000" dirty="0">
                <a:latin typeface="Consolas" panose="020B0609020204030204" pitchFamily="49" charset="0"/>
              </a:rPr>
              <a:t> = T, </a:t>
            </a:r>
          </a:p>
          <a:p>
            <a:pPr lvl="1" indent="0">
              <a:buClr>
                <a:schemeClr val="accent4"/>
              </a:buClr>
            </a:pPr>
            <a:r>
              <a:rPr lang="en-GB" sz="1000" dirty="0">
                <a:latin typeface="Consolas" panose="020B0609020204030204" pitchFamily="49" charset="0"/>
              </a:rPr>
              <a:t>to_s4 = T, </a:t>
            </a:r>
            <a:r>
              <a:rPr lang="en-GB" sz="1000" dirty="0" err="1">
                <a:latin typeface="Consolas" panose="020B0609020204030204" pitchFamily="49" charset="0"/>
              </a:rPr>
              <a:t>episode_type</a:t>
            </a:r>
            <a:r>
              <a:rPr lang="en-GB" sz="1000" dirty="0">
                <a:latin typeface="Consolas" panose="020B0609020204030204" pitchFamily="49" charset="0"/>
              </a:rPr>
              <a:t> = “rolling”)</a:t>
            </a:r>
          </a:p>
        </p:txBody>
      </p:sp>
      <p:sp>
        <p:nvSpPr>
          <p:cNvPr id="1640" name="Rectangle 1639"/>
          <p:cNvSpPr/>
          <p:nvPr/>
        </p:nvSpPr>
        <p:spPr>
          <a:xfrm>
            <a:off x="317315" y="4630951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9" name="TextBox 1358"/>
          <p:cNvSpPr txBox="1"/>
          <p:nvPr/>
        </p:nvSpPr>
        <p:spPr>
          <a:xfrm>
            <a:off x="304802" y="4569608"/>
            <a:ext cx="3201322" cy="4692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>
                <a:latin typeface="Consolas" panose="020B0609020204030204" pitchFamily="49" charset="0"/>
              </a:rPr>
              <a:t>episodes(dates, </a:t>
            </a:r>
          </a:p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case_length</a:t>
            </a:r>
            <a:r>
              <a:rPr lang="en-GB" sz="1000" dirty="0">
                <a:latin typeface="Consolas" panose="020B0609020204030204" pitchFamily="49" charset="0"/>
              </a:rPr>
              <a:t> = </a:t>
            </a:r>
            <a:r>
              <a:rPr lang="en-GB" sz="1000" dirty="0" err="1">
                <a:latin typeface="Consolas" panose="020B0609020204030204" pitchFamily="49" charset="0"/>
              </a:rPr>
              <a:t>number_line</a:t>
            </a:r>
            <a:r>
              <a:rPr lang="en-GB" sz="1000" dirty="0">
                <a:latin typeface="Consolas" panose="020B0609020204030204" pitchFamily="49" charset="0"/>
              </a:rPr>
              <a:t>(5, 10))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38" name="Rectangle 1637"/>
          <p:cNvSpPr/>
          <p:nvPr/>
        </p:nvSpPr>
        <p:spPr>
          <a:xfrm>
            <a:off x="307820" y="1944211"/>
            <a:ext cx="31752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8" name="Rectangle 1647"/>
          <p:cNvSpPr/>
          <p:nvPr/>
        </p:nvSpPr>
        <p:spPr>
          <a:xfrm>
            <a:off x="3638533" y="1944211"/>
            <a:ext cx="31752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1" name="TextBox 970"/>
          <p:cNvSpPr txBox="1"/>
          <p:nvPr/>
        </p:nvSpPr>
        <p:spPr>
          <a:xfrm>
            <a:off x="3642992" y="1907817"/>
            <a:ext cx="2998661" cy="6488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000" dirty="0">
                <a:latin typeface="Consolas" panose="020B0609020204030204" pitchFamily="49" charset="0"/>
              </a:rPr>
              <a:t>p &lt;- </a:t>
            </a:r>
            <a:r>
              <a:rPr lang="en-GB" sz="1000" dirty="0" err="1">
                <a:latin typeface="Consolas" panose="020B0609020204030204" pitchFamily="49" charset="0"/>
              </a:rPr>
              <a:t>as.number_line</a:t>
            </a:r>
            <a:r>
              <a:rPr lang="en-GB" sz="1000" dirty="0">
                <a:latin typeface="Consolas" panose="020B0609020204030204" pitchFamily="49" charset="0"/>
              </a:rPr>
              <a:t>(dates)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p &lt;- </a:t>
            </a:r>
            <a:r>
              <a:rPr lang="en-GB" sz="1000" dirty="0" err="1">
                <a:latin typeface="Consolas" panose="020B0609020204030204" pitchFamily="49" charset="0"/>
              </a:rPr>
              <a:t>expand_number_line</a:t>
            </a:r>
            <a:r>
              <a:rPr lang="en-GB" sz="1000" dirty="0">
                <a:latin typeface="Consolas" panose="020B0609020204030204" pitchFamily="49" charset="0"/>
              </a:rPr>
              <a:t>(p,2, "end")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periods &lt;- p</a:t>
            </a:r>
          </a:p>
        </p:txBody>
      </p:sp>
      <p:sp>
        <p:nvSpPr>
          <p:cNvPr id="704" name="TextBox 703"/>
          <p:cNvSpPr txBox="1"/>
          <p:nvPr/>
        </p:nvSpPr>
        <p:spPr>
          <a:xfrm>
            <a:off x="329032" y="1907817"/>
            <a:ext cx="3175200" cy="6488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000" dirty="0">
                <a:latin typeface="Consolas" panose="020B0609020204030204" pitchFamily="49" charset="0"/>
              </a:rPr>
              <a:t>dates &lt;- c("01","04","07","09")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dates &lt;- paste(dates,"04/2019",sep= "/")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dates &lt;- </a:t>
            </a:r>
            <a:r>
              <a:rPr lang="en-GB" sz="1000" dirty="0" err="1">
                <a:latin typeface="Consolas" panose="020B0609020204030204" pitchFamily="49" charset="0"/>
              </a:rPr>
              <a:t>as.Date</a:t>
            </a:r>
            <a:r>
              <a:rPr lang="en-GB" sz="1000" dirty="0">
                <a:latin typeface="Consolas" panose="020B0609020204030204" pitchFamily="49" charset="0"/>
              </a:rPr>
              <a:t>(dates, "%d/%m/%Y")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1651" name="Rectangle 1650"/>
          <p:cNvSpPr/>
          <p:nvPr/>
        </p:nvSpPr>
        <p:spPr>
          <a:xfrm>
            <a:off x="7132464" y="1983857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2" name="Rectangle 1651"/>
          <p:cNvSpPr/>
          <p:nvPr/>
        </p:nvSpPr>
        <p:spPr>
          <a:xfrm>
            <a:off x="7115234" y="4558862"/>
            <a:ext cx="3212249" cy="4553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9" name="Rectangle 1648"/>
          <p:cNvSpPr/>
          <p:nvPr/>
        </p:nvSpPr>
        <p:spPr>
          <a:xfrm>
            <a:off x="10590149" y="4932294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0" name="Rectangle 1649"/>
          <p:cNvSpPr/>
          <p:nvPr/>
        </p:nvSpPr>
        <p:spPr>
          <a:xfrm>
            <a:off x="10592592" y="6385351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7" name="Rectangle 1646"/>
          <p:cNvSpPr/>
          <p:nvPr/>
        </p:nvSpPr>
        <p:spPr>
          <a:xfrm>
            <a:off x="3612610" y="4642090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5" name="Rectangle 1644"/>
          <p:cNvSpPr/>
          <p:nvPr/>
        </p:nvSpPr>
        <p:spPr>
          <a:xfrm>
            <a:off x="10519023" y="1977353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4" name="Rectangle 1643"/>
          <p:cNvSpPr/>
          <p:nvPr/>
        </p:nvSpPr>
        <p:spPr>
          <a:xfrm>
            <a:off x="283551" y="7973720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0" y="361177"/>
            <a:ext cx="11613600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Multi-stage deterministic linkages and case definitions with </a:t>
            </a:r>
            <a:r>
              <a:rPr lang="en-GB" sz="3600" dirty="0" err="1">
                <a:solidFill>
                  <a:schemeClr val="accent1"/>
                </a:solidFill>
              </a:rPr>
              <a:t>diyar</a:t>
            </a:r>
            <a:r>
              <a:rPr lang="en-GB" sz="3600" dirty="0">
                <a:solidFill>
                  <a:schemeClr val="accent1"/>
                </a:solidFill>
              </a:rPr>
              <a:t>: : </a:t>
            </a:r>
            <a:r>
              <a:rPr lang="en-GB" sz="2400" dirty="0">
                <a:solidFill>
                  <a:schemeClr val="accen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GB" sz="3600" dirty="0">
                <a:solidFill>
                  <a:schemeClr val="accent1"/>
                </a:solidFill>
              </a:rPr>
              <a:t> 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GB" dirty="0" err="1"/>
              <a:t>RStudio</a:t>
            </a:r>
            <a:r>
              <a:rPr lang="en-GB" dirty="0"/>
              <a:t>® is a trademark of </a:t>
            </a:r>
            <a:r>
              <a:rPr lang="en-GB" dirty="0" err="1"/>
              <a:t>RStudio</a:t>
            </a:r>
            <a:r>
              <a:rPr lang="en-GB" dirty="0"/>
              <a:t>, Inc.  •  </a:t>
            </a:r>
            <a:r>
              <a:rPr lang="en-GB" dirty="0">
                <a:hlinkClick r:id="rId4"/>
              </a:rPr>
              <a:t>CC BY </a:t>
            </a:r>
            <a:r>
              <a:rPr lang="en-GB" dirty="0" err="1"/>
              <a:t>Olisaeloka</a:t>
            </a:r>
            <a:r>
              <a:rPr lang="en-GB" dirty="0"/>
              <a:t> </a:t>
            </a:r>
            <a:r>
              <a:rPr lang="en-GB" dirty="0" err="1"/>
              <a:t>Nsonwu</a:t>
            </a:r>
            <a:r>
              <a:rPr lang="en-GB" dirty="0"/>
              <a:t>  •  </a:t>
            </a:r>
            <a:r>
              <a:rPr lang="en-GB" dirty="0">
                <a:hlinkClick r:id="rId5"/>
              </a:rPr>
              <a:t>olisa.nsonwu@gmail.com</a:t>
            </a:r>
            <a:r>
              <a:rPr lang="en-GB" dirty="0"/>
              <a:t>   •  Learn more </a:t>
            </a:r>
            <a:r>
              <a:rPr lang="en-GB" dirty="0">
                <a:hlinkClick r:id="rId6"/>
              </a:rPr>
              <a:t>here</a:t>
            </a:r>
            <a:r>
              <a:rPr lang="en-GB" dirty="0"/>
              <a:t> </a:t>
            </a:r>
          </a:p>
        </p:txBody>
      </p:sp>
      <p:sp>
        <p:nvSpPr>
          <p:cNvPr id="189" name="Useful Elements"/>
          <p:cNvSpPr txBox="1"/>
          <p:nvPr/>
        </p:nvSpPr>
        <p:spPr>
          <a:xfrm>
            <a:off x="5825384" y="1265085"/>
            <a:ext cx="226023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Episode tracking</a:t>
            </a:r>
            <a:endParaRPr dirty="0"/>
          </a:p>
        </p:txBody>
      </p:sp>
      <p:sp>
        <p:nvSpPr>
          <p:cNvPr id="192" name="Line"/>
          <p:cNvSpPr/>
          <p:nvPr/>
        </p:nvSpPr>
        <p:spPr>
          <a:xfrm>
            <a:off x="546921" y="1214971"/>
            <a:ext cx="1307364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307820" y="1664723"/>
            <a:ext cx="3175200" cy="313338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FIXED EPISODES FROM POINTS IN TIME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970" name="Where possible, use code that works when run."/>
          <p:cNvSpPr txBox="1"/>
          <p:nvPr/>
        </p:nvSpPr>
        <p:spPr>
          <a:xfrm>
            <a:off x="3638533" y="1664723"/>
            <a:ext cx="3175200" cy="313338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FIXED EPISODES FROM PERIODS IN TIME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986" name="Straight Connector 985"/>
          <p:cNvCxnSpPr/>
          <p:nvPr/>
        </p:nvCxnSpPr>
        <p:spPr>
          <a:xfrm>
            <a:off x="3586803" y="3795904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73" name="TextBox 972"/>
          <p:cNvSpPr txBox="1"/>
          <p:nvPr/>
        </p:nvSpPr>
        <p:spPr>
          <a:xfrm>
            <a:off x="3599549" y="2602812"/>
            <a:ext cx="3201322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>
                <a:latin typeface="Consolas" panose="020B0609020204030204" pitchFamily="49" charset="0"/>
              </a:rPr>
              <a:t>episodes(</a:t>
            </a:r>
            <a:r>
              <a:rPr lang="en-GB" sz="1000" dirty="0" err="1">
                <a:latin typeface="Consolas" panose="020B0609020204030204" pitchFamily="49" charset="0"/>
              </a:rPr>
              <a:t>periods,case_length</a:t>
            </a:r>
            <a:r>
              <a:rPr lang="en-GB" sz="1000" dirty="0">
                <a:latin typeface="Consolas" panose="020B0609020204030204" pitchFamily="49" charset="0"/>
              </a:rPr>
              <a:t> = 0)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985" name="Group 984"/>
          <p:cNvGrpSpPr/>
          <p:nvPr/>
        </p:nvGrpSpPr>
        <p:grpSpPr>
          <a:xfrm>
            <a:off x="3703497" y="3778508"/>
            <a:ext cx="174816" cy="288071"/>
            <a:chOff x="559534" y="4742300"/>
            <a:chExt cx="174816" cy="321097"/>
          </a:xfrm>
        </p:grpSpPr>
        <p:cxnSp>
          <p:nvCxnSpPr>
            <p:cNvPr id="1014" name="Straight Connector 101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15" name="TextBox 101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987" name="Group 986"/>
          <p:cNvGrpSpPr/>
          <p:nvPr/>
        </p:nvGrpSpPr>
        <p:grpSpPr>
          <a:xfrm>
            <a:off x="3972185" y="3778508"/>
            <a:ext cx="174816" cy="288071"/>
            <a:chOff x="559534" y="4742300"/>
            <a:chExt cx="174816" cy="321097"/>
          </a:xfrm>
        </p:grpSpPr>
        <p:cxnSp>
          <p:nvCxnSpPr>
            <p:cNvPr id="1012" name="Straight Connector 101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13" name="TextBox 101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988" name="Group 987"/>
          <p:cNvGrpSpPr/>
          <p:nvPr/>
        </p:nvGrpSpPr>
        <p:grpSpPr>
          <a:xfrm>
            <a:off x="4240873" y="3778508"/>
            <a:ext cx="174816" cy="288071"/>
            <a:chOff x="559534" y="4742300"/>
            <a:chExt cx="174816" cy="321097"/>
          </a:xfrm>
        </p:grpSpPr>
        <p:cxnSp>
          <p:nvCxnSpPr>
            <p:cNvPr id="1010" name="Straight Connector 100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11" name="TextBox 101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989" name="Group 988"/>
          <p:cNvGrpSpPr/>
          <p:nvPr/>
        </p:nvGrpSpPr>
        <p:grpSpPr>
          <a:xfrm>
            <a:off x="4509561" y="3778508"/>
            <a:ext cx="174816" cy="288071"/>
            <a:chOff x="559534" y="4742300"/>
            <a:chExt cx="174816" cy="321097"/>
          </a:xfrm>
        </p:grpSpPr>
        <p:cxnSp>
          <p:nvCxnSpPr>
            <p:cNvPr id="1008" name="Straight Connector 100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09" name="TextBox 100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990" name="Group 989"/>
          <p:cNvGrpSpPr/>
          <p:nvPr/>
        </p:nvGrpSpPr>
        <p:grpSpPr>
          <a:xfrm>
            <a:off x="4778249" y="3778508"/>
            <a:ext cx="174816" cy="288071"/>
            <a:chOff x="559534" y="4742300"/>
            <a:chExt cx="174816" cy="321097"/>
          </a:xfrm>
        </p:grpSpPr>
        <p:cxnSp>
          <p:nvCxnSpPr>
            <p:cNvPr id="1006" name="Straight Connector 100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07" name="TextBox 100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991" name="Group 990"/>
          <p:cNvGrpSpPr/>
          <p:nvPr/>
        </p:nvGrpSpPr>
        <p:grpSpPr>
          <a:xfrm>
            <a:off x="5046937" y="3778508"/>
            <a:ext cx="174816" cy="288071"/>
            <a:chOff x="559534" y="4742300"/>
            <a:chExt cx="174816" cy="321097"/>
          </a:xfrm>
        </p:grpSpPr>
        <p:cxnSp>
          <p:nvCxnSpPr>
            <p:cNvPr id="1004" name="Straight Connector 100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05" name="TextBox 100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992" name="Group 991"/>
          <p:cNvGrpSpPr/>
          <p:nvPr/>
        </p:nvGrpSpPr>
        <p:grpSpPr>
          <a:xfrm>
            <a:off x="5315625" y="3778508"/>
            <a:ext cx="174816" cy="288071"/>
            <a:chOff x="559534" y="4742300"/>
            <a:chExt cx="174816" cy="321097"/>
          </a:xfrm>
        </p:grpSpPr>
        <p:cxnSp>
          <p:nvCxnSpPr>
            <p:cNvPr id="1002" name="Straight Connector 100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03" name="TextBox 100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993" name="Group 992"/>
          <p:cNvGrpSpPr/>
          <p:nvPr/>
        </p:nvGrpSpPr>
        <p:grpSpPr>
          <a:xfrm>
            <a:off x="5584313" y="3778508"/>
            <a:ext cx="174816" cy="288071"/>
            <a:chOff x="559534" y="4742300"/>
            <a:chExt cx="174816" cy="321097"/>
          </a:xfrm>
        </p:grpSpPr>
        <p:cxnSp>
          <p:nvCxnSpPr>
            <p:cNvPr id="1000" name="Straight Connector 99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01" name="TextBox 100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994" name="Group 993"/>
          <p:cNvGrpSpPr/>
          <p:nvPr/>
        </p:nvGrpSpPr>
        <p:grpSpPr>
          <a:xfrm>
            <a:off x="5853001" y="3778508"/>
            <a:ext cx="174816" cy="288071"/>
            <a:chOff x="559534" y="4742300"/>
            <a:chExt cx="174816" cy="321097"/>
          </a:xfrm>
        </p:grpSpPr>
        <p:cxnSp>
          <p:nvCxnSpPr>
            <p:cNvPr id="998" name="Straight Connector 99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99" name="TextBox 99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995" name="Group 994"/>
          <p:cNvGrpSpPr/>
          <p:nvPr/>
        </p:nvGrpSpPr>
        <p:grpSpPr>
          <a:xfrm>
            <a:off x="6058084" y="3743281"/>
            <a:ext cx="358319" cy="398001"/>
            <a:chOff x="559534" y="4696711"/>
            <a:chExt cx="174816" cy="443630"/>
          </a:xfrm>
        </p:grpSpPr>
        <p:cxnSp>
          <p:nvCxnSpPr>
            <p:cNvPr id="996" name="Straight Connector 99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97" name="TextBox 996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017" name="Straight Arrow Connector 1016"/>
          <p:cNvCxnSpPr/>
          <p:nvPr/>
        </p:nvCxnSpPr>
        <p:spPr>
          <a:xfrm>
            <a:off x="3786990" y="3718368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60" name="Group 1059"/>
          <p:cNvGrpSpPr/>
          <p:nvPr/>
        </p:nvGrpSpPr>
        <p:grpSpPr>
          <a:xfrm>
            <a:off x="6289994" y="3777566"/>
            <a:ext cx="358319" cy="302972"/>
            <a:chOff x="559534" y="4742300"/>
            <a:chExt cx="174816" cy="337706"/>
          </a:xfrm>
        </p:grpSpPr>
        <p:cxnSp>
          <p:nvCxnSpPr>
            <p:cNvPr id="1061" name="Straight Connector 106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62" name="TextBox 1061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122" name="Straight Arrow Connector 1121"/>
          <p:cNvCxnSpPr/>
          <p:nvPr/>
        </p:nvCxnSpPr>
        <p:spPr>
          <a:xfrm>
            <a:off x="4601129" y="3718368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3" name="Straight Arrow Connector 1122"/>
          <p:cNvCxnSpPr/>
          <p:nvPr/>
        </p:nvCxnSpPr>
        <p:spPr>
          <a:xfrm>
            <a:off x="5400395" y="3718368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4" name="Straight Arrow Connector 1123"/>
          <p:cNvCxnSpPr/>
          <p:nvPr/>
        </p:nvCxnSpPr>
        <p:spPr>
          <a:xfrm>
            <a:off x="5942811" y="3718368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48" name="Group 1147"/>
          <p:cNvGrpSpPr/>
          <p:nvPr/>
        </p:nvGrpSpPr>
        <p:grpSpPr>
          <a:xfrm>
            <a:off x="3784158" y="3319804"/>
            <a:ext cx="548400" cy="291440"/>
            <a:chOff x="10710607" y="3151565"/>
            <a:chExt cx="548400" cy="291440"/>
          </a:xfrm>
        </p:grpSpPr>
        <p:grpSp>
          <p:nvGrpSpPr>
            <p:cNvPr id="1144" name="Group 1143"/>
            <p:cNvGrpSpPr/>
            <p:nvPr/>
          </p:nvGrpSpPr>
          <p:grpSpPr>
            <a:xfrm>
              <a:off x="10710607" y="3151565"/>
              <a:ext cx="511152" cy="291440"/>
              <a:chOff x="10710607" y="3151565"/>
              <a:chExt cx="511152" cy="291440"/>
            </a:xfrm>
          </p:grpSpPr>
          <p:sp>
            <p:nvSpPr>
              <p:cNvPr id="978" name="TextBox 977"/>
              <p:cNvSpPr txBox="1"/>
              <p:nvPr/>
            </p:nvSpPr>
            <p:spPr>
              <a:xfrm>
                <a:off x="10904190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E1</a:t>
                </a:r>
              </a:p>
            </p:txBody>
          </p:sp>
          <p:cxnSp>
            <p:nvCxnSpPr>
              <p:cNvPr id="1139" name="Connector: Elbow 1138"/>
              <p:cNvCxnSpPr/>
              <p:nvPr/>
            </p:nvCxnSpPr>
            <p:spPr>
              <a:xfrm flipV="1">
                <a:off x="10710607" y="3389005"/>
                <a:ext cx="39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143" name="Connector: Elbow 1142"/>
            <p:cNvCxnSpPr/>
            <p:nvPr/>
          </p:nvCxnSpPr>
          <p:spPr>
            <a:xfrm flipH="1" flipV="1">
              <a:off x="10863007" y="3389005"/>
              <a:ext cx="396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149" name="Group 1148"/>
          <p:cNvGrpSpPr/>
          <p:nvPr/>
        </p:nvGrpSpPr>
        <p:grpSpPr>
          <a:xfrm>
            <a:off x="4603378" y="3320667"/>
            <a:ext cx="548400" cy="291440"/>
            <a:chOff x="10710607" y="3151565"/>
            <a:chExt cx="548400" cy="291440"/>
          </a:xfrm>
        </p:grpSpPr>
        <p:grpSp>
          <p:nvGrpSpPr>
            <p:cNvPr id="1150" name="Group 1149"/>
            <p:cNvGrpSpPr/>
            <p:nvPr/>
          </p:nvGrpSpPr>
          <p:grpSpPr>
            <a:xfrm>
              <a:off x="10710607" y="3151565"/>
              <a:ext cx="479348" cy="291440"/>
              <a:chOff x="10710607" y="3151565"/>
              <a:chExt cx="479348" cy="291440"/>
            </a:xfrm>
          </p:grpSpPr>
          <p:sp>
            <p:nvSpPr>
              <p:cNvPr id="1152" name="TextBox 1151"/>
              <p:cNvSpPr txBox="1"/>
              <p:nvPr/>
            </p:nvSpPr>
            <p:spPr>
              <a:xfrm>
                <a:off x="10872386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E2</a:t>
                </a:r>
              </a:p>
            </p:txBody>
          </p:sp>
          <p:cxnSp>
            <p:nvCxnSpPr>
              <p:cNvPr id="1153" name="Connector: Elbow 1152"/>
              <p:cNvCxnSpPr/>
              <p:nvPr/>
            </p:nvCxnSpPr>
            <p:spPr>
              <a:xfrm flipV="1">
                <a:off x="10710607" y="3389005"/>
                <a:ext cx="39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151" name="Connector: Elbow 1150"/>
            <p:cNvCxnSpPr/>
            <p:nvPr/>
          </p:nvCxnSpPr>
          <p:spPr>
            <a:xfrm flipH="1" flipV="1">
              <a:off x="10863007" y="3389005"/>
              <a:ext cx="396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154" name="Group 1153"/>
          <p:cNvGrpSpPr/>
          <p:nvPr/>
        </p:nvGrpSpPr>
        <p:grpSpPr>
          <a:xfrm>
            <a:off x="5400395" y="3315037"/>
            <a:ext cx="1106400" cy="291440"/>
            <a:chOff x="10710607" y="3151565"/>
            <a:chExt cx="1106400" cy="291440"/>
          </a:xfrm>
        </p:grpSpPr>
        <p:grpSp>
          <p:nvGrpSpPr>
            <p:cNvPr id="1155" name="Group 1154"/>
            <p:cNvGrpSpPr/>
            <p:nvPr/>
          </p:nvGrpSpPr>
          <p:grpSpPr>
            <a:xfrm>
              <a:off x="10710607" y="3151565"/>
              <a:ext cx="936000" cy="291440"/>
              <a:chOff x="10710607" y="3151565"/>
              <a:chExt cx="936000" cy="291440"/>
            </a:xfrm>
          </p:grpSpPr>
          <p:sp>
            <p:nvSpPr>
              <p:cNvPr id="1157" name="TextBox 1156"/>
              <p:cNvSpPr txBox="1"/>
              <p:nvPr/>
            </p:nvSpPr>
            <p:spPr>
              <a:xfrm>
                <a:off x="11134769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E3</a:t>
                </a:r>
              </a:p>
            </p:txBody>
          </p:sp>
          <p:cxnSp>
            <p:nvCxnSpPr>
              <p:cNvPr id="1158" name="Connector: Elbow 1157"/>
              <p:cNvCxnSpPr/>
              <p:nvPr/>
            </p:nvCxnSpPr>
            <p:spPr>
              <a:xfrm flipV="1">
                <a:off x="10710607" y="3389005"/>
                <a:ext cx="93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156" name="Connector: Elbow 1155"/>
            <p:cNvCxnSpPr/>
            <p:nvPr/>
          </p:nvCxnSpPr>
          <p:spPr>
            <a:xfrm flipH="1" flipV="1">
              <a:off x="10863007" y="3389005"/>
              <a:ext cx="954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160" name="Group 1159"/>
          <p:cNvGrpSpPr/>
          <p:nvPr/>
        </p:nvGrpSpPr>
        <p:grpSpPr>
          <a:xfrm>
            <a:off x="3581588" y="4569608"/>
            <a:ext cx="3225386" cy="1204491"/>
            <a:chOff x="10513252" y="2768552"/>
            <a:chExt cx="3225386" cy="1204491"/>
          </a:xfrm>
        </p:grpSpPr>
        <p:cxnSp>
          <p:nvCxnSpPr>
            <p:cNvPr id="1161" name="Straight Connector 1160"/>
            <p:cNvCxnSpPr/>
            <p:nvPr/>
          </p:nvCxnSpPr>
          <p:spPr>
            <a:xfrm>
              <a:off x="10513252" y="3627665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62" name="TextBox 1161"/>
            <p:cNvSpPr txBox="1"/>
            <p:nvPr/>
          </p:nvSpPr>
          <p:spPr>
            <a:xfrm>
              <a:off x="10537316" y="2768552"/>
              <a:ext cx="3201322" cy="469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>
                <a:buClr>
                  <a:schemeClr val="accent4"/>
                </a:buClr>
              </a:pPr>
              <a:r>
                <a:rPr lang="en-GB" sz="1000" dirty="0">
                  <a:latin typeface="Consolas" panose="020B0609020204030204" pitchFamily="49" charset="0"/>
                </a:rPr>
                <a:t>episodes(periods, </a:t>
              </a:r>
            </a:p>
            <a:p>
              <a:pPr lvl="1" indent="0">
                <a:buClr>
                  <a:schemeClr val="accent4"/>
                </a:buClr>
              </a:pPr>
              <a:r>
                <a:rPr lang="en-GB" sz="1000" dirty="0" err="1">
                  <a:latin typeface="Consolas" panose="020B0609020204030204" pitchFamily="49" charset="0"/>
                </a:rPr>
                <a:t>case_length</a:t>
              </a:r>
              <a:r>
                <a:rPr lang="en-GB" sz="1000" dirty="0">
                  <a:latin typeface="Consolas" panose="020B0609020204030204" pitchFamily="49" charset="0"/>
                </a:rPr>
                <a:t> = </a:t>
              </a:r>
              <a:r>
                <a:rPr lang="en-GB" sz="1000" dirty="0" err="1">
                  <a:latin typeface="Consolas" panose="020B0609020204030204" pitchFamily="49" charset="0"/>
                </a:rPr>
                <a:t>number_line</a:t>
              </a:r>
              <a:r>
                <a:rPr lang="en-GB" sz="1000" dirty="0">
                  <a:latin typeface="Consolas" panose="020B0609020204030204" pitchFamily="49" charset="0"/>
                </a:rPr>
                <a:t>(5,10)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grpSp>
          <p:nvGrpSpPr>
            <p:cNvPr id="1163" name="Group 1162"/>
            <p:cNvGrpSpPr/>
            <p:nvPr/>
          </p:nvGrpSpPr>
          <p:grpSpPr>
            <a:xfrm>
              <a:off x="10629946" y="3610269"/>
              <a:ext cx="174816" cy="288071"/>
              <a:chOff x="559534" y="4742300"/>
              <a:chExt cx="174816" cy="321097"/>
            </a:xfrm>
          </p:grpSpPr>
          <p:cxnSp>
            <p:nvCxnSpPr>
              <p:cNvPr id="1213" name="Straight Connector 121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14" name="TextBox 1213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grpSp>
          <p:nvGrpSpPr>
            <p:cNvPr id="1164" name="Group 1163"/>
            <p:cNvGrpSpPr/>
            <p:nvPr/>
          </p:nvGrpSpPr>
          <p:grpSpPr>
            <a:xfrm>
              <a:off x="10898634" y="3610269"/>
              <a:ext cx="174816" cy="288071"/>
              <a:chOff x="559534" y="4742300"/>
              <a:chExt cx="174816" cy="321097"/>
            </a:xfrm>
          </p:grpSpPr>
          <p:cxnSp>
            <p:nvCxnSpPr>
              <p:cNvPr id="1211" name="Straight Connector 121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12" name="TextBox 1211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1165" name="Group 1164"/>
            <p:cNvGrpSpPr/>
            <p:nvPr/>
          </p:nvGrpSpPr>
          <p:grpSpPr>
            <a:xfrm>
              <a:off x="11167322" y="3610269"/>
              <a:ext cx="174816" cy="288071"/>
              <a:chOff x="559534" y="4742300"/>
              <a:chExt cx="174816" cy="321097"/>
            </a:xfrm>
          </p:grpSpPr>
          <p:cxnSp>
            <p:nvCxnSpPr>
              <p:cNvPr id="1209" name="Straight Connector 1208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10" name="TextBox 1209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1166" name="Group 1165"/>
            <p:cNvGrpSpPr/>
            <p:nvPr/>
          </p:nvGrpSpPr>
          <p:grpSpPr>
            <a:xfrm>
              <a:off x="11436010" y="3610269"/>
              <a:ext cx="174816" cy="288071"/>
              <a:chOff x="559534" y="4742300"/>
              <a:chExt cx="174816" cy="321097"/>
            </a:xfrm>
          </p:grpSpPr>
          <p:cxnSp>
            <p:nvCxnSpPr>
              <p:cNvPr id="1207" name="Straight Connector 1206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08" name="TextBox 1207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1167" name="Group 1166"/>
            <p:cNvGrpSpPr/>
            <p:nvPr/>
          </p:nvGrpSpPr>
          <p:grpSpPr>
            <a:xfrm>
              <a:off x="11704698" y="3610269"/>
              <a:ext cx="174816" cy="288071"/>
              <a:chOff x="559534" y="4742300"/>
              <a:chExt cx="174816" cy="321097"/>
            </a:xfrm>
          </p:grpSpPr>
          <p:cxnSp>
            <p:nvCxnSpPr>
              <p:cNvPr id="1205" name="Straight Connector 1204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06" name="TextBox 1205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1168" name="Group 1167"/>
            <p:cNvGrpSpPr/>
            <p:nvPr/>
          </p:nvGrpSpPr>
          <p:grpSpPr>
            <a:xfrm>
              <a:off x="11973386" y="3610269"/>
              <a:ext cx="174816" cy="288071"/>
              <a:chOff x="559534" y="4742300"/>
              <a:chExt cx="174816" cy="321097"/>
            </a:xfrm>
          </p:grpSpPr>
          <p:cxnSp>
            <p:nvCxnSpPr>
              <p:cNvPr id="1203" name="Straight Connector 120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04" name="TextBox 1203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1169" name="Group 1168"/>
            <p:cNvGrpSpPr/>
            <p:nvPr/>
          </p:nvGrpSpPr>
          <p:grpSpPr>
            <a:xfrm>
              <a:off x="12242074" y="3610269"/>
              <a:ext cx="174816" cy="288071"/>
              <a:chOff x="559534" y="4742300"/>
              <a:chExt cx="174816" cy="321097"/>
            </a:xfrm>
          </p:grpSpPr>
          <p:cxnSp>
            <p:nvCxnSpPr>
              <p:cNvPr id="1201" name="Straight Connector 120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02" name="TextBox 1201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1170" name="Group 1169"/>
            <p:cNvGrpSpPr/>
            <p:nvPr/>
          </p:nvGrpSpPr>
          <p:grpSpPr>
            <a:xfrm>
              <a:off x="12510762" y="3610269"/>
              <a:ext cx="174816" cy="288071"/>
              <a:chOff x="559534" y="4742300"/>
              <a:chExt cx="174816" cy="321097"/>
            </a:xfrm>
          </p:grpSpPr>
          <p:cxnSp>
            <p:nvCxnSpPr>
              <p:cNvPr id="1199" name="Straight Connector 1198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00" name="TextBox 1199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1171" name="Group 1170"/>
            <p:cNvGrpSpPr/>
            <p:nvPr/>
          </p:nvGrpSpPr>
          <p:grpSpPr>
            <a:xfrm>
              <a:off x="12779450" y="3610269"/>
              <a:ext cx="174816" cy="288071"/>
              <a:chOff x="559534" y="4742300"/>
              <a:chExt cx="174816" cy="321097"/>
            </a:xfrm>
          </p:grpSpPr>
          <p:cxnSp>
            <p:nvCxnSpPr>
              <p:cNvPr id="1197" name="Straight Connector 1196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98" name="TextBox 1197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1172" name="Group 1171"/>
            <p:cNvGrpSpPr/>
            <p:nvPr/>
          </p:nvGrpSpPr>
          <p:grpSpPr>
            <a:xfrm>
              <a:off x="12984533" y="3575042"/>
              <a:ext cx="358319" cy="398001"/>
              <a:chOff x="559534" y="4696711"/>
              <a:chExt cx="174816" cy="443630"/>
            </a:xfrm>
          </p:grpSpPr>
          <p:cxnSp>
            <p:nvCxnSpPr>
              <p:cNvPr id="1195" name="Straight Connector 1194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96" name="TextBox 1195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  <p:cxnSp>
          <p:nvCxnSpPr>
            <p:cNvPr id="1173" name="Straight Arrow Connector 1172"/>
            <p:cNvCxnSpPr/>
            <p:nvPr/>
          </p:nvCxnSpPr>
          <p:spPr>
            <a:xfrm>
              <a:off x="10721323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174" name="Group 1173"/>
            <p:cNvGrpSpPr/>
            <p:nvPr/>
          </p:nvGrpSpPr>
          <p:grpSpPr>
            <a:xfrm>
              <a:off x="13216443" y="3609327"/>
              <a:ext cx="358319" cy="302972"/>
              <a:chOff x="559534" y="4742300"/>
              <a:chExt cx="174816" cy="337706"/>
            </a:xfrm>
          </p:grpSpPr>
          <p:cxnSp>
            <p:nvCxnSpPr>
              <p:cNvPr id="1193" name="Straight Connector 119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94" name="TextBox 1193"/>
              <p:cNvSpPr txBox="1"/>
              <p:nvPr/>
            </p:nvSpPr>
            <p:spPr>
              <a:xfrm>
                <a:off x="559534" y="4757046"/>
                <a:ext cx="174816" cy="3229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11</a:t>
                </a:r>
              </a:p>
            </p:txBody>
          </p:sp>
        </p:grpSp>
        <p:cxnSp>
          <p:nvCxnSpPr>
            <p:cNvPr id="1175" name="Straight Arrow Connector 1174"/>
            <p:cNvCxnSpPr/>
            <p:nvPr/>
          </p:nvCxnSpPr>
          <p:spPr>
            <a:xfrm>
              <a:off x="11527578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76" name="Straight Arrow Connector 1175"/>
            <p:cNvCxnSpPr/>
            <p:nvPr/>
          </p:nvCxnSpPr>
          <p:spPr>
            <a:xfrm>
              <a:off x="12337731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77" name="Straight Arrow Connector 1176"/>
            <p:cNvCxnSpPr/>
            <p:nvPr/>
          </p:nvCxnSpPr>
          <p:spPr>
            <a:xfrm>
              <a:off x="12869260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178" name="Group 1177"/>
            <p:cNvGrpSpPr/>
            <p:nvPr/>
          </p:nvGrpSpPr>
          <p:grpSpPr>
            <a:xfrm>
              <a:off x="10710607" y="3151565"/>
              <a:ext cx="548400" cy="291440"/>
              <a:chOff x="10710607" y="3151565"/>
              <a:chExt cx="548400" cy="291440"/>
            </a:xfrm>
          </p:grpSpPr>
          <p:grpSp>
            <p:nvGrpSpPr>
              <p:cNvPr id="1189" name="Group 1188"/>
              <p:cNvGrpSpPr/>
              <p:nvPr/>
            </p:nvGrpSpPr>
            <p:grpSpPr>
              <a:xfrm>
                <a:off x="10710607" y="3151565"/>
                <a:ext cx="540000" cy="291440"/>
                <a:chOff x="10710607" y="3151565"/>
                <a:chExt cx="540000" cy="291440"/>
              </a:xfrm>
            </p:grpSpPr>
            <p:sp>
              <p:nvSpPr>
                <p:cNvPr id="1191" name="TextBox 1190"/>
                <p:cNvSpPr txBox="1"/>
                <p:nvPr/>
              </p:nvSpPr>
              <p:spPr>
                <a:xfrm>
                  <a:off x="1088673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192" name="Connector: Elbow 1191"/>
                <p:cNvCxnSpPr/>
                <p:nvPr/>
              </p:nvCxnSpPr>
              <p:spPr>
                <a:xfrm flipV="1">
                  <a:off x="10710607" y="3389005"/>
                  <a:ext cx="540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190" name="Connector: Elbow 1189"/>
              <p:cNvCxnSpPr/>
              <p:nvPr/>
            </p:nvCxnSpPr>
            <p:spPr>
              <a:xfrm flipH="1" flipV="1">
                <a:off x="10863007" y="3389005"/>
                <a:ext cx="39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180" name="Group 1179"/>
            <p:cNvGrpSpPr/>
            <p:nvPr/>
          </p:nvGrpSpPr>
          <p:grpSpPr>
            <a:xfrm>
              <a:off x="12326844" y="3146798"/>
              <a:ext cx="1106400" cy="291440"/>
              <a:chOff x="10710607" y="3151565"/>
              <a:chExt cx="1106400" cy="291440"/>
            </a:xfrm>
          </p:grpSpPr>
          <p:grpSp>
            <p:nvGrpSpPr>
              <p:cNvPr id="1181" name="Group 1180"/>
              <p:cNvGrpSpPr/>
              <p:nvPr/>
            </p:nvGrpSpPr>
            <p:grpSpPr>
              <a:xfrm>
                <a:off x="10710607" y="3151565"/>
                <a:ext cx="936000" cy="291440"/>
                <a:chOff x="10710607" y="3151565"/>
                <a:chExt cx="936000" cy="291440"/>
              </a:xfrm>
            </p:grpSpPr>
            <p:sp>
              <p:nvSpPr>
                <p:cNvPr id="1183" name="TextBox 1182"/>
                <p:cNvSpPr txBox="1"/>
                <p:nvPr/>
              </p:nvSpPr>
              <p:spPr>
                <a:xfrm>
                  <a:off x="11134769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184" name="Connector: Elbow 1183"/>
                <p:cNvCxnSpPr/>
                <p:nvPr/>
              </p:nvCxnSpPr>
              <p:spPr>
                <a:xfrm flipV="1">
                  <a:off x="10710607" y="3389005"/>
                  <a:ext cx="93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182" name="Connector: Elbow 1181"/>
              <p:cNvCxnSpPr/>
              <p:nvPr/>
            </p:nvCxnSpPr>
            <p:spPr>
              <a:xfrm flipH="1" flipV="1">
                <a:off x="10863007" y="3389005"/>
                <a:ext cx="954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cxnSp>
        <p:nvCxnSpPr>
          <p:cNvPr id="1216" name="Straight Arrow Connector 1215"/>
          <p:cNvCxnSpPr/>
          <p:nvPr/>
        </p:nvCxnSpPr>
        <p:spPr>
          <a:xfrm>
            <a:off x="5645202" y="5281782"/>
            <a:ext cx="114232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5" name="Straight Connector 1224"/>
          <p:cNvCxnSpPr/>
          <p:nvPr/>
        </p:nvCxnSpPr>
        <p:spPr>
          <a:xfrm>
            <a:off x="10597811" y="3798200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26" name="TextBox 1225"/>
          <p:cNvSpPr txBox="1"/>
          <p:nvPr/>
        </p:nvSpPr>
        <p:spPr>
          <a:xfrm>
            <a:off x="10589324" y="1927521"/>
            <a:ext cx="3049477" cy="4692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>
                <a:latin typeface="Consolas" panose="020B0609020204030204" pitchFamily="49" charset="0"/>
              </a:rPr>
              <a:t>episodes(periods, </a:t>
            </a:r>
            <a:r>
              <a:rPr lang="en-GB" sz="1000" dirty="0" err="1">
                <a:latin typeface="Consolas" panose="020B0609020204030204" pitchFamily="49" charset="0"/>
              </a:rPr>
              <a:t>case_length</a:t>
            </a:r>
            <a:r>
              <a:rPr lang="en-GB" sz="1000" dirty="0">
                <a:latin typeface="Consolas" panose="020B0609020204030204" pitchFamily="49" charset="0"/>
              </a:rPr>
              <a:t> = 1,</a:t>
            </a:r>
          </a:p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episode_type</a:t>
            </a:r>
            <a:r>
              <a:rPr lang="en-GB" sz="1000" dirty="0">
                <a:latin typeface="Consolas" panose="020B0609020204030204" pitchFamily="49" charset="0"/>
              </a:rPr>
              <a:t> = “rolling”)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227" name="Group 1226"/>
          <p:cNvGrpSpPr/>
          <p:nvPr/>
        </p:nvGrpSpPr>
        <p:grpSpPr>
          <a:xfrm>
            <a:off x="10714505" y="3780804"/>
            <a:ext cx="174816" cy="288071"/>
            <a:chOff x="559534" y="4742300"/>
            <a:chExt cx="174816" cy="321097"/>
          </a:xfrm>
        </p:grpSpPr>
        <p:cxnSp>
          <p:nvCxnSpPr>
            <p:cNvPr id="1272" name="Straight Connector 127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73" name="TextBox 127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228" name="Group 1227"/>
          <p:cNvGrpSpPr/>
          <p:nvPr/>
        </p:nvGrpSpPr>
        <p:grpSpPr>
          <a:xfrm>
            <a:off x="10983193" y="3780804"/>
            <a:ext cx="174816" cy="288071"/>
            <a:chOff x="559534" y="4742300"/>
            <a:chExt cx="174816" cy="321097"/>
          </a:xfrm>
        </p:grpSpPr>
        <p:cxnSp>
          <p:nvCxnSpPr>
            <p:cNvPr id="1270" name="Straight Connector 126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71" name="TextBox 127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229" name="Group 1228"/>
          <p:cNvGrpSpPr/>
          <p:nvPr/>
        </p:nvGrpSpPr>
        <p:grpSpPr>
          <a:xfrm>
            <a:off x="11251881" y="3780804"/>
            <a:ext cx="174816" cy="288071"/>
            <a:chOff x="559534" y="4742300"/>
            <a:chExt cx="174816" cy="321097"/>
          </a:xfrm>
        </p:grpSpPr>
        <p:cxnSp>
          <p:nvCxnSpPr>
            <p:cNvPr id="1268" name="Straight Connector 126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69" name="TextBox 126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230" name="Group 1229"/>
          <p:cNvGrpSpPr/>
          <p:nvPr/>
        </p:nvGrpSpPr>
        <p:grpSpPr>
          <a:xfrm>
            <a:off x="11520569" y="3780804"/>
            <a:ext cx="174816" cy="288071"/>
            <a:chOff x="559534" y="4742300"/>
            <a:chExt cx="174816" cy="321097"/>
          </a:xfrm>
        </p:grpSpPr>
        <p:cxnSp>
          <p:nvCxnSpPr>
            <p:cNvPr id="1266" name="Straight Connector 126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67" name="TextBox 126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231" name="Group 1230"/>
          <p:cNvGrpSpPr/>
          <p:nvPr/>
        </p:nvGrpSpPr>
        <p:grpSpPr>
          <a:xfrm>
            <a:off x="11789257" y="3780804"/>
            <a:ext cx="174816" cy="288071"/>
            <a:chOff x="559534" y="4742300"/>
            <a:chExt cx="174816" cy="321097"/>
          </a:xfrm>
        </p:grpSpPr>
        <p:cxnSp>
          <p:nvCxnSpPr>
            <p:cNvPr id="1264" name="Straight Connector 126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65" name="TextBox 126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232" name="Group 1231"/>
          <p:cNvGrpSpPr/>
          <p:nvPr/>
        </p:nvGrpSpPr>
        <p:grpSpPr>
          <a:xfrm>
            <a:off x="12057945" y="3780804"/>
            <a:ext cx="174816" cy="288071"/>
            <a:chOff x="559534" y="4742300"/>
            <a:chExt cx="174816" cy="321097"/>
          </a:xfrm>
        </p:grpSpPr>
        <p:cxnSp>
          <p:nvCxnSpPr>
            <p:cNvPr id="1262" name="Straight Connector 126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63" name="TextBox 126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233" name="Group 1232"/>
          <p:cNvGrpSpPr/>
          <p:nvPr/>
        </p:nvGrpSpPr>
        <p:grpSpPr>
          <a:xfrm>
            <a:off x="12326633" y="3780804"/>
            <a:ext cx="174816" cy="288071"/>
            <a:chOff x="559534" y="4742300"/>
            <a:chExt cx="174816" cy="321097"/>
          </a:xfrm>
        </p:grpSpPr>
        <p:cxnSp>
          <p:nvCxnSpPr>
            <p:cNvPr id="1260" name="Straight Connector 125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61" name="TextBox 126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234" name="Group 1233"/>
          <p:cNvGrpSpPr/>
          <p:nvPr/>
        </p:nvGrpSpPr>
        <p:grpSpPr>
          <a:xfrm>
            <a:off x="12595321" y="3780804"/>
            <a:ext cx="174816" cy="288071"/>
            <a:chOff x="559534" y="4742300"/>
            <a:chExt cx="174816" cy="321097"/>
          </a:xfrm>
        </p:grpSpPr>
        <p:cxnSp>
          <p:nvCxnSpPr>
            <p:cNvPr id="1258" name="Straight Connector 125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59" name="TextBox 125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235" name="Group 1234"/>
          <p:cNvGrpSpPr/>
          <p:nvPr/>
        </p:nvGrpSpPr>
        <p:grpSpPr>
          <a:xfrm>
            <a:off x="12864009" y="3780804"/>
            <a:ext cx="174816" cy="288071"/>
            <a:chOff x="559534" y="4742300"/>
            <a:chExt cx="174816" cy="321097"/>
          </a:xfrm>
        </p:grpSpPr>
        <p:cxnSp>
          <p:nvCxnSpPr>
            <p:cNvPr id="1256" name="Straight Connector 125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57" name="TextBox 125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236" name="Group 1235"/>
          <p:cNvGrpSpPr/>
          <p:nvPr/>
        </p:nvGrpSpPr>
        <p:grpSpPr>
          <a:xfrm>
            <a:off x="13069092" y="3745577"/>
            <a:ext cx="358319" cy="398001"/>
            <a:chOff x="559534" y="4696711"/>
            <a:chExt cx="174816" cy="443630"/>
          </a:xfrm>
        </p:grpSpPr>
        <p:cxnSp>
          <p:nvCxnSpPr>
            <p:cNvPr id="1254" name="Straight Connector 125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55" name="TextBox 1254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237" name="Straight Arrow Connector 1236"/>
          <p:cNvCxnSpPr/>
          <p:nvPr/>
        </p:nvCxnSpPr>
        <p:spPr>
          <a:xfrm>
            <a:off x="10805882" y="3720664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38" name="Group 1237"/>
          <p:cNvGrpSpPr/>
          <p:nvPr/>
        </p:nvGrpSpPr>
        <p:grpSpPr>
          <a:xfrm>
            <a:off x="13301002" y="3779862"/>
            <a:ext cx="358319" cy="302972"/>
            <a:chOff x="559534" y="4742300"/>
            <a:chExt cx="174816" cy="337706"/>
          </a:xfrm>
        </p:grpSpPr>
        <p:cxnSp>
          <p:nvCxnSpPr>
            <p:cNvPr id="1252" name="Straight Connector 125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53" name="TextBox 1252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239" name="Straight Arrow Connector 1238"/>
          <p:cNvCxnSpPr/>
          <p:nvPr/>
        </p:nvCxnSpPr>
        <p:spPr>
          <a:xfrm>
            <a:off x="11612137" y="3720664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0" name="Straight Arrow Connector 1239"/>
          <p:cNvCxnSpPr/>
          <p:nvPr/>
        </p:nvCxnSpPr>
        <p:spPr>
          <a:xfrm>
            <a:off x="12418661" y="3720664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1" name="Straight Arrow Connector 1240"/>
          <p:cNvCxnSpPr/>
          <p:nvPr/>
        </p:nvCxnSpPr>
        <p:spPr>
          <a:xfrm>
            <a:off x="12953819" y="3720664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42" name="Group 1241"/>
          <p:cNvGrpSpPr/>
          <p:nvPr/>
        </p:nvGrpSpPr>
        <p:grpSpPr>
          <a:xfrm>
            <a:off x="10795166" y="3322100"/>
            <a:ext cx="2726400" cy="291440"/>
            <a:chOff x="10710607" y="3151565"/>
            <a:chExt cx="2726400" cy="291440"/>
          </a:xfrm>
        </p:grpSpPr>
        <p:grpSp>
          <p:nvGrpSpPr>
            <p:cNvPr id="1248" name="Group 1247"/>
            <p:cNvGrpSpPr/>
            <p:nvPr/>
          </p:nvGrpSpPr>
          <p:grpSpPr>
            <a:xfrm>
              <a:off x="10710607" y="3151565"/>
              <a:ext cx="2574000" cy="291440"/>
              <a:chOff x="10710607" y="3151565"/>
              <a:chExt cx="2574000" cy="291440"/>
            </a:xfrm>
          </p:grpSpPr>
          <p:sp>
            <p:nvSpPr>
              <p:cNvPr id="1250" name="TextBox 1249"/>
              <p:cNvSpPr txBox="1"/>
              <p:nvPr/>
            </p:nvSpPr>
            <p:spPr>
              <a:xfrm>
                <a:off x="12045618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E1</a:t>
                </a:r>
              </a:p>
            </p:txBody>
          </p:sp>
          <p:cxnSp>
            <p:nvCxnSpPr>
              <p:cNvPr id="1251" name="Connector: Elbow 1250"/>
              <p:cNvCxnSpPr/>
              <p:nvPr/>
            </p:nvCxnSpPr>
            <p:spPr>
              <a:xfrm flipV="1">
                <a:off x="10710607" y="3389005"/>
                <a:ext cx="2574000" cy="54000"/>
              </a:xfrm>
              <a:prstGeom prst="bentConnector3">
                <a:avLst>
                  <a:gd name="adj1" fmla="val 53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249" name="Connector: Elbow 1248"/>
            <p:cNvCxnSpPr/>
            <p:nvPr/>
          </p:nvCxnSpPr>
          <p:spPr>
            <a:xfrm flipH="1" flipV="1">
              <a:off x="10863007" y="3389005"/>
              <a:ext cx="2574000" cy="54000"/>
            </a:xfrm>
            <a:prstGeom prst="bentConnector3">
              <a:avLst>
                <a:gd name="adj1" fmla="val 53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223" name="Straight Arrow Connector 1222"/>
          <p:cNvCxnSpPr/>
          <p:nvPr/>
        </p:nvCxnSpPr>
        <p:spPr>
          <a:xfrm>
            <a:off x="11337997" y="3635277"/>
            <a:ext cx="30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4" name="Straight Arrow Connector 1223"/>
          <p:cNvCxnSpPr/>
          <p:nvPr/>
        </p:nvCxnSpPr>
        <p:spPr>
          <a:xfrm>
            <a:off x="12937479" y="3628657"/>
            <a:ext cx="30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4" name="Straight Arrow Connector 1273"/>
          <p:cNvCxnSpPr/>
          <p:nvPr/>
        </p:nvCxnSpPr>
        <p:spPr>
          <a:xfrm>
            <a:off x="12143710" y="3629988"/>
            <a:ext cx="30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1" name="Straight Connector 1280"/>
          <p:cNvCxnSpPr/>
          <p:nvPr/>
        </p:nvCxnSpPr>
        <p:spPr>
          <a:xfrm>
            <a:off x="285953" y="3795894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82" name="TextBox 1281"/>
          <p:cNvSpPr txBox="1"/>
          <p:nvPr/>
        </p:nvSpPr>
        <p:spPr>
          <a:xfrm>
            <a:off x="310017" y="2591119"/>
            <a:ext cx="3201322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>
                <a:latin typeface="Consolas" panose="020B0609020204030204" pitchFamily="49" charset="0"/>
              </a:rPr>
              <a:t>episodes(dates, </a:t>
            </a:r>
            <a:r>
              <a:rPr lang="en-GB" sz="1000" dirty="0" err="1">
                <a:latin typeface="Consolas" panose="020B0609020204030204" pitchFamily="49" charset="0"/>
              </a:rPr>
              <a:t>case_length</a:t>
            </a:r>
            <a:r>
              <a:rPr lang="en-GB" sz="1000" dirty="0">
                <a:latin typeface="Consolas" panose="020B0609020204030204" pitchFamily="49" charset="0"/>
              </a:rPr>
              <a:t> = 5)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283" name="Group 1282"/>
          <p:cNvGrpSpPr/>
          <p:nvPr/>
        </p:nvGrpSpPr>
        <p:grpSpPr>
          <a:xfrm>
            <a:off x="402647" y="3778498"/>
            <a:ext cx="174816" cy="288071"/>
            <a:chOff x="559534" y="4742300"/>
            <a:chExt cx="174816" cy="321097"/>
          </a:xfrm>
        </p:grpSpPr>
        <p:cxnSp>
          <p:nvCxnSpPr>
            <p:cNvPr id="1333" name="Straight Connector 133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34" name="TextBox 133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284" name="Group 1283"/>
          <p:cNvGrpSpPr/>
          <p:nvPr/>
        </p:nvGrpSpPr>
        <p:grpSpPr>
          <a:xfrm>
            <a:off x="671335" y="3778498"/>
            <a:ext cx="174816" cy="288071"/>
            <a:chOff x="559534" y="4742300"/>
            <a:chExt cx="174816" cy="321097"/>
          </a:xfrm>
        </p:grpSpPr>
        <p:cxnSp>
          <p:nvCxnSpPr>
            <p:cNvPr id="1331" name="Straight Connector 133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32" name="TextBox 133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285" name="Group 1284"/>
          <p:cNvGrpSpPr/>
          <p:nvPr/>
        </p:nvGrpSpPr>
        <p:grpSpPr>
          <a:xfrm>
            <a:off x="940023" y="3778498"/>
            <a:ext cx="174816" cy="288071"/>
            <a:chOff x="559534" y="4742300"/>
            <a:chExt cx="174816" cy="321097"/>
          </a:xfrm>
        </p:grpSpPr>
        <p:cxnSp>
          <p:nvCxnSpPr>
            <p:cNvPr id="1329" name="Straight Connector 132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30" name="TextBox 132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286" name="Group 1285"/>
          <p:cNvGrpSpPr/>
          <p:nvPr/>
        </p:nvGrpSpPr>
        <p:grpSpPr>
          <a:xfrm>
            <a:off x="1208711" y="3778498"/>
            <a:ext cx="174816" cy="288071"/>
            <a:chOff x="559534" y="4742300"/>
            <a:chExt cx="174816" cy="321097"/>
          </a:xfrm>
        </p:grpSpPr>
        <p:cxnSp>
          <p:nvCxnSpPr>
            <p:cNvPr id="1327" name="Straight Connector 132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28" name="TextBox 132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287" name="Group 1286"/>
          <p:cNvGrpSpPr/>
          <p:nvPr/>
        </p:nvGrpSpPr>
        <p:grpSpPr>
          <a:xfrm>
            <a:off x="1477399" y="3778498"/>
            <a:ext cx="174816" cy="288071"/>
            <a:chOff x="559534" y="4742300"/>
            <a:chExt cx="174816" cy="321097"/>
          </a:xfrm>
        </p:grpSpPr>
        <p:cxnSp>
          <p:nvCxnSpPr>
            <p:cNvPr id="1325" name="Straight Connector 132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26" name="TextBox 1325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288" name="Group 1287"/>
          <p:cNvGrpSpPr/>
          <p:nvPr/>
        </p:nvGrpSpPr>
        <p:grpSpPr>
          <a:xfrm>
            <a:off x="1746087" y="3778498"/>
            <a:ext cx="174816" cy="288071"/>
            <a:chOff x="559534" y="4742300"/>
            <a:chExt cx="174816" cy="321097"/>
          </a:xfrm>
        </p:grpSpPr>
        <p:cxnSp>
          <p:nvCxnSpPr>
            <p:cNvPr id="1323" name="Straight Connector 132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24" name="TextBox 132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289" name="Group 1288"/>
          <p:cNvGrpSpPr/>
          <p:nvPr/>
        </p:nvGrpSpPr>
        <p:grpSpPr>
          <a:xfrm>
            <a:off x="2014775" y="3778498"/>
            <a:ext cx="174816" cy="288071"/>
            <a:chOff x="559534" y="4742300"/>
            <a:chExt cx="174816" cy="321097"/>
          </a:xfrm>
        </p:grpSpPr>
        <p:cxnSp>
          <p:nvCxnSpPr>
            <p:cNvPr id="1321" name="Straight Connector 132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22" name="TextBox 132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290" name="Group 1289"/>
          <p:cNvGrpSpPr/>
          <p:nvPr/>
        </p:nvGrpSpPr>
        <p:grpSpPr>
          <a:xfrm>
            <a:off x="2283463" y="3778498"/>
            <a:ext cx="174816" cy="288071"/>
            <a:chOff x="559534" y="4742300"/>
            <a:chExt cx="174816" cy="321097"/>
          </a:xfrm>
        </p:grpSpPr>
        <p:cxnSp>
          <p:nvCxnSpPr>
            <p:cNvPr id="1319" name="Straight Connector 131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20" name="TextBox 131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291" name="Group 1290"/>
          <p:cNvGrpSpPr/>
          <p:nvPr/>
        </p:nvGrpSpPr>
        <p:grpSpPr>
          <a:xfrm>
            <a:off x="2552151" y="3778498"/>
            <a:ext cx="174816" cy="288071"/>
            <a:chOff x="559534" y="4742300"/>
            <a:chExt cx="174816" cy="321097"/>
          </a:xfrm>
        </p:grpSpPr>
        <p:cxnSp>
          <p:nvCxnSpPr>
            <p:cNvPr id="1317" name="Straight Connector 131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18" name="TextBox 131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292" name="Group 1291"/>
          <p:cNvGrpSpPr/>
          <p:nvPr/>
        </p:nvGrpSpPr>
        <p:grpSpPr>
          <a:xfrm>
            <a:off x="2757234" y="3743271"/>
            <a:ext cx="358319" cy="398001"/>
            <a:chOff x="559534" y="4696711"/>
            <a:chExt cx="174816" cy="443630"/>
          </a:xfrm>
        </p:grpSpPr>
        <p:cxnSp>
          <p:nvCxnSpPr>
            <p:cNvPr id="1315" name="Straight Connector 131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16" name="TextBox 1315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293" name="Straight Arrow Connector 1292"/>
          <p:cNvCxnSpPr/>
          <p:nvPr/>
        </p:nvCxnSpPr>
        <p:spPr>
          <a:xfrm>
            <a:off x="486140" y="3718358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94" name="Group 1293"/>
          <p:cNvGrpSpPr/>
          <p:nvPr/>
        </p:nvGrpSpPr>
        <p:grpSpPr>
          <a:xfrm>
            <a:off x="2989144" y="3777556"/>
            <a:ext cx="358319" cy="302972"/>
            <a:chOff x="559534" y="4742300"/>
            <a:chExt cx="174816" cy="337706"/>
          </a:xfrm>
        </p:grpSpPr>
        <p:cxnSp>
          <p:nvCxnSpPr>
            <p:cNvPr id="1313" name="Straight Connector 131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14" name="TextBox 1313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295" name="Straight Arrow Connector 1294"/>
          <p:cNvCxnSpPr/>
          <p:nvPr/>
        </p:nvCxnSpPr>
        <p:spPr>
          <a:xfrm>
            <a:off x="1300279" y="3718358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96" name="Straight Arrow Connector 1295"/>
          <p:cNvCxnSpPr/>
          <p:nvPr/>
        </p:nvCxnSpPr>
        <p:spPr>
          <a:xfrm>
            <a:off x="2099545" y="3718358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97" name="Straight Arrow Connector 1296"/>
          <p:cNvCxnSpPr/>
          <p:nvPr/>
        </p:nvCxnSpPr>
        <p:spPr>
          <a:xfrm>
            <a:off x="2641961" y="3718358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98" name="Group 1297"/>
          <p:cNvGrpSpPr/>
          <p:nvPr/>
        </p:nvGrpSpPr>
        <p:grpSpPr>
          <a:xfrm>
            <a:off x="483308" y="3319794"/>
            <a:ext cx="836400" cy="291440"/>
            <a:chOff x="10710607" y="3151565"/>
            <a:chExt cx="836400" cy="291440"/>
          </a:xfrm>
        </p:grpSpPr>
        <p:grpSp>
          <p:nvGrpSpPr>
            <p:cNvPr id="1309" name="Group 1308"/>
            <p:cNvGrpSpPr/>
            <p:nvPr/>
          </p:nvGrpSpPr>
          <p:grpSpPr>
            <a:xfrm>
              <a:off x="10710607" y="3151565"/>
              <a:ext cx="511152" cy="291440"/>
              <a:chOff x="10710607" y="3151565"/>
              <a:chExt cx="511152" cy="291440"/>
            </a:xfrm>
          </p:grpSpPr>
          <p:sp>
            <p:nvSpPr>
              <p:cNvPr id="1311" name="TextBox 1310"/>
              <p:cNvSpPr txBox="1"/>
              <p:nvPr/>
            </p:nvSpPr>
            <p:spPr>
              <a:xfrm>
                <a:off x="10904190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E1</a:t>
                </a:r>
              </a:p>
            </p:txBody>
          </p:sp>
          <p:cxnSp>
            <p:nvCxnSpPr>
              <p:cNvPr id="1312" name="Connector: Elbow 1311"/>
              <p:cNvCxnSpPr/>
              <p:nvPr/>
            </p:nvCxnSpPr>
            <p:spPr>
              <a:xfrm flipV="1">
                <a:off x="10710607" y="3389005"/>
                <a:ext cx="39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310" name="Connector: Elbow 1309"/>
            <p:cNvCxnSpPr/>
            <p:nvPr/>
          </p:nvCxnSpPr>
          <p:spPr>
            <a:xfrm flipH="1" flipV="1">
              <a:off x="10863007" y="3389005"/>
              <a:ext cx="684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300" name="Group 1299"/>
          <p:cNvGrpSpPr/>
          <p:nvPr/>
        </p:nvGrpSpPr>
        <p:grpSpPr>
          <a:xfrm>
            <a:off x="2099545" y="3315027"/>
            <a:ext cx="548400" cy="291440"/>
            <a:chOff x="10710607" y="3151565"/>
            <a:chExt cx="548400" cy="291440"/>
          </a:xfrm>
        </p:grpSpPr>
        <p:grpSp>
          <p:nvGrpSpPr>
            <p:cNvPr id="1301" name="Group 1300"/>
            <p:cNvGrpSpPr/>
            <p:nvPr/>
          </p:nvGrpSpPr>
          <p:grpSpPr>
            <a:xfrm>
              <a:off x="10710607" y="3151565"/>
              <a:ext cx="513131" cy="291440"/>
              <a:chOff x="10710607" y="3151565"/>
              <a:chExt cx="513131" cy="291440"/>
            </a:xfrm>
          </p:grpSpPr>
          <p:sp>
            <p:nvSpPr>
              <p:cNvPr id="1303" name="TextBox 1302"/>
              <p:cNvSpPr txBox="1"/>
              <p:nvPr/>
            </p:nvSpPr>
            <p:spPr>
              <a:xfrm>
                <a:off x="10906169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E3</a:t>
                </a:r>
              </a:p>
            </p:txBody>
          </p:sp>
          <p:cxnSp>
            <p:nvCxnSpPr>
              <p:cNvPr id="1304" name="Connector: Elbow 1303"/>
              <p:cNvCxnSpPr/>
              <p:nvPr/>
            </p:nvCxnSpPr>
            <p:spPr>
              <a:xfrm flipV="1">
                <a:off x="10710607" y="3389005"/>
                <a:ext cx="360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302" name="Connector: Elbow 1301"/>
            <p:cNvCxnSpPr/>
            <p:nvPr/>
          </p:nvCxnSpPr>
          <p:spPr>
            <a:xfrm flipH="1" flipV="1">
              <a:off x="10863007" y="3389005"/>
              <a:ext cx="396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336" name="Straight Arrow Connector 1335"/>
          <p:cNvCxnSpPr/>
          <p:nvPr/>
        </p:nvCxnSpPr>
        <p:spPr>
          <a:xfrm>
            <a:off x="465703" y="3649887"/>
            <a:ext cx="864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37" name="Straight Arrow Connector 1336"/>
          <p:cNvCxnSpPr/>
          <p:nvPr/>
        </p:nvCxnSpPr>
        <p:spPr>
          <a:xfrm>
            <a:off x="1172983" y="3649952"/>
            <a:ext cx="66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9" name="Straight Connector 958"/>
          <p:cNvCxnSpPr/>
          <p:nvPr/>
        </p:nvCxnSpPr>
        <p:spPr>
          <a:xfrm flipH="1">
            <a:off x="7683616" y="7084769"/>
            <a:ext cx="5544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03" name="Straight Connector 802"/>
          <p:cNvCxnSpPr/>
          <p:nvPr/>
        </p:nvCxnSpPr>
        <p:spPr>
          <a:xfrm>
            <a:off x="7223122" y="7234717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05" name="Group 804"/>
          <p:cNvGrpSpPr/>
          <p:nvPr/>
        </p:nvGrpSpPr>
        <p:grpSpPr>
          <a:xfrm>
            <a:off x="7339816" y="7217321"/>
            <a:ext cx="174816" cy="288071"/>
            <a:chOff x="559534" y="4742300"/>
            <a:chExt cx="174816" cy="321097"/>
          </a:xfrm>
        </p:grpSpPr>
        <p:cxnSp>
          <p:nvCxnSpPr>
            <p:cNvPr id="1021" name="Straight Connector 102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22" name="TextBox 102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806" name="Group 805"/>
          <p:cNvGrpSpPr/>
          <p:nvPr/>
        </p:nvGrpSpPr>
        <p:grpSpPr>
          <a:xfrm>
            <a:off x="7608504" y="7217321"/>
            <a:ext cx="174816" cy="288071"/>
            <a:chOff x="559534" y="4742300"/>
            <a:chExt cx="174816" cy="321097"/>
          </a:xfrm>
        </p:grpSpPr>
        <p:cxnSp>
          <p:nvCxnSpPr>
            <p:cNvPr id="1019" name="Straight Connector 101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20" name="TextBox 101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807" name="Group 806"/>
          <p:cNvGrpSpPr/>
          <p:nvPr/>
        </p:nvGrpSpPr>
        <p:grpSpPr>
          <a:xfrm>
            <a:off x="7877192" y="7217321"/>
            <a:ext cx="174816" cy="288071"/>
            <a:chOff x="559534" y="4742300"/>
            <a:chExt cx="174816" cy="321097"/>
          </a:xfrm>
        </p:grpSpPr>
        <p:cxnSp>
          <p:nvCxnSpPr>
            <p:cNvPr id="1016" name="Straight Connector 101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18" name="TextBox 101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812" name="Group 811"/>
          <p:cNvGrpSpPr/>
          <p:nvPr/>
        </p:nvGrpSpPr>
        <p:grpSpPr>
          <a:xfrm>
            <a:off x="8145880" y="7217321"/>
            <a:ext cx="174816" cy="288071"/>
            <a:chOff x="559534" y="4742300"/>
            <a:chExt cx="174816" cy="321097"/>
          </a:xfrm>
        </p:grpSpPr>
        <p:cxnSp>
          <p:nvCxnSpPr>
            <p:cNvPr id="983" name="Straight Connector 98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84" name="TextBox 98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813" name="Group 812"/>
          <p:cNvGrpSpPr/>
          <p:nvPr/>
        </p:nvGrpSpPr>
        <p:grpSpPr>
          <a:xfrm>
            <a:off x="8414568" y="7217321"/>
            <a:ext cx="174816" cy="288071"/>
            <a:chOff x="559534" y="4742300"/>
            <a:chExt cx="174816" cy="321097"/>
          </a:xfrm>
        </p:grpSpPr>
        <p:cxnSp>
          <p:nvCxnSpPr>
            <p:cNvPr id="981" name="Straight Connector 98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82" name="TextBox 98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815" name="Group 814"/>
          <p:cNvGrpSpPr/>
          <p:nvPr/>
        </p:nvGrpSpPr>
        <p:grpSpPr>
          <a:xfrm>
            <a:off x="8683256" y="7217321"/>
            <a:ext cx="174816" cy="288071"/>
            <a:chOff x="559534" y="4742300"/>
            <a:chExt cx="174816" cy="321097"/>
          </a:xfrm>
        </p:grpSpPr>
        <p:cxnSp>
          <p:nvCxnSpPr>
            <p:cNvPr id="979" name="Straight Connector 97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80" name="TextBox 97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852" name="Group 851"/>
          <p:cNvGrpSpPr/>
          <p:nvPr/>
        </p:nvGrpSpPr>
        <p:grpSpPr>
          <a:xfrm>
            <a:off x="8951944" y="7217321"/>
            <a:ext cx="174816" cy="288071"/>
            <a:chOff x="559534" y="4742300"/>
            <a:chExt cx="174816" cy="321097"/>
          </a:xfrm>
        </p:grpSpPr>
        <p:cxnSp>
          <p:nvCxnSpPr>
            <p:cNvPr id="976" name="Straight Connector 97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77" name="TextBox 97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853" name="Group 852"/>
          <p:cNvGrpSpPr/>
          <p:nvPr/>
        </p:nvGrpSpPr>
        <p:grpSpPr>
          <a:xfrm>
            <a:off x="9220632" y="7217321"/>
            <a:ext cx="174816" cy="288071"/>
            <a:chOff x="559534" y="4742300"/>
            <a:chExt cx="174816" cy="321097"/>
          </a:xfrm>
        </p:grpSpPr>
        <p:cxnSp>
          <p:nvCxnSpPr>
            <p:cNvPr id="974" name="Straight Connector 97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75" name="TextBox 97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854" name="Group 853"/>
          <p:cNvGrpSpPr/>
          <p:nvPr/>
        </p:nvGrpSpPr>
        <p:grpSpPr>
          <a:xfrm>
            <a:off x="9489320" y="7217321"/>
            <a:ext cx="174816" cy="288071"/>
            <a:chOff x="559534" y="4742300"/>
            <a:chExt cx="174816" cy="321097"/>
          </a:xfrm>
        </p:grpSpPr>
        <p:cxnSp>
          <p:nvCxnSpPr>
            <p:cNvPr id="969" name="Straight Connector 96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72" name="TextBox 97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855" name="Group 854"/>
          <p:cNvGrpSpPr/>
          <p:nvPr/>
        </p:nvGrpSpPr>
        <p:grpSpPr>
          <a:xfrm>
            <a:off x="9694403" y="7182094"/>
            <a:ext cx="358319" cy="398001"/>
            <a:chOff x="559534" y="4696711"/>
            <a:chExt cx="174816" cy="443630"/>
          </a:xfrm>
        </p:grpSpPr>
        <p:cxnSp>
          <p:nvCxnSpPr>
            <p:cNvPr id="967" name="Straight Connector 96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68" name="TextBox 967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856" name="Straight Arrow Connector 855"/>
          <p:cNvCxnSpPr/>
          <p:nvPr/>
        </p:nvCxnSpPr>
        <p:spPr>
          <a:xfrm>
            <a:off x="7423309" y="715718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859" name="Group 858"/>
          <p:cNvGrpSpPr/>
          <p:nvPr/>
        </p:nvGrpSpPr>
        <p:grpSpPr>
          <a:xfrm>
            <a:off x="9926313" y="7216379"/>
            <a:ext cx="358319" cy="302972"/>
            <a:chOff x="559534" y="4742300"/>
            <a:chExt cx="174816" cy="337706"/>
          </a:xfrm>
        </p:grpSpPr>
        <p:cxnSp>
          <p:nvCxnSpPr>
            <p:cNvPr id="965" name="Straight Connector 96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66" name="TextBox 965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860" name="Straight Arrow Connector 859"/>
          <p:cNvCxnSpPr/>
          <p:nvPr/>
        </p:nvCxnSpPr>
        <p:spPr>
          <a:xfrm>
            <a:off x="8237448" y="715718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1" name="Straight Arrow Connector 860"/>
          <p:cNvCxnSpPr/>
          <p:nvPr/>
        </p:nvCxnSpPr>
        <p:spPr>
          <a:xfrm>
            <a:off x="9036714" y="715718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62" name="Straight Arrow Connector 861"/>
          <p:cNvCxnSpPr/>
          <p:nvPr/>
        </p:nvCxnSpPr>
        <p:spPr>
          <a:xfrm>
            <a:off x="9579130" y="715718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56" name="Group 955"/>
          <p:cNvGrpSpPr/>
          <p:nvPr/>
        </p:nvGrpSpPr>
        <p:grpSpPr>
          <a:xfrm>
            <a:off x="7303374" y="6758617"/>
            <a:ext cx="317569" cy="291440"/>
            <a:chOff x="10593504" y="3151565"/>
            <a:chExt cx="317569" cy="291440"/>
          </a:xfrm>
        </p:grpSpPr>
        <p:sp>
          <p:nvSpPr>
            <p:cNvPr id="958" name="TextBox 957"/>
            <p:cNvSpPr txBox="1"/>
            <p:nvPr/>
          </p:nvSpPr>
          <p:spPr>
            <a:xfrm>
              <a:off x="10593504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E1</a:t>
              </a:r>
            </a:p>
          </p:txBody>
        </p:sp>
        <p:cxnSp>
          <p:nvCxnSpPr>
            <p:cNvPr id="960" name="Connector: Elbow 1311"/>
            <p:cNvCxnSpPr/>
            <p:nvPr/>
          </p:nvCxnSpPr>
          <p:spPr>
            <a:xfrm flipV="1">
              <a:off x="10710607" y="3389005"/>
              <a:ext cx="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10" name="Group 909"/>
          <p:cNvGrpSpPr/>
          <p:nvPr/>
        </p:nvGrpSpPr>
        <p:grpSpPr>
          <a:xfrm>
            <a:off x="8227758" y="6753850"/>
            <a:ext cx="1376400" cy="291440"/>
            <a:chOff x="9901651" y="3151565"/>
            <a:chExt cx="1376400" cy="291440"/>
          </a:xfrm>
        </p:grpSpPr>
        <p:grpSp>
          <p:nvGrpSpPr>
            <p:cNvPr id="911" name="Group 910"/>
            <p:cNvGrpSpPr/>
            <p:nvPr/>
          </p:nvGrpSpPr>
          <p:grpSpPr>
            <a:xfrm>
              <a:off x="9901651" y="3151565"/>
              <a:ext cx="1224000" cy="291440"/>
              <a:chOff x="9901651" y="3151565"/>
              <a:chExt cx="1224000" cy="291440"/>
            </a:xfrm>
          </p:grpSpPr>
          <p:sp>
            <p:nvSpPr>
              <p:cNvPr id="915" name="TextBox 914"/>
              <p:cNvSpPr txBox="1"/>
              <p:nvPr/>
            </p:nvSpPr>
            <p:spPr>
              <a:xfrm>
                <a:off x="10501691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E4</a:t>
                </a:r>
              </a:p>
            </p:txBody>
          </p:sp>
          <p:cxnSp>
            <p:nvCxnSpPr>
              <p:cNvPr id="955" name="Connector: Elbow 1303"/>
              <p:cNvCxnSpPr/>
              <p:nvPr/>
            </p:nvCxnSpPr>
            <p:spPr>
              <a:xfrm flipV="1">
                <a:off x="9901651" y="3389005"/>
                <a:ext cx="1224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913" name="Connector: Elbow 1301"/>
            <p:cNvCxnSpPr/>
            <p:nvPr/>
          </p:nvCxnSpPr>
          <p:spPr>
            <a:xfrm flipH="1" flipV="1">
              <a:off x="10054051" y="3389005"/>
              <a:ext cx="1224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075" name="Straight Arrow Connector 1074"/>
          <p:cNvCxnSpPr/>
          <p:nvPr/>
        </p:nvCxnSpPr>
        <p:spPr>
          <a:xfrm flipH="1">
            <a:off x="8238016" y="7084769"/>
            <a:ext cx="1368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36" name="TextBox 1135"/>
          <p:cNvSpPr txBox="1"/>
          <p:nvPr/>
        </p:nvSpPr>
        <p:spPr>
          <a:xfrm>
            <a:off x="7099666" y="4485275"/>
            <a:ext cx="3353523" cy="5975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>
                <a:latin typeface="Consolas" panose="020B0609020204030204" pitchFamily="49" charset="0"/>
              </a:rPr>
              <a:t>episodes(dates, </a:t>
            </a:r>
            <a:r>
              <a:rPr lang="en-GB" sz="1000" dirty="0" err="1">
                <a:latin typeface="Consolas" panose="020B0609020204030204" pitchFamily="49" charset="0"/>
              </a:rPr>
              <a:t>case_length</a:t>
            </a:r>
            <a:r>
              <a:rPr lang="en-GB" sz="1000" dirty="0">
                <a:latin typeface="Consolas" panose="020B0609020204030204" pitchFamily="49" charset="0"/>
              </a:rPr>
              <a:t> = 5, </a:t>
            </a:r>
            <a:r>
              <a:rPr lang="en-GB" sz="1000" dirty="0" err="1">
                <a:latin typeface="Consolas" panose="020B0609020204030204" pitchFamily="49" charset="0"/>
              </a:rPr>
              <a:t>recurrence_length</a:t>
            </a:r>
            <a:r>
              <a:rPr lang="en-GB" sz="1000" dirty="0">
                <a:latin typeface="Consolas" panose="020B0609020204030204" pitchFamily="49" charset="0"/>
              </a:rPr>
              <a:t> = 2, </a:t>
            </a:r>
            <a:r>
              <a:rPr lang="en-GB" sz="1000" dirty="0" err="1">
                <a:latin typeface="Consolas" panose="020B0609020204030204" pitchFamily="49" charset="0"/>
              </a:rPr>
              <a:t>episode_type</a:t>
            </a:r>
            <a:r>
              <a:rPr lang="en-GB" sz="1000" dirty="0">
                <a:latin typeface="Consolas" panose="020B0609020204030204" pitchFamily="49" charset="0"/>
              </a:rPr>
              <a:t> = “rolling”)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cxnSp>
        <p:nvCxnSpPr>
          <p:cNvPr id="1135" name="Straight Connector 1134"/>
          <p:cNvCxnSpPr/>
          <p:nvPr/>
        </p:nvCxnSpPr>
        <p:spPr>
          <a:xfrm>
            <a:off x="7234207" y="5446362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37" name="Group 1136"/>
          <p:cNvGrpSpPr/>
          <p:nvPr/>
        </p:nvGrpSpPr>
        <p:grpSpPr>
          <a:xfrm>
            <a:off x="7350901" y="5428966"/>
            <a:ext cx="174816" cy="288071"/>
            <a:chOff x="559534" y="4742300"/>
            <a:chExt cx="174816" cy="321097"/>
          </a:xfrm>
        </p:grpSpPr>
        <p:cxnSp>
          <p:nvCxnSpPr>
            <p:cNvPr id="1352" name="Straight Connector 135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53" name="TextBox 135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138" name="Group 1137"/>
          <p:cNvGrpSpPr/>
          <p:nvPr/>
        </p:nvGrpSpPr>
        <p:grpSpPr>
          <a:xfrm>
            <a:off x="7619589" y="5428966"/>
            <a:ext cx="174816" cy="288071"/>
            <a:chOff x="559534" y="4742300"/>
            <a:chExt cx="174816" cy="321097"/>
          </a:xfrm>
        </p:grpSpPr>
        <p:cxnSp>
          <p:nvCxnSpPr>
            <p:cNvPr id="1350" name="Straight Connector 134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51" name="TextBox 135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140" name="Group 1139"/>
          <p:cNvGrpSpPr/>
          <p:nvPr/>
        </p:nvGrpSpPr>
        <p:grpSpPr>
          <a:xfrm>
            <a:off x="7888277" y="5428966"/>
            <a:ext cx="174816" cy="288071"/>
            <a:chOff x="559534" y="4742300"/>
            <a:chExt cx="174816" cy="321097"/>
          </a:xfrm>
        </p:grpSpPr>
        <p:cxnSp>
          <p:nvCxnSpPr>
            <p:cNvPr id="1348" name="Straight Connector 134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49" name="TextBox 134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141" name="Group 1140"/>
          <p:cNvGrpSpPr/>
          <p:nvPr/>
        </p:nvGrpSpPr>
        <p:grpSpPr>
          <a:xfrm>
            <a:off x="8156965" y="5428966"/>
            <a:ext cx="174816" cy="288071"/>
            <a:chOff x="559534" y="4742300"/>
            <a:chExt cx="174816" cy="321097"/>
          </a:xfrm>
        </p:grpSpPr>
        <p:cxnSp>
          <p:nvCxnSpPr>
            <p:cNvPr id="1346" name="Straight Connector 134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47" name="TextBox 134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142" name="Group 1141"/>
          <p:cNvGrpSpPr/>
          <p:nvPr/>
        </p:nvGrpSpPr>
        <p:grpSpPr>
          <a:xfrm>
            <a:off x="8425653" y="5428966"/>
            <a:ext cx="174816" cy="288071"/>
            <a:chOff x="559534" y="4742300"/>
            <a:chExt cx="174816" cy="321097"/>
          </a:xfrm>
        </p:grpSpPr>
        <p:cxnSp>
          <p:nvCxnSpPr>
            <p:cNvPr id="1344" name="Straight Connector 134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45" name="TextBox 134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145" name="Group 1144"/>
          <p:cNvGrpSpPr/>
          <p:nvPr/>
        </p:nvGrpSpPr>
        <p:grpSpPr>
          <a:xfrm>
            <a:off x="8694341" y="5428966"/>
            <a:ext cx="174816" cy="288071"/>
            <a:chOff x="559534" y="4742300"/>
            <a:chExt cx="174816" cy="321097"/>
          </a:xfrm>
        </p:grpSpPr>
        <p:cxnSp>
          <p:nvCxnSpPr>
            <p:cNvPr id="1342" name="Straight Connector 134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43" name="TextBox 134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146" name="Group 1145"/>
          <p:cNvGrpSpPr/>
          <p:nvPr/>
        </p:nvGrpSpPr>
        <p:grpSpPr>
          <a:xfrm>
            <a:off x="8963029" y="5428966"/>
            <a:ext cx="174816" cy="288071"/>
            <a:chOff x="559534" y="4742300"/>
            <a:chExt cx="174816" cy="321097"/>
          </a:xfrm>
        </p:grpSpPr>
        <p:cxnSp>
          <p:nvCxnSpPr>
            <p:cNvPr id="1340" name="Straight Connector 133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41" name="TextBox 134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147" name="Group 1146"/>
          <p:cNvGrpSpPr/>
          <p:nvPr/>
        </p:nvGrpSpPr>
        <p:grpSpPr>
          <a:xfrm>
            <a:off x="9231717" y="5428966"/>
            <a:ext cx="174816" cy="288071"/>
            <a:chOff x="559534" y="4742300"/>
            <a:chExt cx="174816" cy="321097"/>
          </a:xfrm>
        </p:grpSpPr>
        <p:cxnSp>
          <p:nvCxnSpPr>
            <p:cNvPr id="1335" name="Straight Connector 133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39" name="TextBox 133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179" name="Group 1178"/>
          <p:cNvGrpSpPr/>
          <p:nvPr/>
        </p:nvGrpSpPr>
        <p:grpSpPr>
          <a:xfrm>
            <a:off x="9500405" y="5428966"/>
            <a:ext cx="174816" cy="288071"/>
            <a:chOff x="559534" y="4742300"/>
            <a:chExt cx="174816" cy="321097"/>
          </a:xfrm>
        </p:grpSpPr>
        <p:cxnSp>
          <p:nvCxnSpPr>
            <p:cNvPr id="1307" name="Straight Connector 130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08" name="TextBox 130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185" name="Group 1184"/>
          <p:cNvGrpSpPr/>
          <p:nvPr/>
        </p:nvGrpSpPr>
        <p:grpSpPr>
          <a:xfrm>
            <a:off x="9705488" y="5393739"/>
            <a:ext cx="358319" cy="398001"/>
            <a:chOff x="559534" y="4696711"/>
            <a:chExt cx="174816" cy="443630"/>
          </a:xfrm>
        </p:grpSpPr>
        <p:cxnSp>
          <p:nvCxnSpPr>
            <p:cNvPr id="1305" name="Straight Connector 130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06" name="TextBox 1305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186" name="Straight Arrow Connector 1185"/>
          <p:cNvCxnSpPr/>
          <p:nvPr/>
        </p:nvCxnSpPr>
        <p:spPr>
          <a:xfrm>
            <a:off x="7434394" y="5368826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87" name="Group 1186"/>
          <p:cNvGrpSpPr/>
          <p:nvPr/>
        </p:nvGrpSpPr>
        <p:grpSpPr>
          <a:xfrm>
            <a:off x="9937398" y="5428024"/>
            <a:ext cx="358319" cy="302972"/>
            <a:chOff x="559534" y="4742300"/>
            <a:chExt cx="174816" cy="337706"/>
          </a:xfrm>
        </p:grpSpPr>
        <p:cxnSp>
          <p:nvCxnSpPr>
            <p:cNvPr id="1279" name="Straight Connector 127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99" name="TextBox 1298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188" name="Straight Arrow Connector 1187"/>
          <p:cNvCxnSpPr/>
          <p:nvPr/>
        </p:nvCxnSpPr>
        <p:spPr>
          <a:xfrm>
            <a:off x="8248533" y="5368826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15" name="Straight Arrow Connector 1214"/>
          <p:cNvCxnSpPr/>
          <p:nvPr/>
        </p:nvCxnSpPr>
        <p:spPr>
          <a:xfrm>
            <a:off x="9047799" y="5368826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18" name="Straight Arrow Connector 1217"/>
          <p:cNvCxnSpPr/>
          <p:nvPr/>
        </p:nvCxnSpPr>
        <p:spPr>
          <a:xfrm>
            <a:off x="9590215" y="5368826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219" name="Group 1218"/>
          <p:cNvGrpSpPr/>
          <p:nvPr/>
        </p:nvGrpSpPr>
        <p:grpSpPr>
          <a:xfrm>
            <a:off x="7431562" y="4970262"/>
            <a:ext cx="836400" cy="291440"/>
            <a:chOff x="10710607" y="3151565"/>
            <a:chExt cx="836400" cy="291440"/>
          </a:xfrm>
        </p:grpSpPr>
        <p:grpSp>
          <p:nvGrpSpPr>
            <p:cNvPr id="1275" name="Group 1274"/>
            <p:cNvGrpSpPr/>
            <p:nvPr/>
          </p:nvGrpSpPr>
          <p:grpSpPr>
            <a:xfrm>
              <a:off x="10710607" y="3151565"/>
              <a:ext cx="511152" cy="291440"/>
              <a:chOff x="10710607" y="3151565"/>
              <a:chExt cx="511152" cy="291440"/>
            </a:xfrm>
          </p:grpSpPr>
          <p:sp>
            <p:nvSpPr>
              <p:cNvPr id="1277" name="TextBox 1276"/>
              <p:cNvSpPr txBox="1"/>
              <p:nvPr/>
            </p:nvSpPr>
            <p:spPr>
              <a:xfrm>
                <a:off x="10904190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E1</a:t>
                </a:r>
              </a:p>
            </p:txBody>
          </p:sp>
          <p:cxnSp>
            <p:nvCxnSpPr>
              <p:cNvPr id="1278" name="Connector: Elbow 1311"/>
              <p:cNvCxnSpPr/>
              <p:nvPr/>
            </p:nvCxnSpPr>
            <p:spPr>
              <a:xfrm flipV="1">
                <a:off x="10710607" y="3389005"/>
                <a:ext cx="39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276" name="Connector: Elbow 1309"/>
            <p:cNvCxnSpPr/>
            <p:nvPr/>
          </p:nvCxnSpPr>
          <p:spPr>
            <a:xfrm flipH="1" flipV="1">
              <a:off x="10863007" y="3389005"/>
              <a:ext cx="684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243" name="Group 1242"/>
          <p:cNvGrpSpPr/>
          <p:nvPr/>
        </p:nvGrpSpPr>
        <p:grpSpPr>
          <a:xfrm>
            <a:off x="9047799" y="4965495"/>
            <a:ext cx="548400" cy="291440"/>
            <a:chOff x="10710607" y="3151565"/>
            <a:chExt cx="548400" cy="291440"/>
          </a:xfrm>
        </p:grpSpPr>
        <p:grpSp>
          <p:nvGrpSpPr>
            <p:cNvPr id="1244" name="Group 1243"/>
            <p:cNvGrpSpPr/>
            <p:nvPr/>
          </p:nvGrpSpPr>
          <p:grpSpPr>
            <a:xfrm>
              <a:off x="10710607" y="3151565"/>
              <a:ext cx="513131" cy="291440"/>
              <a:chOff x="10710607" y="3151565"/>
              <a:chExt cx="513131" cy="291440"/>
            </a:xfrm>
          </p:grpSpPr>
          <p:sp>
            <p:nvSpPr>
              <p:cNvPr id="1246" name="TextBox 1245"/>
              <p:cNvSpPr txBox="1"/>
              <p:nvPr/>
            </p:nvSpPr>
            <p:spPr>
              <a:xfrm>
                <a:off x="10906169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E3</a:t>
                </a:r>
              </a:p>
            </p:txBody>
          </p:sp>
          <p:cxnSp>
            <p:nvCxnSpPr>
              <p:cNvPr id="1247" name="Connector: Elbow 1303"/>
              <p:cNvCxnSpPr/>
              <p:nvPr/>
            </p:nvCxnSpPr>
            <p:spPr>
              <a:xfrm flipV="1">
                <a:off x="10710607" y="3389005"/>
                <a:ext cx="360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245" name="Connector: Elbow 1301"/>
            <p:cNvCxnSpPr/>
            <p:nvPr/>
          </p:nvCxnSpPr>
          <p:spPr>
            <a:xfrm flipH="1" flipV="1">
              <a:off x="10863007" y="3389005"/>
              <a:ext cx="396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132" name="Group 1131"/>
          <p:cNvGrpSpPr/>
          <p:nvPr/>
        </p:nvGrpSpPr>
        <p:grpSpPr>
          <a:xfrm>
            <a:off x="7427404" y="5300355"/>
            <a:ext cx="1359833" cy="65"/>
            <a:chOff x="7408501" y="3466271"/>
            <a:chExt cx="1359833" cy="65"/>
          </a:xfrm>
        </p:grpSpPr>
        <p:cxnSp>
          <p:nvCxnSpPr>
            <p:cNvPr id="1133" name="Straight Arrow Connector 1132"/>
            <p:cNvCxnSpPr/>
            <p:nvPr/>
          </p:nvCxnSpPr>
          <p:spPr>
            <a:xfrm>
              <a:off x="7408501" y="3466271"/>
              <a:ext cx="864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34" name="Straight Arrow Connector 1133"/>
            <p:cNvCxnSpPr/>
            <p:nvPr/>
          </p:nvCxnSpPr>
          <p:spPr>
            <a:xfrm>
              <a:off x="8102334" y="3466336"/>
              <a:ext cx="666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  <a:headEnd type="non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857" name="Straight Connector 856"/>
          <p:cNvCxnSpPr/>
          <p:nvPr/>
        </p:nvCxnSpPr>
        <p:spPr>
          <a:xfrm>
            <a:off x="7448017" y="3644063"/>
            <a:ext cx="8496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58" name="Straight Connector 857"/>
          <p:cNvCxnSpPr/>
          <p:nvPr/>
        </p:nvCxnSpPr>
        <p:spPr>
          <a:xfrm>
            <a:off x="8293142" y="3644822"/>
            <a:ext cx="8280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09" name="Straight Connector 908"/>
          <p:cNvCxnSpPr/>
          <p:nvPr/>
        </p:nvCxnSpPr>
        <p:spPr>
          <a:xfrm>
            <a:off x="9107275" y="3644822"/>
            <a:ext cx="5544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headEnd type="none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24" name="Straight Connector 1023"/>
          <p:cNvCxnSpPr/>
          <p:nvPr/>
        </p:nvCxnSpPr>
        <p:spPr>
          <a:xfrm>
            <a:off x="7266608" y="3790774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25" name="TextBox 1024"/>
          <p:cNvSpPr txBox="1"/>
          <p:nvPr/>
        </p:nvSpPr>
        <p:spPr>
          <a:xfrm>
            <a:off x="7142755" y="1913509"/>
            <a:ext cx="3201322" cy="4692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>
                <a:latin typeface="Consolas" panose="020B0609020204030204" pitchFamily="49" charset="0"/>
              </a:rPr>
              <a:t>episodes(dates, </a:t>
            </a:r>
            <a:r>
              <a:rPr lang="en-GB" sz="1000" dirty="0" err="1">
                <a:latin typeface="Consolas" panose="020B0609020204030204" pitchFamily="49" charset="0"/>
              </a:rPr>
              <a:t>case_length</a:t>
            </a:r>
            <a:r>
              <a:rPr lang="en-GB" sz="1000" dirty="0">
                <a:latin typeface="Consolas" panose="020B0609020204030204" pitchFamily="49" charset="0"/>
              </a:rPr>
              <a:t> = 5, </a:t>
            </a:r>
          </a:p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episode_type</a:t>
            </a:r>
            <a:r>
              <a:rPr lang="en-GB" sz="1000" dirty="0">
                <a:latin typeface="Consolas" panose="020B0609020204030204" pitchFamily="49" charset="0"/>
              </a:rPr>
              <a:t> = “rolling”)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026" name="Group 1025"/>
          <p:cNvGrpSpPr/>
          <p:nvPr/>
        </p:nvGrpSpPr>
        <p:grpSpPr>
          <a:xfrm>
            <a:off x="7383302" y="3773378"/>
            <a:ext cx="174816" cy="288071"/>
            <a:chOff x="559534" y="4742300"/>
            <a:chExt cx="174816" cy="321097"/>
          </a:xfrm>
        </p:grpSpPr>
        <p:cxnSp>
          <p:nvCxnSpPr>
            <p:cNvPr id="1072" name="Straight Connector 107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73" name="TextBox 107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027" name="Group 1026"/>
          <p:cNvGrpSpPr/>
          <p:nvPr/>
        </p:nvGrpSpPr>
        <p:grpSpPr>
          <a:xfrm>
            <a:off x="7651990" y="3773378"/>
            <a:ext cx="174816" cy="288071"/>
            <a:chOff x="559534" y="4742300"/>
            <a:chExt cx="174816" cy="321097"/>
          </a:xfrm>
        </p:grpSpPr>
        <p:cxnSp>
          <p:nvCxnSpPr>
            <p:cNvPr id="1070" name="Straight Connector 106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71" name="TextBox 107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028" name="Group 1027"/>
          <p:cNvGrpSpPr/>
          <p:nvPr/>
        </p:nvGrpSpPr>
        <p:grpSpPr>
          <a:xfrm>
            <a:off x="7920678" y="3773378"/>
            <a:ext cx="174816" cy="288071"/>
            <a:chOff x="559534" y="4742300"/>
            <a:chExt cx="174816" cy="321097"/>
          </a:xfrm>
        </p:grpSpPr>
        <p:cxnSp>
          <p:nvCxnSpPr>
            <p:cNvPr id="1068" name="Straight Connector 106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69" name="TextBox 106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029" name="Group 1028"/>
          <p:cNvGrpSpPr/>
          <p:nvPr/>
        </p:nvGrpSpPr>
        <p:grpSpPr>
          <a:xfrm>
            <a:off x="8189366" y="3773378"/>
            <a:ext cx="174816" cy="288071"/>
            <a:chOff x="559534" y="4742300"/>
            <a:chExt cx="174816" cy="321097"/>
          </a:xfrm>
        </p:grpSpPr>
        <p:cxnSp>
          <p:nvCxnSpPr>
            <p:cNvPr id="1066" name="Straight Connector 106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67" name="TextBox 106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030" name="Group 1029"/>
          <p:cNvGrpSpPr/>
          <p:nvPr/>
        </p:nvGrpSpPr>
        <p:grpSpPr>
          <a:xfrm>
            <a:off x="8458054" y="3773378"/>
            <a:ext cx="174816" cy="288071"/>
            <a:chOff x="559534" y="4742300"/>
            <a:chExt cx="174816" cy="321097"/>
          </a:xfrm>
        </p:grpSpPr>
        <p:cxnSp>
          <p:nvCxnSpPr>
            <p:cNvPr id="1064" name="Straight Connector 106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65" name="TextBox 106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031" name="Group 1030"/>
          <p:cNvGrpSpPr/>
          <p:nvPr/>
        </p:nvGrpSpPr>
        <p:grpSpPr>
          <a:xfrm>
            <a:off x="8726742" y="3773378"/>
            <a:ext cx="174816" cy="288071"/>
            <a:chOff x="559534" y="4742300"/>
            <a:chExt cx="174816" cy="321097"/>
          </a:xfrm>
        </p:grpSpPr>
        <p:cxnSp>
          <p:nvCxnSpPr>
            <p:cNvPr id="1059" name="Straight Connector 105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63" name="TextBox 106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032" name="Group 1031"/>
          <p:cNvGrpSpPr/>
          <p:nvPr/>
        </p:nvGrpSpPr>
        <p:grpSpPr>
          <a:xfrm>
            <a:off x="8995430" y="3773378"/>
            <a:ext cx="174816" cy="288071"/>
            <a:chOff x="559534" y="4742300"/>
            <a:chExt cx="174816" cy="321097"/>
          </a:xfrm>
        </p:grpSpPr>
        <p:cxnSp>
          <p:nvCxnSpPr>
            <p:cNvPr id="1057" name="Straight Connector 105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58" name="TextBox 105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033" name="Group 1032"/>
          <p:cNvGrpSpPr/>
          <p:nvPr/>
        </p:nvGrpSpPr>
        <p:grpSpPr>
          <a:xfrm>
            <a:off x="9264118" y="3773378"/>
            <a:ext cx="174816" cy="288071"/>
            <a:chOff x="559534" y="4742300"/>
            <a:chExt cx="174816" cy="321097"/>
          </a:xfrm>
        </p:grpSpPr>
        <p:cxnSp>
          <p:nvCxnSpPr>
            <p:cNvPr id="1055" name="Straight Connector 105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56" name="TextBox 1055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034" name="Group 1033"/>
          <p:cNvGrpSpPr/>
          <p:nvPr/>
        </p:nvGrpSpPr>
        <p:grpSpPr>
          <a:xfrm>
            <a:off x="9532806" y="3773378"/>
            <a:ext cx="174816" cy="288071"/>
            <a:chOff x="559534" y="4742300"/>
            <a:chExt cx="174816" cy="321097"/>
          </a:xfrm>
        </p:grpSpPr>
        <p:cxnSp>
          <p:nvCxnSpPr>
            <p:cNvPr id="1053" name="Straight Connector 105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54" name="TextBox 105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035" name="Group 1034"/>
          <p:cNvGrpSpPr/>
          <p:nvPr/>
        </p:nvGrpSpPr>
        <p:grpSpPr>
          <a:xfrm>
            <a:off x="9737889" y="3738151"/>
            <a:ext cx="358319" cy="398001"/>
            <a:chOff x="559534" y="4696711"/>
            <a:chExt cx="174816" cy="443630"/>
          </a:xfrm>
        </p:grpSpPr>
        <p:cxnSp>
          <p:nvCxnSpPr>
            <p:cNvPr id="1051" name="Straight Connector 105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52" name="TextBox 1051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036" name="Straight Arrow Connector 1035"/>
          <p:cNvCxnSpPr/>
          <p:nvPr/>
        </p:nvCxnSpPr>
        <p:spPr>
          <a:xfrm>
            <a:off x="7466795" y="3713238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37" name="Group 1036"/>
          <p:cNvGrpSpPr/>
          <p:nvPr/>
        </p:nvGrpSpPr>
        <p:grpSpPr>
          <a:xfrm>
            <a:off x="9969799" y="3772436"/>
            <a:ext cx="358319" cy="302972"/>
            <a:chOff x="559534" y="4742300"/>
            <a:chExt cx="174816" cy="337706"/>
          </a:xfrm>
        </p:grpSpPr>
        <p:cxnSp>
          <p:nvCxnSpPr>
            <p:cNvPr id="1049" name="Straight Connector 104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50" name="TextBox 1049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038" name="Straight Arrow Connector 1037"/>
          <p:cNvCxnSpPr/>
          <p:nvPr/>
        </p:nvCxnSpPr>
        <p:spPr>
          <a:xfrm>
            <a:off x="8280934" y="3713238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39" name="Straight Arrow Connector 1038"/>
          <p:cNvCxnSpPr/>
          <p:nvPr/>
        </p:nvCxnSpPr>
        <p:spPr>
          <a:xfrm>
            <a:off x="9080200" y="3713238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0" name="Straight Arrow Connector 1039"/>
          <p:cNvCxnSpPr/>
          <p:nvPr/>
        </p:nvCxnSpPr>
        <p:spPr>
          <a:xfrm>
            <a:off x="9622616" y="3713238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42" name="Group 1041"/>
          <p:cNvGrpSpPr/>
          <p:nvPr/>
        </p:nvGrpSpPr>
        <p:grpSpPr>
          <a:xfrm>
            <a:off x="7468150" y="3309907"/>
            <a:ext cx="2168400" cy="291440"/>
            <a:chOff x="9098557" y="3151565"/>
            <a:chExt cx="2168400" cy="291440"/>
          </a:xfrm>
        </p:grpSpPr>
        <p:grpSp>
          <p:nvGrpSpPr>
            <p:cNvPr id="1043" name="Group 1042"/>
            <p:cNvGrpSpPr/>
            <p:nvPr/>
          </p:nvGrpSpPr>
          <p:grpSpPr>
            <a:xfrm>
              <a:off x="9098557" y="3151565"/>
              <a:ext cx="2016000" cy="291440"/>
              <a:chOff x="9098557" y="3151565"/>
              <a:chExt cx="2016000" cy="291440"/>
            </a:xfrm>
          </p:grpSpPr>
          <p:sp>
            <p:nvSpPr>
              <p:cNvPr id="1045" name="TextBox 1044"/>
              <p:cNvSpPr txBox="1"/>
              <p:nvPr/>
            </p:nvSpPr>
            <p:spPr>
              <a:xfrm>
                <a:off x="10050317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E1</a:t>
                </a:r>
              </a:p>
            </p:txBody>
          </p:sp>
          <p:cxnSp>
            <p:nvCxnSpPr>
              <p:cNvPr id="1046" name="Connector: Elbow 1303"/>
              <p:cNvCxnSpPr/>
              <p:nvPr/>
            </p:nvCxnSpPr>
            <p:spPr>
              <a:xfrm flipV="1">
                <a:off x="9098557" y="3389005"/>
                <a:ext cx="2016000" cy="54000"/>
              </a:xfrm>
              <a:prstGeom prst="bentConnector3">
                <a:avLst>
                  <a:gd name="adj1" fmla="val -96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044" name="Connector: Elbow 1301"/>
            <p:cNvCxnSpPr/>
            <p:nvPr/>
          </p:nvCxnSpPr>
          <p:spPr>
            <a:xfrm flipH="1" flipV="1">
              <a:off x="9250957" y="3389005"/>
              <a:ext cx="2016000" cy="54000"/>
            </a:xfrm>
            <a:prstGeom prst="bentConnector3">
              <a:avLst>
                <a:gd name="adj1" fmla="val -362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354" name="Straight Connector 1353"/>
          <p:cNvCxnSpPr/>
          <p:nvPr/>
        </p:nvCxnSpPr>
        <p:spPr>
          <a:xfrm>
            <a:off x="9653080" y="3644506"/>
            <a:ext cx="5544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58" name="Straight Connector 1357"/>
          <p:cNvCxnSpPr/>
          <p:nvPr/>
        </p:nvCxnSpPr>
        <p:spPr>
          <a:xfrm>
            <a:off x="280738" y="5428721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60" name="Group 1359"/>
          <p:cNvGrpSpPr/>
          <p:nvPr/>
        </p:nvGrpSpPr>
        <p:grpSpPr>
          <a:xfrm>
            <a:off x="397432" y="5411325"/>
            <a:ext cx="174816" cy="288071"/>
            <a:chOff x="559534" y="4742300"/>
            <a:chExt cx="174816" cy="321097"/>
          </a:xfrm>
        </p:grpSpPr>
        <p:cxnSp>
          <p:nvCxnSpPr>
            <p:cNvPr id="1403" name="Straight Connector 140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4" name="TextBox 140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361" name="Group 1360"/>
          <p:cNvGrpSpPr/>
          <p:nvPr/>
        </p:nvGrpSpPr>
        <p:grpSpPr>
          <a:xfrm>
            <a:off x="666120" y="5411325"/>
            <a:ext cx="174816" cy="288071"/>
            <a:chOff x="559534" y="4742300"/>
            <a:chExt cx="174816" cy="321097"/>
          </a:xfrm>
        </p:grpSpPr>
        <p:cxnSp>
          <p:nvCxnSpPr>
            <p:cNvPr id="1401" name="Straight Connector 140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2" name="TextBox 140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362" name="Group 1361"/>
          <p:cNvGrpSpPr/>
          <p:nvPr/>
        </p:nvGrpSpPr>
        <p:grpSpPr>
          <a:xfrm>
            <a:off x="934808" y="5411325"/>
            <a:ext cx="174816" cy="288071"/>
            <a:chOff x="559534" y="4742300"/>
            <a:chExt cx="174816" cy="321097"/>
          </a:xfrm>
        </p:grpSpPr>
        <p:cxnSp>
          <p:nvCxnSpPr>
            <p:cNvPr id="1399" name="Straight Connector 139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0" name="TextBox 139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363" name="Group 1362"/>
          <p:cNvGrpSpPr/>
          <p:nvPr/>
        </p:nvGrpSpPr>
        <p:grpSpPr>
          <a:xfrm>
            <a:off x="1203496" y="5411325"/>
            <a:ext cx="174816" cy="288071"/>
            <a:chOff x="559534" y="4742300"/>
            <a:chExt cx="174816" cy="321097"/>
          </a:xfrm>
        </p:grpSpPr>
        <p:cxnSp>
          <p:nvCxnSpPr>
            <p:cNvPr id="1397" name="Straight Connector 139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8" name="TextBox 139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364" name="Group 1363"/>
          <p:cNvGrpSpPr/>
          <p:nvPr/>
        </p:nvGrpSpPr>
        <p:grpSpPr>
          <a:xfrm>
            <a:off x="1472184" y="5411325"/>
            <a:ext cx="174816" cy="288071"/>
            <a:chOff x="559534" y="4742300"/>
            <a:chExt cx="174816" cy="321097"/>
          </a:xfrm>
        </p:grpSpPr>
        <p:cxnSp>
          <p:nvCxnSpPr>
            <p:cNvPr id="1395" name="Straight Connector 139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6" name="TextBox 1395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365" name="Group 1364"/>
          <p:cNvGrpSpPr/>
          <p:nvPr/>
        </p:nvGrpSpPr>
        <p:grpSpPr>
          <a:xfrm>
            <a:off x="1740872" y="5411325"/>
            <a:ext cx="174816" cy="288071"/>
            <a:chOff x="559534" y="4742300"/>
            <a:chExt cx="174816" cy="321097"/>
          </a:xfrm>
        </p:grpSpPr>
        <p:cxnSp>
          <p:nvCxnSpPr>
            <p:cNvPr id="1393" name="Straight Connector 139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4" name="TextBox 139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366" name="Group 1365"/>
          <p:cNvGrpSpPr/>
          <p:nvPr/>
        </p:nvGrpSpPr>
        <p:grpSpPr>
          <a:xfrm>
            <a:off x="2009560" y="5411325"/>
            <a:ext cx="174816" cy="288071"/>
            <a:chOff x="559534" y="4742300"/>
            <a:chExt cx="174816" cy="321097"/>
          </a:xfrm>
        </p:grpSpPr>
        <p:cxnSp>
          <p:nvCxnSpPr>
            <p:cNvPr id="1391" name="Straight Connector 139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2" name="TextBox 139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367" name="Group 1366"/>
          <p:cNvGrpSpPr/>
          <p:nvPr/>
        </p:nvGrpSpPr>
        <p:grpSpPr>
          <a:xfrm>
            <a:off x="2278248" y="5411325"/>
            <a:ext cx="174816" cy="288071"/>
            <a:chOff x="559534" y="4742300"/>
            <a:chExt cx="174816" cy="321097"/>
          </a:xfrm>
        </p:grpSpPr>
        <p:cxnSp>
          <p:nvCxnSpPr>
            <p:cNvPr id="1389" name="Straight Connector 138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0" name="TextBox 138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368" name="Group 1367"/>
          <p:cNvGrpSpPr/>
          <p:nvPr/>
        </p:nvGrpSpPr>
        <p:grpSpPr>
          <a:xfrm>
            <a:off x="2546936" y="5411325"/>
            <a:ext cx="174816" cy="288071"/>
            <a:chOff x="559534" y="4742300"/>
            <a:chExt cx="174816" cy="321097"/>
          </a:xfrm>
        </p:grpSpPr>
        <p:cxnSp>
          <p:nvCxnSpPr>
            <p:cNvPr id="1387" name="Straight Connector 138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8" name="TextBox 138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369" name="Group 1368"/>
          <p:cNvGrpSpPr/>
          <p:nvPr/>
        </p:nvGrpSpPr>
        <p:grpSpPr>
          <a:xfrm>
            <a:off x="2752019" y="5376098"/>
            <a:ext cx="358319" cy="398001"/>
            <a:chOff x="559534" y="4696711"/>
            <a:chExt cx="174816" cy="443630"/>
          </a:xfrm>
        </p:grpSpPr>
        <p:cxnSp>
          <p:nvCxnSpPr>
            <p:cNvPr id="1385" name="Straight Connector 138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6" name="TextBox 1385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370" name="Straight Arrow Connector 1369"/>
          <p:cNvCxnSpPr/>
          <p:nvPr/>
        </p:nvCxnSpPr>
        <p:spPr>
          <a:xfrm>
            <a:off x="480925" y="5351185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71" name="Group 1370"/>
          <p:cNvGrpSpPr/>
          <p:nvPr/>
        </p:nvGrpSpPr>
        <p:grpSpPr>
          <a:xfrm>
            <a:off x="2983929" y="5410383"/>
            <a:ext cx="358319" cy="302972"/>
            <a:chOff x="559534" y="4742300"/>
            <a:chExt cx="174816" cy="337706"/>
          </a:xfrm>
        </p:grpSpPr>
        <p:cxnSp>
          <p:nvCxnSpPr>
            <p:cNvPr id="1383" name="Straight Connector 138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4" name="TextBox 1383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372" name="Straight Arrow Connector 1371"/>
          <p:cNvCxnSpPr/>
          <p:nvPr/>
        </p:nvCxnSpPr>
        <p:spPr>
          <a:xfrm>
            <a:off x="1295064" y="5351185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3" name="Straight Arrow Connector 1372"/>
          <p:cNvCxnSpPr/>
          <p:nvPr/>
        </p:nvCxnSpPr>
        <p:spPr>
          <a:xfrm>
            <a:off x="2094330" y="5351185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4" name="Straight Arrow Connector 1373"/>
          <p:cNvCxnSpPr/>
          <p:nvPr/>
        </p:nvCxnSpPr>
        <p:spPr>
          <a:xfrm>
            <a:off x="2636746" y="5351185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75" name="Group 1374"/>
          <p:cNvGrpSpPr/>
          <p:nvPr/>
        </p:nvGrpSpPr>
        <p:grpSpPr>
          <a:xfrm>
            <a:off x="360990" y="4952621"/>
            <a:ext cx="317569" cy="291440"/>
            <a:chOff x="10593504" y="3151565"/>
            <a:chExt cx="317569" cy="291440"/>
          </a:xfrm>
        </p:grpSpPr>
        <p:sp>
          <p:nvSpPr>
            <p:cNvPr id="1381" name="TextBox 1380"/>
            <p:cNvSpPr txBox="1"/>
            <p:nvPr/>
          </p:nvSpPr>
          <p:spPr>
            <a:xfrm>
              <a:off x="10593504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E1</a:t>
              </a:r>
            </a:p>
          </p:txBody>
        </p:sp>
        <p:cxnSp>
          <p:nvCxnSpPr>
            <p:cNvPr id="1382" name="Connector: Elbow 1311"/>
            <p:cNvCxnSpPr/>
            <p:nvPr/>
          </p:nvCxnSpPr>
          <p:spPr>
            <a:xfrm flipV="1">
              <a:off x="10710607" y="3389005"/>
              <a:ext cx="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357" name="Straight Arrow Connector 1356"/>
          <p:cNvCxnSpPr/>
          <p:nvPr/>
        </p:nvCxnSpPr>
        <p:spPr>
          <a:xfrm>
            <a:off x="1833031" y="5281782"/>
            <a:ext cx="134396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/>
          <p:cNvSpPr txBox="1"/>
          <p:nvPr/>
        </p:nvSpPr>
        <p:spPr>
          <a:xfrm>
            <a:off x="3848608" y="7870450"/>
            <a:ext cx="3361810" cy="14746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i="1" dirty="0"/>
              <a:t>solid lines – case period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i="1" dirty="0"/>
              <a:t>dotted lines – recurrence period</a:t>
            </a:r>
          </a:p>
          <a:p>
            <a:r>
              <a:rPr lang="en-GB" sz="1100" i="1" dirty="0"/>
              <a:t>dashed lines – skipped period</a:t>
            </a:r>
          </a:p>
          <a:p>
            <a:r>
              <a:rPr lang="en-GB" sz="1100" i="1" dirty="0"/>
              <a:t>solid end – start of an episode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i="1" dirty="0"/>
              <a:t>arrow head – end of an episode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1100" i="1" dirty="0"/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100" i="1" dirty="0"/>
              <a:t>Learn more </a:t>
            </a:r>
            <a:r>
              <a:rPr lang="en-GB" sz="1100" i="1" dirty="0">
                <a:hlinkClick r:id="rId6"/>
              </a:rPr>
              <a:t>here!</a:t>
            </a:r>
            <a:endParaRPr lang="en-GB" sz="1100" i="1" dirty="0"/>
          </a:p>
        </p:txBody>
      </p:sp>
      <p:sp>
        <p:nvSpPr>
          <p:cNvPr id="1405" name="Where possible, use code that works when run."/>
          <p:cNvSpPr txBox="1"/>
          <p:nvPr/>
        </p:nvSpPr>
        <p:spPr>
          <a:xfrm>
            <a:off x="10594529" y="4617864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CONTROL CASE ASSIGNMENT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1411" name="Straight Connector 1410"/>
          <p:cNvCxnSpPr/>
          <p:nvPr/>
        </p:nvCxnSpPr>
        <p:spPr>
          <a:xfrm>
            <a:off x="10554831" y="6036335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12" name="TextBox 1411"/>
          <p:cNvSpPr txBox="1"/>
          <p:nvPr/>
        </p:nvSpPr>
        <p:spPr>
          <a:xfrm>
            <a:off x="10578895" y="4839756"/>
            <a:ext cx="3201322" cy="4692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>
                <a:latin typeface="Consolas" panose="020B0609020204030204" pitchFamily="49" charset="0"/>
              </a:rPr>
              <a:t>episodes(dates, </a:t>
            </a:r>
          </a:p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case_length</a:t>
            </a:r>
            <a:r>
              <a:rPr lang="en-GB" sz="1000" dirty="0">
                <a:latin typeface="Consolas" panose="020B0609020204030204" pitchFamily="49" charset="0"/>
              </a:rPr>
              <a:t> = c(1,3,2,2))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413" name="Group 1412"/>
          <p:cNvGrpSpPr/>
          <p:nvPr/>
        </p:nvGrpSpPr>
        <p:grpSpPr>
          <a:xfrm>
            <a:off x="10671525" y="6018939"/>
            <a:ext cx="174816" cy="288071"/>
            <a:chOff x="559534" y="4742300"/>
            <a:chExt cx="174816" cy="321097"/>
          </a:xfrm>
        </p:grpSpPr>
        <p:cxnSp>
          <p:nvCxnSpPr>
            <p:cNvPr id="1458" name="Straight Connector 145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9" name="TextBox 145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414" name="Group 1413"/>
          <p:cNvGrpSpPr/>
          <p:nvPr/>
        </p:nvGrpSpPr>
        <p:grpSpPr>
          <a:xfrm>
            <a:off x="10940213" y="6018939"/>
            <a:ext cx="174816" cy="288071"/>
            <a:chOff x="559534" y="4742300"/>
            <a:chExt cx="174816" cy="321097"/>
          </a:xfrm>
        </p:grpSpPr>
        <p:cxnSp>
          <p:nvCxnSpPr>
            <p:cNvPr id="1456" name="Straight Connector 145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7" name="TextBox 145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415" name="Group 1414"/>
          <p:cNvGrpSpPr/>
          <p:nvPr/>
        </p:nvGrpSpPr>
        <p:grpSpPr>
          <a:xfrm>
            <a:off x="11208901" y="6018939"/>
            <a:ext cx="174816" cy="288071"/>
            <a:chOff x="559534" y="4742300"/>
            <a:chExt cx="174816" cy="321097"/>
          </a:xfrm>
        </p:grpSpPr>
        <p:cxnSp>
          <p:nvCxnSpPr>
            <p:cNvPr id="1454" name="Straight Connector 145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5" name="TextBox 145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416" name="Group 1415"/>
          <p:cNvGrpSpPr/>
          <p:nvPr/>
        </p:nvGrpSpPr>
        <p:grpSpPr>
          <a:xfrm>
            <a:off x="11477589" y="6018939"/>
            <a:ext cx="174816" cy="288071"/>
            <a:chOff x="559534" y="4742300"/>
            <a:chExt cx="174816" cy="321097"/>
          </a:xfrm>
        </p:grpSpPr>
        <p:cxnSp>
          <p:nvCxnSpPr>
            <p:cNvPr id="1452" name="Straight Connector 145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3" name="TextBox 145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417" name="Group 1416"/>
          <p:cNvGrpSpPr/>
          <p:nvPr/>
        </p:nvGrpSpPr>
        <p:grpSpPr>
          <a:xfrm>
            <a:off x="11746277" y="6018939"/>
            <a:ext cx="174816" cy="288071"/>
            <a:chOff x="559534" y="4742300"/>
            <a:chExt cx="174816" cy="321097"/>
          </a:xfrm>
        </p:grpSpPr>
        <p:cxnSp>
          <p:nvCxnSpPr>
            <p:cNvPr id="1450" name="Straight Connector 144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1" name="TextBox 145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418" name="Group 1417"/>
          <p:cNvGrpSpPr/>
          <p:nvPr/>
        </p:nvGrpSpPr>
        <p:grpSpPr>
          <a:xfrm>
            <a:off x="12014965" y="6018939"/>
            <a:ext cx="174816" cy="288071"/>
            <a:chOff x="559534" y="4742300"/>
            <a:chExt cx="174816" cy="321097"/>
          </a:xfrm>
        </p:grpSpPr>
        <p:cxnSp>
          <p:nvCxnSpPr>
            <p:cNvPr id="1448" name="Straight Connector 144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9" name="TextBox 144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419" name="Group 1418"/>
          <p:cNvGrpSpPr/>
          <p:nvPr/>
        </p:nvGrpSpPr>
        <p:grpSpPr>
          <a:xfrm>
            <a:off x="12283653" y="6018939"/>
            <a:ext cx="174816" cy="288071"/>
            <a:chOff x="559534" y="4742300"/>
            <a:chExt cx="174816" cy="321097"/>
          </a:xfrm>
        </p:grpSpPr>
        <p:cxnSp>
          <p:nvCxnSpPr>
            <p:cNvPr id="1446" name="Straight Connector 144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7" name="TextBox 144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420" name="Group 1419"/>
          <p:cNvGrpSpPr/>
          <p:nvPr/>
        </p:nvGrpSpPr>
        <p:grpSpPr>
          <a:xfrm>
            <a:off x="12552341" y="6018939"/>
            <a:ext cx="174816" cy="288071"/>
            <a:chOff x="559534" y="4742300"/>
            <a:chExt cx="174816" cy="321097"/>
          </a:xfrm>
        </p:grpSpPr>
        <p:cxnSp>
          <p:nvCxnSpPr>
            <p:cNvPr id="1444" name="Straight Connector 144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5" name="TextBox 144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421" name="Group 1420"/>
          <p:cNvGrpSpPr/>
          <p:nvPr/>
        </p:nvGrpSpPr>
        <p:grpSpPr>
          <a:xfrm>
            <a:off x="12821029" y="6018939"/>
            <a:ext cx="174816" cy="288071"/>
            <a:chOff x="559534" y="4742300"/>
            <a:chExt cx="174816" cy="321097"/>
          </a:xfrm>
        </p:grpSpPr>
        <p:cxnSp>
          <p:nvCxnSpPr>
            <p:cNvPr id="1442" name="Straight Connector 144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3" name="TextBox 144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422" name="Group 1421"/>
          <p:cNvGrpSpPr/>
          <p:nvPr/>
        </p:nvGrpSpPr>
        <p:grpSpPr>
          <a:xfrm>
            <a:off x="13026112" y="5983712"/>
            <a:ext cx="358319" cy="398001"/>
            <a:chOff x="559534" y="4696711"/>
            <a:chExt cx="174816" cy="443630"/>
          </a:xfrm>
        </p:grpSpPr>
        <p:cxnSp>
          <p:nvCxnSpPr>
            <p:cNvPr id="1440" name="Straight Connector 143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1" name="TextBox 1440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423" name="Straight Arrow Connector 1422"/>
          <p:cNvCxnSpPr/>
          <p:nvPr/>
        </p:nvCxnSpPr>
        <p:spPr>
          <a:xfrm>
            <a:off x="10755018" y="5958799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24" name="Group 1423"/>
          <p:cNvGrpSpPr/>
          <p:nvPr/>
        </p:nvGrpSpPr>
        <p:grpSpPr>
          <a:xfrm>
            <a:off x="13258022" y="6017997"/>
            <a:ext cx="358319" cy="302972"/>
            <a:chOff x="559534" y="4742300"/>
            <a:chExt cx="174816" cy="337706"/>
          </a:xfrm>
        </p:grpSpPr>
        <p:cxnSp>
          <p:nvCxnSpPr>
            <p:cNvPr id="1438" name="Straight Connector 143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39" name="TextBox 1438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425" name="Straight Arrow Connector 1424"/>
          <p:cNvCxnSpPr/>
          <p:nvPr/>
        </p:nvCxnSpPr>
        <p:spPr>
          <a:xfrm>
            <a:off x="11569157" y="5958799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6" name="Straight Arrow Connector 1425"/>
          <p:cNvCxnSpPr/>
          <p:nvPr/>
        </p:nvCxnSpPr>
        <p:spPr>
          <a:xfrm>
            <a:off x="12368423" y="5958799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7" name="Straight Arrow Connector 1426"/>
          <p:cNvCxnSpPr/>
          <p:nvPr/>
        </p:nvCxnSpPr>
        <p:spPr>
          <a:xfrm>
            <a:off x="12910839" y="5958799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34" name="Group 1433"/>
          <p:cNvGrpSpPr/>
          <p:nvPr/>
        </p:nvGrpSpPr>
        <p:grpSpPr>
          <a:xfrm>
            <a:off x="10640961" y="5560235"/>
            <a:ext cx="317569" cy="291440"/>
            <a:chOff x="10599382" y="3151565"/>
            <a:chExt cx="317569" cy="291440"/>
          </a:xfrm>
        </p:grpSpPr>
        <p:sp>
          <p:nvSpPr>
            <p:cNvPr id="1436" name="TextBox 1435"/>
            <p:cNvSpPr txBox="1"/>
            <p:nvPr/>
          </p:nvSpPr>
          <p:spPr>
            <a:xfrm>
              <a:off x="10599382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E1</a:t>
              </a:r>
            </a:p>
          </p:txBody>
        </p:sp>
        <p:cxnSp>
          <p:nvCxnSpPr>
            <p:cNvPr id="1437" name="Connector: Elbow 1311"/>
            <p:cNvCxnSpPr/>
            <p:nvPr/>
          </p:nvCxnSpPr>
          <p:spPr>
            <a:xfrm flipV="1">
              <a:off x="10710607" y="3389005"/>
              <a:ext cx="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430" name="Group 1429"/>
          <p:cNvGrpSpPr/>
          <p:nvPr/>
        </p:nvGrpSpPr>
        <p:grpSpPr>
          <a:xfrm>
            <a:off x="11573745" y="5555468"/>
            <a:ext cx="1503757" cy="291440"/>
            <a:chOff x="9915929" y="3151565"/>
            <a:chExt cx="1503757" cy="291440"/>
          </a:xfrm>
        </p:grpSpPr>
        <p:sp>
          <p:nvSpPr>
            <p:cNvPr id="1432" name="TextBox 1431"/>
            <p:cNvSpPr txBox="1"/>
            <p:nvPr/>
          </p:nvSpPr>
          <p:spPr>
            <a:xfrm>
              <a:off x="11102117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E4</a:t>
              </a:r>
            </a:p>
          </p:txBody>
        </p:sp>
        <p:cxnSp>
          <p:nvCxnSpPr>
            <p:cNvPr id="1433" name="Connector: Elbow 1303"/>
            <p:cNvCxnSpPr/>
            <p:nvPr/>
          </p:nvCxnSpPr>
          <p:spPr>
            <a:xfrm flipV="1">
              <a:off x="9915929" y="3389005"/>
              <a:ext cx="648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431" name="Connector: Elbow 1301"/>
          <p:cNvCxnSpPr/>
          <p:nvPr/>
        </p:nvCxnSpPr>
        <p:spPr>
          <a:xfrm flipH="1" flipV="1">
            <a:off x="11726145" y="5792908"/>
            <a:ext cx="648000" cy="54000"/>
          </a:xfrm>
          <a:prstGeom prst="bentConnector3">
            <a:avLst>
              <a:gd name="adj1" fmla="val 106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9" name="Straight Arrow Connector 1408"/>
          <p:cNvCxnSpPr/>
          <p:nvPr/>
        </p:nvCxnSpPr>
        <p:spPr>
          <a:xfrm>
            <a:off x="10726256" y="5890328"/>
            <a:ext cx="360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10" name="Straight Arrow Connector 1409"/>
          <p:cNvCxnSpPr/>
          <p:nvPr/>
        </p:nvCxnSpPr>
        <p:spPr>
          <a:xfrm>
            <a:off x="11572493" y="5890393"/>
            <a:ext cx="792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1" name="Connector: Elbow 1301"/>
          <p:cNvCxnSpPr/>
          <p:nvPr/>
        </p:nvCxnSpPr>
        <p:spPr>
          <a:xfrm flipH="1" flipV="1">
            <a:off x="12912715" y="5803790"/>
            <a:ext cx="0" cy="54000"/>
          </a:xfrm>
          <a:prstGeom prst="bentConnector3">
            <a:avLst>
              <a:gd name="adj1" fmla="val 106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62" name="TextBox 1461"/>
          <p:cNvSpPr txBox="1"/>
          <p:nvPr/>
        </p:nvSpPr>
        <p:spPr>
          <a:xfrm>
            <a:off x="11809708" y="5557166"/>
            <a:ext cx="31756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E2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0544005" y="6388189"/>
            <a:ext cx="3061510" cy="1191667"/>
            <a:chOff x="10514458" y="7616691"/>
            <a:chExt cx="3061510" cy="1191667"/>
          </a:xfrm>
        </p:grpSpPr>
        <p:grpSp>
          <p:nvGrpSpPr>
            <p:cNvPr id="1463" name="Group 1462"/>
            <p:cNvGrpSpPr/>
            <p:nvPr/>
          </p:nvGrpSpPr>
          <p:grpSpPr>
            <a:xfrm>
              <a:off x="10514458" y="7616691"/>
              <a:ext cx="3061510" cy="1191667"/>
              <a:chOff x="10525284" y="6418548"/>
              <a:chExt cx="3061510" cy="1191667"/>
            </a:xfrm>
          </p:grpSpPr>
          <p:cxnSp>
            <p:nvCxnSpPr>
              <p:cNvPr id="1464" name="Straight Connector 1463"/>
              <p:cNvCxnSpPr/>
              <p:nvPr/>
            </p:nvCxnSpPr>
            <p:spPr>
              <a:xfrm>
                <a:off x="10525284" y="7264837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65" name="TextBox 1464"/>
              <p:cNvSpPr txBox="1"/>
              <p:nvPr/>
            </p:nvSpPr>
            <p:spPr>
              <a:xfrm>
                <a:off x="10549348" y="6418548"/>
                <a:ext cx="2804330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>
                    <a:latin typeface="Consolas" panose="020B0609020204030204" pitchFamily="49" charset="0"/>
                  </a:rPr>
                  <a:t>episodes(dates,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=5,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custom_sort</a:t>
                </a:r>
                <a:r>
                  <a:rPr lang="en-GB" sz="1000" dirty="0">
                    <a:latin typeface="Consolas" panose="020B0609020204030204" pitchFamily="49" charset="0"/>
                  </a:rPr>
                  <a:t> = c(1,0,1,1))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466" name="Group 1465"/>
              <p:cNvGrpSpPr/>
              <p:nvPr/>
            </p:nvGrpSpPr>
            <p:grpSpPr>
              <a:xfrm>
                <a:off x="10641978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12" name="Straight Connector 151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13" name="TextBox 151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467" name="Group 1466"/>
              <p:cNvGrpSpPr/>
              <p:nvPr/>
            </p:nvGrpSpPr>
            <p:grpSpPr>
              <a:xfrm>
                <a:off x="10910666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10" name="Straight Connector 150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11" name="TextBox 151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468" name="Group 1467"/>
              <p:cNvGrpSpPr/>
              <p:nvPr/>
            </p:nvGrpSpPr>
            <p:grpSpPr>
              <a:xfrm>
                <a:off x="11179354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8" name="Straight Connector 150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9" name="TextBox 150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469" name="Group 1468"/>
              <p:cNvGrpSpPr/>
              <p:nvPr/>
            </p:nvGrpSpPr>
            <p:grpSpPr>
              <a:xfrm>
                <a:off x="11448042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6" name="Straight Connector 150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7" name="TextBox 150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470" name="Group 1469"/>
              <p:cNvGrpSpPr/>
              <p:nvPr/>
            </p:nvGrpSpPr>
            <p:grpSpPr>
              <a:xfrm>
                <a:off x="11716730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4" name="Straight Connector 150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5" name="TextBox 150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471" name="Group 1470"/>
              <p:cNvGrpSpPr/>
              <p:nvPr/>
            </p:nvGrpSpPr>
            <p:grpSpPr>
              <a:xfrm>
                <a:off x="11985418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2" name="Straight Connector 150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3" name="TextBox 150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472" name="Group 1471"/>
              <p:cNvGrpSpPr/>
              <p:nvPr/>
            </p:nvGrpSpPr>
            <p:grpSpPr>
              <a:xfrm>
                <a:off x="12254106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0" name="Straight Connector 149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1" name="TextBox 150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473" name="Group 1472"/>
              <p:cNvGrpSpPr/>
              <p:nvPr/>
            </p:nvGrpSpPr>
            <p:grpSpPr>
              <a:xfrm>
                <a:off x="12522794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498" name="Straight Connector 149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9" name="TextBox 149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474" name="Group 1473"/>
              <p:cNvGrpSpPr/>
              <p:nvPr/>
            </p:nvGrpSpPr>
            <p:grpSpPr>
              <a:xfrm>
                <a:off x="12791482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496" name="Straight Connector 149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7" name="TextBox 149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475" name="Group 1474"/>
              <p:cNvGrpSpPr/>
              <p:nvPr/>
            </p:nvGrpSpPr>
            <p:grpSpPr>
              <a:xfrm>
                <a:off x="12996565" y="7212214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494" name="Straight Connector 149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5" name="TextBox 1494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476" name="Straight Arrow Connector 1475"/>
              <p:cNvCxnSpPr/>
              <p:nvPr/>
            </p:nvCxnSpPr>
            <p:spPr>
              <a:xfrm>
                <a:off x="10725471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477" name="Group 1476"/>
              <p:cNvGrpSpPr/>
              <p:nvPr/>
            </p:nvGrpSpPr>
            <p:grpSpPr>
              <a:xfrm>
                <a:off x="13228475" y="7246499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492" name="Straight Connector 149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3" name="TextBox 1492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478" name="Straight Arrow Connector 1477"/>
              <p:cNvCxnSpPr/>
              <p:nvPr/>
            </p:nvCxnSpPr>
            <p:spPr>
              <a:xfrm>
                <a:off x="11539610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79" name="Straight Arrow Connector 1478"/>
              <p:cNvCxnSpPr/>
              <p:nvPr/>
            </p:nvCxnSpPr>
            <p:spPr>
              <a:xfrm>
                <a:off x="12338876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0" name="Straight Arrow Connector 1479"/>
              <p:cNvCxnSpPr/>
              <p:nvPr/>
            </p:nvCxnSpPr>
            <p:spPr>
              <a:xfrm>
                <a:off x="12881292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481" name="Group 1480"/>
              <p:cNvGrpSpPr/>
              <p:nvPr/>
            </p:nvGrpSpPr>
            <p:grpSpPr>
              <a:xfrm>
                <a:off x="10611414" y="6788737"/>
                <a:ext cx="317569" cy="291440"/>
                <a:chOff x="10599382" y="3151565"/>
                <a:chExt cx="317569" cy="291440"/>
              </a:xfrm>
            </p:grpSpPr>
            <p:sp>
              <p:nvSpPr>
                <p:cNvPr id="1490" name="TextBox 1489"/>
                <p:cNvSpPr txBox="1"/>
                <p:nvPr/>
              </p:nvSpPr>
              <p:spPr>
                <a:xfrm>
                  <a:off x="10599382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491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489" name="Connector: Elbow 1303"/>
              <p:cNvCxnSpPr/>
              <p:nvPr/>
            </p:nvCxnSpPr>
            <p:spPr>
              <a:xfrm flipV="1">
                <a:off x="11544198" y="7021410"/>
                <a:ext cx="648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3" name="Connector: Elbow 1301"/>
              <p:cNvCxnSpPr/>
              <p:nvPr/>
            </p:nvCxnSpPr>
            <p:spPr>
              <a:xfrm flipH="1" flipV="1">
                <a:off x="11696598" y="7021410"/>
                <a:ext cx="1188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4" name="Straight Arrow Connector 1483"/>
              <p:cNvCxnSpPr/>
              <p:nvPr/>
            </p:nvCxnSpPr>
            <p:spPr>
              <a:xfrm>
                <a:off x="10696709" y="7118830"/>
                <a:ext cx="64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5" name="Straight Arrow Connector 1484"/>
              <p:cNvCxnSpPr/>
              <p:nvPr/>
            </p:nvCxnSpPr>
            <p:spPr>
              <a:xfrm>
                <a:off x="11542946" y="7118895"/>
                <a:ext cx="136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arrow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6" name="Connector: Elbow 1301"/>
              <p:cNvCxnSpPr/>
              <p:nvPr/>
            </p:nvCxnSpPr>
            <p:spPr>
              <a:xfrm flipH="1" flipV="1">
                <a:off x="12883168" y="7032292"/>
                <a:ext cx="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87" name="TextBox 1486"/>
              <p:cNvSpPr txBox="1"/>
              <p:nvPr/>
            </p:nvSpPr>
            <p:spPr>
              <a:xfrm>
                <a:off x="12103704" y="6760792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E2</a:t>
                </a:r>
              </a:p>
            </p:txBody>
          </p:sp>
        </p:grpSp>
        <p:sp>
          <p:nvSpPr>
            <p:cNvPr id="25" name="Multiply 24"/>
            <p:cNvSpPr/>
            <p:nvPr/>
          </p:nvSpPr>
          <p:spPr>
            <a:xfrm>
              <a:off x="11272885" y="8213895"/>
              <a:ext cx="187640" cy="198089"/>
            </a:xfrm>
            <a:prstGeom prst="mathMultiply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7698" y="7958406"/>
            <a:ext cx="3225386" cy="1191666"/>
            <a:chOff x="7178668" y="5036241"/>
            <a:chExt cx="3225386" cy="1191666"/>
          </a:xfrm>
        </p:grpSpPr>
        <p:cxnSp>
          <p:nvCxnSpPr>
            <p:cNvPr id="1518" name="Straight Connector 1517"/>
            <p:cNvCxnSpPr/>
            <p:nvPr/>
          </p:nvCxnSpPr>
          <p:spPr>
            <a:xfrm>
              <a:off x="7178668" y="5882529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19" name="TextBox 1518"/>
            <p:cNvSpPr txBox="1"/>
            <p:nvPr/>
          </p:nvSpPr>
          <p:spPr>
            <a:xfrm>
              <a:off x="7202732" y="5036241"/>
              <a:ext cx="3201322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>
                <a:buClr>
                  <a:schemeClr val="accent4"/>
                </a:buClr>
              </a:pPr>
              <a:r>
                <a:rPr lang="en-GB" sz="1000" dirty="0">
                  <a:latin typeface="Consolas" panose="020B0609020204030204" pitchFamily="49" charset="0"/>
                </a:rPr>
                <a:t>episodes(dates, </a:t>
              </a:r>
              <a:r>
                <a:rPr lang="en-GB" sz="1000" dirty="0" err="1">
                  <a:latin typeface="Consolas" panose="020B0609020204030204" pitchFamily="49" charset="0"/>
                </a:rPr>
                <a:t>case_length</a:t>
              </a:r>
              <a:r>
                <a:rPr lang="en-GB" sz="1000" dirty="0">
                  <a:latin typeface="Consolas" panose="020B0609020204030204" pitchFamily="49" charset="0"/>
                </a:rPr>
                <a:t> = 5, </a:t>
              </a:r>
              <a:r>
                <a:rPr lang="en-GB" sz="1000" dirty="0" err="1">
                  <a:latin typeface="Consolas" panose="020B0609020204030204" pitchFamily="49" charset="0"/>
                </a:rPr>
                <a:t>episode_unit</a:t>
              </a:r>
              <a:r>
                <a:rPr lang="en-GB" sz="1000" dirty="0">
                  <a:latin typeface="Consolas" panose="020B0609020204030204" pitchFamily="49" charset="0"/>
                </a:rPr>
                <a:t> = "hours")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grpSp>
          <p:nvGrpSpPr>
            <p:cNvPr id="1520" name="Group 1519"/>
            <p:cNvGrpSpPr/>
            <p:nvPr/>
          </p:nvGrpSpPr>
          <p:grpSpPr>
            <a:xfrm>
              <a:off x="7295362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63" name="Straight Connector 156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4" name="TextBox 1563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grpSp>
          <p:nvGrpSpPr>
            <p:cNvPr id="1521" name="Group 1520"/>
            <p:cNvGrpSpPr/>
            <p:nvPr/>
          </p:nvGrpSpPr>
          <p:grpSpPr>
            <a:xfrm>
              <a:off x="7564050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61" name="Straight Connector 156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2" name="TextBox 1561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1522" name="Group 1521"/>
            <p:cNvGrpSpPr/>
            <p:nvPr/>
          </p:nvGrpSpPr>
          <p:grpSpPr>
            <a:xfrm>
              <a:off x="7832738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9" name="Straight Connector 1558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0" name="TextBox 1559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1523" name="Group 1522"/>
            <p:cNvGrpSpPr/>
            <p:nvPr/>
          </p:nvGrpSpPr>
          <p:grpSpPr>
            <a:xfrm>
              <a:off x="8101426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7" name="Straight Connector 1556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8" name="TextBox 1557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1524" name="Group 1523"/>
            <p:cNvGrpSpPr/>
            <p:nvPr/>
          </p:nvGrpSpPr>
          <p:grpSpPr>
            <a:xfrm>
              <a:off x="8370114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5" name="Straight Connector 1554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6" name="TextBox 1555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1525" name="Group 1524"/>
            <p:cNvGrpSpPr/>
            <p:nvPr/>
          </p:nvGrpSpPr>
          <p:grpSpPr>
            <a:xfrm>
              <a:off x="8638802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3" name="Straight Connector 155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4" name="TextBox 1553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1526" name="Group 1525"/>
            <p:cNvGrpSpPr/>
            <p:nvPr/>
          </p:nvGrpSpPr>
          <p:grpSpPr>
            <a:xfrm>
              <a:off x="8907490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1" name="Straight Connector 155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2" name="TextBox 1551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1527" name="Group 1526"/>
            <p:cNvGrpSpPr/>
            <p:nvPr/>
          </p:nvGrpSpPr>
          <p:grpSpPr>
            <a:xfrm>
              <a:off x="9176178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49" name="Straight Connector 1548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0" name="TextBox 1549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1528" name="Group 1527"/>
            <p:cNvGrpSpPr/>
            <p:nvPr/>
          </p:nvGrpSpPr>
          <p:grpSpPr>
            <a:xfrm>
              <a:off x="9444866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47" name="Straight Connector 1546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8" name="TextBox 1547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1529" name="Group 1528"/>
            <p:cNvGrpSpPr/>
            <p:nvPr/>
          </p:nvGrpSpPr>
          <p:grpSpPr>
            <a:xfrm>
              <a:off x="9649949" y="5829906"/>
              <a:ext cx="358319" cy="398001"/>
              <a:chOff x="559534" y="4696711"/>
              <a:chExt cx="174816" cy="443630"/>
            </a:xfrm>
          </p:grpSpPr>
          <p:cxnSp>
            <p:nvCxnSpPr>
              <p:cNvPr id="1545" name="Straight Connector 1544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6" name="TextBox 1545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  <p:cxnSp>
          <p:nvCxnSpPr>
            <p:cNvPr id="1530" name="Straight Arrow Connector 1529"/>
            <p:cNvCxnSpPr/>
            <p:nvPr/>
          </p:nvCxnSpPr>
          <p:spPr>
            <a:xfrm>
              <a:off x="7378855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531" name="Group 1530"/>
            <p:cNvGrpSpPr/>
            <p:nvPr/>
          </p:nvGrpSpPr>
          <p:grpSpPr>
            <a:xfrm>
              <a:off x="9881859" y="5864191"/>
              <a:ext cx="358319" cy="302972"/>
              <a:chOff x="559534" y="4742300"/>
              <a:chExt cx="174816" cy="337706"/>
            </a:xfrm>
          </p:grpSpPr>
          <p:cxnSp>
            <p:nvCxnSpPr>
              <p:cNvPr id="1543" name="Straight Connector 154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4" name="TextBox 1543"/>
              <p:cNvSpPr txBox="1"/>
              <p:nvPr/>
            </p:nvSpPr>
            <p:spPr>
              <a:xfrm>
                <a:off x="559534" y="4757046"/>
                <a:ext cx="174816" cy="3229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11</a:t>
                </a:r>
              </a:p>
            </p:txBody>
          </p:sp>
        </p:grpSp>
        <p:cxnSp>
          <p:nvCxnSpPr>
            <p:cNvPr id="1532" name="Straight Arrow Connector 1531"/>
            <p:cNvCxnSpPr/>
            <p:nvPr/>
          </p:nvCxnSpPr>
          <p:spPr>
            <a:xfrm>
              <a:off x="8192994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33" name="Straight Arrow Connector 1532"/>
            <p:cNvCxnSpPr/>
            <p:nvPr/>
          </p:nvCxnSpPr>
          <p:spPr>
            <a:xfrm>
              <a:off x="8992260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34" name="Straight Arrow Connector 1533"/>
            <p:cNvCxnSpPr/>
            <p:nvPr/>
          </p:nvCxnSpPr>
          <p:spPr>
            <a:xfrm>
              <a:off x="9534676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7" name="Group 26"/>
            <p:cNvGrpSpPr/>
            <p:nvPr/>
          </p:nvGrpSpPr>
          <p:grpSpPr>
            <a:xfrm>
              <a:off x="7258920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35" name="Group 1534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41" name="TextBox 1540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542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17" name="Straight Arrow Connector 151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65" name="Group 1564"/>
            <p:cNvGrpSpPr/>
            <p:nvPr/>
          </p:nvGrpSpPr>
          <p:grpSpPr>
            <a:xfrm>
              <a:off x="8072135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66" name="Group 1565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68" name="TextBox 1567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E2</a:t>
                  </a:r>
                </a:p>
              </p:txBody>
            </p:sp>
            <p:cxnSp>
              <p:nvCxnSpPr>
                <p:cNvPr id="1569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67" name="Straight Arrow Connector 156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70" name="Group 1569"/>
            <p:cNvGrpSpPr/>
            <p:nvPr/>
          </p:nvGrpSpPr>
          <p:grpSpPr>
            <a:xfrm>
              <a:off x="8872926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71" name="Group 1570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73" name="TextBox 1572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E3</a:t>
                  </a:r>
                </a:p>
              </p:txBody>
            </p:sp>
            <p:cxnSp>
              <p:nvCxnSpPr>
                <p:cNvPr id="1574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72" name="Straight Arrow Connector 1571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75" name="Group 1574"/>
            <p:cNvGrpSpPr/>
            <p:nvPr/>
          </p:nvGrpSpPr>
          <p:grpSpPr>
            <a:xfrm>
              <a:off x="9407722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76" name="Group 1575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78" name="TextBox 1577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E4</a:t>
                  </a:r>
                </a:p>
              </p:txBody>
            </p:sp>
            <p:cxnSp>
              <p:nvCxnSpPr>
                <p:cNvPr id="1579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77" name="Straight Arrow Connector 157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1582" name="Where possible, use code that works when run."/>
          <p:cNvSpPr txBox="1"/>
          <p:nvPr/>
        </p:nvSpPr>
        <p:spPr>
          <a:xfrm>
            <a:off x="7132463" y="1664723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ROLLING EPISODES FROM POINTS IN TIME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917" name="Straight Arrow Connector 916"/>
          <p:cNvCxnSpPr/>
          <p:nvPr/>
        </p:nvCxnSpPr>
        <p:spPr>
          <a:xfrm>
            <a:off x="12892303" y="5890393"/>
            <a:ext cx="57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4" name="Straight Arrow Connector 933"/>
          <p:cNvCxnSpPr/>
          <p:nvPr/>
        </p:nvCxnSpPr>
        <p:spPr>
          <a:xfrm>
            <a:off x="2074815" y="3649822"/>
            <a:ext cx="612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5" name="Straight Arrow Connector 934"/>
          <p:cNvCxnSpPr/>
          <p:nvPr/>
        </p:nvCxnSpPr>
        <p:spPr>
          <a:xfrm>
            <a:off x="2646623" y="3649887"/>
            <a:ext cx="66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6" name="Straight Arrow Connector 935"/>
          <p:cNvCxnSpPr/>
          <p:nvPr/>
        </p:nvCxnSpPr>
        <p:spPr>
          <a:xfrm>
            <a:off x="478093" y="5281782"/>
            <a:ext cx="1343963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37" name="TextBox 936"/>
          <p:cNvSpPr txBox="1"/>
          <p:nvPr/>
        </p:nvSpPr>
        <p:spPr>
          <a:xfrm>
            <a:off x="2281971" y="4946994"/>
            <a:ext cx="31756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E1</a:t>
            </a:r>
          </a:p>
        </p:txBody>
      </p:sp>
      <p:cxnSp>
        <p:nvCxnSpPr>
          <p:cNvPr id="938" name="Connector: Elbow 1303"/>
          <p:cNvCxnSpPr/>
          <p:nvPr/>
        </p:nvCxnSpPr>
        <p:spPr>
          <a:xfrm flipV="1">
            <a:off x="2086409" y="5184434"/>
            <a:ext cx="360000" cy="54000"/>
          </a:xfrm>
          <a:prstGeom prst="bentConnector3">
            <a:avLst>
              <a:gd name="adj1" fmla="val 106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39" name="Connector: Elbow 1301"/>
          <p:cNvCxnSpPr/>
          <p:nvPr/>
        </p:nvCxnSpPr>
        <p:spPr>
          <a:xfrm flipH="1" flipV="1">
            <a:off x="2238809" y="5184434"/>
            <a:ext cx="396000" cy="54000"/>
          </a:xfrm>
          <a:prstGeom prst="bentConnector3">
            <a:avLst>
              <a:gd name="adj1" fmla="val 106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0" name="Straight Arrow Connector 939"/>
          <p:cNvCxnSpPr/>
          <p:nvPr/>
        </p:nvCxnSpPr>
        <p:spPr>
          <a:xfrm>
            <a:off x="4342634" y="5281782"/>
            <a:ext cx="1476708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ysDash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42" name="Rectangle 941"/>
          <p:cNvSpPr/>
          <p:nvPr/>
        </p:nvSpPr>
        <p:spPr>
          <a:xfrm>
            <a:off x="291988" y="6255509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3" name="TextBox 942"/>
          <p:cNvSpPr txBox="1"/>
          <p:nvPr/>
        </p:nvSpPr>
        <p:spPr>
          <a:xfrm>
            <a:off x="279475" y="6194166"/>
            <a:ext cx="3201322" cy="4692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>
                <a:latin typeface="Consolas" panose="020B0609020204030204" pitchFamily="49" charset="0"/>
              </a:rPr>
              <a:t>episodes(dates, </a:t>
            </a:r>
            <a:r>
              <a:rPr lang="en-GB" sz="1000" dirty="0" err="1">
                <a:latin typeface="Consolas" panose="020B0609020204030204" pitchFamily="49" charset="0"/>
              </a:rPr>
              <a:t>case_length</a:t>
            </a:r>
            <a:r>
              <a:rPr lang="en-GB" sz="1000" dirty="0">
                <a:latin typeface="Consolas" panose="020B0609020204030204" pitchFamily="49" charset="0"/>
              </a:rPr>
              <a:t> = 5, </a:t>
            </a:r>
          </a:p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from_last</a:t>
            </a:r>
            <a:r>
              <a:rPr lang="en-GB" sz="1000" dirty="0">
                <a:latin typeface="Consolas" panose="020B0609020204030204" pitchFamily="49" charset="0"/>
              </a:rPr>
              <a:t> = T)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944" name="Rectangle 943"/>
          <p:cNvSpPr/>
          <p:nvPr/>
        </p:nvSpPr>
        <p:spPr>
          <a:xfrm>
            <a:off x="3587283" y="6266648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51" name="Straight Connector 950"/>
          <p:cNvCxnSpPr/>
          <p:nvPr/>
        </p:nvCxnSpPr>
        <p:spPr>
          <a:xfrm>
            <a:off x="3556261" y="7151253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52" name="TextBox 951"/>
          <p:cNvSpPr txBox="1"/>
          <p:nvPr/>
        </p:nvSpPr>
        <p:spPr>
          <a:xfrm>
            <a:off x="3580325" y="6283934"/>
            <a:ext cx="3201322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>
                <a:latin typeface="Consolas" panose="020B0609020204030204" pitchFamily="49" charset="0"/>
              </a:rPr>
              <a:t>episodes(periods, </a:t>
            </a:r>
            <a:r>
              <a:rPr lang="en-GB" sz="1000" dirty="0" err="1">
                <a:latin typeface="Consolas" panose="020B0609020204030204" pitchFamily="49" charset="0"/>
              </a:rPr>
              <a:t>case_length</a:t>
            </a:r>
            <a:r>
              <a:rPr lang="en-GB" sz="1000" dirty="0">
                <a:latin typeface="Consolas" panose="020B0609020204030204" pitchFamily="49" charset="0"/>
              </a:rPr>
              <a:t> = 1)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953" name="Group 952"/>
          <p:cNvGrpSpPr/>
          <p:nvPr/>
        </p:nvGrpSpPr>
        <p:grpSpPr>
          <a:xfrm>
            <a:off x="3672955" y="7133857"/>
            <a:ext cx="174816" cy="288071"/>
            <a:chOff x="559534" y="4742300"/>
            <a:chExt cx="174816" cy="321097"/>
          </a:xfrm>
        </p:grpSpPr>
        <p:cxnSp>
          <p:nvCxnSpPr>
            <p:cNvPr id="1110" name="Straight Connector 110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11" name="TextBox 111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954" name="Group 953"/>
          <p:cNvGrpSpPr/>
          <p:nvPr/>
        </p:nvGrpSpPr>
        <p:grpSpPr>
          <a:xfrm>
            <a:off x="3941643" y="7133857"/>
            <a:ext cx="174816" cy="288071"/>
            <a:chOff x="559534" y="4742300"/>
            <a:chExt cx="174816" cy="321097"/>
          </a:xfrm>
        </p:grpSpPr>
        <p:cxnSp>
          <p:nvCxnSpPr>
            <p:cNvPr id="1108" name="Straight Connector 110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09" name="TextBox 110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957" name="Group 956"/>
          <p:cNvGrpSpPr/>
          <p:nvPr/>
        </p:nvGrpSpPr>
        <p:grpSpPr>
          <a:xfrm>
            <a:off x="4210331" y="7133857"/>
            <a:ext cx="174816" cy="288071"/>
            <a:chOff x="559534" y="4742300"/>
            <a:chExt cx="174816" cy="321097"/>
          </a:xfrm>
        </p:grpSpPr>
        <p:cxnSp>
          <p:nvCxnSpPr>
            <p:cNvPr id="1106" name="Straight Connector 110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07" name="TextBox 110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961" name="Group 960"/>
          <p:cNvGrpSpPr/>
          <p:nvPr/>
        </p:nvGrpSpPr>
        <p:grpSpPr>
          <a:xfrm>
            <a:off x="4479019" y="7133857"/>
            <a:ext cx="174816" cy="288071"/>
            <a:chOff x="559534" y="4742300"/>
            <a:chExt cx="174816" cy="321097"/>
          </a:xfrm>
        </p:grpSpPr>
        <p:cxnSp>
          <p:nvCxnSpPr>
            <p:cNvPr id="1104" name="Straight Connector 110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05" name="TextBox 110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962" name="Group 961"/>
          <p:cNvGrpSpPr/>
          <p:nvPr/>
        </p:nvGrpSpPr>
        <p:grpSpPr>
          <a:xfrm>
            <a:off x="4747707" y="7133857"/>
            <a:ext cx="174816" cy="288071"/>
            <a:chOff x="559534" y="4742300"/>
            <a:chExt cx="174816" cy="321097"/>
          </a:xfrm>
        </p:grpSpPr>
        <p:cxnSp>
          <p:nvCxnSpPr>
            <p:cNvPr id="1102" name="Straight Connector 110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03" name="TextBox 110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963" name="Group 962"/>
          <p:cNvGrpSpPr/>
          <p:nvPr/>
        </p:nvGrpSpPr>
        <p:grpSpPr>
          <a:xfrm>
            <a:off x="5016395" y="7133857"/>
            <a:ext cx="174816" cy="288071"/>
            <a:chOff x="559534" y="4742300"/>
            <a:chExt cx="174816" cy="321097"/>
          </a:xfrm>
        </p:grpSpPr>
        <p:cxnSp>
          <p:nvCxnSpPr>
            <p:cNvPr id="1100" name="Straight Connector 109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01" name="TextBox 110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964" name="Group 963"/>
          <p:cNvGrpSpPr/>
          <p:nvPr/>
        </p:nvGrpSpPr>
        <p:grpSpPr>
          <a:xfrm>
            <a:off x="5285083" y="7133857"/>
            <a:ext cx="174816" cy="288071"/>
            <a:chOff x="559534" y="4742300"/>
            <a:chExt cx="174816" cy="321097"/>
          </a:xfrm>
        </p:grpSpPr>
        <p:cxnSp>
          <p:nvCxnSpPr>
            <p:cNvPr id="1098" name="Straight Connector 109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99" name="TextBox 109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5553771" y="7133857"/>
            <a:ext cx="174816" cy="288071"/>
            <a:chOff x="559534" y="4742300"/>
            <a:chExt cx="174816" cy="321097"/>
          </a:xfrm>
        </p:grpSpPr>
        <p:cxnSp>
          <p:nvCxnSpPr>
            <p:cNvPr id="1096" name="Straight Connector 109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97" name="TextBox 109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047" name="Group 1046"/>
          <p:cNvGrpSpPr/>
          <p:nvPr/>
        </p:nvGrpSpPr>
        <p:grpSpPr>
          <a:xfrm>
            <a:off x="5822459" y="7133857"/>
            <a:ext cx="174816" cy="288071"/>
            <a:chOff x="559534" y="4742300"/>
            <a:chExt cx="174816" cy="321097"/>
          </a:xfrm>
        </p:grpSpPr>
        <p:cxnSp>
          <p:nvCxnSpPr>
            <p:cNvPr id="1094" name="Straight Connector 109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95" name="TextBox 109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048" name="Group 1047"/>
          <p:cNvGrpSpPr/>
          <p:nvPr/>
        </p:nvGrpSpPr>
        <p:grpSpPr>
          <a:xfrm>
            <a:off x="6027542" y="7098630"/>
            <a:ext cx="358319" cy="398001"/>
            <a:chOff x="559534" y="4696711"/>
            <a:chExt cx="174816" cy="443630"/>
          </a:xfrm>
        </p:grpSpPr>
        <p:cxnSp>
          <p:nvCxnSpPr>
            <p:cNvPr id="1092" name="Straight Connector 109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93" name="TextBox 1092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074" name="Straight Arrow Connector 1073"/>
          <p:cNvCxnSpPr/>
          <p:nvPr/>
        </p:nvCxnSpPr>
        <p:spPr>
          <a:xfrm>
            <a:off x="3764332" y="7073717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76" name="Group 1075"/>
          <p:cNvGrpSpPr/>
          <p:nvPr/>
        </p:nvGrpSpPr>
        <p:grpSpPr>
          <a:xfrm>
            <a:off x="6259452" y="7132915"/>
            <a:ext cx="358319" cy="302972"/>
            <a:chOff x="559534" y="4742300"/>
            <a:chExt cx="174816" cy="337706"/>
          </a:xfrm>
        </p:grpSpPr>
        <p:cxnSp>
          <p:nvCxnSpPr>
            <p:cNvPr id="1090" name="Straight Connector 108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91" name="TextBox 1090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077" name="Straight Arrow Connector 1076"/>
          <p:cNvCxnSpPr/>
          <p:nvPr/>
        </p:nvCxnSpPr>
        <p:spPr>
          <a:xfrm>
            <a:off x="4570587" y="7073717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8" name="Straight Arrow Connector 1077"/>
          <p:cNvCxnSpPr/>
          <p:nvPr/>
        </p:nvCxnSpPr>
        <p:spPr>
          <a:xfrm>
            <a:off x="5380740" y="7073717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79" name="Straight Arrow Connector 1078"/>
          <p:cNvCxnSpPr/>
          <p:nvPr/>
        </p:nvCxnSpPr>
        <p:spPr>
          <a:xfrm>
            <a:off x="5912269" y="7073717"/>
            <a:ext cx="54000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80" name="Group 1079"/>
          <p:cNvGrpSpPr/>
          <p:nvPr/>
        </p:nvGrpSpPr>
        <p:grpSpPr>
          <a:xfrm>
            <a:off x="3753616" y="6675153"/>
            <a:ext cx="1369200" cy="291440"/>
            <a:chOff x="10710607" y="3151565"/>
            <a:chExt cx="1369200" cy="291440"/>
          </a:xfrm>
        </p:grpSpPr>
        <p:grpSp>
          <p:nvGrpSpPr>
            <p:cNvPr id="1086" name="Group 1085"/>
            <p:cNvGrpSpPr/>
            <p:nvPr/>
          </p:nvGrpSpPr>
          <p:grpSpPr>
            <a:xfrm>
              <a:off x="10710607" y="3151565"/>
              <a:ext cx="1216800" cy="291440"/>
              <a:chOff x="10710607" y="3151565"/>
              <a:chExt cx="1216800" cy="291440"/>
            </a:xfrm>
          </p:grpSpPr>
          <p:sp>
            <p:nvSpPr>
              <p:cNvPr id="1088" name="TextBox 1087"/>
              <p:cNvSpPr txBox="1"/>
              <p:nvPr/>
            </p:nvSpPr>
            <p:spPr>
              <a:xfrm>
                <a:off x="11254034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E1</a:t>
                </a:r>
              </a:p>
            </p:txBody>
          </p:sp>
          <p:cxnSp>
            <p:nvCxnSpPr>
              <p:cNvPr id="1089" name="Connector: Elbow 1191"/>
              <p:cNvCxnSpPr/>
              <p:nvPr/>
            </p:nvCxnSpPr>
            <p:spPr>
              <a:xfrm flipV="1">
                <a:off x="10710607" y="3389005"/>
                <a:ext cx="12168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087" name="Connector: Elbow 1189"/>
            <p:cNvCxnSpPr/>
            <p:nvPr/>
          </p:nvCxnSpPr>
          <p:spPr>
            <a:xfrm flipH="1" flipV="1">
              <a:off x="10863007" y="3389005"/>
              <a:ext cx="12168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081" name="Group 1080"/>
          <p:cNvGrpSpPr/>
          <p:nvPr/>
        </p:nvGrpSpPr>
        <p:grpSpPr>
          <a:xfrm>
            <a:off x="5369853" y="6670386"/>
            <a:ext cx="1106400" cy="291440"/>
            <a:chOff x="10710607" y="3151565"/>
            <a:chExt cx="1106400" cy="291440"/>
          </a:xfrm>
        </p:grpSpPr>
        <p:grpSp>
          <p:nvGrpSpPr>
            <p:cNvPr id="1082" name="Group 1081"/>
            <p:cNvGrpSpPr/>
            <p:nvPr/>
          </p:nvGrpSpPr>
          <p:grpSpPr>
            <a:xfrm>
              <a:off x="10710607" y="3151565"/>
              <a:ext cx="936000" cy="291440"/>
              <a:chOff x="10710607" y="3151565"/>
              <a:chExt cx="936000" cy="291440"/>
            </a:xfrm>
          </p:grpSpPr>
          <p:sp>
            <p:nvSpPr>
              <p:cNvPr id="1084" name="TextBox 1083"/>
              <p:cNvSpPr txBox="1"/>
              <p:nvPr/>
            </p:nvSpPr>
            <p:spPr>
              <a:xfrm>
                <a:off x="11134769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E3</a:t>
                </a:r>
              </a:p>
            </p:txBody>
          </p:sp>
          <p:cxnSp>
            <p:nvCxnSpPr>
              <p:cNvPr id="1085" name="Connector: Elbow 1183"/>
              <p:cNvCxnSpPr/>
              <p:nvPr/>
            </p:nvCxnSpPr>
            <p:spPr>
              <a:xfrm flipV="1">
                <a:off x="10710607" y="3389005"/>
                <a:ext cx="93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083" name="Connector: Elbow 1181"/>
            <p:cNvCxnSpPr/>
            <p:nvPr/>
          </p:nvCxnSpPr>
          <p:spPr>
            <a:xfrm flipH="1" flipV="1">
              <a:off x="10863007" y="3389005"/>
              <a:ext cx="954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949" name="Straight Arrow Connector 948"/>
          <p:cNvCxnSpPr/>
          <p:nvPr/>
        </p:nvCxnSpPr>
        <p:spPr>
          <a:xfrm>
            <a:off x="4296447" y="6988330"/>
            <a:ext cx="30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0" name="Straight Arrow Connector 949"/>
          <p:cNvCxnSpPr/>
          <p:nvPr/>
        </p:nvCxnSpPr>
        <p:spPr>
          <a:xfrm>
            <a:off x="5895929" y="6981710"/>
            <a:ext cx="30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2" name="Straight Connector 1111"/>
          <p:cNvCxnSpPr/>
          <p:nvPr/>
        </p:nvCxnSpPr>
        <p:spPr>
          <a:xfrm>
            <a:off x="255411" y="7151253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13" name="Group 1112"/>
          <p:cNvGrpSpPr/>
          <p:nvPr/>
        </p:nvGrpSpPr>
        <p:grpSpPr>
          <a:xfrm>
            <a:off x="372105" y="7133857"/>
            <a:ext cx="174816" cy="288071"/>
            <a:chOff x="559534" y="4742300"/>
            <a:chExt cx="174816" cy="321097"/>
          </a:xfrm>
        </p:grpSpPr>
        <p:cxnSp>
          <p:nvCxnSpPr>
            <p:cNvPr id="1114" name="Straight Connector 111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15" name="TextBox 111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116" name="Group 1115"/>
          <p:cNvGrpSpPr/>
          <p:nvPr/>
        </p:nvGrpSpPr>
        <p:grpSpPr>
          <a:xfrm>
            <a:off x="640793" y="7133857"/>
            <a:ext cx="174816" cy="288071"/>
            <a:chOff x="559534" y="4742300"/>
            <a:chExt cx="174816" cy="321097"/>
          </a:xfrm>
        </p:grpSpPr>
        <p:cxnSp>
          <p:nvCxnSpPr>
            <p:cNvPr id="1117" name="Straight Connector 111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18" name="TextBox 111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119" name="Group 1118"/>
          <p:cNvGrpSpPr/>
          <p:nvPr/>
        </p:nvGrpSpPr>
        <p:grpSpPr>
          <a:xfrm>
            <a:off x="909481" y="7133857"/>
            <a:ext cx="174816" cy="288071"/>
            <a:chOff x="559534" y="4742300"/>
            <a:chExt cx="174816" cy="321097"/>
          </a:xfrm>
        </p:grpSpPr>
        <p:cxnSp>
          <p:nvCxnSpPr>
            <p:cNvPr id="1120" name="Straight Connector 111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21" name="TextBox 112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125" name="Group 1124"/>
          <p:cNvGrpSpPr/>
          <p:nvPr/>
        </p:nvGrpSpPr>
        <p:grpSpPr>
          <a:xfrm>
            <a:off x="1178169" y="7133857"/>
            <a:ext cx="174816" cy="288071"/>
            <a:chOff x="559534" y="4742300"/>
            <a:chExt cx="174816" cy="321097"/>
          </a:xfrm>
        </p:grpSpPr>
        <p:cxnSp>
          <p:nvCxnSpPr>
            <p:cNvPr id="1126" name="Straight Connector 112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127" name="TextBox 112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128" name="Group 1127"/>
          <p:cNvGrpSpPr/>
          <p:nvPr/>
        </p:nvGrpSpPr>
        <p:grpSpPr>
          <a:xfrm>
            <a:off x="1446857" y="7133857"/>
            <a:ext cx="174816" cy="288071"/>
            <a:chOff x="559534" y="4742300"/>
            <a:chExt cx="174816" cy="321097"/>
          </a:xfrm>
        </p:grpSpPr>
        <p:cxnSp>
          <p:nvCxnSpPr>
            <p:cNvPr id="1129" name="Straight Connector 112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55" name="TextBox 135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356" name="Group 1355"/>
          <p:cNvGrpSpPr/>
          <p:nvPr/>
        </p:nvGrpSpPr>
        <p:grpSpPr>
          <a:xfrm>
            <a:off x="1715545" y="7133857"/>
            <a:ext cx="174816" cy="288071"/>
            <a:chOff x="559534" y="4742300"/>
            <a:chExt cx="174816" cy="321097"/>
          </a:xfrm>
        </p:grpSpPr>
        <p:cxnSp>
          <p:nvCxnSpPr>
            <p:cNvPr id="1406" name="Straight Connector 140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7" name="TextBox 140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408" name="Group 1407"/>
          <p:cNvGrpSpPr/>
          <p:nvPr/>
        </p:nvGrpSpPr>
        <p:grpSpPr>
          <a:xfrm>
            <a:off x="1984233" y="7133857"/>
            <a:ext cx="174816" cy="288071"/>
            <a:chOff x="559534" y="4742300"/>
            <a:chExt cx="174816" cy="321097"/>
          </a:xfrm>
        </p:grpSpPr>
        <p:cxnSp>
          <p:nvCxnSpPr>
            <p:cNvPr id="1428" name="Straight Connector 142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29" name="TextBox 142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435" name="Group 1434"/>
          <p:cNvGrpSpPr/>
          <p:nvPr/>
        </p:nvGrpSpPr>
        <p:grpSpPr>
          <a:xfrm>
            <a:off x="2252921" y="7133857"/>
            <a:ext cx="174816" cy="288071"/>
            <a:chOff x="559534" y="4742300"/>
            <a:chExt cx="174816" cy="321097"/>
          </a:xfrm>
        </p:grpSpPr>
        <p:cxnSp>
          <p:nvCxnSpPr>
            <p:cNvPr id="1460" name="Straight Connector 145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82" name="TextBox 148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488" name="Group 1487"/>
          <p:cNvGrpSpPr/>
          <p:nvPr/>
        </p:nvGrpSpPr>
        <p:grpSpPr>
          <a:xfrm>
            <a:off x="2521609" y="7133857"/>
            <a:ext cx="174816" cy="288071"/>
            <a:chOff x="559534" y="4742300"/>
            <a:chExt cx="174816" cy="321097"/>
          </a:xfrm>
        </p:grpSpPr>
        <p:cxnSp>
          <p:nvCxnSpPr>
            <p:cNvPr id="1515" name="Straight Connector 151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16" name="TextBox 1515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536" name="Group 1535"/>
          <p:cNvGrpSpPr/>
          <p:nvPr/>
        </p:nvGrpSpPr>
        <p:grpSpPr>
          <a:xfrm>
            <a:off x="2726692" y="7098630"/>
            <a:ext cx="358319" cy="398001"/>
            <a:chOff x="559534" y="4696711"/>
            <a:chExt cx="174816" cy="443630"/>
          </a:xfrm>
        </p:grpSpPr>
        <p:cxnSp>
          <p:nvCxnSpPr>
            <p:cNvPr id="1537" name="Straight Connector 153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38" name="TextBox 1537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539" name="Straight Arrow Connector 1538"/>
          <p:cNvCxnSpPr/>
          <p:nvPr/>
        </p:nvCxnSpPr>
        <p:spPr>
          <a:xfrm>
            <a:off x="455598" y="7073717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540" name="Group 1539"/>
          <p:cNvGrpSpPr/>
          <p:nvPr/>
        </p:nvGrpSpPr>
        <p:grpSpPr>
          <a:xfrm>
            <a:off x="2958602" y="7132915"/>
            <a:ext cx="358319" cy="302972"/>
            <a:chOff x="559534" y="4742300"/>
            <a:chExt cx="174816" cy="337706"/>
          </a:xfrm>
        </p:grpSpPr>
        <p:cxnSp>
          <p:nvCxnSpPr>
            <p:cNvPr id="1580" name="Straight Connector 157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81" name="TextBox 1580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584" name="Straight Arrow Connector 1583"/>
          <p:cNvCxnSpPr/>
          <p:nvPr/>
        </p:nvCxnSpPr>
        <p:spPr>
          <a:xfrm>
            <a:off x="1269737" y="7073717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85" name="Straight Arrow Connector 1584"/>
          <p:cNvCxnSpPr/>
          <p:nvPr/>
        </p:nvCxnSpPr>
        <p:spPr>
          <a:xfrm>
            <a:off x="2069003" y="7073717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86" name="Straight Arrow Connector 1585"/>
          <p:cNvCxnSpPr/>
          <p:nvPr/>
        </p:nvCxnSpPr>
        <p:spPr>
          <a:xfrm>
            <a:off x="2611419" y="7073717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587" name="Group 1586"/>
          <p:cNvGrpSpPr/>
          <p:nvPr/>
        </p:nvGrpSpPr>
        <p:grpSpPr>
          <a:xfrm>
            <a:off x="335663" y="6675153"/>
            <a:ext cx="317569" cy="291440"/>
            <a:chOff x="10593504" y="3151565"/>
            <a:chExt cx="317569" cy="291440"/>
          </a:xfrm>
        </p:grpSpPr>
        <p:sp>
          <p:nvSpPr>
            <p:cNvPr id="1588" name="TextBox 1587"/>
            <p:cNvSpPr txBox="1"/>
            <p:nvPr/>
          </p:nvSpPr>
          <p:spPr>
            <a:xfrm>
              <a:off x="10593504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E1</a:t>
              </a:r>
            </a:p>
          </p:txBody>
        </p:sp>
        <p:cxnSp>
          <p:nvCxnSpPr>
            <p:cNvPr id="1589" name="Connector: Elbow 1311"/>
            <p:cNvCxnSpPr/>
            <p:nvPr/>
          </p:nvCxnSpPr>
          <p:spPr>
            <a:xfrm flipV="1">
              <a:off x="10710607" y="3389005"/>
              <a:ext cx="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590" name="Group 1589"/>
          <p:cNvGrpSpPr/>
          <p:nvPr/>
        </p:nvGrpSpPr>
        <p:grpSpPr>
          <a:xfrm>
            <a:off x="1260047" y="6670386"/>
            <a:ext cx="1376400" cy="291440"/>
            <a:chOff x="9901651" y="3151565"/>
            <a:chExt cx="1376400" cy="291440"/>
          </a:xfrm>
        </p:grpSpPr>
        <p:grpSp>
          <p:nvGrpSpPr>
            <p:cNvPr id="1591" name="Group 1590"/>
            <p:cNvGrpSpPr/>
            <p:nvPr/>
          </p:nvGrpSpPr>
          <p:grpSpPr>
            <a:xfrm>
              <a:off x="9901651" y="3151565"/>
              <a:ext cx="1224000" cy="291440"/>
              <a:chOff x="9901651" y="3151565"/>
              <a:chExt cx="1224000" cy="291440"/>
            </a:xfrm>
          </p:grpSpPr>
          <p:sp>
            <p:nvSpPr>
              <p:cNvPr id="1593" name="TextBox 1592"/>
              <p:cNvSpPr txBox="1"/>
              <p:nvPr/>
            </p:nvSpPr>
            <p:spPr>
              <a:xfrm>
                <a:off x="10501691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E4</a:t>
                </a:r>
              </a:p>
            </p:txBody>
          </p:sp>
          <p:cxnSp>
            <p:nvCxnSpPr>
              <p:cNvPr id="1594" name="Connector: Elbow 1303"/>
              <p:cNvCxnSpPr/>
              <p:nvPr/>
            </p:nvCxnSpPr>
            <p:spPr>
              <a:xfrm flipV="1">
                <a:off x="9901651" y="3389005"/>
                <a:ext cx="1224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592" name="Connector: Elbow 1301"/>
            <p:cNvCxnSpPr/>
            <p:nvPr/>
          </p:nvCxnSpPr>
          <p:spPr>
            <a:xfrm flipH="1" flipV="1">
              <a:off x="10054051" y="3389005"/>
              <a:ext cx="1224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595" name="Straight Arrow Connector 1594"/>
          <p:cNvCxnSpPr/>
          <p:nvPr/>
        </p:nvCxnSpPr>
        <p:spPr>
          <a:xfrm flipH="1">
            <a:off x="1270305" y="7001305"/>
            <a:ext cx="1368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97" name="Where possible, use code that works when run."/>
          <p:cNvSpPr txBox="1"/>
          <p:nvPr/>
        </p:nvSpPr>
        <p:spPr>
          <a:xfrm>
            <a:off x="10515686" y="1673463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ROLLING EPISODES FROM POINTS IN TIME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7432" y="4182457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00" dirty="0"/>
              <a:t>A range of days after the index event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598" name="TextBox 1597"/>
          <p:cNvSpPr txBox="1"/>
          <p:nvPr/>
        </p:nvSpPr>
        <p:spPr>
          <a:xfrm>
            <a:off x="3556261" y="4182457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00" dirty="0"/>
              <a:t>A range of days after the index period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600" name="TextBox 1599"/>
          <p:cNvSpPr txBox="1"/>
          <p:nvPr/>
        </p:nvSpPr>
        <p:spPr>
          <a:xfrm>
            <a:off x="405869" y="5750134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00" dirty="0"/>
              <a:t>Track episode backwards in time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601" name="TextBox 1600"/>
          <p:cNvSpPr txBox="1"/>
          <p:nvPr/>
        </p:nvSpPr>
        <p:spPr>
          <a:xfrm>
            <a:off x="3564698" y="5750134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Track episode backwards in time</a:t>
            </a:r>
          </a:p>
        </p:txBody>
      </p:sp>
      <p:sp>
        <p:nvSpPr>
          <p:cNvPr id="1602" name="TextBox 1601"/>
          <p:cNvSpPr txBox="1"/>
          <p:nvPr/>
        </p:nvSpPr>
        <p:spPr>
          <a:xfrm>
            <a:off x="397431" y="7546730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00" dirty="0"/>
              <a:t>Track episode in other units of time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605" name="TextBox 1604"/>
          <p:cNvSpPr txBox="1"/>
          <p:nvPr/>
        </p:nvSpPr>
        <p:spPr>
          <a:xfrm>
            <a:off x="7241002" y="2984952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00" dirty="0"/>
              <a:t>Track episode from events that continue to recur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606" name="TextBox 1605"/>
          <p:cNvSpPr txBox="1"/>
          <p:nvPr/>
        </p:nvSpPr>
        <p:spPr>
          <a:xfrm>
            <a:off x="10484305" y="2984952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00" dirty="0"/>
              <a:t>Track episode from periods that continue to recur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607" name="TextBox 1606"/>
          <p:cNvSpPr txBox="1"/>
          <p:nvPr/>
        </p:nvSpPr>
        <p:spPr>
          <a:xfrm>
            <a:off x="397431" y="3050268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00" dirty="0"/>
              <a:t>A number of days after the index event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608" name="TextBox 1607"/>
          <p:cNvSpPr txBox="1"/>
          <p:nvPr/>
        </p:nvSpPr>
        <p:spPr>
          <a:xfrm>
            <a:off x="3556260" y="3050268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00" dirty="0"/>
              <a:t>A number of days after the index period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609" name="TextBox 1608"/>
          <p:cNvSpPr txBox="1"/>
          <p:nvPr/>
        </p:nvSpPr>
        <p:spPr>
          <a:xfrm>
            <a:off x="7189403" y="4084687"/>
            <a:ext cx="3061319" cy="4436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00" dirty="0"/>
              <a:t>Track episode from events with a short period of recurrence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610" name="TextBox 1609"/>
          <p:cNvSpPr txBox="1"/>
          <p:nvPr/>
        </p:nvSpPr>
        <p:spPr>
          <a:xfrm>
            <a:off x="7146161" y="5750134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Track episode backwards in time</a:t>
            </a:r>
          </a:p>
        </p:txBody>
      </p:sp>
      <p:sp>
        <p:nvSpPr>
          <p:cNvPr id="1611" name="TextBox 1610"/>
          <p:cNvSpPr txBox="1"/>
          <p:nvPr/>
        </p:nvSpPr>
        <p:spPr>
          <a:xfrm>
            <a:off x="10564697" y="5358878"/>
            <a:ext cx="306131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Choose your own index event</a:t>
            </a:r>
          </a:p>
        </p:txBody>
      </p:sp>
    </p:spTree>
    <p:extLst>
      <p:ext uri="{BB962C8B-B14F-4D97-AF65-F5344CB8AC3E}">
        <p14:creationId xmlns:p14="http://schemas.microsoft.com/office/powerpoint/2010/main" val="130750710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574370" y="-1075136"/>
            <a:ext cx="6159575" cy="3553962"/>
            <a:chOff x="0" y="51032"/>
            <a:chExt cx="6159573" cy="3553961"/>
          </a:xfrm>
        </p:grpSpPr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611629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Multi-stage deterministic linkages and case definitions with </a:t>
            </a:r>
            <a:r>
              <a:rPr lang="en-GB" sz="3600" dirty="0" err="1">
                <a:solidFill>
                  <a:schemeClr val="accent1"/>
                </a:solidFill>
              </a:rPr>
              <a:t>diyar</a:t>
            </a:r>
            <a:r>
              <a:rPr sz="3600" dirty="0">
                <a:solidFill>
                  <a:schemeClr val="accent1"/>
                </a:solidFill>
              </a:rPr>
              <a:t>: : </a:t>
            </a:r>
            <a:r>
              <a:rPr sz="2400" dirty="0">
                <a:solidFill>
                  <a:schemeClr val="accen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sz="36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 err="1"/>
              <a:t>RStudio</a:t>
            </a:r>
            <a:r>
              <a:rPr dirty="0"/>
              <a:t>® is a trademark of </a:t>
            </a:r>
            <a:r>
              <a:rPr dirty="0" err="1"/>
              <a:t>RStudio</a:t>
            </a:r>
            <a:r>
              <a:rPr dirty="0"/>
              <a:t>, Inc.  •  </a:t>
            </a:r>
            <a:r>
              <a:rPr dirty="0">
                <a:hlinkClick r:id="rId4"/>
              </a:rPr>
              <a:t>CC BY </a:t>
            </a:r>
            <a:r>
              <a:rPr lang="en-GB" dirty="0" err="1"/>
              <a:t>Olisaeloka</a:t>
            </a:r>
            <a:r>
              <a:rPr lang="en-GB" dirty="0"/>
              <a:t> </a:t>
            </a:r>
            <a:r>
              <a:rPr lang="en-GB" dirty="0" err="1"/>
              <a:t>Nsonwu</a:t>
            </a:r>
            <a:r>
              <a:rPr lang="en-GB" dirty="0"/>
              <a:t>  </a:t>
            </a:r>
            <a:r>
              <a:rPr dirty="0"/>
              <a:t>•  </a:t>
            </a:r>
            <a:r>
              <a:rPr lang="en-GB" dirty="0" err="1">
                <a:hlinkClick r:id="rId5"/>
              </a:rPr>
              <a:t>olisa.nsonwu</a:t>
            </a:r>
            <a:r>
              <a:rPr dirty="0">
                <a:hlinkClick r:id="rId5"/>
              </a:rPr>
              <a:t>@</a:t>
            </a:r>
            <a:r>
              <a:rPr lang="en-GB" dirty="0">
                <a:hlinkClick r:id="rId5"/>
              </a:rPr>
              <a:t>g</a:t>
            </a:r>
            <a:r>
              <a:rPr dirty="0">
                <a:hlinkClick r:id="rId5"/>
              </a:rPr>
              <a:t>mail.com</a:t>
            </a:r>
            <a:r>
              <a:rPr dirty="0"/>
              <a:t>   •  Learn more </a:t>
            </a:r>
            <a:r>
              <a:rPr lang="en-GB" dirty="0">
                <a:hlinkClick r:id="rId6"/>
              </a:rPr>
              <a:t>here</a:t>
            </a:r>
            <a:endParaRPr dirty="0"/>
          </a:p>
        </p:txBody>
      </p:sp>
      <p:sp>
        <p:nvSpPr>
          <p:cNvPr id="189" name="Useful Elements"/>
          <p:cNvSpPr txBox="1"/>
          <p:nvPr/>
        </p:nvSpPr>
        <p:spPr>
          <a:xfrm>
            <a:off x="5825514" y="1265085"/>
            <a:ext cx="169597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Data linkage</a:t>
            </a:r>
            <a:endParaRPr dirty="0"/>
          </a:p>
        </p:txBody>
      </p:sp>
      <p:grpSp>
        <p:nvGrpSpPr>
          <p:cNvPr id="51" name="Group 50"/>
          <p:cNvGrpSpPr/>
          <p:nvPr/>
        </p:nvGrpSpPr>
        <p:grpSpPr>
          <a:xfrm>
            <a:off x="282688" y="1214971"/>
            <a:ext cx="13337873" cy="4229"/>
            <a:chOff x="282688" y="1214971"/>
            <a:chExt cx="13337873" cy="4229"/>
          </a:xfrm>
        </p:grpSpPr>
        <p:sp>
          <p:nvSpPr>
            <p:cNvPr id="153" name="Line"/>
            <p:cNvSpPr/>
            <p:nvPr/>
          </p:nvSpPr>
          <p:spPr>
            <a:xfrm>
              <a:off x="282688" y="1219200"/>
              <a:ext cx="7225200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2" name="Line"/>
            <p:cNvSpPr/>
            <p:nvPr/>
          </p:nvSpPr>
          <p:spPr>
            <a:xfrm>
              <a:off x="7124373" y="1214971"/>
              <a:ext cx="6496188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208113" y="6722208"/>
            <a:ext cx="12770375" cy="2959194"/>
            <a:chOff x="208113" y="5141058"/>
            <a:chExt cx="12770375" cy="2959194"/>
          </a:xfrm>
        </p:grpSpPr>
        <p:grpSp>
          <p:nvGrpSpPr>
            <p:cNvPr id="1580" name="Group 1579"/>
            <p:cNvGrpSpPr/>
            <p:nvPr/>
          </p:nvGrpSpPr>
          <p:grpSpPr>
            <a:xfrm>
              <a:off x="208113" y="5160931"/>
              <a:ext cx="2269051" cy="1237739"/>
              <a:chOff x="202390" y="2221438"/>
              <a:chExt cx="2567647" cy="1400626"/>
            </a:xfrm>
          </p:grpSpPr>
          <p:sp>
            <p:nvSpPr>
              <p:cNvPr id="1581" name="Rectangle 1580"/>
              <p:cNvSpPr/>
              <p:nvPr/>
            </p:nvSpPr>
            <p:spPr>
              <a:xfrm>
                <a:off x="202390" y="2221438"/>
                <a:ext cx="631904" cy="1107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584" name="TextBox 1583"/>
              <p:cNvSpPr txBox="1"/>
              <p:nvPr/>
            </p:nvSpPr>
            <p:spPr>
              <a:xfrm>
                <a:off x="826863" y="2424843"/>
                <a:ext cx="882195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Procure.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85" name="TextBox 1584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23/03/1986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86" name="TextBox 1585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587" name="Group 1586"/>
            <p:cNvGrpSpPr/>
            <p:nvPr/>
          </p:nvGrpSpPr>
          <p:grpSpPr>
            <a:xfrm>
              <a:off x="2796702" y="5160931"/>
              <a:ext cx="2305793" cy="1237739"/>
              <a:chOff x="160813" y="2221438"/>
              <a:chExt cx="2609224" cy="1400626"/>
            </a:xfrm>
          </p:grpSpPr>
          <p:sp>
            <p:nvSpPr>
              <p:cNvPr id="1588" name="Rectangle 1587"/>
              <p:cNvSpPr/>
              <p:nvPr/>
            </p:nvSpPr>
            <p:spPr>
              <a:xfrm>
                <a:off x="160813" y="2221438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2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589" name="TextBox 1588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Security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90" name="TextBox 1589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23/03/1986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91" name="TextBox 1590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03" name="Group 1602"/>
            <p:cNvGrpSpPr/>
            <p:nvPr/>
          </p:nvGrpSpPr>
          <p:grpSpPr>
            <a:xfrm>
              <a:off x="5422033" y="5160932"/>
              <a:ext cx="2305793" cy="1237739"/>
              <a:chOff x="160813" y="2221438"/>
              <a:chExt cx="2609224" cy="1400626"/>
            </a:xfrm>
          </p:grpSpPr>
          <p:sp>
            <p:nvSpPr>
              <p:cNvPr id="1604" name="Rectangle 1603"/>
              <p:cNvSpPr/>
              <p:nvPr/>
            </p:nvSpPr>
            <p:spPr>
              <a:xfrm>
                <a:off x="160813" y="2221438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3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05" name="TextBox 160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Security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06" name="TextBox 160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23/03/1968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07" name="TextBox 1606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52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08" name="Group 1607"/>
            <p:cNvGrpSpPr/>
            <p:nvPr/>
          </p:nvGrpSpPr>
          <p:grpSpPr>
            <a:xfrm>
              <a:off x="8047364" y="5160932"/>
              <a:ext cx="2305793" cy="1237739"/>
              <a:chOff x="160813" y="2221438"/>
              <a:chExt cx="2609224" cy="1400626"/>
            </a:xfrm>
          </p:grpSpPr>
          <p:sp>
            <p:nvSpPr>
              <p:cNvPr id="1609" name="Rectangle 1608"/>
              <p:cNvSpPr/>
              <p:nvPr/>
            </p:nvSpPr>
            <p:spPr>
              <a:xfrm>
                <a:off x="160813" y="2221438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4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10" name="TextBox 160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1" name="TextBox 161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01/02/1985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2" name="TextBox 1611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40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13" name="Group 1612"/>
            <p:cNvGrpSpPr/>
            <p:nvPr/>
          </p:nvGrpSpPr>
          <p:grpSpPr>
            <a:xfrm>
              <a:off x="10672695" y="5160932"/>
              <a:ext cx="2305793" cy="1237738"/>
              <a:chOff x="160813" y="2221438"/>
              <a:chExt cx="2609224" cy="1400625"/>
            </a:xfrm>
          </p:grpSpPr>
          <p:sp>
            <p:nvSpPr>
              <p:cNvPr id="1615" name="TextBox 161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6" name="TextBox 161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02/01/1985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7" name="TextBox 1616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35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4" name="Rectangle 1613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5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618" name="Group 1617"/>
            <p:cNvGrpSpPr/>
            <p:nvPr/>
          </p:nvGrpSpPr>
          <p:grpSpPr>
            <a:xfrm>
              <a:off x="2796702" y="6391551"/>
              <a:ext cx="2305793" cy="1237738"/>
              <a:chOff x="160813" y="2221438"/>
              <a:chExt cx="2609224" cy="1400625"/>
            </a:xfrm>
          </p:grpSpPr>
          <p:sp>
            <p:nvSpPr>
              <p:cNvPr id="1619" name="Rectangle 1618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6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20" name="TextBox 161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1" name="TextBox 162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11/03/1964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2" name="TextBox 1621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56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23" name="Group 1622"/>
            <p:cNvGrpSpPr/>
            <p:nvPr/>
          </p:nvGrpSpPr>
          <p:grpSpPr>
            <a:xfrm>
              <a:off x="5422033" y="6391551"/>
              <a:ext cx="2305793" cy="1237738"/>
              <a:chOff x="160813" y="2221438"/>
              <a:chExt cx="2609224" cy="1400625"/>
            </a:xfrm>
          </p:grpSpPr>
          <p:sp>
            <p:nvSpPr>
              <p:cNvPr id="1624" name="Rectangle 1623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7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25" name="TextBox 162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6" name="TextBox 162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11/03/1964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7" name="TextBox 1626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56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28" name="Group 1627"/>
            <p:cNvGrpSpPr/>
            <p:nvPr/>
          </p:nvGrpSpPr>
          <p:grpSpPr>
            <a:xfrm>
              <a:off x="8047364" y="6391551"/>
              <a:ext cx="2305793" cy="1237738"/>
              <a:chOff x="160813" y="2221438"/>
              <a:chExt cx="2609224" cy="1400625"/>
            </a:xfrm>
          </p:grpSpPr>
          <p:sp>
            <p:nvSpPr>
              <p:cNvPr id="1629" name="Rectangle 1628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8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30" name="TextBox 162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Procure.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31" name="TextBox 163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11/10/1985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32" name="TextBox 1631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33" name="Group 1632"/>
            <p:cNvGrpSpPr/>
            <p:nvPr/>
          </p:nvGrpSpPr>
          <p:grpSpPr>
            <a:xfrm>
              <a:off x="988393" y="5856459"/>
              <a:ext cx="7935493" cy="2192165"/>
              <a:chOff x="5958326" y="-3528381"/>
              <a:chExt cx="2556000" cy="7157435"/>
            </a:xfrm>
          </p:grpSpPr>
          <p:cxnSp>
            <p:nvCxnSpPr>
              <p:cNvPr id="1634" name="Straight Connector 1633"/>
              <p:cNvCxnSpPr/>
              <p:nvPr/>
            </p:nvCxnSpPr>
            <p:spPr>
              <a:xfrm>
                <a:off x="5958326" y="-3528381"/>
                <a:ext cx="0" cy="71574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35" name="Straight Connector 1634"/>
              <p:cNvCxnSpPr/>
              <p:nvPr/>
            </p:nvCxnSpPr>
            <p:spPr>
              <a:xfrm>
                <a:off x="8514326" y="534353"/>
                <a:ext cx="0" cy="305604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36" name="Straight Connector 1635"/>
              <p:cNvCxnSpPr/>
              <p:nvPr/>
            </p:nvCxnSpPr>
            <p:spPr>
              <a:xfrm rot="5400000">
                <a:off x="7236326" y="2326322"/>
                <a:ext cx="0" cy="2556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637" name="Straight Connector 1636"/>
            <p:cNvCxnSpPr/>
            <p:nvPr/>
          </p:nvCxnSpPr>
          <p:spPr>
            <a:xfrm>
              <a:off x="9382409" y="7629301"/>
              <a:ext cx="0" cy="2097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38" name="Straight Connector 1637"/>
            <p:cNvCxnSpPr/>
            <p:nvPr/>
          </p:nvCxnSpPr>
          <p:spPr>
            <a:xfrm flipH="1">
              <a:off x="8923886" y="7838963"/>
              <a:ext cx="45682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39" name="Straight Connector 1638"/>
            <p:cNvCxnSpPr/>
            <p:nvPr/>
          </p:nvCxnSpPr>
          <p:spPr>
            <a:xfrm flipV="1">
              <a:off x="1526280" y="6410458"/>
              <a:ext cx="0" cy="1598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40" name="Chevron 1639"/>
            <p:cNvSpPr/>
            <p:nvPr/>
          </p:nvSpPr>
          <p:spPr>
            <a:xfrm>
              <a:off x="4885075" y="7932667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1" name="Chevron 1640"/>
            <p:cNvSpPr/>
            <p:nvPr/>
          </p:nvSpPr>
          <p:spPr>
            <a:xfrm rot="5400000">
              <a:off x="1399269" y="684492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2" name="Chevron 1641"/>
            <p:cNvSpPr/>
            <p:nvPr/>
          </p:nvSpPr>
          <p:spPr>
            <a:xfrm rot="5400000">
              <a:off x="856954" y="684492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43" name="Straight Connector 1642"/>
            <p:cNvCxnSpPr/>
            <p:nvPr/>
          </p:nvCxnSpPr>
          <p:spPr>
            <a:xfrm flipH="1">
              <a:off x="9749099" y="6281607"/>
              <a:ext cx="190506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4" name="Straight Connector 1643"/>
            <p:cNvCxnSpPr/>
            <p:nvPr/>
          </p:nvCxnSpPr>
          <p:spPr>
            <a:xfrm flipH="1">
              <a:off x="8825734" y="6281607"/>
              <a:ext cx="20483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5" name="Straight Connector 1644"/>
            <p:cNvCxnSpPr/>
            <p:nvPr/>
          </p:nvCxnSpPr>
          <p:spPr>
            <a:xfrm flipV="1">
              <a:off x="8838161" y="5858237"/>
              <a:ext cx="0" cy="43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6" name="Straight Connector 1645"/>
            <p:cNvCxnSpPr/>
            <p:nvPr/>
          </p:nvCxnSpPr>
          <p:spPr>
            <a:xfrm flipV="1">
              <a:off x="11353683" y="5858237"/>
              <a:ext cx="0" cy="43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47" name="Chevron 1646"/>
            <p:cNvSpPr/>
            <p:nvPr/>
          </p:nvSpPr>
          <p:spPr>
            <a:xfrm rot="5400000">
              <a:off x="11232277" y="5951171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8" name="Chevron 1647"/>
            <p:cNvSpPr/>
            <p:nvPr/>
          </p:nvSpPr>
          <p:spPr>
            <a:xfrm rot="10800000">
              <a:off x="11378208" y="6189679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9" name="Chevron 1648"/>
            <p:cNvSpPr/>
            <p:nvPr/>
          </p:nvSpPr>
          <p:spPr>
            <a:xfrm rot="10800000">
              <a:off x="10150290" y="6189678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50" name="Straight Connector 1649"/>
            <p:cNvCxnSpPr/>
            <p:nvPr/>
          </p:nvCxnSpPr>
          <p:spPr>
            <a:xfrm flipH="1">
              <a:off x="4501599" y="7531435"/>
              <a:ext cx="190506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1" name="Straight Connector 1650"/>
            <p:cNvCxnSpPr/>
            <p:nvPr/>
          </p:nvCxnSpPr>
          <p:spPr>
            <a:xfrm flipH="1">
              <a:off x="3578234" y="7531435"/>
              <a:ext cx="20483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2" name="Straight Connector 1651"/>
            <p:cNvCxnSpPr/>
            <p:nvPr/>
          </p:nvCxnSpPr>
          <p:spPr>
            <a:xfrm flipV="1">
              <a:off x="3590661" y="7086293"/>
              <a:ext cx="0" cy="4451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3" name="Straight Connector 1652"/>
            <p:cNvCxnSpPr/>
            <p:nvPr/>
          </p:nvCxnSpPr>
          <p:spPr>
            <a:xfrm flipV="1">
              <a:off x="6106183" y="7086293"/>
              <a:ext cx="0" cy="4451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54" name="Chevron 1653"/>
            <p:cNvSpPr/>
            <p:nvPr/>
          </p:nvSpPr>
          <p:spPr>
            <a:xfrm rot="5400000">
              <a:off x="5978308" y="7201382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55" name="Chevron 1654"/>
            <p:cNvSpPr/>
            <p:nvPr/>
          </p:nvSpPr>
          <p:spPr>
            <a:xfrm rot="10800000">
              <a:off x="6130708" y="7439507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56" name="Chevron 1655"/>
            <p:cNvSpPr/>
            <p:nvPr/>
          </p:nvSpPr>
          <p:spPr>
            <a:xfrm rot="10800000">
              <a:off x="4902790" y="743950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65" name="Straight Connector 1664"/>
            <p:cNvCxnSpPr/>
            <p:nvPr/>
          </p:nvCxnSpPr>
          <p:spPr>
            <a:xfrm flipV="1">
              <a:off x="3659673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7" name="Straight Connector 1666"/>
            <p:cNvCxnSpPr/>
            <p:nvPr/>
          </p:nvCxnSpPr>
          <p:spPr>
            <a:xfrm rot="16200000" flipV="1">
              <a:off x="5583781" y="3221339"/>
              <a:ext cx="0" cy="38482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8" name="Straight Connector 1667"/>
            <p:cNvCxnSpPr/>
            <p:nvPr/>
          </p:nvCxnSpPr>
          <p:spPr>
            <a:xfrm flipV="1">
              <a:off x="7507888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9" name="Straight Connector 1668"/>
            <p:cNvCxnSpPr/>
            <p:nvPr/>
          </p:nvCxnSpPr>
          <p:spPr>
            <a:xfrm flipV="1">
              <a:off x="6403496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70" name="Straight Connector 1669"/>
            <p:cNvCxnSpPr/>
            <p:nvPr/>
          </p:nvCxnSpPr>
          <p:spPr>
            <a:xfrm flipV="1">
              <a:off x="4654829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71" name="Chevron 1670"/>
            <p:cNvSpPr/>
            <p:nvPr/>
          </p:nvSpPr>
          <p:spPr>
            <a:xfrm rot="16200000" flipV="1">
              <a:off x="3528844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2" name="Chevron 1671"/>
            <p:cNvSpPr/>
            <p:nvPr/>
          </p:nvSpPr>
          <p:spPr>
            <a:xfrm rot="16200000" flipV="1">
              <a:off x="4536213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3" name="Chevron 1672"/>
            <p:cNvSpPr/>
            <p:nvPr/>
          </p:nvSpPr>
          <p:spPr>
            <a:xfrm rot="16200000" flipV="1">
              <a:off x="6271135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4" name="Chevron 1673"/>
            <p:cNvSpPr/>
            <p:nvPr/>
          </p:nvSpPr>
          <p:spPr>
            <a:xfrm rot="16200000" flipV="1">
              <a:off x="7377311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69" name="Rectangular Callout 168"/>
          <p:cNvSpPr/>
          <p:nvPr/>
        </p:nvSpPr>
        <p:spPr>
          <a:xfrm flipV="1">
            <a:off x="10647259" y="8018997"/>
            <a:ext cx="1392406" cy="900000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6" name="TextBox 1675"/>
          <p:cNvSpPr txBox="1"/>
          <p:nvPr/>
        </p:nvSpPr>
        <p:spPr>
          <a:xfrm>
            <a:off x="10710457" y="8022695"/>
            <a:ext cx="1264190" cy="812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buClr>
                <a:schemeClr val="accent4"/>
              </a:buClr>
            </a:pPr>
            <a:r>
              <a:rPr lang="en-GB" sz="1050" dirty="0"/>
              <a:t>Match a range of values using </a:t>
            </a:r>
            <a:r>
              <a:rPr lang="en-GB" sz="1050" b="0" dirty="0">
                <a:latin typeface="Consolas" panose="020B0609020204030204" pitchFamily="49" charset="0"/>
              </a:rPr>
              <a:t>`</a:t>
            </a:r>
            <a:r>
              <a:rPr lang="en-GB" sz="1050" b="0" dirty="0" err="1">
                <a:latin typeface="Consolas" panose="020B0609020204030204" pitchFamily="49" charset="0"/>
              </a:rPr>
              <a:t>number_line</a:t>
            </a:r>
            <a:r>
              <a:rPr lang="en-GB" sz="1050" b="0" dirty="0">
                <a:latin typeface="Consolas" panose="020B0609020204030204" pitchFamily="49" charset="0"/>
              </a:rPr>
              <a:t>` </a:t>
            </a:r>
            <a:r>
              <a:rPr lang="en-GB" sz="1050" dirty="0"/>
              <a:t>objects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896937" y="4083210"/>
            <a:ext cx="1236432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CRI 01</a:t>
            </a:r>
            <a:endParaRPr kumimoji="0" lang="en-GB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1" name="TextBox 1110"/>
          <p:cNvSpPr txBox="1"/>
          <p:nvPr/>
        </p:nvSpPr>
        <p:spPr>
          <a:xfrm>
            <a:off x="12896937" y="4529521"/>
            <a:ext cx="1236432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CRI 02</a:t>
            </a:r>
            <a:endParaRPr kumimoji="0" lang="en-GB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7" name="TextBox 1126"/>
          <p:cNvSpPr txBox="1"/>
          <p:nvPr/>
        </p:nvSpPr>
        <p:spPr>
          <a:xfrm>
            <a:off x="12896937" y="5091914"/>
            <a:ext cx="1236432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/>
              <a:t>CRI 03</a:t>
            </a:r>
            <a:endParaRPr kumimoji="0" lang="en-GB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69448" y="3057736"/>
            <a:ext cx="2147931" cy="1066249"/>
            <a:chOff x="202390" y="2381585"/>
            <a:chExt cx="2430588" cy="1206563"/>
          </a:xfrm>
        </p:grpSpPr>
        <p:sp>
          <p:nvSpPr>
            <p:cNvPr id="10" name="Rectangle 9"/>
            <p:cNvSpPr/>
            <p:nvPr/>
          </p:nvSpPr>
          <p:spPr>
            <a:xfrm>
              <a:off x="202390" y="2381585"/>
              <a:ext cx="631904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1</a:t>
              </a:r>
              <a:endPara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6863" y="2424843"/>
              <a:ext cx="882195" cy="574569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u="sng" dirty="0"/>
                <a:t>f</a:t>
              </a: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orename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50" b="0" dirty="0">
                  <a:latin typeface="Consolas" panose="020B0609020204030204" pitchFamily="49" charset="0"/>
                </a:rPr>
                <a:t>NA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12" name="TextBox 911"/>
            <p:cNvSpPr txBox="1"/>
            <p:nvPr/>
          </p:nvSpPr>
          <p:spPr>
            <a:xfrm>
              <a:off x="1750783" y="2420490"/>
              <a:ext cx="882195" cy="58327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surname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50" b="0" dirty="0">
                  <a:latin typeface="Consolas" panose="020B0609020204030204" pitchFamily="49" charset="0"/>
                </a:rPr>
                <a:t>Jefferso</a:t>
              </a:r>
              <a:r>
                <a:rPr lang="en-GB" sz="1100" b="0" dirty="0">
                  <a:latin typeface="Consolas" panose="020B0609020204030204" pitchFamily="49" charset="0"/>
                </a:rPr>
                <a:t>n</a:t>
              </a:r>
              <a:endParaRPr kumimoji="0" lang="en-GB" sz="11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14" name="TextBox 913"/>
            <p:cNvSpPr txBox="1"/>
            <p:nvPr/>
          </p:nvSpPr>
          <p:spPr>
            <a:xfrm>
              <a:off x="1271431" y="3072703"/>
              <a:ext cx="882195" cy="51544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sex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b="0" dirty="0">
                  <a:latin typeface="Consolas" panose="020B0609020204030204" pitchFamily="49" charset="0"/>
                </a:rPr>
                <a:t>Male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</p:grpSp>
      <p:grpSp>
        <p:nvGrpSpPr>
          <p:cNvPr id="916" name="Group 915"/>
          <p:cNvGrpSpPr/>
          <p:nvPr/>
        </p:nvGrpSpPr>
        <p:grpSpPr>
          <a:xfrm>
            <a:off x="2769481" y="3057736"/>
            <a:ext cx="2147931" cy="1066249"/>
            <a:chOff x="202390" y="2381585"/>
            <a:chExt cx="2430588" cy="1206562"/>
          </a:xfrm>
        </p:grpSpPr>
        <p:sp>
          <p:nvSpPr>
            <p:cNvPr id="917" name="Rectangle 916"/>
            <p:cNvSpPr/>
            <p:nvPr/>
          </p:nvSpPr>
          <p:spPr>
            <a:xfrm>
              <a:off x="202390" y="2381585"/>
              <a:ext cx="631904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2</a:t>
              </a:r>
              <a:endPara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18" name="TextBox 917"/>
            <p:cNvSpPr txBox="1"/>
            <p:nvPr/>
          </p:nvSpPr>
          <p:spPr>
            <a:xfrm>
              <a:off x="826863" y="2424839"/>
              <a:ext cx="882194" cy="574568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u="sng" dirty="0"/>
                <a:t>f</a:t>
              </a: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orename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50" b="0" dirty="0">
                  <a:latin typeface="Consolas" panose="020B0609020204030204" pitchFamily="49" charset="0"/>
                </a:rPr>
                <a:t>NA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19" name="TextBox 918"/>
            <p:cNvSpPr txBox="1"/>
            <p:nvPr/>
          </p:nvSpPr>
          <p:spPr>
            <a:xfrm>
              <a:off x="1750784" y="2424840"/>
              <a:ext cx="882194" cy="574568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surname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50" b="0" dirty="0">
                  <a:latin typeface="Consolas" panose="020B0609020204030204" pitchFamily="49" charset="0"/>
                </a:rPr>
                <a:t>Jefferson</a:t>
              </a:r>
              <a:endParaRPr kumimoji="0" lang="en-GB" sz="11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20" name="TextBox 919"/>
            <p:cNvSpPr txBox="1"/>
            <p:nvPr/>
          </p:nvSpPr>
          <p:spPr>
            <a:xfrm>
              <a:off x="1271432" y="3072702"/>
              <a:ext cx="882194" cy="51544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sex</a:t>
              </a: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b="0" dirty="0">
                  <a:latin typeface="Consolas" panose="020B0609020204030204" pitchFamily="49" charset="0"/>
                </a:rPr>
                <a:t>Female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</p:grpSp>
      <p:grpSp>
        <p:nvGrpSpPr>
          <p:cNvPr id="921" name="Group 920"/>
          <p:cNvGrpSpPr/>
          <p:nvPr/>
        </p:nvGrpSpPr>
        <p:grpSpPr>
          <a:xfrm>
            <a:off x="5269514" y="3057736"/>
            <a:ext cx="2147931" cy="1066249"/>
            <a:chOff x="202390" y="2381585"/>
            <a:chExt cx="2430588" cy="1206562"/>
          </a:xfrm>
        </p:grpSpPr>
        <p:sp>
          <p:nvSpPr>
            <p:cNvPr id="922" name="Rectangle 921"/>
            <p:cNvSpPr/>
            <p:nvPr/>
          </p:nvSpPr>
          <p:spPr>
            <a:xfrm>
              <a:off x="202390" y="2381585"/>
              <a:ext cx="631904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3</a:t>
              </a:r>
              <a:endPara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23" name="TextBox 922"/>
            <p:cNvSpPr txBox="1"/>
            <p:nvPr/>
          </p:nvSpPr>
          <p:spPr>
            <a:xfrm>
              <a:off x="826863" y="2429195"/>
              <a:ext cx="882194" cy="565861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u="sng" dirty="0"/>
                <a:t>f</a:t>
              </a: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orename</a:t>
              </a:r>
              <a:endParaRPr kumimoji="0" lang="en-GB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b="0" dirty="0" err="1">
                  <a:latin typeface="Consolas" panose="020B0609020204030204" pitchFamily="49" charset="0"/>
                </a:rPr>
                <a:t>Tomi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24" name="TextBox 923"/>
            <p:cNvSpPr txBox="1"/>
            <p:nvPr/>
          </p:nvSpPr>
          <p:spPr>
            <a:xfrm>
              <a:off x="1750784" y="2429193"/>
              <a:ext cx="882194" cy="565861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surname</a:t>
              </a:r>
              <a:endParaRPr kumimoji="0" lang="en-GB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b="0" dirty="0">
                  <a:latin typeface="Consolas" panose="020B0609020204030204" pitchFamily="49" charset="0"/>
                </a:rPr>
                <a:t>Abdul</a:t>
              </a:r>
              <a:endParaRPr kumimoji="0" lang="en-GB" sz="11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25" name="TextBox 924"/>
            <p:cNvSpPr txBox="1"/>
            <p:nvPr/>
          </p:nvSpPr>
          <p:spPr>
            <a:xfrm>
              <a:off x="1271432" y="3072702"/>
              <a:ext cx="882194" cy="51544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sex</a:t>
              </a:r>
              <a:endParaRPr kumimoji="0" lang="en-GB" sz="1200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b="0" dirty="0">
                  <a:latin typeface="Consolas" panose="020B0609020204030204" pitchFamily="49" charset="0"/>
                </a:rPr>
                <a:t>Male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</p:grpSp>
      <p:grpSp>
        <p:nvGrpSpPr>
          <p:cNvPr id="926" name="Group 925"/>
          <p:cNvGrpSpPr/>
          <p:nvPr/>
        </p:nvGrpSpPr>
        <p:grpSpPr>
          <a:xfrm>
            <a:off x="7769547" y="3064535"/>
            <a:ext cx="2356253" cy="1059450"/>
            <a:chOff x="202390" y="2381585"/>
            <a:chExt cx="2666324" cy="1198868"/>
          </a:xfrm>
        </p:grpSpPr>
        <p:sp>
          <p:nvSpPr>
            <p:cNvPr id="927" name="Rectangle 926"/>
            <p:cNvSpPr/>
            <p:nvPr/>
          </p:nvSpPr>
          <p:spPr>
            <a:xfrm>
              <a:off x="202390" y="2381585"/>
              <a:ext cx="631904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4</a:t>
              </a:r>
              <a:endPara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28" name="TextBox 927"/>
            <p:cNvSpPr txBox="1"/>
            <p:nvPr/>
          </p:nvSpPr>
          <p:spPr>
            <a:xfrm>
              <a:off x="826863" y="2424840"/>
              <a:ext cx="882194" cy="574568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u="sng" dirty="0"/>
                <a:t>f</a:t>
              </a: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orename</a:t>
              </a:r>
              <a:endParaRPr kumimoji="0" lang="en-GB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50" b="0" dirty="0" err="1">
                  <a:latin typeface="Consolas" panose="020B0609020204030204" pitchFamily="49" charset="0"/>
                </a:rPr>
                <a:t>Tomi</a:t>
              </a:r>
              <a:endParaRPr kumimoji="0" lang="en-GB" sz="105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29" name="TextBox 928"/>
            <p:cNvSpPr txBox="1"/>
            <p:nvPr/>
          </p:nvSpPr>
          <p:spPr>
            <a:xfrm>
              <a:off x="1750784" y="2424841"/>
              <a:ext cx="1117930" cy="574568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surname</a:t>
              </a:r>
              <a:endParaRPr kumimoji="0" lang="en-GB" sz="1400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50" b="0" dirty="0" err="1">
                  <a:latin typeface="Consolas" panose="020B0609020204030204" pitchFamily="49" charset="0"/>
                </a:rPr>
                <a:t>Abdulkareem</a:t>
              </a:r>
              <a:endParaRPr kumimoji="0" lang="en-GB" sz="11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30" name="TextBox 929"/>
            <p:cNvSpPr txBox="1"/>
            <p:nvPr/>
          </p:nvSpPr>
          <p:spPr>
            <a:xfrm>
              <a:off x="1271432" y="3080397"/>
              <a:ext cx="882194" cy="500056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sex</a:t>
              </a:r>
              <a:endParaRPr kumimoji="0" lang="en-GB" sz="1200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000" b="0" dirty="0">
                  <a:latin typeface="Consolas" panose="020B0609020204030204" pitchFamily="49" charset="0"/>
                </a:rPr>
                <a:t>Female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</p:grpSp>
      <p:grpSp>
        <p:nvGrpSpPr>
          <p:cNvPr id="931" name="Group 930"/>
          <p:cNvGrpSpPr/>
          <p:nvPr/>
        </p:nvGrpSpPr>
        <p:grpSpPr>
          <a:xfrm>
            <a:off x="10477098" y="3056109"/>
            <a:ext cx="2148735" cy="1067876"/>
            <a:chOff x="201480" y="2379744"/>
            <a:chExt cx="2431498" cy="1208403"/>
          </a:xfrm>
        </p:grpSpPr>
        <p:sp>
          <p:nvSpPr>
            <p:cNvPr id="932" name="Rectangle 931"/>
            <p:cNvSpPr/>
            <p:nvPr/>
          </p:nvSpPr>
          <p:spPr>
            <a:xfrm>
              <a:off x="201480" y="2379744"/>
              <a:ext cx="631904" cy="110799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6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5</a:t>
              </a:r>
              <a:endParaRPr 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33" name="TextBox 932"/>
            <p:cNvSpPr txBox="1"/>
            <p:nvPr/>
          </p:nvSpPr>
          <p:spPr>
            <a:xfrm>
              <a:off x="826863" y="2420486"/>
              <a:ext cx="882194" cy="58327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u="sng" dirty="0"/>
                <a:t>f</a:t>
              </a: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orename</a:t>
              </a:r>
              <a:endParaRPr kumimoji="0" lang="en-GB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b="0" dirty="0">
                  <a:latin typeface="Consolas" panose="020B0609020204030204" pitchFamily="49" charset="0"/>
                </a:rPr>
                <a:t>NA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34" name="TextBox 933"/>
            <p:cNvSpPr txBox="1"/>
            <p:nvPr/>
          </p:nvSpPr>
          <p:spPr>
            <a:xfrm>
              <a:off x="1750784" y="2420486"/>
              <a:ext cx="882194" cy="58327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100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surname</a:t>
              </a:r>
              <a:endParaRPr kumimoji="0" lang="en-GB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b="0" dirty="0">
                  <a:latin typeface="Consolas" panose="020B0609020204030204" pitchFamily="49" charset="0"/>
                </a:rPr>
                <a:t>NA</a:t>
              </a:r>
              <a:endParaRPr kumimoji="0" lang="en-GB" sz="11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935" name="TextBox 934"/>
            <p:cNvSpPr txBox="1"/>
            <p:nvPr/>
          </p:nvSpPr>
          <p:spPr>
            <a:xfrm>
              <a:off x="1271432" y="3072702"/>
              <a:ext cx="882194" cy="515445"/>
            </a:xfrm>
            <a:prstGeom prst="rect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rPr>
                <a:t>sex</a:t>
              </a:r>
              <a:endParaRPr kumimoji="0" lang="en-GB" sz="1200" b="1" i="0" u="sng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sym typeface="Source Sans Pro"/>
              </a:endParaRPr>
            </a:p>
            <a:p>
              <a:pPr marL="0" marR="0" indent="0" algn="ctr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GB" sz="1100" b="0" dirty="0">
                  <a:latin typeface="Consolas" panose="020B0609020204030204" pitchFamily="49" charset="0"/>
                </a:rPr>
                <a:t>Male</a:t>
              </a:r>
              <a:endParaRPr kumimoji="0" lang="en-GB" sz="1100" b="0" i="0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</p:grpSp>
      <p:grpSp>
        <p:nvGrpSpPr>
          <p:cNvPr id="1048" name="Group 1047"/>
          <p:cNvGrpSpPr/>
          <p:nvPr/>
        </p:nvGrpSpPr>
        <p:grpSpPr>
          <a:xfrm>
            <a:off x="3300481" y="3603711"/>
            <a:ext cx="391528" cy="882820"/>
            <a:chOff x="773352" y="2789387"/>
            <a:chExt cx="391528" cy="882820"/>
          </a:xfrm>
        </p:grpSpPr>
        <p:cxnSp>
          <p:nvCxnSpPr>
            <p:cNvPr id="1074" name="Straight Connector 1073"/>
            <p:cNvCxnSpPr/>
            <p:nvPr/>
          </p:nvCxnSpPr>
          <p:spPr>
            <a:xfrm>
              <a:off x="968829" y="2789387"/>
              <a:ext cx="0" cy="7812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76" name="Multiply 1075"/>
            <p:cNvSpPr/>
            <p:nvPr/>
          </p:nvSpPr>
          <p:spPr>
            <a:xfrm rot="5400000">
              <a:off x="842445" y="3349772"/>
              <a:ext cx="253342" cy="391528"/>
            </a:xfrm>
            <a:prstGeom prst="mathMultiply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079" name="Group 1078"/>
          <p:cNvGrpSpPr/>
          <p:nvPr/>
        </p:nvGrpSpPr>
        <p:grpSpPr>
          <a:xfrm>
            <a:off x="825253" y="3603711"/>
            <a:ext cx="391528" cy="882820"/>
            <a:chOff x="773352" y="2789387"/>
            <a:chExt cx="391528" cy="882820"/>
          </a:xfrm>
        </p:grpSpPr>
        <p:cxnSp>
          <p:nvCxnSpPr>
            <p:cNvPr id="1080" name="Straight Connector 1079"/>
            <p:cNvCxnSpPr/>
            <p:nvPr/>
          </p:nvCxnSpPr>
          <p:spPr>
            <a:xfrm>
              <a:off x="968829" y="2789387"/>
              <a:ext cx="0" cy="7812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81" name="Multiply 1080"/>
            <p:cNvSpPr/>
            <p:nvPr/>
          </p:nvSpPr>
          <p:spPr>
            <a:xfrm rot="5400000">
              <a:off x="842445" y="3349772"/>
              <a:ext cx="253342" cy="391528"/>
            </a:xfrm>
            <a:prstGeom prst="mathMultiply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92136" y="3601651"/>
            <a:ext cx="2574000" cy="846000"/>
            <a:chOff x="5959799" y="2780793"/>
            <a:chExt cx="2574000" cy="846000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965767" y="2780793"/>
              <a:ext cx="0" cy="846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77" name="Straight Connector 1076"/>
            <p:cNvCxnSpPr/>
            <p:nvPr/>
          </p:nvCxnSpPr>
          <p:spPr>
            <a:xfrm>
              <a:off x="8520069" y="2789387"/>
              <a:ext cx="0" cy="828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82" name="Straight Connector 1081"/>
            <p:cNvCxnSpPr/>
            <p:nvPr/>
          </p:nvCxnSpPr>
          <p:spPr>
            <a:xfrm rot="5400000">
              <a:off x="7246799" y="2330765"/>
              <a:ext cx="0" cy="2574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7" name="TextBox 36"/>
          <p:cNvSpPr txBox="1"/>
          <p:nvPr/>
        </p:nvSpPr>
        <p:spPr>
          <a:xfrm>
            <a:off x="119423" y="4232345"/>
            <a:ext cx="708444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Excluded</a:t>
            </a:r>
            <a:endParaRPr kumimoji="0" lang="en-GB" sz="110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3" name="TextBox 1082"/>
          <p:cNvSpPr txBox="1"/>
          <p:nvPr/>
        </p:nvSpPr>
        <p:spPr>
          <a:xfrm>
            <a:off x="2612889" y="4232345"/>
            <a:ext cx="708444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Excluded</a:t>
            </a:r>
            <a:endParaRPr kumimoji="0" lang="en-GB" sz="110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4" name="TextBox 1083"/>
          <p:cNvSpPr txBox="1"/>
          <p:nvPr/>
        </p:nvSpPr>
        <p:spPr>
          <a:xfrm>
            <a:off x="6569137" y="4485083"/>
            <a:ext cx="708444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Match</a:t>
            </a:r>
            <a:endParaRPr kumimoji="0" lang="en-GB" sz="110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5" name="TextBox 1084"/>
          <p:cNvSpPr txBox="1"/>
          <p:nvPr/>
        </p:nvSpPr>
        <p:spPr>
          <a:xfrm>
            <a:off x="10384442" y="4145353"/>
            <a:ext cx="708444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Excluded</a:t>
            </a:r>
            <a:endParaRPr kumimoji="0" lang="en-GB" sz="120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086" name="Group 1085"/>
          <p:cNvGrpSpPr/>
          <p:nvPr/>
        </p:nvGrpSpPr>
        <p:grpSpPr>
          <a:xfrm>
            <a:off x="11099267" y="3613236"/>
            <a:ext cx="391528" cy="809375"/>
            <a:chOff x="773352" y="2817927"/>
            <a:chExt cx="391528" cy="809375"/>
          </a:xfrm>
        </p:grpSpPr>
        <p:cxnSp>
          <p:nvCxnSpPr>
            <p:cNvPr id="1087" name="Straight Connector 1086"/>
            <p:cNvCxnSpPr/>
            <p:nvPr/>
          </p:nvCxnSpPr>
          <p:spPr>
            <a:xfrm>
              <a:off x="969116" y="2817927"/>
              <a:ext cx="0" cy="684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088" name="Multiply 1087"/>
            <p:cNvSpPr/>
            <p:nvPr/>
          </p:nvSpPr>
          <p:spPr>
            <a:xfrm rot="5400000">
              <a:off x="842445" y="3304867"/>
              <a:ext cx="253342" cy="391528"/>
            </a:xfrm>
            <a:prstGeom prst="mathMultiply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2574584" y="4086572"/>
            <a:ext cx="288000" cy="326514"/>
            <a:chOff x="12542247" y="3265714"/>
            <a:chExt cx="828000" cy="326514"/>
          </a:xfrm>
        </p:grpSpPr>
        <p:grpSp>
          <p:nvGrpSpPr>
            <p:cNvPr id="40" name="Group 39"/>
            <p:cNvGrpSpPr/>
            <p:nvPr/>
          </p:nvGrpSpPr>
          <p:grpSpPr>
            <a:xfrm>
              <a:off x="12542247" y="3265931"/>
              <a:ext cx="828000" cy="326297"/>
              <a:chOff x="12542247" y="3265931"/>
              <a:chExt cx="828000" cy="326297"/>
            </a:xfrm>
          </p:grpSpPr>
          <p:cxnSp>
            <p:nvCxnSpPr>
              <p:cNvPr id="1092" name="Straight Connector 1091"/>
              <p:cNvCxnSpPr/>
              <p:nvPr/>
            </p:nvCxnSpPr>
            <p:spPr>
              <a:xfrm rot="16200000">
                <a:off x="12956247" y="3178228"/>
                <a:ext cx="0" cy="828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093" name="Straight Connector 1092"/>
              <p:cNvCxnSpPr/>
              <p:nvPr/>
            </p:nvCxnSpPr>
            <p:spPr>
              <a:xfrm rot="16200000">
                <a:off x="12956247" y="2851931"/>
                <a:ext cx="0" cy="828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094" name="Straight Connector 1093"/>
            <p:cNvCxnSpPr/>
            <p:nvPr/>
          </p:nvCxnSpPr>
          <p:spPr>
            <a:xfrm>
              <a:off x="13357178" y="3265714"/>
              <a:ext cx="0" cy="3265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095" name="Group 1094"/>
          <p:cNvGrpSpPr/>
          <p:nvPr/>
        </p:nvGrpSpPr>
        <p:grpSpPr>
          <a:xfrm>
            <a:off x="2167966" y="3577588"/>
            <a:ext cx="2556000" cy="1357660"/>
            <a:chOff x="5958326" y="2756729"/>
            <a:chExt cx="2556000" cy="860658"/>
          </a:xfrm>
        </p:grpSpPr>
        <p:cxnSp>
          <p:nvCxnSpPr>
            <p:cNvPr id="1096" name="Straight Connector 1095"/>
            <p:cNvCxnSpPr/>
            <p:nvPr/>
          </p:nvCxnSpPr>
          <p:spPr>
            <a:xfrm>
              <a:off x="5958326" y="2756729"/>
              <a:ext cx="0" cy="846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7" name="Straight Connector 1096"/>
            <p:cNvCxnSpPr/>
            <p:nvPr/>
          </p:nvCxnSpPr>
          <p:spPr>
            <a:xfrm>
              <a:off x="8512628" y="2789387"/>
              <a:ext cx="0" cy="828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98" name="Straight Connector 1097"/>
            <p:cNvCxnSpPr/>
            <p:nvPr/>
          </p:nvCxnSpPr>
          <p:spPr>
            <a:xfrm rot="5400000">
              <a:off x="7236326" y="2326318"/>
              <a:ext cx="0" cy="2556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03" name="TextBox 1102"/>
          <p:cNvSpPr txBox="1"/>
          <p:nvPr/>
        </p:nvSpPr>
        <p:spPr>
          <a:xfrm>
            <a:off x="3940044" y="4979641"/>
            <a:ext cx="708444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Match</a:t>
            </a:r>
            <a:endParaRPr kumimoji="0" lang="en-GB" sz="110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4" name="TextBox 1103"/>
          <p:cNvSpPr txBox="1"/>
          <p:nvPr/>
        </p:nvSpPr>
        <p:spPr>
          <a:xfrm>
            <a:off x="6849159" y="4081228"/>
            <a:ext cx="457537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P-3</a:t>
            </a:r>
          </a:p>
        </p:txBody>
      </p:sp>
      <p:sp>
        <p:nvSpPr>
          <p:cNvPr id="1105" name="TextBox 1104"/>
          <p:cNvSpPr txBox="1"/>
          <p:nvPr/>
        </p:nvSpPr>
        <p:spPr>
          <a:xfrm>
            <a:off x="3270179" y="4876966"/>
            <a:ext cx="408155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P-1</a:t>
            </a:r>
          </a:p>
        </p:txBody>
      </p:sp>
      <p:grpSp>
        <p:nvGrpSpPr>
          <p:cNvPr id="1106" name="Group 1105"/>
          <p:cNvGrpSpPr/>
          <p:nvPr/>
        </p:nvGrpSpPr>
        <p:grpSpPr>
          <a:xfrm>
            <a:off x="12574585" y="4521997"/>
            <a:ext cx="288000" cy="432000"/>
            <a:chOff x="12542247" y="3265714"/>
            <a:chExt cx="828000" cy="326514"/>
          </a:xfrm>
        </p:grpSpPr>
        <p:grpSp>
          <p:nvGrpSpPr>
            <p:cNvPr id="1107" name="Group 1106"/>
            <p:cNvGrpSpPr/>
            <p:nvPr/>
          </p:nvGrpSpPr>
          <p:grpSpPr>
            <a:xfrm>
              <a:off x="12542247" y="3265931"/>
              <a:ext cx="828000" cy="326297"/>
              <a:chOff x="12542247" y="3265931"/>
              <a:chExt cx="828000" cy="326297"/>
            </a:xfrm>
          </p:grpSpPr>
          <p:cxnSp>
            <p:nvCxnSpPr>
              <p:cNvPr id="1109" name="Straight Connector 1108"/>
              <p:cNvCxnSpPr/>
              <p:nvPr/>
            </p:nvCxnSpPr>
            <p:spPr>
              <a:xfrm rot="16200000">
                <a:off x="12956247" y="3178228"/>
                <a:ext cx="0" cy="828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10" name="Straight Connector 1109"/>
              <p:cNvCxnSpPr/>
              <p:nvPr/>
            </p:nvCxnSpPr>
            <p:spPr>
              <a:xfrm rot="16200000">
                <a:off x="12956247" y="2851931"/>
                <a:ext cx="0" cy="828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108" name="Straight Connector 1107"/>
            <p:cNvCxnSpPr/>
            <p:nvPr/>
          </p:nvCxnSpPr>
          <p:spPr>
            <a:xfrm>
              <a:off x="13357178" y="3265714"/>
              <a:ext cx="0" cy="3265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113" name="Straight Connector 1112"/>
          <p:cNvCxnSpPr/>
          <p:nvPr/>
        </p:nvCxnSpPr>
        <p:spPr>
          <a:xfrm>
            <a:off x="6423071" y="4130813"/>
            <a:ext cx="0" cy="104400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4" name="Straight Connector 1113"/>
          <p:cNvCxnSpPr/>
          <p:nvPr/>
        </p:nvCxnSpPr>
        <p:spPr>
          <a:xfrm flipH="1">
            <a:off x="11679070" y="4123985"/>
            <a:ext cx="2" cy="1043195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15" name="Straight Connector 1114"/>
          <p:cNvCxnSpPr/>
          <p:nvPr/>
        </p:nvCxnSpPr>
        <p:spPr>
          <a:xfrm rot="5400000">
            <a:off x="9051071" y="2545583"/>
            <a:ext cx="0" cy="525600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17" name="Group 1116"/>
          <p:cNvGrpSpPr/>
          <p:nvPr/>
        </p:nvGrpSpPr>
        <p:grpSpPr>
          <a:xfrm>
            <a:off x="3413670" y="4123372"/>
            <a:ext cx="8593314" cy="1323453"/>
            <a:chOff x="5958326" y="704104"/>
            <a:chExt cx="2556000" cy="2900213"/>
          </a:xfrm>
        </p:grpSpPr>
        <p:cxnSp>
          <p:nvCxnSpPr>
            <p:cNvPr id="1118" name="Straight Connector 1117"/>
            <p:cNvCxnSpPr/>
            <p:nvPr/>
          </p:nvCxnSpPr>
          <p:spPr>
            <a:xfrm>
              <a:off x="5958326" y="3131269"/>
              <a:ext cx="0" cy="4714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19" name="Straight Connector 1118"/>
            <p:cNvCxnSpPr/>
            <p:nvPr/>
          </p:nvCxnSpPr>
          <p:spPr>
            <a:xfrm>
              <a:off x="8514326" y="704104"/>
              <a:ext cx="0" cy="28887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20" name="Straight Connector 1119"/>
            <p:cNvCxnSpPr/>
            <p:nvPr/>
          </p:nvCxnSpPr>
          <p:spPr>
            <a:xfrm rot="5400000">
              <a:off x="7236326" y="2326317"/>
              <a:ext cx="0" cy="2556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121" name="Multiply 1120"/>
          <p:cNvSpPr/>
          <p:nvPr/>
        </p:nvSpPr>
        <p:spPr>
          <a:xfrm rot="5400000">
            <a:off x="9850529" y="5248126"/>
            <a:ext cx="253342" cy="391528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Chevron 48"/>
          <p:cNvSpPr/>
          <p:nvPr/>
        </p:nvSpPr>
        <p:spPr>
          <a:xfrm>
            <a:off x="9865293" y="5081194"/>
            <a:ext cx="280855" cy="167585"/>
          </a:xfrm>
          <a:prstGeom prst="chevron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126" name="Group 1125"/>
          <p:cNvGrpSpPr/>
          <p:nvPr/>
        </p:nvGrpSpPr>
        <p:grpSpPr>
          <a:xfrm>
            <a:off x="12574584" y="5062615"/>
            <a:ext cx="288000" cy="432000"/>
            <a:chOff x="12542247" y="3265714"/>
            <a:chExt cx="828000" cy="326514"/>
          </a:xfrm>
        </p:grpSpPr>
        <p:grpSp>
          <p:nvGrpSpPr>
            <p:cNvPr id="1128" name="Group 1127"/>
            <p:cNvGrpSpPr/>
            <p:nvPr/>
          </p:nvGrpSpPr>
          <p:grpSpPr>
            <a:xfrm>
              <a:off x="12542247" y="3265931"/>
              <a:ext cx="828000" cy="326297"/>
              <a:chOff x="12542247" y="3265931"/>
              <a:chExt cx="828000" cy="326297"/>
            </a:xfrm>
          </p:grpSpPr>
          <p:cxnSp>
            <p:nvCxnSpPr>
              <p:cNvPr id="1406" name="Straight Connector 1405"/>
              <p:cNvCxnSpPr/>
              <p:nvPr/>
            </p:nvCxnSpPr>
            <p:spPr>
              <a:xfrm rot="16200000">
                <a:off x="12956247" y="3178228"/>
                <a:ext cx="0" cy="828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07" name="Straight Connector 1406"/>
              <p:cNvCxnSpPr/>
              <p:nvPr/>
            </p:nvCxnSpPr>
            <p:spPr>
              <a:xfrm rot="16200000">
                <a:off x="12956247" y="2851931"/>
                <a:ext cx="0" cy="828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129" name="Straight Connector 1128"/>
            <p:cNvCxnSpPr/>
            <p:nvPr/>
          </p:nvCxnSpPr>
          <p:spPr>
            <a:xfrm>
              <a:off x="13357178" y="3265714"/>
              <a:ext cx="0" cy="3265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408" name="Chevron 1407"/>
          <p:cNvSpPr/>
          <p:nvPr/>
        </p:nvSpPr>
        <p:spPr>
          <a:xfrm>
            <a:off x="6571679" y="4329293"/>
            <a:ext cx="280855" cy="167585"/>
          </a:xfrm>
          <a:prstGeom prst="chevron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28" name="Chevron 1427"/>
          <p:cNvSpPr/>
          <p:nvPr/>
        </p:nvSpPr>
        <p:spPr>
          <a:xfrm>
            <a:off x="3826847" y="4821579"/>
            <a:ext cx="280855" cy="167585"/>
          </a:xfrm>
          <a:prstGeom prst="chevron">
            <a:avLst/>
          </a:prstGeom>
          <a:solidFill>
            <a:srgbClr val="92D05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7" name="Rectangular Callout 1676"/>
          <p:cNvSpPr/>
          <p:nvPr/>
        </p:nvSpPr>
        <p:spPr>
          <a:xfrm flipH="1">
            <a:off x="9130221" y="4445036"/>
            <a:ext cx="1332000" cy="540000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8" name="TextBox 1677"/>
          <p:cNvSpPr txBox="1"/>
          <p:nvPr/>
        </p:nvSpPr>
        <p:spPr>
          <a:xfrm>
            <a:off x="9105029" y="4404966"/>
            <a:ext cx="1479059" cy="6206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buClr>
                <a:schemeClr val="accent4"/>
              </a:buClr>
            </a:pPr>
            <a:r>
              <a:rPr lang="en-GB" sz="1050" dirty="0"/>
              <a:t>Matches at earlier stages are considered more relevant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75" name="Group 174"/>
          <p:cNvGrpSpPr/>
          <p:nvPr/>
        </p:nvGrpSpPr>
        <p:grpSpPr>
          <a:xfrm>
            <a:off x="275721" y="1577720"/>
            <a:ext cx="12702767" cy="689852"/>
            <a:chOff x="275721" y="1490239"/>
            <a:chExt cx="12702767" cy="689852"/>
          </a:xfrm>
        </p:grpSpPr>
        <p:sp>
          <p:nvSpPr>
            <p:cNvPr id="174" name="Rectangle 173"/>
            <p:cNvSpPr/>
            <p:nvPr/>
          </p:nvSpPr>
          <p:spPr>
            <a:xfrm>
              <a:off x="275721" y="1526497"/>
              <a:ext cx="12702767" cy="648000"/>
            </a:xfrm>
            <a:prstGeom prst="rect">
              <a:avLst/>
            </a:prstGeom>
            <a:solidFill>
              <a:schemeClr val="bg2"/>
            </a:solidFill>
            <a:ln w="12700" cap="flat">
              <a:solidFill>
                <a:schemeClr val="accent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742749" y="1582572"/>
              <a:ext cx="2133125" cy="50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marR="0" indent="-17145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/>
              </a:pPr>
              <a:r>
                <a:rPr lang="en-GB" dirty="0"/>
                <a:t>Relevance of each stage controlled by </a:t>
              </a:r>
              <a:r>
                <a:rPr lang="en-GB" dirty="0">
                  <a:latin typeface="Consolas" panose="020B0609020204030204" pitchFamily="49" charset="0"/>
                </a:rPr>
                <a:t>`</a:t>
              </a:r>
              <a:r>
                <a:rPr lang="en-GB" b="0" dirty="0">
                  <a:latin typeface="Consolas" panose="020B0609020204030204" pitchFamily="49" charset="0"/>
                </a:rPr>
                <a:t>criteria`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75" name="TextBox 1674"/>
            <p:cNvSpPr txBox="1"/>
            <p:nvPr/>
          </p:nvSpPr>
          <p:spPr>
            <a:xfrm>
              <a:off x="7819689" y="1490239"/>
              <a:ext cx="2133125" cy="689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/>
                <a:t>Missing data handled with alternative matching </a:t>
              </a:r>
              <a:r>
                <a:rPr lang="en-GB" b="0" dirty="0">
                  <a:latin typeface="Consolas" panose="020B0609020204030204" pitchFamily="49" charset="0"/>
                </a:rPr>
                <a:t>`criteria`</a:t>
              </a:r>
              <a:endParaRPr kumimoji="0" lang="en-GB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79" name="TextBox 1678"/>
            <p:cNvSpPr txBox="1"/>
            <p:nvPr/>
          </p:nvSpPr>
          <p:spPr>
            <a:xfrm>
              <a:off x="5281219" y="1490239"/>
              <a:ext cx="2133125" cy="689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>
                  <a:latin typeface="Consolas" panose="020B0609020204030204" pitchFamily="49" charset="0"/>
                </a:rPr>
                <a:t>Use `</a:t>
              </a:r>
              <a:r>
                <a:rPr lang="en-GB" b="0" dirty="0" err="1">
                  <a:latin typeface="Consolas" panose="020B0609020204030204" pitchFamily="49" charset="0"/>
                </a:rPr>
                <a:t>sub_criteria</a:t>
              </a:r>
              <a:r>
                <a:rPr lang="en-GB" b="0" dirty="0">
                  <a:latin typeface="Consolas" panose="020B0609020204030204" pitchFamily="49" charset="0"/>
                </a:rPr>
                <a:t>` </a:t>
              </a:r>
              <a:r>
                <a:rPr lang="en-GB" dirty="0"/>
                <a:t>for additional matching conditions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80" name="TextBox 1679"/>
            <p:cNvSpPr txBox="1"/>
            <p:nvPr/>
          </p:nvSpPr>
          <p:spPr>
            <a:xfrm>
              <a:off x="10358159" y="1490239"/>
              <a:ext cx="2310770" cy="689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/>
                <a:t>Group records separately within  subsets of a dataset with </a:t>
              </a:r>
              <a:r>
                <a:rPr lang="en-GB" b="0" dirty="0">
                  <a:latin typeface="Consolas" panose="020B0609020204030204" pitchFamily="49" charset="0"/>
                </a:rPr>
                <a:t>`strata`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81" name="TextBox 1680"/>
            <p:cNvSpPr txBox="1"/>
            <p:nvPr/>
          </p:nvSpPr>
          <p:spPr>
            <a:xfrm>
              <a:off x="389341" y="1582572"/>
              <a:ext cx="2133125" cy="50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marR="0" indent="-17145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GB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Multistage deterministic</a:t>
              </a:r>
              <a:r>
                <a:rPr kumimoji="0" lang="en-GB" sz="1200" b="1" i="0" u="none" strike="noStrike" cap="none" spc="0" normalizeH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linkage</a:t>
              </a:r>
            </a:p>
          </p:txBody>
        </p:sp>
      </p:grpSp>
      <p:sp>
        <p:nvSpPr>
          <p:cNvPr id="1682" name="Line"/>
          <p:cNvSpPr/>
          <p:nvPr/>
        </p:nvSpPr>
        <p:spPr>
          <a:xfrm>
            <a:off x="1585000" y="2461211"/>
            <a:ext cx="1080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0" name="TextBox 169"/>
          <p:cNvSpPr txBox="1"/>
          <p:nvPr/>
        </p:nvSpPr>
        <p:spPr>
          <a:xfrm>
            <a:off x="514349" y="2514215"/>
            <a:ext cx="6813467" cy="5000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>
                <a:latin typeface="Consolas" panose="020B0609020204030204" pitchFamily="49" charset="0"/>
              </a:rPr>
              <a:t>library(</a:t>
            </a:r>
            <a:r>
              <a:rPr lang="en-GB" sz="1100" b="0" dirty="0" err="1">
                <a:latin typeface="Consolas" panose="020B0609020204030204" pitchFamily="49" charset="0"/>
              </a:rPr>
              <a:t>lubridate</a:t>
            </a:r>
            <a:r>
              <a:rPr lang="en-GB" sz="1100" b="0" dirty="0">
                <a:latin typeface="Consolas" panose="020B0609020204030204" pitchFamily="49" charset="0"/>
              </a:rPr>
              <a:t>); df &lt;- </a:t>
            </a:r>
            <a:r>
              <a:rPr lang="en-GB" sz="1100" b="0" dirty="0" err="1">
                <a:latin typeface="Consolas" panose="020B0609020204030204" pitchFamily="49" charset="0"/>
              </a:rPr>
              <a:t>diyar</a:t>
            </a:r>
            <a:r>
              <a:rPr lang="en-GB" sz="1100" b="0" dirty="0">
                <a:latin typeface="Consolas" panose="020B0609020204030204" pitchFamily="49" charset="0"/>
              </a:rPr>
              <a:t>::patient_list_2</a:t>
            </a:r>
          </a:p>
          <a:p>
            <a:r>
              <a:rPr lang="en-GB" sz="1100" b="0" dirty="0">
                <a:latin typeface="Consolas" panose="020B0609020204030204" pitchFamily="49" charset="0"/>
              </a:rPr>
              <a:t>links(criteria = list(</a:t>
            </a:r>
            <a:r>
              <a:rPr lang="en-GB" sz="1100" b="0" dirty="0" err="1">
                <a:latin typeface="Consolas" panose="020B0609020204030204" pitchFamily="49" charset="0"/>
              </a:rPr>
              <a:t>df$forename</a:t>
            </a:r>
            <a:r>
              <a:rPr lang="en-GB" sz="1100" b="0" dirty="0">
                <a:latin typeface="Consolas" panose="020B0609020204030204" pitchFamily="49" charset="0"/>
              </a:rPr>
              <a:t>, </a:t>
            </a:r>
            <a:r>
              <a:rPr lang="en-GB" sz="1100" b="0" dirty="0" err="1">
                <a:latin typeface="Consolas" panose="020B0609020204030204" pitchFamily="49" charset="0"/>
              </a:rPr>
              <a:t>df$surname</a:t>
            </a:r>
            <a:r>
              <a:rPr lang="en-GB" sz="1100" b="0" dirty="0">
                <a:latin typeface="Consolas" panose="020B0609020204030204" pitchFamily="49" charset="0"/>
              </a:rPr>
              <a:t>, </a:t>
            </a:r>
            <a:r>
              <a:rPr lang="en-GB" sz="1100" b="0" dirty="0" err="1">
                <a:latin typeface="Consolas" panose="020B0609020204030204" pitchFamily="49" charset="0"/>
              </a:rPr>
              <a:t>df$sex</a:t>
            </a:r>
            <a:r>
              <a:rPr lang="en-GB" sz="1100" b="0" dirty="0">
                <a:latin typeface="Consolas" panose="020B0609020204030204" pitchFamily="49" charset="0"/>
              </a:rPr>
              <a:t>))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14349" y="5758232"/>
            <a:ext cx="5695839" cy="6949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 err="1">
                <a:latin typeface="Consolas" panose="020B0609020204030204" pitchFamily="49" charset="0"/>
              </a:rPr>
              <a:t>df</a:t>
            </a:r>
            <a:r>
              <a:rPr lang="en-GB" sz="1100" b="0" dirty="0">
                <a:latin typeface="Consolas" panose="020B0609020204030204" pitchFamily="49" charset="0"/>
              </a:rPr>
              <a:t> &lt;- </a:t>
            </a:r>
            <a:r>
              <a:rPr lang="en-GB" sz="1100" b="0" dirty="0" err="1">
                <a:latin typeface="Consolas" panose="020B0609020204030204" pitchFamily="49" charset="0"/>
              </a:rPr>
              <a:t>Opes</a:t>
            </a:r>
            <a:r>
              <a:rPr lang="en-GB" sz="1100" b="0" dirty="0">
                <a:latin typeface="Consolas" panose="020B0609020204030204" pitchFamily="49" charset="0"/>
              </a:rPr>
              <a:t>[c("department","date_of_birth","db_pt1","db_pt2","db_pt3")]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 &lt;- </a:t>
            </a:r>
            <a:r>
              <a:rPr lang="en-GB" sz="1100" b="0" dirty="0" err="1">
                <a:latin typeface="Consolas" panose="020B0609020204030204" pitchFamily="49" charset="0"/>
              </a:rPr>
              <a:t>dmy</a:t>
            </a:r>
            <a:r>
              <a:rPr lang="en-GB" sz="1100" b="0" dirty="0">
                <a:latin typeface="Consolas" panose="020B0609020204030204" pitchFamily="49" charset="0"/>
              </a:rPr>
              <a:t>("02/11/2019") -  </a:t>
            </a:r>
            <a:r>
              <a:rPr lang="en-GB" sz="1100" b="0" dirty="0" err="1">
                <a:latin typeface="Consolas" panose="020B0609020204030204" pitchFamily="49" charset="0"/>
              </a:rPr>
              <a:t>dmy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df$date_of_birth</a:t>
            </a:r>
            <a:r>
              <a:rPr lang="en-GB" sz="1100" b="0" dirty="0">
                <a:latin typeface="Consolas" panose="020B0609020204030204" pitchFamily="49" charset="0"/>
              </a:rPr>
              <a:t>)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 &lt;- round(</a:t>
            </a:r>
            <a:r>
              <a:rPr lang="en-GB" sz="1100" b="0" dirty="0" err="1">
                <a:latin typeface="Consolas" panose="020B0609020204030204" pitchFamily="49" charset="0"/>
              </a:rPr>
              <a:t>as.numeric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)/365)</a:t>
            </a:r>
          </a:p>
        </p:txBody>
      </p:sp>
      <p:sp>
        <p:nvSpPr>
          <p:cNvPr id="1683" name="Line"/>
          <p:cNvSpPr/>
          <p:nvPr/>
        </p:nvSpPr>
        <p:spPr>
          <a:xfrm>
            <a:off x="1585000" y="5680661"/>
            <a:ext cx="1080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84" name="TextBox 1683"/>
          <p:cNvSpPr txBox="1"/>
          <p:nvPr/>
        </p:nvSpPr>
        <p:spPr>
          <a:xfrm>
            <a:off x="6444527" y="5758232"/>
            <a:ext cx="6780251" cy="8899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 err="1">
                <a:latin typeface="Consolas" panose="020B0609020204030204" pitchFamily="49" charset="0"/>
              </a:rPr>
              <a:t>df$age_range</a:t>
            </a:r>
            <a:r>
              <a:rPr lang="en-GB" sz="1100" b="0" dirty="0">
                <a:latin typeface="Consolas" panose="020B0609020204030204" pitchFamily="49" charset="0"/>
              </a:rPr>
              <a:t> &lt;- </a:t>
            </a:r>
            <a:r>
              <a:rPr lang="en-GB" sz="1100" b="0" dirty="0" err="1">
                <a:latin typeface="Consolas" panose="020B0609020204030204" pitchFamily="49" charset="0"/>
              </a:rPr>
              <a:t>number_line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, 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 +5, </a:t>
            </a:r>
            <a:r>
              <a:rPr lang="en-GB" sz="1100" b="0" dirty="0" err="1">
                <a:latin typeface="Consolas" panose="020B0609020204030204" pitchFamily="49" charset="0"/>
              </a:rPr>
              <a:t>gid</a:t>
            </a:r>
            <a:r>
              <a:rPr lang="en-GB" sz="1100" b="0" dirty="0">
                <a:latin typeface="Consolas" panose="020B0609020204030204" pitchFamily="49" charset="0"/>
              </a:rPr>
              <a:t>=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)</a:t>
            </a:r>
          </a:p>
          <a:p>
            <a:r>
              <a:rPr lang="en-GB" sz="1100" b="0" dirty="0">
                <a:latin typeface="Consolas" panose="020B0609020204030204" pitchFamily="49" charset="0"/>
              </a:rPr>
              <a:t>links(criteria = list(</a:t>
            </a:r>
            <a:r>
              <a:rPr lang="en-GB" sz="1100" b="0" dirty="0" err="1">
                <a:latin typeface="Consolas" panose="020B0609020204030204" pitchFamily="49" charset="0"/>
              </a:rPr>
              <a:t>df$department</a:t>
            </a:r>
            <a:r>
              <a:rPr lang="en-GB" sz="1100" b="0" dirty="0">
                <a:latin typeface="Consolas" panose="020B0609020204030204" pitchFamily="49" charset="0"/>
              </a:rPr>
              <a:t>, </a:t>
            </a:r>
            <a:r>
              <a:rPr lang="en-GB" sz="1100" b="0" dirty="0" err="1">
                <a:latin typeface="Consolas" panose="020B0609020204030204" pitchFamily="49" charset="0"/>
              </a:rPr>
              <a:t>df$department</a:t>
            </a:r>
            <a:r>
              <a:rPr lang="en-GB" sz="1100" b="0" dirty="0">
                <a:latin typeface="Consolas" panose="020B0609020204030204" pitchFamily="49" charset="0"/>
              </a:rPr>
              <a:t>), </a:t>
            </a:r>
          </a:p>
          <a:p>
            <a:r>
              <a:rPr lang="en-GB" sz="1100" b="0" dirty="0">
                <a:latin typeface="Consolas" panose="020B0609020204030204" pitchFamily="49" charset="0"/>
              </a:rPr>
              <a:t>      </a:t>
            </a:r>
            <a:r>
              <a:rPr lang="en-GB" sz="1100" b="0" dirty="0" err="1">
                <a:latin typeface="Consolas" panose="020B0609020204030204" pitchFamily="49" charset="0"/>
              </a:rPr>
              <a:t>sub_criteria</a:t>
            </a:r>
            <a:r>
              <a:rPr lang="en-GB" sz="1100" b="0" dirty="0">
                <a:latin typeface="Consolas" panose="020B0609020204030204" pitchFamily="49" charset="0"/>
              </a:rPr>
              <a:t> = list(cr1 = </a:t>
            </a:r>
            <a:r>
              <a:rPr lang="en-GB" sz="1100" b="0" dirty="0" err="1">
                <a:latin typeface="Consolas" panose="020B0609020204030204" pitchFamily="49" charset="0"/>
              </a:rPr>
              <a:t>sub_criteria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df$age_range</a:t>
            </a:r>
            <a:r>
              <a:rPr lang="en-GB" sz="1100" b="0" dirty="0">
                <a:latin typeface="Consolas" panose="020B0609020204030204" pitchFamily="49" charset="0"/>
              </a:rPr>
              <a:t>, </a:t>
            </a:r>
            <a:r>
              <a:rPr lang="en-GB" sz="1100" b="0" dirty="0" err="1">
                <a:latin typeface="Consolas" panose="020B0609020204030204" pitchFamily="49" charset="0"/>
              </a:rPr>
              <a:t>funcs</a:t>
            </a:r>
            <a:r>
              <a:rPr lang="en-GB" sz="1100" b="0" dirty="0">
                <a:latin typeface="Consolas" panose="020B0609020204030204" pitchFamily="49" charset="0"/>
              </a:rPr>
              <a:t> = </a:t>
            </a:r>
            <a:r>
              <a:rPr lang="en-GB" sz="1100" b="0" dirty="0" err="1">
                <a:latin typeface="Consolas" panose="020B0609020204030204" pitchFamily="49" charset="0"/>
              </a:rPr>
              <a:t>range_match_legacy</a:t>
            </a:r>
            <a:r>
              <a:rPr lang="en-GB" sz="1100" b="0" dirty="0">
                <a:latin typeface="Consolas" panose="020B0609020204030204" pitchFamily="49" charset="0"/>
              </a:rPr>
              <a:t>), </a:t>
            </a:r>
          </a:p>
          <a:p>
            <a:r>
              <a:rPr lang="en-GB" sz="1100" b="0" dirty="0">
                <a:latin typeface="Consolas" panose="020B0609020204030204" pitchFamily="49" charset="0"/>
              </a:rPr>
              <a:t>		           cr2 = </a:t>
            </a:r>
            <a:r>
              <a:rPr lang="en-GB" sz="1100" b="0" dirty="0" err="1">
                <a:latin typeface="Consolas" panose="020B0609020204030204" pitchFamily="49" charset="0"/>
              </a:rPr>
              <a:t>sub_criteria</a:t>
            </a:r>
            <a:r>
              <a:rPr lang="en-GB" sz="1100" b="0" dirty="0">
                <a:latin typeface="Consolas" panose="020B0609020204030204" pitchFamily="49" charset="0"/>
              </a:rPr>
              <a:t>(df$ db_pt1, df$db_pt2, df$db_pt3)))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0647259" y="4810149"/>
            <a:ext cx="708444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P-3</a:t>
            </a:r>
          </a:p>
        </p:txBody>
      </p:sp>
      <p:cxnSp>
        <p:nvCxnSpPr>
          <p:cNvPr id="203" name="Straight Connector 202"/>
          <p:cNvCxnSpPr/>
          <p:nvPr/>
        </p:nvCxnSpPr>
        <p:spPr>
          <a:xfrm>
            <a:off x="12368361" y="3613693"/>
            <a:ext cx="0" cy="68400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4" name="Multiply 203"/>
          <p:cNvSpPr/>
          <p:nvPr/>
        </p:nvSpPr>
        <p:spPr>
          <a:xfrm rot="5400000">
            <a:off x="12241690" y="4100633"/>
            <a:ext cx="253342" cy="391528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439885" y="9316326"/>
            <a:ext cx="1351657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P-1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01)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489758" y="6407754"/>
            <a:ext cx="1354022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P-2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02)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9824882" y="7508283"/>
            <a:ext cx="1354022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P-4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01)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4491259" y="8726491"/>
            <a:ext cx="1326882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P-6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01)</a:t>
            </a:r>
          </a:p>
        </p:txBody>
      </p:sp>
    </p:spTree>
    <p:extLst>
      <p:ext uri="{BB962C8B-B14F-4D97-AF65-F5344CB8AC3E}">
        <p14:creationId xmlns:p14="http://schemas.microsoft.com/office/powerpoint/2010/main" val="29450987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1584</Words>
  <Application>Microsoft Office PowerPoint</Application>
  <PresentationFormat>Custom</PresentationFormat>
  <Paragraphs>475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Avenir Roman</vt:lpstr>
      <vt:lpstr>Consolas</vt:lpstr>
      <vt:lpstr>Helvetica Light</vt:lpstr>
      <vt:lpstr>Source Sans Pro</vt:lpstr>
      <vt:lpstr>Source Sans Pro Light</vt:lpstr>
      <vt:lpstr>Source Sans Pro Semibold</vt:lpstr>
      <vt:lpstr>White</vt:lpstr>
      <vt:lpstr>Multi-stage deterministic linkages and case definitions with diyar: : CHEAT SHEET </vt:lpstr>
      <vt:lpstr>Multi-stage deterministic linkages and case definitions with diyar: : CHEAT SHEET </vt:lpstr>
      <vt:lpstr>Multi-stage deterministic linkages and case definitions with diyar: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St. Loki</dc:creator>
  <cp:lastModifiedBy>Olisaeloka Nsonwu</cp:lastModifiedBy>
  <cp:revision>150</cp:revision>
  <dcterms:modified xsi:type="dcterms:W3CDTF">2020-08-26T19:13:49Z</dcterms:modified>
</cp:coreProperties>
</file>