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rey.clem@ttu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deo.foxbusiness.com/v/4114803/edible-resumes-business-cards/%23sp=show-clip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a Resume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(Hard Copy)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Chronological </a:t>
            </a:r>
            <a:r>
              <a:rPr lang="en-US" dirty="0" smtClean="0"/>
              <a:t>Résumés = </a:t>
            </a:r>
            <a:r>
              <a:rPr lang="en-US" dirty="0"/>
              <a:t>most common </a:t>
            </a:r>
            <a:r>
              <a:rPr lang="en-US" dirty="0" smtClean="0"/>
              <a:t>type </a:t>
            </a:r>
            <a:endParaRPr lang="en-US" dirty="0"/>
          </a:p>
          <a:p>
            <a:pPr lvl="1"/>
            <a:r>
              <a:rPr lang="en-US" dirty="0" smtClean="0"/>
              <a:t>Presents </a:t>
            </a:r>
            <a:r>
              <a:rPr lang="en-US" dirty="0"/>
              <a:t>your experience in reverse chronological </a:t>
            </a:r>
            <a:r>
              <a:rPr lang="en-US" dirty="0" smtClean="0"/>
              <a:t>order </a:t>
            </a:r>
            <a:endParaRPr lang="en-US" dirty="0"/>
          </a:p>
          <a:p>
            <a:pPr lvl="2"/>
            <a:r>
              <a:rPr lang="en-US" dirty="0" smtClean="0"/>
              <a:t>Most </a:t>
            </a:r>
            <a:r>
              <a:rPr lang="en-US" dirty="0"/>
              <a:t>recent employment and education is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4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for using a chronological résumé: </a:t>
            </a:r>
          </a:p>
          <a:p>
            <a:pPr lvl="1"/>
            <a:r>
              <a:rPr lang="en-US" dirty="0"/>
              <a:t>If you are a traditional job applicant (recent high </a:t>
            </a:r>
            <a:r>
              <a:rPr lang="en-US" dirty="0" smtClean="0"/>
              <a:t>school </a:t>
            </a:r>
            <a:r>
              <a:rPr lang="en-US" dirty="0"/>
              <a:t>or college grad) </a:t>
            </a:r>
          </a:p>
          <a:p>
            <a:pPr lvl="1"/>
            <a:r>
              <a:rPr lang="en-US" dirty="0"/>
              <a:t>If you entered a profession in which you received </a:t>
            </a:r>
            <a:r>
              <a:rPr lang="en-US" dirty="0" smtClean="0"/>
              <a:t>college </a:t>
            </a:r>
            <a:r>
              <a:rPr lang="en-US" dirty="0"/>
              <a:t>training </a:t>
            </a:r>
          </a:p>
          <a:p>
            <a:pPr lvl="1"/>
            <a:r>
              <a:rPr lang="en-US" dirty="0"/>
              <a:t>If you want to show increasing promotions or </a:t>
            </a:r>
            <a:r>
              <a:rPr lang="en-US" dirty="0" smtClean="0"/>
              <a:t>responsibilities </a:t>
            </a:r>
            <a:r>
              <a:rPr lang="en-US" dirty="0"/>
              <a:t>in work experience </a:t>
            </a:r>
          </a:p>
          <a:p>
            <a:pPr lvl="1"/>
            <a:r>
              <a:rPr lang="en-US" dirty="0"/>
              <a:t>If you have impressive qualifications, job titles, or </a:t>
            </a:r>
            <a:r>
              <a:rPr lang="en-US" dirty="0" smtClean="0"/>
              <a:t>honors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Resume Example</a:t>
            </a:r>
            <a:endParaRPr lang="en-US" dirty="0"/>
          </a:p>
        </p:txBody>
      </p:sp>
      <p:pic>
        <p:nvPicPr>
          <p:cNvPr id="4" name="Content Placeholder 3" descr="Resume Exampl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8203"/>
          <a:stretch>
            <a:fillRect/>
          </a:stretch>
        </p:blipFill>
        <p:spPr>
          <a:xfrm>
            <a:off x="1781175" y="2133600"/>
            <a:ext cx="7077075" cy="3992563"/>
          </a:xfrm>
        </p:spPr>
      </p:pic>
    </p:spTree>
    <p:extLst>
      <p:ext uri="{BB962C8B-B14F-4D97-AF65-F5344CB8AC3E}">
        <p14:creationId xmlns:p14="http://schemas.microsoft.com/office/powerpoint/2010/main" val="50127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Résumés </a:t>
            </a:r>
            <a:endParaRPr lang="en-US" dirty="0"/>
          </a:p>
          <a:p>
            <a:pPr lvl="1"/>
            <a:r>
              <a:rPr lang="en-US" dirty="0"/>
              <a:t>Showcase what you can do/did rather than where </a:t>
            </a:r>
            <a:r>
              <a:rPr lang="en-US" dirty="0" smtClean="0"/>
              <a:t>or </a:t>
            </a:r>
            <a:r>
              <a:rPr lang="en-US" dirty="0"/>
              <a:t>when you did it </a:t>
            </a:r>
          </a:p>
          <a:p>
            <a:pPr lvl="2"/>
            <a:r>
              <a:rPr lang="en-US" dirty="0"/>
              <a:t>Focuses on your professional skills by grouping </a:t>
            </a:r>
            <a:r>
              <a:rPr lang="en-US" dirty="0" smtClean="0"/>
              <a:t>credentials</a:t>
            </a:r>
            <a:r>
              <a:rPr lang="en-US" dirty="0"/>
              <a:t>, accomplishments, qualifications, and </a:t>
            </a:r>
            <a:r>
              <a:rPr lang="en-US" dirty="0" smtClean="0"/>
              <a:t>experiences </a:t>
            </a:r>
            <a:r>
              <a:rPr lang="en-US" dirty="0"/>
              <a:t>together over the course of </a:t>
            </a:r>
            <a:r>
              <a:rPr lang="en-US" dirty="0" smtClean="0"/>
              <a:t>all jobs </a:t>
            </a:r>
            <a:r>
              <a:rPr lang="en-US" dirty="0"/>
              <a:t>you’ve </a:t>
            </a:r>
            <a:r>
              <a:rPr lang="en-US" dirty="0"/>
              <a:t>h</a:t>
            </a:r>
            <a:r>
              <a:rPr lang="en-US" dirty="0" smtClean="0"/>
              <a:t>eld </a:t>
            </a:r>
            <a:endParaRPr lang="en-US" dirty="0"/>
          </a:p>
          <a:p>
            <a:pPr lvl="2"/>
            <a:r>
              <a:rPr lang="en-US" dirty="0"/>
              <a:t>Emphasizes your specialty areas, rather than </a:t>
            </a:r>
            <a:r>
              <a:rPr lang="en-US" dirty="0" smtClean="0"/>
              <a:t>straight work </a:t>
            </a:r>
            <a:r>
              <a:rPr lang="en-US" dirty="0"/>
              <a:t>experience </a:t>
            </a:r>
          </a:p>
          <a:p>
            <a:pPr lvl="1"/>
            <a:r>
              <a:rPr lang="en-US" dirty="0"/>
              <a:t>Useful when you desire to </a:t>
            </a:r>
            <a:r>
              <a:rPr lang="en-US" dirty="0" smtClean="0"/>
              <a:t>change careers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ntional resume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88" r="-70688"/>
          <a:stretch>
            <a:fillRect/>
          </a:stretch>
        </p:blipFill>
        <p:spPr>
          <a:xfrm>
            <a:off x="-947037" y="362888"/>
            <a:ext cx="10215778" cy="5763276"/>
          </a:xfrm>
        </p:spPr>
      </p:pic>
    </p:spTree>
    <p:extLst>
      <p:ext uri="{BB962C8B-B14F-4D97-AF65-F5344CB8AC3E}">
        <p14:creationId xmlns:p14="http://schemas.microsoft.com/office/powerpoint/2010/main" val="385790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Resumes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Résumé </a:t>
            </a:r>
          </a:p>
          <a:p>
            <a:pPr lvl="1"/>
            <a:r>
              <a:rPr lang="en-US" dirty="0"/>
              <a:t>Highlights skills that are relevant to the job </a:t>
            </a:r>
            <a:r>
              <a:rPr lang="en-US" dirty="0" smtClean="0"/>
              <a:t>you are </a:t>
            </a:r>
            <a:r>
              <a:rPr lang="en-US" dirty="0"/>
              <a:t>applying for &amp; provides work history </a:t>
            </a:r>
          </a:p>
          <a:p>
            <a:pPr lvl="1"/>
            <a:r>
              <a:rPr lang="en-US" dirty="0"/>
              <a:t>Weaves the best from the chronological and </a:t>
            </a:r>
            <a:r>
              <a:rPr lang="en-US" dirty="0" smtClean="0"/>
              <a:t>functional </a:t>
            </a:r>
            <a:r>
              <a:rPr lang="en-US" dirty="0"/>
              <a:t>formats together by classifying </a:t>
            </a:r>
            <a:r>
              <a:rPr lang="en-US" dirty="0" smtClean="0"/>
              <a:t>positions </a:t>
            </a:r>
            <a:r>
              <a:rPr lang="en-US" dirty="0"/>
              <a:t>and responsibilities under functional </a:t>
            </a:r>
            <a:r>
              <a:rPr lang="en-US" dirty="0" smtClean="0"/>
              <a:t>headings</a:t>
            </a:r>
            <a:endParaRPr lang="en-US" dirty="0"/>
          </a:p>
          <a:p>
            <a:pPr lvl="1"/>
            <a:r>
              <a:rPr lang="en-US" dirty="0"/>
              <a:t>The focus is on skills and accomplishments </a:t>
            </a:r>
            <a:r>
              <a:rPr lang="en-US" dirty="0" smtClean="0"/>
              <a:t>emphasizing </a:t>
            </a:r>
            <a:r>
              <a:rPr lang="en-US" dirty="0"/>
              <a:t>the environments in which they </a:t>
            </a:r>
            <a:r>
              <a:rPr lang="en-US" dirty="0" smtClean="0"/>
              <a:t>were </a:t>
            </a:r>
            <a:r>
              <a:rPr lang="en-US" dirty="0"/>
              <a:t>developed.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8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for using a combined résumé: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want to highlight capabilities not used </a:t>
            </a:r>
            <a:r>
              <a:rPr lang="en-US" dirty="0" smtClean="0"/>
              <a:t>in </a:t>
            </a:r>
            <a:r>
              <a:rPr lang="en-US" dirty="0"/>
              <a:t>your recent work experience. </a:t>
            </a:r>
          </a:p>
          <a:p>
            <a:pPr lvl="1"/>
            <a:r>
              <a:rPr lang="en-US" dirty="0"/>
              <a:t>When your greatest strengths are when and </a:t>
            </a:r>
            <a:r>
              <a:rPr lang="en-US" dirty="0" smtClean="0"/>
              <a:t>where </a:t>
            </a:r>
            <a:r>
              <a:rPr lang="en-US" dirty="0"/>
              <a:t>you developed specific skills </a:t>
            </a:r>
          </a:p>
          <a:p>
            <a:pPr lvl="1"/>
            <a:r>
              <a:rPr lang="en-US" dirty="0"/>
              <a:t>When much of your work has been freelance, </a:t>
            </a:r>
            <a:r>
              <a:rPr lang="en-US" dirty="0" smtClean="0"/>
              <a:t>consulting </a:t>
            </a:r>
            <a:r>
              <a:rPr lang="en-US" dirty="0"/>
              <a:t>or </a:t>
            </a:r>
            <a:r>
              <a:rPr lang="en-US" dirty="0" smtClean="0"/>
              <a:t>temporary.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2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bined resumes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95" r="-64695"/>
          <a:stretch>
            <a:fillRect/>
          </a:stretch>
        </p:blipFill>
        <p:spPr>
          <a:xfrm>
            <a:off x="-2067550" y="-430926"/>
            <a:ext cx="13089677" cy="7384600"/>
          </a:xfrm>
        </p:spPr>
      </p:pic>
    </p:spTree>
    <p:extLst>
      <p:ext uri="{BB962C8B-B14F-4D97-AF65-F5344CB8AC3E}">
        <p14:creationId xmlns:p14="http://schemas.microsoft.com/office/powerpoint/2010/main" val="283205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a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87703"/>
            <a:ext cx="7076747" cy="47589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Identifying Information in header/letterhead (this is your contact </a:t>
            </a:r>
            <a:r>
              <a:rPr lang="en-US" dirty="0" smtClean="0"/>
              <a:t>information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Your name </a:t>
            </a:r>
          </a:p>
          <a:p>
            <a:pPr lvl="2"/>
            <a:r>
              <a:rPr lang="en-US" dirty="0"/>
              <a:t>Full first name, middle initial, &amp; last name </a:t>
            </a:r>
          </a:p>
          <a:p>
            <a:pPr lvl="2"/>
            <a:r>
              <a:rPr lang="en-US" dirty="0"/>
              <a:t>In boldface and printed in larger type size (14 or 16 point) </a:t>
            </a:r>
          </a:p>
          <a:p>
            <a:pPr lvl="1"/>
            <a:r>
              <a:rPr lang="en-US" dirty="0"/>
              <a:t>Address </a:t>
            </a:r>
          </a:p>
          <a:p>
            <a:pPr lvl="2"/>
            <a:r>
              <a:rPr lang="en-US" dirty="0"/>
              <a:t>Use the format: comma after city name &amp; </a:t>
            </a:r>
            <a:r>
              <a:rPr lang="en-US" dirty="0" smtClean="0"/>
              <a:t>two letter </a:t>
            </a:r>
            <a:r>
              <a:rPr lang="en-US" dirty="0"/>
              <a:t>postal abbreviation for </a:t>
            </a:r>
            <a:r>
              <a:rPr lang="en-US" dirty="0"/>
              <a:t>s</a:t>
            </a:r>
            <a:r>
              <a:rPr lang="en-US" dirty="0" smtClean="0"/>
              <a:t>tate </a:t>
            </a:r>
            <a:endParaRPr lang="en-US" dirty="0"/>
          </a:p>
          <a:p>
            <a:pPr lvl="2"/>
            <a:r>
              <a:rPr lang="en-US" dirty="0"/>
              <a:t>In regular typeface and in your normal type size (10 0r 12 point) </a:t>
            </a:r>
          </a:p>
          <a:p>
            <a:pPr lvl="3"/>
            <a:r>
              <a:rPr lang="en-US" dirty="0"/>
              <a:t>Example: 123 University Ave., Lubbock, TX 79409 </a:t>
            </a:r>
          </a:p>
          <a:p>
            <a:pPr lvl="1"/>
            <a:r>
              <a:rPr lang="en-US" dirty="0"/>
              <a:t>Home or cell phone number with area code </a:t>
            </a:r>
          </a:p>
          <a:p>
            <a:pPr lvl="2"/>
            <a:r>
              <a:rPr lang="en-US" dirty="0"/>
              <a:t>In regular typeface and in your normal type size (10 0r 12 point) </a:t>
            </a:r>
          </a:p>
          <a:p>
            <a:pPr lvl="2"/>
            <a:r>
              <a:rPr lang="en-US" dirty="0"/>
              <a:t>Examples: (806) 7422816 or 8067422816 </a:t>
            </a:r>
          </a:p>
          <a:p>
            <a:pPr lvl="2"/>
            <a:r>
              <a:rPr lang="en-US" dirty="0"/>
              <a:t>Limit to two phone numbers, never more </a:t>
            </a:r>
          </a:p>
          <a:p>
            <a:pPr lvl="1"/>
            <a:r>
              <a:rPr lang="en-US" dirty="0" smtClean="0"/>
              <a:t>E-mail </a:t>
            </a:r>
            <a:r>
              <a:rPr lang="en-US" dirty="0"/>
              <a:t>address </a:t>
            </a:r>
          </a:p>
          <a:p>
            <a:pPr lvl="2"/>
            <a:r>
              <a:rPr lang="en-US" dirty="0"/>
              <a:t>In regular typeface and in your normal type size (10 0r 12 point) </a:t>
            </a:r>
          </a:p>
          <a:p>
            <a:pPr lvl="2"/>
            <a:r>
              <a:rPr lang="en-US" dirty="0"/>
              <a:t>Example: </a:t>
            </a:r>
            <a:r>
              <a:rPr lang="en-US" dirty="0" smtClean="0">
                <a:hlinkClick r:id="rId2"/>
              </a:rPr>
              <a:t>corey.clem@ttu.edu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Website address (optional) </a:t>
            </a:r>
          </a:p>
          <a:p>
            <a:pPr lvl="2"/>
            <a:r>
              <a:rPr lang="en-US" dirty="0"/>
              <a:t>In regular typeface and in your normal type size (10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812362"/>
            <a:ext cx="7076747" cy="46726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Objective</a:t>
            </a:r>
            <a:endParaRPr lang="en-US" dirty="0"/>
          </a:p>
          <a:p>
            <a:pPr lvl="1"/>
            <a:r>
              <a:rPr lang="en-US" dirty="0"/>
              <a:t>Career Objective, Job Objective, Career Interest </a:t>
            </a:r>
          </a:p>
          <a:p>
            <a:r>
              <a:rPr lang="en-US" dirty="0" smtClean="0"/>
              <a:t>Education</a:t>
            </a:r>
            <a:endParaRPr lang="en-US" dirty="0"/>
          </a:p>
          <a:p>
            <a:pPr lvl="1"/>
            <a:r>
              <a:rPr lang="en-US" dirty="0"/>
              <a:t>Academic Background, Educational History </a:t>
            </a:r>
          </a:p>
          <a:p>
            <a:r>
              <a:rPr lang="en-US" dirty="0"/>
              <a:t>Work </a:t>
            </a:r>
            <a:r>
              <a:rPr lang="en-US" dirty="0" smtClean="0"/>
              <a:t>Experience</a:t>
            </a:r>
            <a:endParaRPr lang="en-US" dirty="0"/>
          </a:p>
          <a:p>
            <a:pPr lvl="1"/>
            <a:r>
              <a:rPr lang="en-US" dirty="0"/>
              <a:t>Experience, Employment, Professional Background </a:t>
            </a:r>
          </a:p>
          <a:p>
            <a:r>
              <a:rPr lang="en-US" dirty="0"/>
              <a:t>Honors &amp; Awards </a:t>
            </a:r>
          </a:p>
          <a:p>
            <a:pPr lvl="1"/>
            <a:r>
              <a:rPr lang="en-US" dirty="0"/>
              <a:t>Awards, Distinctions, College Awards, Scholarships </a:t>
            </a:r>
          </a:p>
          <a:p>
            <a:r>
              <a:rPr lang="en-US" dirty="0" smtClean="0"/>
              <a:t>Activities</a:t>
            </a:r>
            <a:endParaRPr lang="en-US" dirty="0"/>
          </a:p>
          <a:p>
            <a:pPr lvl="1"/>
            <a:r>
              <a:rPr lang="en-US" dirty="0"/>
              <a:t>Campus Involvement, Community Activities, </a:t>
            </a:r>
            <a:r>
              <a:rPr lang="en-US" dirty="0" smtClean="0"/>
              <a:t>Community Service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Edible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Edible Resumes &amp; Business </a:t>
            </a:r>
            <a:r>
              <a:rPr lang="en-US" dirty="0" smtClean="0"/>
              <a:t>Cards!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http://video.foxbusiness.com/v/4114803/edible-resumes-business-cards/#sp=show-</a:t>
            </a:r>
            <a:r>
              <a:rPr lang="en-US" dirty="0" smtClean="0">
                <a:hlinkClick r:id="rId2"/>
              </a:rPr>
              <a:t>clips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8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Career Objective </a:t>
            </a:r>
            <a:r>
              <a:rPr lang="en-US" dirty="0" smtClean="0"/>
              <a:t>(</a:t>
            </a:r>
            <a:r>
              <a:rPr lang="en-US" dirty="0"/>
              <a:t>optional, but suggested) </a:t>
            </a:r>
          </a:p>
          <a:p>
            <a:pPr lvl="1"/>
            <a:r>
              <a:rPr lang="en-US" dirty="0"/>
              <a:t>A brief statement to identify goals for the next few years </a:t>
            </a:r>
          </a:p>
          <a:p>
            <a:pPr lvl="2"/>
            <a:r>
              <a:rPr lang="en-US" dirty="0"/>
              <a:t>12 sentences </a:t>
            </a:r>
          </a:p>
          <a:p>
            <a:pPr lvl="1"/>
            <a:r>
              <a:rPr lang="en-US" dirty="0"/>
              <a:t>Write specifically for the job for which you are applying </a:t>
            </a:r>
          </a:p>
          <a:p>
            <a:pPr lvl="1"/>
            <a:r>
              <a:rPr lang="en-US" dirty="0"/>
              <a:t>Use specific language of the job description if possible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Bad </a:t>
            </a:r>
            <a:r>
              <a:rPr lang="en-US" dirty="0"/>
              <a:t>example: </a:t>
            </a:r>
            <a:r>
              <a:rPr lang="en-US" dirty="0" smtClean="0"/>
              <a:t>Seeking </a:t>
            </a:r>
            <a:r>
              <a:rPr lang="en-US" dirty="0"/>
              <a:t>employment in a business </a:t>
            </a:r>
            <a:r>
              <a:rPr lang="en-US" dirty="0" smtClean="0"/>
              <a:t>environment </a:t>
            </a:r>
            <a:r>
              <a:rPr lang="en-US" dirty="0"/>
              <a:t>offering an opportunity for professional </a:t>
            </a:r>
            <a:r>
              <a:rPr lang="en-US" dirty="0" smtClean="0"/>
              <a:t>growth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Good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To </a:t>
            </a:r>
            <a:r>
              <a:rPr lang="en-US" dirty="0"/>
              <a:t>market financial planning programs </a:t>
            </a:r>
            <a:r>
              <a:rPr lang="en-US" dirty="0" smtClean="0"/>
              <a:t>and </a:t>
            </a:r>
            <a:r>
              <a:rPr lang="en-US" dirty="0"/>
              <a:t>provide financial counseling to ensure positive client </a:t>
            </a:r>
            <a:r>
              <a:rPr lang="en-US" dirty="0" smtClean="0"/>
              <a:t>relations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comes first – education or work </a:t>
            </a:r>
            <a:r>
              <a:rPr lang="en-US" b="1" dirty="0" smtClean="0"/>
              <a:t>experience</a:t>
            </a:r>
            <a:r>
              <a:rPr lang="en-US" b="1" dirty="0"/>
              <a:t>? </a:t>
            </a:r>
          </a:p>
          <a:p>
            <a:r>
              <a:rPr lang="en-US" dirty="0"/>
              <a:t>In general, educational information follows </a:t>
            </a:r>
            <a:r>
              <a:rPr lang="en-US" dirty="0" smtClean="0"/>
              <a:t>the </a:t>
            </a:r>
            <a:r>
              <a:rPr lang="en-US" dirty="0"/>
              <a:t>job experience section. </a:t>
            </a:r>
          </a:p>
          <a:p>
            <a:pPr lvl="1"/>
            <a:r>
              <a:rPr lang="en-US" dirty="0"/>
              <a:t>However there are three situations in which </a:t>
            </a:r>
            <a:r>
              <a:rPr lang="en-US" dirty="0" smtClean="0"/>
              <a:t>education </a:t>
            </a:r>
            <a:r>
              <a:rPr lang="en-US" dirty="0"/>
              <a:t>should precede work experience: 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are currently in school or a recent graduate. 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are changing careers and your education is more </a:t>
            </a:r>
            <a:r>
              <a:rPr lang="en-US" dirty="0" smtClean="0"/>
              <a:t>pertinent </a:t>
            </a:r>
            <a:r>
              <a:rPr lang="en-US" dirty="0"/>
              <a:t>to the new career than your job experience. 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are seeking a position where specialized </a:t>
            </a:r>
            <a:r>
              <a:rPr lang="en-US" dirty="0" smtClean="0"/>
              <a:t>education </a:t>
            </a:r>
            <a:r>
              <a:rPr lang="en-US" dirty="0"/>
              <a:t>is a prerequisite for </a:t>
            </a:r>
            <a:r>
              <a:rPr lang="en-US" dirty="0" smtClean="0"/>
              <a:t>employment.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5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a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whatever information is first </a:t>
            </a:r>
            <a:r>
              <a:rPr lang="en-US" dirty="0" smtClean="0"/>
              <a:t>will </a:t>
            </a:r>
            <a:r>
              <a:rPr lang="en-US" dirty="0"/>
              <a:t>be what catches the employer’s </a:t>
            </a:r>
            <a:r>
              <a:rPr lang="en-US" dirty="0" smtClean="0"/>
              <a:t>attention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why it is suggested that you </a:t>
            </a:r>
            <a:r>
              <a:rPr lang="en-US" dirty="0" smtClean="0"/>
              <a:t>put </a:t>
            </a:r>
            <a:r>
              <a:rPr lang="en-US" dirty="0"/>
              <a:t>your </a:t>
            </a:r>
            <a:r>
              <a:rPr lang="en-US" dirty="0" smtClean="0"/>
              <a:t>greatest </a:t>
            </a:r>
            <a:r>
              <a:rPr lang="en-US" dirty="0"/>
              <a:t>asset first – whether that is education </a:t>
            </a:r>
            <a:r>
              <a:rPr lang="en-US" dirty="0" smtClean="0"/>
              <a:t>or experience.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educational experience in reverse </a:t>
            </a:r>
            <a:r>
              <a:rPr lang="en-US" dirty="0" smtClean="0"/>
              <a:t>chronological </a:t>
            </a:r>
            <a:r>
              <a:rPr lang="en-US" dirty="0"/>
              <a:t>order (most recent listed first) </a:t>
            </a:r>
          </a:p>
          <a:p>
            <a:r>
              <a:rPr lang="en-US" dirty="0"/>
              <a:t>List all schools from which you have </a:t>
            </a:r>
            <a:r>
              <a:rPr lang="en-US" dirty="0" smtClean="0"/>
              <a:t>earned degrees (</a:t>
            </a:r>
            <a:r>
              <a:rPr lang="en-US" dirty="0"/>
              <a:t>community colleges, </a:t>
            </a:r>
            <a:r>
              <a:rPr lang="en-US" dirty="0" smtClean="0"/>
              <a:t>two-year </a:t>
            </a:r>
            <a:r>
              <a:rPr lang="en-US" dirty="0"/>
              <a:t>colleges </a:t>
            </a:r>
            <a:r>
              <a:rPr lang="en-US" dirty="0" smtClean="0"/>
              <a:t>four-year </a:t>
            </a:r>
            <a:r>
              <a:rPr lang="en-US" dirty="0"/>
              <a:t>universities, graduate programs) </a:t>
            </a:r>
          </a:p>
          <a:p>
            <a:r>
              <a:rPr lang="en-US" dirty="0"/>
              <a:t>Do </a:t>
            </a:r>
            <a:r>
              <a:rPr lang="en-US" b="1" dirty="0" smtClean="0"/>
              <a:t>NOT</a:t>
            </a:r>
            <a:r>
              <a:rPr lang="en-US" dirty="0" smtClean="0"/>
              <a:t> list high school for professional jobs!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0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 Essential 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87704"/>
            <a:ext cx="7076747" cy="43384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Degree </a:t>
            </a:r>
            <a:r>
              <a:rPr lang="en-US" dirty="0"/>
              <a:t>you received or will receive </a:t>
            </a:r>
          </a:p>
          <a:p>
            <a:pPr lvl="1"/>
            <a:r>
              <a:rPr lang="en-US" dirty="0"/>
              <a:t>Example : Bachelor of Science in Agricultural Communication </a:t>
            </a:r>
          </a:p>
          <a:p>
            <a:r>
              <a:rPr lang="en-US" dirty="0"/>
              <a:t>Date you graduated or will graduate </a:t>
            </a:r>
          </a:p>
          <a:p>
            <a:pPr lvl="1"/>
            <a:r>
              <a:rPr lang="en-US" dirty="0"/>
              <a:t>Examples: December 2006 or Degree expected in 2013 </a:t>
            </a:r>
          </a:p>
          <a:p>
            <a:r>
              <a:rPr lang="en-US" dirty="0"/>
              <a:t>Complete name of school </a:t>
            </a:r>
          </a:p>
          <a:p>
            <a:pPr lvl="1"/>
            <a:r>
              <a:rPr lang="en-US" dirty="0"/>
              <a:t>Example: Texas Tech University </a:t>
            </a:r>
          </a:p>
          <a:p>
            <a:r>
              <a:rPr lang="en-US" dirty="0"/>
              <a:t>City and state where school is located </a:t>
            </a:r>
          </a:p>
          <a:p>
            <a:pPr lvl="1"/>
            <a:r>
              <a:rPr lang="en-US" dirty="0"/>
              <a:t>Example: Lubbock, TX </a:t>
            </a:r>
          </a:p>
          <a:p>
            <a:r>
              <a:rPr lang="en-US" dirty="0"/>
              <a:t>Additional Elements: </a:t>
            </a:r>
          </a:p>
          <a:p>
            <a:pPr lvl="1"/>
            <a:r>
              <a:rPr lang="en-US" dirty="0"/>
              <a:t>Overall GPA or major GPA (above 3.0 on 4.0 scale) </a:t>
            </a:r>
          </a:p>
          <a:p>
            <a:pPr lvl="1"/>
            <a:r>
              <a:rPr lang="en-US" dirty="0"/>
              <a:t>Minors </a:t>
            </a:r>
          </a:p>
          <a:p>
            <a:pPr lvl="1"/>
            <a:r>
              <a:rPr lang="en-US" dirty="0"/>
              <a:t>Specific courses related to </a:t>
            </a:r>
            <a:r>
              <a:rPr lang="en-US" dirty="0" smtClean="0"/>
              <a:t>position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employment experience since high school </a:t>
            </a:r>
          </a:p>
          <a:p>
            <a:pPr lvl="1"/>
            <a:r>
              <a:rPr lang="en-US" dirty="0" smtClean="0"/>
              <a:t>part-time </a:t>
            </a:r>
            <a:r>
              <a:rPr lang="en-US" dirty="0"/>
              <a:t>jobs </a:t>
            </a:r>
          </a:p>
          <a:p>
            <a:pPr lvl="1"/>
            <a:r>
              <a:rPr lang="en-US" dirty="0" smtClean="0"/>
              <a:t>full-time </a:t>
            </a:r>
            <a:r>
              <a:rPr lang="en-US" dirty="0"/>
              <a:t>jobs </a:t>
            </a:r>
          </a:p>
          <a:p>
            <a:pPr lvl="1"/>
            <a:r>
              <a:rPr lang="en-US" dirty="0"/>
              <a:t>summer employment </a:t>
            </a:r>
          </a:p>
          <a:p>
            <a:pPr lvl="1"/>
            <a:r>
              <a:rPr lang="en-US" dirty="0"/>
              <a:t>military experience </a:t>
            </a:r>
          </a:p>
          <a:p>
            <a:pPr lvl="1"/>
            <a:r>
              <a:rPr lang="en-US" dirty="0" err="1"/>
              <a:t>workstudy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Internships </a:t>
            </a:r>
            <a:endParaRPr lang="en-US" dirty="0"/>
          </a:p>
          <a:p>
            <a:pPr lvl="1"/>
            <a:r>
              <a:rPr lang="en-US" dirty="0"/>
              <a:t>volunteer positions </a:t>
            </a:r>
          </a:p>
          <a:p>
            <a:r>
              <a:rPr lang="en-US" dirty="0"/>
              <a:t>Can come before or after </a:t>
            </a:r>
            <a:r>
              <a:rPr lang="en-US" dirty="0" smtClean="0"/>
              <a:t>education 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Experience Essential Elements: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87704"/>
            <a:ext cx="7076747" cy="46480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Your </a:t>
            </a:r>
            <a:r>
              <a:rPr lang="en-US" dirty="0"/>
              <a:t>job title </a:t>
            </a:r>
          </a:p>
          <a:p>
            <a:pPr lvl="1"/>
            <a:r>
              <a:rPr lang="en-US" dirty="0"/>
              <a:t>Example: Social Studies Department Chair and Instructor </a:t>
            </a:r>
          </a:p>
          <a:p>
            <a:r>
              <a:rPr lang="en-US" dirty="0"/>
              <a:t>Name of company you worked for </a:t>
            </a:r>
          </a:p>
          <a:p>
            <a:pPr lvl="1"/>
            <a:r>
              <a:rPr lang="en-US" dirty="0"/>
              <a:t>Example: Harmony School of Innovation </a:t>
            </a:r>
          </a:p>
          <a:p>
            <a:r>
              <a:rPr lang="en-US" dirty="0"/>
              <a:t>City and state where company is located </a:t>
            </a:r>
          </a:p>
          <a:p>
            <a:pPr lvl="1"/>
            <a:r>
              <a:rPr lang="en-US" dirty="0"/>
              <a:t>Example: Houston, </a:t>
            </a:r>
            <a:r>
              <a:rPr lang="en-US" dirty="0" smtClean="0"/>
              <a:t>TX</a:t>
            </a:r>
            <a:endParaRPr lang="en-US" dirty="0"/>
          </a:p>
          <a:p>
            <a:r>
              <a:rPr lang="en-US" dirty="0"/>
              <a:t>Dates you worked there </a:t>
            </a:r>
          </a:p>
          <a:p>
            <a:pPr lvl="1"/>
            <a:r>
              <a:rPr lang="en-US" dirty="0"/>
              <a:t>Example: August2007 – June 2011 </a:t>
            </a:r>
          </a:p>
          <a:p>
            <a:r>
              <a:rPr lang="en-US" dirty="0"/>
              <a:t>Bulleted items describing activities completed in </a:t>
            </a:r>
            <a:r>
              <a:rPr lang="en-US" dirty="0" smtClean="0"/>
              <a:t>position </a:t>
            </a:r>
            <a:endParaRPr lang="en-US" dirty="0"/>
          </a:p>
          <a:p>
            <a:pPr lvl="1"/>
            <a:r>
              <a:rPr lang="en-US" dirty="0"/>
              <a:t>Indent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Use action verbs </a:t>
            </a:r>
          </a:p>
          <a:p>
            <a:pPr lvl="1"/>
            <a:r>
              <a:rPr lang="en-US" dirty="0"/>
              <a:t>Use parallel structure in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2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Honors and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Honors &amp; Awards </a:t>
            </a:r>
          </a:p>
          <a:p>
            <a:pPr lvl="1"/>
            <a:r>
              <a:rPr lang="en-US" dirty="0"/>
              <a:t>Change heading to fit whatever you list </a:t>
            </a:r>
            <a:endParaRPr lang="en-US" dirty="0" smtClean="0"/>
          </a:p>
          <a:p>
            <a:pPr lvl="1"/>
            <a:r>
              <a:rPr lang="en-US" dirty="0" smtClean="0"/>
              <a:t>Include the following kinds of information: </a:t>
            </a:r>
            <a:endParaRPr lang="en-US" dirty="0"/>
          </a:p>
          <a:p>
            <a:pPr lvl="2"/>
            <a:r>
              <a:rPr lang="en-US" dirty="0"/>
              <a:t>Scholarships </a:t>
            </a:r>
          </a:p>
          <a:p>
            <a:pPr lvl="2"/>
            <a:r>
              <a:rPr lang="en-US" dirty="0"/>
              <a:t>Academic or service awards </a:t>
            </a:r>
          </a:p>
          <a:p>
            <a:pPr lvl="2"/>
            <a:r>
              <a:rPr lang="en-US" dirty="0"/>
              <a:t>Nominations for awards </a:t>
            </a:r>
          </a:p>
          <a:p>
            <a:pPr lvl="2"/>
            <a:r>
              <a:rPr lang="en-US" dirty="0"/>
              <a:t>Organizational leadership positions </a:t>
            </a:r>
          </a:p>
          <a:p>
            <a:pPr lvl="2"/>
            <a:r>
              <a:rPr lang="en-US" dirty="0"/>
              <a:t>Academic honor societies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7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Honors and Awards Essential Elements: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</a:t>
            </a:r>
            <a:r>
              <a:rPr lang="en-US" dirty="0"/>
              <a:t>of honor/award </a:t>
            </a:r>
          </a:p>
          <a:p>
            <a:r>
              <a:rPr lang="en-US" dirty="0"/>
              <a:t>Date received </a:t>
            </a:r>
          </a:p>
          <a:p>
            <a:pPr lvl="1"/>
            <a:r>
              <a:rPr lang="en-US" dirty="0"/>
              <a:t>Honors Who’s Who Among America’s College Students</a:t>
            </a:r>
          </a:p>
          <a:p>
            <a:pPr lvl="1"/>
            <a:r>
              <a:rPr lang="en-US" dirty="0"/>
              <a:t>Inducted Spring </a:t>
            </a:r>
            <a:r>
              <a:rPr lang="en-US" dirty="0" smtClean="0"/>
              <a:t>2005 &amp; Texas </a:t>
            </a:r>
            <a:r>
              <a:rPr lang="en-US" dirty="0"/>
              <a:t>Tech University President’s List </a:t>
            </a:r>
            <a:r>
              <a:rPr lang="en-US" dirty="0" smtClean="0"/>
              <a:t>Fall </a:t>
            </a:r>
            <a:r>
              <a:rPr lang="en-US" dirty="0"/>
              <a:t>2005, 2006 </a:t>
            </a:r>
          </a:p>
          <a:p>
            <a:r>
              <a:rPr lang="en-US" dirty="0"/>
              <a:t>Awards</a:t>
            </a:r>
          </a:p>
          <a:p>
            <a:pPr lvl="1"/>
            <a:r>
              <a:rPr lang="en-US" dirty="0"/>
              <a:t>Spring 2003, 2006</a:t>
            </a:r>
          </a:p>
          <a:p>
            <a:pPr lvl="1"/>
            <a:r>
              <a:rPr lang="en-US" dirty="0"/>
              <a:t>Houston Livestock Show and Rodeo Scholarship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7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</a:t>
            </a:r>
            <a:r>
              <a:rPr lang="en-US" dirty="0"/>
              <a:t>activities you participated in on a </a:t>
            </a:r>
            <a:r>
              <a:rPr lang="en-US" dirty="0" smtClean="0"/>
              <a:t>regular </a:t>
            </a:r>
            <a:r>
              <a:rPr lang="en-US" dirty="0"/>
              <a:t>basis </a:t>
            </a:r>
          </a:p>
          <a:p>
            <a:r>
              <a:rPr lang="en-US" dirty="0"/>
              <a:t>Include the following kinds of information: </a:t>
            </a:r>
          </a:p>
          <a:p>
            <a:pPr lvl="1"/>
            <a:r>
              <a:rPr lang="en-US" dirty="0"/>
              <a:t>Membership in professional organizations </a:t>
            </a:r>
          </a:p>
          <a:p>
            <a:pPr lvl="1"/>
            <a:r>
              <a:rPr lang="en-US" dirty="0"/>
              <a:t>Volunteer work </a:t>
            </a:r>
          </a:p>
          <a:p>
            <a:pPr lvl="1"/>
            <a:r>
              <a:rPr lang="en-US" dirty="0"/>
              <a:t>Membership in campus clubs, fraternities, or </a:t>
            </a:r>
            <a:r>
              <a:rPr lang="en-US" dirty="0" smtClean="0"/>
              <a:t>sororities </a:t>
            </a:r>
            <a:endParaRPr lang="en-US" dirty="0"/>
          </a:p>
          <a:p>
            <a:pPr lvl="1"/>
            <a:r>
              <a:rPr lang="en-US" dirty="0"/>
              <a:t>Activities highlighting special skills, abilities, &amp; </a:t>
            </a:r>
            <a:r>
              <a:rPr lang="en-US" dirty="0" smtClean="0"/>
              <a:t>responsibility </a:t>
            </a:r>
            <a:endParaRPr lang="en-US" dirty="0"/>
          </a:p>
          <a:p>
            <a:pPr lvl="1"/>
            <a:r>
              <a:rPr lang="en-US" dirty="0"/>
              <a:t>Membership in community organ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to your neighbor and discuss </a:t>
            </a:r>
            <a:r>
              <a:rPr lang="en-US" dirty="0" smtClean="0"/>
              <a:t>the following </a:t>
            </a:r>
            <a:r>
              <a:rPr lang="en-US" dirty="0"/>
              <a:t>questions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What is your reaction to using edible resumes?</a:t>
            </a:r>
          </a:p>
          <a:p>
            <a:r>
              <a:rPr lang="en-US" dirty="0"/>
              <a:t>When do you think it would be appropriate to</a:t>
            </a:r>
          </a:p>
          <a:p>
            <a:r>
              <a:rPr lang="en-US" dirty="0"/>
              <a:t>send an edible resume?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85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Activities Essential 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29898"/>
            <a:ext cx="7076747" cy="43962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Name </a:t>
            </a:r>
            <a:r>
              <a:rPr lang="en-US" dirty="0"/>
              <a:t>of organization </a:t>
            </a:r>
          </a:p>
          <a:p>
            <a:r>
              <a:rPr lang="en-US" dirty="0"/>
              <a:t>Dates involved </a:t>
            </a:r>
          </a:p>
          <a:p>
            <a:r>
              <a:rPr lang="en-US" dirty="0"/>
              <a:t>Leadership roles you held </a:t>
            </a:r>
          </a:p>
          <a:p>
            <a:r>
              <a:rPr lang="en-US" dirty="0"/>
              <a:t>Accomplishments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Activities </a:t>
            </a:r>
            <a:r>
              <a:rPr lang="en-US" b="1" dirty="0"/>
              <a:t>Texas Tech Equestrian </a:t>
            </a:r>
            <a:r>
              <a:rPr lang="en-US" b="1" dirty="0" smtClean="0"/>
              <a:t>Team - Fall </a:t>
            </a:r>
            <a:r>
              <a:rPr lang="en-US" b="1" dirty="0"/>
              <a:t>2002Spring 2004 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Showed </a:t>
            </a:r>
            <a:r>
              <a:rPr lang="en-US" i="1" dirty="0"/>
              <a:t>at collegiate horse shows, planned and helped conduct clinics, </a:t>
            </a:r>
            <a:r>
              <a:rPr lang="en-US" i="1" dirty="0" smtClean="0"/>
              <a:t>horse </a:t>
            </a:r>
            <a:r>
              <a:rPr lang="en-US" i="1" dirty="0"/>
              <a:t>shows, lessons, and community service projects for the team and the </a:t>
            </a:r>
            <a:r>
              <a:rPr lang="en-US" i="1" dirty="0" smtClean="0"/>
              <a:t>local </a:t>
            </a:r>
            <a:r>
              <a:rPr lang="en-US" i="1" dirty="0"/>
              <a:t>community and assisted younger teammates during training and </a:t>
            </a:r>
            <a:r>
              <a:rPr lang="en-US" i="1" dirty="0" smtClean="0"/>
              <a:t>shows</a:t>
            </a:r>
            <a:r>
              <a:rPr lang="en-US" i="1" dirty="0"/>
              <a:t>. Participated in Texas Tech Arbor Day, Lubbock area Special </a:t>
            </a:r>
            <a:r>
              <a:rPr lang="en-US" i="1" dirty="0" smtClean="0"/>
              <a:t>Olympics </a:t>
            </a:r>
            <a:r>
              <a:rPr lang="en-US" i="1" dirty="0"/>
              <a:t>equestrian events, assisting in local community clean up and </a:t>
            </a:r>
            <a:r>
              <a:rPr lang="en-US" i="1" dirty="0" smtClean="0"/>
              <a:t>construction </a:t>
            </a:r>
            <a:r>
              <a:rPr lang="en-US" i="1" dirty="0"/>
              <a:t>of Legacy Play Village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32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Languages </a:t>
            </a:r>
          </a:p>
          <a:p>
            <a:pPr lvl="1"/>
            <a:r>
              <a:rPr lang="en-US" dirty="0"/>
              <a:t>Foreign language skills </a:t>
            </a:r>
          </a:p>
          <a:p>
            <a:pPr lvl="2"/>
            <a:r>
              <a:rPr lang="en-US" dirty="0"/>
              <a:t>Indicate your level of fluency </a:t>
            </a:r>
          </a:p>
          <a:p>
            <a:pPr lvl="1"/>
            <a:r>
              <a:rPr lang="en-US" dirty="0"/>
              <a:t>Foreign studies and/or travel </a:t>
            </a:r>
          </a:p>
          <a:p>
            <a:pPr lvl="2"/>
            <a:r>
              <a:rPr lang="en-US" dirty="0"/>
              <a:t>Example: </a:t>
            </a:r>
          </a:p>
          <a:p>
            <a:pPr lvl="2"/>
            <a:r>
              <a:rPr lang="en-US" dirty="0"/>
              <a:t>International Experience </a:t>
            </a:r>
          </a:p>
          <a:p>
            <a:pPr lvl="3"/>
            <a:r>
              <a:rPr lang="en-US" dirty="0"/>
              <a:t>1 year of British studies </a:t>
            </a:r>
          </a:p>
          <a:p>
            <a:pPr lvl="3"/>
            <a:r>
              <a:rPr lang="en-US" dirty="0"/>
              <a:t>Attended Royal Agricultural College , </a:t>
            </a:r>
            <a:r>
              <a:rPr lang="en-US" dirty="0" err="1"/>
              <a:t>Cirencester</a:t>
            </a:r>
            <a:r>
              <a:rPr lang="en-US" dirty="0"/>
              <a:t>, </a:t>
            </a:r>
            <a:r>
              <a:rPr lang="en-US" dirty="0" smtClean="0"/>
              <a:t>Gloucestershire</a:t>
            </a:r>
            <a:r>
              <a:rPr lang="en-US" dirty="0"/>
              <a:t>, United Kingdom , August 19992000 </a:t>
            </a:r>
          </a:p>
          <a:p>
            <a:pPr lvl="4"/>
            <a:r>
              <a:rPr lang="en-US" dirty="0"/>
              <a:t>Earned British studies certificate </a:t>
            </a:r>
          </a:p>
          <a:p>
            <a:pPr lvl="4"/>
            <a:r>
              <a:rPr lang="en-US" dirty="0" smtClean="0"/>
              <a:t>Studied </a:t>
            </a:r>
            <a:r>
              <a:rPr lang="en-US" dirty="0"/>
              <a:t>6 months as a Rotary International Student </a:t>
            </a:r>
            <a:r>
              <a:rPr lang="en-US" dirty="0" smtClean="0"/>
              <a:t>Ambassador </a:t>
            </a:r>
            <a:endParaRPr lang="en-US" dirty="0"/>
          </a:p>
          <a:p>
            <a:pPr lvl="4"/>
            <a:r>
              <a:rPr lang="en-US" dirty="0"/>
              <a:t>Spoke to community organizations about differences in </a:t>
            </a:r>
            <a:r>
              <a:rPr lang="en-US" dirty="0" smtClean="0"/>
              <a:t>culture</a:t>
            </a:r>
            <a:r>
              <a:rPr lang="en-US" dirty="0"/>
              <a:t>, education and </a:t>
            </a:r>
            <a:r>
              <a:rPr lang="en-US" dirty="0" smtClean="0"/>
              <a:t>lifestyle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Skills </a:t>
            </a:r>
          </a:p>
          <a:p>
            <a:pPr lvl="1"/>
            <a:r>
              <a:rPr lang="en-US" dirty="0"/>
              <a:t>If you have a varied work experience, you may </a:t>
            </a:r>
            <a:r>
              <a:rPr lang="en-US" dirty="0" smtClean="0"/>
              <a:t>want </a:t>
            </a:r>
            <a:r>
              <a:rPr lang="en-US" dirty="0"/>
              <a:t>to include a skills summary </a:t>
            </a:r>
          </a:p>
          <a:p>
            <a:pPr lvl="1"/>
            <a:r>
              <a:rPr lang="en-US" dirty="0" smtClean="0"/>
              <a:t>Example: </a:t>
            </a:r>
            <a:endParaRPr lang="en-US" dirty="0"/>
          </a:p>
          <a:p>
            <a:pPr lvl="2"/>
            <a:r>
              <a:rPr lang="en-US" dirty="0"/>
              <a:t>Technical Skills </a:t>
            </a:r>
          </a:p>
          <a:p>
            <a:pPr lvl="3"/>
            <a:r>
              <a:rPr lang="en-US" dirty="0" err="1" smtClean="0"/>
              <a:t>MoraeUsability</a:t>
            </a:r>
            <a:r>
              <a:rPr lang="en-US" dirty="0" smtClean="0"/>
              <a:t> </a:t>
            </a:r>
            <a:r>
              <a:rPr lang="en-US" dirty="0"/>
              <a:t>Testing Software </a:t>
            </a:r>
          </a:p>
          <a:p>
            <a:pPr lvl="3"/>
            <a:r>
              <a:rPr lang="en-US" dirty="0" err="1" smtClean="0"/>
              <a:t>Mplus</a:t>
            </a:r>
            <a:r>
              <a:rPr lang="en-US" dirty="0"/>
              <a:t> </a:t>
            </a:r>
            <a:r>
              <a:rPr lang="en-US" dirty="0" smtClean="0"/>
              <a:t>statistical </a:t>
            </a:r>
            <a:r>
              <a:rPr lang="en-US" dirty="0"/>
              <a:t>modeling software </a:t>
            </a:r>
          </a:p>
          <a:p>
            <a:pPr lvl="3"/>
            <a:r>
              <a:rPr lang="en-US" dirty="0"/>
              <a:t>SPSS statistical software </a:t>
            </a:r>
          </a:p>
          <a:p>
            <a:pPr lvl="3"/>
            <a:r>
              <a:rPr lang="en-US" dirty="0"/>
              <a:t>Adobe Dreamweaver CS4 </a:t>
            </a:r>
          </a:p>
          <a:p>
            <a:pPr lvl="3"/>
            <a:r>
              <a:rPr lang="en-US" dirty="0"/>
              <a:t>Adobe Photoshop CS4 </a:t>
            </a:r>
          </a:p>
          <a:p>
            <a:pPr lvl="3"/>
            <a:r>
              <a:rPr lang="en-US" dirty="0"/>
              <a:t>Adobe </a:t>
            </a:r>
            <a:r>
              <a:rPr lang="en-US" dirty="0" smtClean="0"/>
              <a:t>InDesign</a:t>
            </a:r>
            <a:r>
              <a:rPr lang="en-US" dirty="0"/>
              <a:t> </a:t>
            </a:r>
            <a:r>
              <a:rPr lang="en-US" dirty="0" smtClean="0"/>
              <a:t>CS4 </a:t>
            </a:r>
            <a:endParaRPr lang="en-US" dirty="0"/>
          </a:p>
          <a:p>
            <a:pPr lvl="3"/>
            <a:r>
              <a:rPr lang="en-US" dirty="0"/>
              <a:t>Social Media Application (Twitter, </a:t>
            </a:r>
            <a:r>
              <a:rPr lang="en-US" dirty="0" smtClean="0"/>
              <a:t>Facebook, </a:t>
            </a:r>
            <a:r>
              <a:rPr lang="en-US" dirty="0"/>
              <a:t>Blogger, </a:t>
            </a:r>
            <a:r>
              <a:rPr lang="en-US" dirty="0" err="1" smtClean="0"/>
              <a:t>WordPress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2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Formatting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fonts are Times New Roman, Calibri, or </a:t>
            </a:r>
            <a:r>
              <a:rPr lang="en-US" dirty="0" smtClean="0"/>
              <a:t>Arial </a:t>
            </a:r>
            <a:endParaRPr lang="en-US" dirty="0"/>
          </a:p>
          <a:p>
            <a:pPr lvl="1"/>
            <a:r>
              <a:rPr lang="en-US" dirty="0"/>
              <a:t>Limit to no more than 2 font types </a:t>
            </a:r>
          </a:p>
          <a:p>
            <a:r>
              <a:rPr lang="en-US" dirty="0"/>
              <a:t>Use a 14 or 16point font for headings </a:t>
            </a:r>
          </a:p>
          <a:p>
            <a:r>
              <a:rPr lang="en-US" dirty="0"/>
              <a:t>Use a 10 or 12point font for text </a:t>
            </a:r>
          </a:p>
          <a:p>
            <a:r>
              <a:rPr lang="en-US" dirty="0"/>
              <a:t>Use white space, bullets, &amp; indentations </a:t>
            </a:r>
          </a:p>
          <a:p>
            <a:r>
              <a:rPr lang="en-US" dirty="0"/>
              <a:t>Use extra line of white space between </a:t>
            </a:r>
            <a:r>
              <a:rPr lang="en-US" dirty="0" smtClean="0"/>
              <a:t>sections </a:t>
            </a:r>
            <a:endParaRPr lang="en-US" dirty="0"/>
          </a:p>
          <a:p>
            <a:r>
              <a:rPr lang="en-US" dirty="0"/>
              <a:t>Use bold font to emphasize your name, </a:t>
            </a:r>
            <a:r>
              <a:rPr lang="en-US" dirty="0" smtClean="0"/>
              <a:t>section </a:t>
            </a:r>
            <a:r>
              <a:rPr lang="en-US" dirty="0"/>
              <a:t>names, job titles </a:t>
            </a:r>
            <a:r>
              <a:rPr lang="en-US" dirty="0" smtClean="0"/>
              <a:t>you’ve held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1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underlining text </a:t>
            </a:r>
          </a:p>
          <a:p>
            <a:r>
              <a:rPr lang="en-US" dirty="0"/>
              <a:t>Use short phrases or sentence fragments </a:t>
            </a:r>
            <a:r>
              <a:rPr lang="en-US" dirty="0" smtClean="0"/>
              <a:t>with </a:t>
            </a:r>
            <a:r>
              <a:rPr lang="en-US" dirty="0"/>
              <a:t>no punctuation </a:t>
            </a:r>
          </a:p>
          <a:p>
            <a:r>
              <a:rPr lang="en-US" dirty="0"/>
              <a:t>Avoid I, me, or my if possible </a:t>
            </a:r>
          </a:p>
          <a:p>
            <a:r>
              <a:rPr lang="en-US" dirty="0"/>
              <a:t>Use gerunds </a:t>
            </a:r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 err="1" smtClean="0"/>
              <a:t>ng</a:t>
            </a:r>
            <a:r>
              <a:rPr lang="en-US" dirty="0" smtClean="0"/>
              <a:t> endings</a:t>
            </a:r>
            <a:r>
              <a:rPr lang="en-US" dirty="0"/>
              <a:t>) to describe </a:t>
            </a:r>
            <a:r>
              <a:rPr lang="en-US" dirty="0" smtClean="0"/>
              <a:t>actions </a:t>
            </a:r>
            <a:endParaRPr lang="en-US" dirty="0"/>
          </a:p>
          <a:p>
            <a:pPr lvl="1"/>
            <a:r>
              <a:rPr lang="en-US" dirty="0"/>
              <a:t>Use present or past tense verbs when gerunds </a:t>
            </a:r>
            <a:r>
              <a:rPr lang="en-US" dirty="0" smtClean="0"/>
              <a:t>are too </a:t>
            </a:r>
            <a:r>
              <a:rPr lang="en-US" dirty="0"/>
              <a:t>long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17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Your </a:t>
            </a:r>
            <a:r>
              <a:rPr lang="en-US" dirty="0"/>
              <a:t>résumé can include the following, but don’t over </a:t>
            </a:r>
            <a:r>
              <a:rPr lang="en-US" dirty="0" smtClean="0"/>
              <a:t>design</a:t>
            </a:r>
            <a:r>
              <a:rPr lang="en-US" dirty="0"/>
              <a:t>! </a:t>
            </a:r>
            <a:endParaRPr lang="en-US" dirty="0" smtClean="0"/>
          </a:p>
          <a:p>
            <a:pPr lvl="1"/>
            <a:r>
              <a:rPr lang="en-US" dirty="0" smtClean="0"/>
              <a:t>Bullets </a:t>
            </a:r>
            <a:endParaRPr lang="en-US" dirty="0"/>
          </a:p>
          <a:p>
            <a:pPr lvl="1"/>
            <a:r>
              <a:rPr lang="en-US" dirty="0"/>
              <a:t>Boldface </a:t>
            </a:r>
          </a:p>
          <a:p>
            <a:pPr lvl="1"/>
            <a:r>
              <a:rPr lang="en-US" dirty="0"/>
              <a:t>Horizontal rules </a:t>
            </a:r>
          </a:p>
          <a:p>
            <a:pPr lvl="1"/>
            <a:r>
              <a:rPr lang="en-US" dirty="0"/>
              <a:t>Indentations </a:t>
            </a:r>
          </a:p>
          <a:p>
            <a:pPr lvl="1"/>
            <a:r>
              <a:rPr lang="en-US" dirty="0"/>
              <a:t>Different font sizes </a:t>
            </a:r>
          </a:p>
          <a:p>
            <a:r>
              <a:rPr lang="en-US" dirty="0"/>
              <a:t>Avoid the following: </a:t>
            </a:r>
          </a:p>
          <a:p>
            <a:pPr lvl="1"/>
            <a:r>
              <a:rPr lang="en-US" dirty="0"/>
              <a:t>Clip art </a:t>
            </a:r>
          </a:p>
          <a:p>
            <a:pPr lvl="1"/>
            <a:r>
              <a:rPr lang="en-US" dirty="0"/>
              <a:t>Borders </a:t>
            </a:r>
          </a:p>
          <a:p>
            <a:pPr lvl="1"/>
            <a:r>
              <a:rPr lang="en-US" dirty="0"/>
              <a:t>Photos </a:t>
            </a:r>
          </a:p>
          <a:p>
            <a:pPr lvl="1"/>
            <a:r>
              <a:rPr lang="en-US" dirty="0"/>
              <a:t>Unusual colors (salmon, baby blue, tangerine, </a:t>
            </a:r>
            <a:r>
              <a:rPr lang="en-US" dirty="0" smtClean="0"/>
              <a:t>or yellow)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49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Unique to Stand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available for Word, but how </a:t>
            </a:r>
            <a:r>
              <a:rPr lang="en-US" dirty="0" smtClean="0"/>
              <a:t>unique </a:t>
            </a:r>
            <a:r>
              <a:rPr lang="en-US" dirty="0"/>
              <a:t>will you be if you simply follow a </a:t>
            </a:r>
            <a:r>
              <a:rPr lang="en-US" dirty="0" smtClean="0"/>
              <a:t>template</a:t>
            </a:r>
            <a:r>
              <a:rPr lang="en-US" dirty="0"/>
              <a:t>??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1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0"/>
            <a:ext cx="530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1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0"/>
            <a:ext cx="530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41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6" y="-263627"/>
            <a:ext cx="8441603" cy="82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resume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résumé is a chance for you to highlight </a:t>
            </a:r>
            <a:r>
              <a:rPr lang="en-US" dirty="0" smtClean="0"/>
              <a:t>your </a:t>
            </a:r>
            <a:r>
              <a:rPr lang="en-US" dirty="0"/>
              <a:t>skills, accomplishments, and </a:t>
            </a:r>
            <a:r>
              <a:rPr lang="en-US" dirty="0" smtClean="0"/>
              <a:t>qualifications </a:t>
            </a:r>
            <a:r>
              <a:rPr lang="en-US" dirty="0"/>
              <a:t>to your potential employer. </a:t>
            </a:r>
          </a:p>
          <a:p>
            <a:r>
              <a:rPr lang="en-US" dirty="0" smtClean="0"/>
              <a:t>Tailor </a:t>
            </a:r>
            <a:r>
              <a:rPr lang="en-US" dirty="0"/>
              <a:t>your résumé to each job or internship </a:t>
            </a:r>
            <a:r>
              <a:rPr lang="en-US" dirty="0" smtClean="0"/>
              <a:t>to </a:t>
            </a:r>
            <a:r>
              <a:rPr lang="en-US" dirty="0"/>
              <a:t>which you </a:t>
            </a:r>
            <a:r>
              <a:rPr lang="en-US" dirty="0" smtClean="0"/>
              <a:t>apply.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3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6" y="-453437"/>
            <a:ext cx="8557068" cy="85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forms = fast delivery, some </a:t>
            </a:r>
            <a:r>
              <a:rPr lang="en-US" dirty="0" smtClean="0"/>
              <a:t>companies </a:t>
            </a:r>
            <a:r>
              <a:rPr lang="en-US" dirty="0"/>
              <a:t>prefer </a:t>
            </a:r>
            <a:r>
              <a:rPr lang="en-US" dirty="0" smtClean="0"/>
              <a:t>email </a:t>
            </a:r>
            <a:endParaRPr lang="en-US" dirty="0"/>
          </a:p>
          <a:p>
            <a:pPr lvl="1"/>
            <a:r>
              <a:rPr lang="en-US" dirty="0" smtClean="0"/>
              <a:t>Email résumé </a:t>
            </a:r>
          </a:p>
          <a:p>
            <a:pPr lvl="1"/>
            <a:r>
              <a:rPr lang="en-US" dirty="0" smtClean="0"/>
              <a:t>Electronic </a:t>
            </a:r>
            <a:r>
              <a:rPr lang="en-US" dirty="0"/>
              <a:t>form </a:t>
            </a:r>
          </a:p>
          <a:p>
            <a:pPr lvl="1"/>
            <a:r>
              <a:rPr lang="en-US" dirty="0"/>
              <a:t>YouTube video résumé </a:t>
            </a:r>
          </a:p>
          <a:p>
            <a:r>
              <a:rPr lang="en-US" dirty="0"/>
              <a:t>Paper forms (hard copies) = traditional </a:t>
            </a:r>
            <a:r>
              <a:rPr lang="en-US" dirty="0" smtClean="0"/>
              <a:t>method </a:t>
            </a:r>
            <a:r>
              <a:rPr lang="en-US" dirty="0"/>
              <a:t>of delivery, more commonly used </a:t>
            </a:r>
            <a:endParaRPr lang="en-US" dirty="0" smtClean="0"/>
          </a:p>
          <a:p>
            <a:pPr lvl="1"/>
            <a:r>
              <a:rPr lang="en-US" dirty="0" smtClean="0"/>
              <a:t>Mail </a:t>
            </a:r>
            <a:endParaRPr lang="en-US" dirty="0"/>
          </a:p>
          <a:p>
            <a:pPr lvl="1"/>
            <a:r>
              <a:rPr lang="en-US" dirty="0" smtClean="0"/>
              <a:t>Hand delivered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Four 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for </a:t>
            </a:r>
            <a:r>
              <a:rPr lang="fr-FR" dirty="0" err="1"/>
              <a:t>sending</a:t>
            </a:r>
            <a:r>
              <a:rPr lang="fr-FR" dirty="0"/>
              <a:t> </a:t>
            </a:r>
            <a:r>
              <a:rPr lang="fr-FR" dirty="0" smtClean="0"/>
              <a:t>résumés online</a:t>
            </a:r>
            <a:endParaRPr lang="fr-FR" dirty="0"/>
          </a:p>
          <a:p>
            <a:pPr lvl="1"/>
            <a:r>
              <a:rPr lang="fr-FR" dirty="0" smtClean="0"/>
              <a:t>Email </a:t>
            </a:r>
            <a:r>
              <a:rPr lang="fr-FR" dirty="0" err="1" smtClean="0"/>
              <a:t>attachment</a:t>
            </a:r>
            <a:endParaRPr lang="fr-FR" dirty="0"/>
          </a:p>
          <a:p>
            <a:pPr lvl="1"/>
            <a:r>
              <a:rPr lang="fr-FR" dirty="0" err="1"/>
              <a:t>Electronic</a:t>
            </a:r>
            <a:r>
              <a:rPr lang="fr-FR" dirty="0"/>
              <a:t> </a:t>
            </a:r>
            <a:r>
              <a:rPr lang="fr-FR" dirty="0" err="1" smtClean="0"/>
              <a:t>form</a:t>
            </a:r>
            <a:endParaRPr lang="fr-FR" dirty="0"/>
          </a:p>
          <a:p>
            <a:pPr lvl="1"/>
            <a:r>
              <a:rPr lang="fr-FR" dirty="0" err="1" smtClean="0"/>
              <a:t>Webpage</a:t>
            </a:r>
            <a:endParaRPr lang="fr-FR" dirty="0"/>
          </a:p>
          <a:p>
            <a:pPr lvl="1"/>
            <a:r>
              <a:rPr lang="fr-FR" dirty="0" err="1"/>
              <a:t>Hardcopy</a:t>
            </a:r>
            <a:r>
              <a:rPr lang="fr-FR" dirty="0"/>
              <a:t> </a:t>
            </a:r>
            <a:r>
              <a:rPr lang="fr-FR" dirty="0" err="1"/>
              <a:t>resume</a:t>
            </a:r>
            <a:r>
              <a:rPr lang="fr-FR" dirty="0"/>
              <a:t> </a:t>
            </a:r>
            <a:r>
              <a:rPr lang="fr-FR" dirty="0" err="1"/>
              <a:t>employers</a:t>
            </a:r>
            <a:r>
              <a:rPr lang="fr-FR" dirty="0"/>
              <a:t> scan </a:t>
            </a:r>
            <a:r>
              <a:rPr lang="fr-FR" dirty="0" err="1"/>
              <a:t>into</a:t>
            </a:r>
            <a:r>
              <a:rPr lang="fr-FR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E-mail </a:t>
            </a:r>
            <a:r>
              <a:rPr lang="en-US" dirty="0"/>
              <a:t>attachment </a:t>
            </a:r>
          </a:p>
          <a:p>
            <a:pPr lvl="1"/>
            <a:r>
              <a:rPr lang="en-US" dirty="0"/>
              <a:t>Send as an attachment to an </a:t>
            </a:r>
            <a:r>
              <a:rPr lang="en-US" dirty="0" smtClean="0"/>
              <a:t>e-mail </a:t>
            </a:r>
            <a:r>
              <a:rPr lang="en-US" dirty="0"/>
              <a:t>message 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e-mail </a:t>
            </a:r>
            <a:r>
              <a:rPr lang="en-US" dirty="0"/>
              <a:t>a copy of your resume by sending </a:t>
            </a:r>
            <a:r>
              <a:rPr lang="en-US" dirty="0" smtClean="0"/>
              <a:t>an e-mail </a:t>
            </a:r>
            <a:r>
              <a:rPr lang="en-US" dirty="0"/>
              <a:t>to yourself before you send it to a </a:t>
            </a:r>
            <a:r>
              <a:rPr lang="en-US" dirty="0" smtClean="0"/>
              <a:t>potential </a:t>
            </a:r>
            <a:r>
              <a:rPr lang="en-US" dirty="0"/>
              <a:t>employer </a:t>
            </a:r>
          </a:p>
          <a:p>
            <a:pPr lvl="2"/>
            <a:r>
              <a:rPr lang="en-US" dirty="0"/>
              <a:t>Allows you to check your formatting after being </a:t>
            </a:r>
            <a:r>
              <a:rPr lang="en-US" dirty="0" smtClean="0"/>
              <a:t>e-mailed </a:t>
            </a:r>
            <a:endParaRPr lang="en-US" dirty="0"/>
          </a:p>
          <a:p>
            <a:pPr lvl="1"/>
            <a:r>
              <a:rPr lang="en-US" dirty="0"/>
              <a:t>Check to ensure your resume doesn’t get </a:t>
            </a:r>
            <a:r>
              <a:rPr lang="en-US" dirty="0" smtClean="0"/>
              <a:t>blocked </a:t>
            </a:r>
            <a:r>
              <a:rPr lang="en-US" dirty="0"/>
              <a:t>as </a:t>
            </a:r>
            <a:r>
              <a:rPr lang="en-US" dirty="0" smtClean="0"/>
              <a:t>spam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forms </a:t>
            </a:r>
          </a:p>
          <a:p>
            <a:pPr lvl="1"/>
            <a:r>
              <a:rPr lang="en-US" dirty="0"/>
              <a:t>Use when posting your resume directly to an </a:t>
            </a:r>
            <a:r>
              <a:rPr lang="en-US" dirty="0" smtClean="0"/>
              <a:t>online </a:t>
            </a:r>
            <a:r>
              <a:rPr lang="en-US" dirty="0"/>
              <a:t>job board </a:t>
            </a:r>
          </a:p>
          <a:p>
            <a:pPr lvl="2"/>
            <a:r>
              <a:rPr lang="en-US" dirty="0"/>
              <a:t>Fill out the electronic form the database provides </a:t>
            </a:r>
          </a:p>
          <a:p>
            <a:pPr lvl="2"/>
            <a:r>
              <a:rPr lang="en-US" dirty="0"/>
              <a:t>No formatting to follow since you are simply filling in </a:t>
            </a:r>
            <a:r>
              <a:rPr lang="en-US" dirty="0" smtClean="0"/>
              <a:t>their </a:t>
            </a:r>
            <a:r>
              <a:rPr lang="en-US" dirty="0"/>
              <a:t>form </a:t>
            </a:r>
          </a:p>
          <a:p>
            <a:pPr lvl="2"/>
            <a:r>
              <a:rPr lang="en-US" dirty="0"/>
              <a:t>Allows text to be compatible with all computers </a:t>
            </a:r>
            <a:r>
              <a:rPr lang="en-US" dirty="0" smtClean="0"/>
              <a:t>searching </a:t>
            </a:r>
            <a:r>
              <a:rPr lang="en-US" dirty="0"/>
              <a:t>job board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3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Webpage résumés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/>
              <a:t>Can include photographs, links to other Websites, </a:t>
            </a:r>
            <a:r>
              <a:rPr lang="en-US" dirty="0" smtClean="0"/>
              <a:t>design</a:t>
            </a:r>
            <a:r>
              <a:rPr lang="en-US" dirty="0"/>
              <a:t>/layout graphics </a:t>
            </a:r>
          </a:p>
          <a:p>
            <a:pPr lvl="2"/>
            <a:r>
              <a:rPr lang="en-US" dirty="0"/>
              <a:t>Are </a:t>
            </a:r>
            <a:r>
              <a:rPr lang="en-US" dirty="0" smtClean="0"/>
              <a:t>compatible </a:t>
            </a:r>
            <a:r>
              <a:rPr lang="en-US" dirty="0"/>
              <a:t>with all computers with access to </a:t>
            </a:r>
            <a:r>
              <a:rPr lang="en-US" dirty="0" smtClean="0"/>
              <a:t>Internet </a:t>
            </a:r>
            <a:endParaRPr lang="en-US" dirty="0"/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Need web design software (Dreamweaver, </a:t>
            </a:r>
            <a:r>
              <a:rPr lang="en-US" dirty="0" err="1" smtClean="0"/>
              <a:t>Frontpage</a:t>
            </a:r>
            <a:r>
              <a:rPr lang="en-US" dirty="0" smtClean="0"/>
              <a:t>, etc</a:t>
            </a:r>
            <a:r>
              <a:rPr lang="en-US" dirty="0"/>
              <a:t>.) </a:t>
            </a:r>
          </a:p>
          <a:p>
            <a:pPr lvl="1"/>
            <a:r>
              <a:rPr lang="en-US" dirty="0"/>
              <a:t>Can’t post Web resume on an online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1563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</TotalTime>
  <Words>1736</Words>
  <Application>Microsoft Macintosh PowerPoint</Application>
  <PresentationFormat>On-screen Show (4:3)</PresentationFormat>
  <Paragraphs>247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Spectrum</vt:lpstr>
      <vt:lpstr>Developing a Resume</vt:lpstr>
      <vt:lpstr>Edible Resumes</vt:lpstr>
      <vt:lpstr>What did you think?</vt:lpstr>
      <vt:lpstr>What does a resume do?</vt:lpstr>
      <vt:lpstr>Methods of Delivery</vt:lpstr>
      <vt:lpstr>Electronic Resumes</vt:lpstr>
      <vt:lpstr>Electronic Resumes</vt:lpstr>
      <vt:lpstr>Electronic Resumes</vt:lpstr>
      <vt:lpstr>Electronic Resumes</vt:lpstr>
      <vt:lpstr>Paper (Hard Copy) Resumes</vt:lpstr>
      <vt:lpstr>Chronological Resumes</vt:lpstr>
      <vt:lpstr>Chronological Resume Example</vt:lpstr>
      <vt:lpstr>Types of Resumes</vt:lpstr>
      <vt:lpstr>PowerPoint Presentation</vt:lpstr>
      <vt:lpstr>Types of Resumes </vt:lpstr>
      <vt:lpstr>Combined Resumes</vt:lpstr>
      <vt:lpstr>PowerPoint Presentation</vt:lpstr>
      <vt:lpstr>Basic Elements of a Resume</vt:lpstr>
      <vt:lpstr>Resume Headings</vt:lpstr>
      <vt:lpstr>Basic Elements of Resume</vt:lpstr>
      <vt:lpstr>Basic Elements of Resume</vt:lpstr>
      <vt:lpstr>Basic Elements of a Resume</vt:lpstr>
      <vt:lpstr>Education</vt:lpstr>
      <vt:lpstr>Education Essential Elements:</vt:lpstr>
      <vt:lpstr>Word Experience</vt:lpstr>
      <vt:lpstr>Work Experience Essential Elements: </vt:lpstr>
      <vt:lpstr>Honors and Awards</vt:lpstr>
      <vt:lpstr>Honors and Awards Essential Elements: </vt:lpstr>
      <vt:lpstr>Activities:</vt:lpstr>
      <vt:lpstr>Activities Essential Elements:</vt:lpstr>
      <vt:lpstr>Additional Elements</vt:lpstr>
      <vt:lpstr>Additional Elements</vt:lpstr>
      <vt:lpstr>Resume Formatting </vt:lpstr>
      <vt:lpstr>Resume Formatting</vt:lpstr>
      <vt:lpstr>Resume Formatting</vt:lpstr>
      <vt:lpstr>Be Unique to Stand Out!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Resume</dc:title>
  <dc:creator>Corey Duysen</dc:creator>
  <cp:lastModifiedBy>Corey Duysen</cp:lastModifiedBy>
  <cp:revision>16</cp:revision>
  <dcterms:created xsi:type="dcterms:W3CDTF">2014-02-23T20:07:18Z</dcterms:created>
  <dcterms:modified xsi:type="dcterms:W3CDTF">2014-02-23T21:13:28Z</dcterms:modified>
</cp:coreProperties>
</file>