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301" r:id="rId5"/>
    <p:sldId id="299" r:id="rId6"/>
    <p:sldId id="302" r:id="rId7"/>
    <p:sldId id="309" r:id="rId8"/>
    <p:sldId id="306" r:id="rId9"/>
    <p:sldId id="295" r:id="rId10"/>
    <p:sldId id="300" r:id="rId11"/>
    <p:sldId id="308" r:id="rId12"/>
    <p:sldId id="311" r:id="rId13"/>
    <p:sldId id="312" r:id="rId14"/>
    <p:sldId id="320" r:id="rId15"/>
    <p:sldId id="322" r:id="rId16"/>
    <p:sldId id="298" r:id="rId17"/>
    <p:sldId id="323" r:id="rId18"/>
    <p:sldId id="310" r:id="rId19"/>
    <p:sldId id="324" r:id="rId20"/>
    <p:sldId id="326" r:id="rId21"/>
    <p:sldId id="327" r:id="rId22"/>
    <p:sldId id="315" r:id="rId23"/>
    <p:sldId id="316" r:id="rId24"/>
    <p:sldId id="313" r:id="rId25"/>
    <p:sldId id="319" r:id="rId26"/>
    <p:sldId id="318" r:id="rId27"/>
    <p:sldId id="317" r:id="rId28"/>
    <p:sldId id="314" r:id="rId29"/>
    <p:sldId id="329" r:id="rId30"/>
    <p:sldId id="328"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er MAZENOT" initials="OM" lastIdx="1" clrIdx="0">
    <p:extLst>
      <p:ext uri="{19B8F6BF-5375-455C-9EA6-DF929625EA0E}">
        <p15:presenceInfo xmlns:p15="http://schemas.microsoft.com/office/powerpoint/2012/main" userId="23f57eac910f4e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57F-AF8E-4859-BFDB-67DB0071F7D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A3FCDA8-058A-47AB-96C9-7F6D71A32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423DDA0-918B-4B21-920A-9E4FA36DE329}"/>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7CD7B814-FE91-4D2B-886B-93563C2AE3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456E60-4ED8-49E5-9AE3-C94F8C5A4C74}"/>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192700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98272-26F7-48B9-9B84-00E20C28C08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ECE3484-7D99-4580-9B77-01CCA537D1B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899FE5-7CF6-42E0-8B98-EDE5B25DDABC}"/>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4587499B-9879-4C9C-AADD-996D314D76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71BCAF-7536-4590-9258-8F61AB2E8EC4}"/>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209517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E45E676-6D85-4E0F-81DA-131FA764CD7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D39E93-C1C1-4378-8F20-5137AF21CCD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D16012-4D08-41D3-8406-AE57CEE1FB82}"/>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1578EE91-B7DF-4344-90DD-D03157AE19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E383CD-5069-4E9F-8A3A-7BC16B9C3564}"/>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58063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239DC-310A-4049-9A1A-814AB1B810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02BC94-5E97-4020-B2E0-B04A9FCCD48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8E9C0A-EF6A-434B-9B0F-4748AE01BEE1}"/>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25C72F95-0334-41DC-AC0B-985301E094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5BC31D-F858-4F04-A394-C0770F63DBC2}"/>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123027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05056-D7BF-411A-9A88-71EABA4FECF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D773D52-CD5D-425C-8BB2-EFA22A2E4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C246A5E-B42B-4D45-AB63-C4B1F2767534}"/>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68B2DEB2-6D0F-46C1-A5EA-2383DA4FF8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8BAE4B-0A90-4B80-A74F-09ABE0B74CFD}"/>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117721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602B8-758F-419D-A3B5-7BD121ADFA7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2D2CA8-5284-496D-9EDF-08BBD414A1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FA3041A-1401-4B52-B0C6-86B3BEBE9B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D0B518-38A0-40C4-8B26-F949D4B39466}"/>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6" name="Espace réservé du pied de page 5">
            <a:extLst>
              <a:ext uri="{FF2B5EF4-FFF2-40B4-BE49-F238E27FC236}">
                <a16:creationId xmlns:a16="http://schemas.microsoft.com/office/drawing/2014/main" id="{14B71DD5-8BD5-459F-AF24-61EED255A0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D274D1-3899-4AE6-B6CE-DEC6D9A814B8}"/>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364413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99FB2-C04C-4C3D-B10F-A2857FE369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371937D-B628-44E6-BAEA-994C5E9E8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FD30C9D-EBD8-4B1C-9617-9FECF0856DD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5202864-FA75-4C66-92FA-4051BB1D0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E25D6C-800A-4F0E-945B-3CE6A955ED2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2383A5A-0F98-434E-ACE4-27D476CE983E}"/>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8" name="Espace réservé du pied de page 7">
            <a:extLst>
              <a:ext uri="{FF2B5EF4-FFF2-40B4-BE49-F238E27FC236}">
                <a16:creationId xmlns:a16="http://schemas.microsoft.com/office/drawing/2014/main" id="{90E96040-0B4B-4481-9D32-2BBDFEDD2B4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F569B13-15DA-42C4-9534-D97E5857FBCA}"/>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25624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E043B-3E42-4E2F-B07E-35737F1D9E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3660D34-CB38-4E7E-A60B-CC5B92BCB3DC}"/>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4" name="Espace réservé du pied de page 3">
            <a:extLst>
              <a:ext uri="{FF2B5EF4-FFF2-40B4-BE49-F238E27FC236}">
                <a16:creationId xmlns:a16="http://schemas.microsoft.com/office/drawing/2014/main" id="{AEC235CA-52B7-448F-A00F-E12E906C227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85847A3-FE34-4433-9666-0D60AB55C491}"/>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67810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AE1365-1EAF-4B71-83CD-DC9E595C09AC}"/>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3" name="Espace réservé du pied de page 2">
            <a:extLst>
              <a:ext uri="{FF2B5EF4-FFF2-40B4-BE49-F238E27FC236}">
                <a16:creationId xmlns:a16="http://schemas.microsoft.com/office/drawing/2014/main" id="{4426516C-D564-48B1-8982-7EED2B85C44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7940958-981E-4C6B-9386-4297A32C7B97}"/>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161534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0251-B3BD-47C1-9C1D-0C45A89B3E3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8EB77AA-7AF6-4E23-9855-F6AF1D79C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DF088C1-AE82-42FB-A2ED-6156D2507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64F463-524D-4977-BA7E-D45E377EAF52}"/>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6" name="Espace réservé du pied de page 5">
            <a:extLst>
              <a:ext uri="{FF2B5EF4-FFF2-40B4-BE49-F238E27FC236}">
                <a16:creationId xmlns:a16="http://schemas.microsoft.com/office/drawing/2014/main" id="{169E86D3-A655-4E55-AE76-DD6B260871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8E1A7B-C491-4746-B8C0-93A2D4FF8F60}"/>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38558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E3A63F-E04E-420B-AB93-170B27F7C8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FB84CE-2589-4F3D-84E8-6EF184490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890A317-062D-4552-9C1B-0C857E0FA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74954D-624A-4CFB-88BA-F0DAE5BD0C7A}"/>
              </a:ext>
            </a:extLst>
          </p:cNvPr>
          <p:cNvSpPr>
            <a:spLocks noGrp="1"/>
          </p:cNvSpPr>
          <p:nvPr>
            <p:ph type="dt" sz="half" idx="10"/>
          </p:nvPr>
        </p:nvSpPr>
        <p:spPr/>
        <p:txBody>
          <a:bodyPr/>
          <a:lstStyle/>
          <a:p>
            <a:fld id="{D3FF4864-E35C-45A6-85C6-2D3DD0CA9862}" type="datetimeFigureOut">
              <a:rPr lang="fr-FR" smtClean="0"/>
              <a:t>15/09/2020</a:t>
            </a:fld>
            <a:endParaRPr lang="fr-FR"/>
          </a:p>
        </p:txBody>
      </p:sp>
      <p:sp>
        <p:nvSpPr>
          <p:cNvPr id="6" name="Espace réservé du pied de page 5">
            <a:extLst>
              <a:ext uri="{FF2B5EF4-FFF2-40B4-BE49-F238E27FC236}">
                <a16:creationId xmlns:a16="http://schemas.microsoft.com/office/drawing/2014/main" id="{7842C8BB-566D-4D07-A113-DA8029F933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10202A1-C4F3-4F0E-A38C-999EBDE0837E}"/>
              </a:ext>
            </a:extLst>
          </p:cNvPr>
          <p:cNvSpPr>
            <a:spLocks noGrp="1"/>
          </p:cNvSpPr>
          <p:nvPr>
            <p:ph type="sldNum" sz="quarter" idx="12"/>
          </p:nvPr>
        </p:nvSpPr>
        <p:spPr/>
        <p:txBody>
          <a:bodyPr/>
          <a:lstStyle/>
          <a:p>
            <a:fld id="{A5DA447C-B4D1-43F2-9BA2-CC5758C724C0}" type="slidenum">
              <a:rPr lang="fr-FR" smtClean="0"/>
              <a:t>‹N°›</a:t>
            </a:fld>
            <a:endParaRPr lang="fr-FR"/>
          </a:p>
        </p:txBody>
      </p:sp>
    </p:spTree>
    <p:extLst>
      <p:ext uri="{BB962C8B-B14F-4D97-AF65-F5344CB8AC3E}">
        <p14:creationId xmlns:p14="http://schemas.microsoft.com/office/powerpoint/2010/main" val="74679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116AC8B-C577-4BFB-A4BC-72B7B9DAC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EA4280B-2DF2-4566-941F-824F931B2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C12D1-6BC3-4C01-A709-BC049282F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F4864-E35C-45A6-85C6-2D3DD0CA9862}" type="datetimeFigureOut">
              <a:rPr lang="fr-FR" smtClean="0"/>
              <a:t>15/09/2020</a:t>
            </a:fld>
            <a:endParaRPr lang="fr-FR"/>
          </a:p>
        </p:txBody>
      </p:sp>
      <p:sp>
        <p:nvSpPr>
          <p:cNvPr id="5" name="Espace réservé du pied de page 4">
            <a:extLst>
              <a:ext uri="{FF2B5EF4-FFF2-40B4-BE49-F238E27FC236}">
                <a16:creationId xmlns:a16="http://schemas.microsoft.com/office/drawing/2014/main" id="{39168C76-2A3B-4FDC-8429-05665F537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0C77AB4-3B5C-42D0-972E-EF0BD8BF1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A447C-B4D1-43F2-9BA2-CC5758C724C0}" type="slidenum">
              <a:rPr lang="fr-FR" smtClean="0"/>
              <a:t>‹N°›</a:t>
            </a:fld>
            <a:endParaRPr lang="fr-FR"/>
          </a:p>
        </p:txBody>
      </p:sp>
    </p:spTree>
    <p:extLst>
      <p:ext uri="{BB962C8B-B14F-4D97-AF65-F5344CB8AC3E}">
        <p14:creationId xmlns:p14="http://schemas.microsoft.com/office/powerpoint/2010/main" val="381183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0F49E-3EF4-4DF6-9C71-9D82E775A266}"/>
              </a:ext>
            </a:extLst>
          </p:cNvPr>
          <p:cNvSpPr>
            <a:spLocks noGrp="1"/>
          </p:cNvSpPr>
          <p:nvPr>
            <p:ph type="ctrTitle"/>
          </p:nvPr>
        </p:nvSpPr>
        <p:spPr>
          <a:xfrm>
            <a:off x="422232" y="2590059"/>
            <a:ext cx="4140891" cy="1677879"/>
          </a:xfrm>
        </p:spPr>
        <p:txBody>
          <a:bodyPr>
            <a:noAutofit/>
          </a:bodyPr>
          <a:lstStyle/>
          <a:p>
            <a:r>
              <a:rPr lang="fr-FR" sz="3600" dirty="0"/>
              <a:t>Catégorisez automatiquement des questions</a:t>
            </a:r>
          </a:p>
        </p:txBody>
      </p:sp>
      <p:pic>
        <p:nvPicPr>
          <p:cNvPr id="4" name="Image 3">
            <a:extLst>
              <a:ext uri="{FF2B5EF4-FFF2-40B4-BE49-F238E27FC236}">
                <a16:creationId xmlns:a16="http://schemas.microsoft.com/office/drawing/2014/main" id="{165DC649-C039-449E-A495-91640488160C}"/>
              </a:ext>
            </a:extLst>
          </p:cNvPr>
          <p:cNvPicPr>
            <a:picLocks noChangeAspect="1"/>
          </p:cNvPicPr>
          <p:nvPr/>
        </p:nvPicPr>
        <p:blipFill>
          <a:blip r:embed="rId2"/>
          <a:stretch>
            <a:fillRect/>
          </a:stretch>
        </p:blipFill>
        <p:spPr>
          <a:xfrm>
            <a:off x="5564150" y="730188"/>
            <a:ext cx="6482860" cy="5397623"/>
          </a:xfrm>
          <a:prstGeom prst="rect">
            <a:avLst/>
          </a:prstGeom>
        </p:spPr>
      </p:pic>
    </p:spTree>
    <p:extLst>
      <p:ext uri="{BB962C8B-B14F-4D97-AF65-F5344CB8AC3E}">
        <p14:creationId xmlns:p14="http://schemas.microsoft.com/office/powerpoint/2010/main" val="87354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88F97-DE21-458C-9006-B7EE779995B8}"/>
              </a:ext>
            </a:extLst>
          </p:cNvPr>
          <p:cNvSpPr>
            <a:spLocks noGrp="1"/>
          </p:cNvSpPr>
          <p:nvPr>
            <p:ph type="title"/>
          </p:nvPr>
        </p:nvSpPr>
        <p:spPr/>
        <p:txBody>
          <a:bodyPr>
            <a:normAutofit/>
          </a:bodyPr>
          <a:lstStyle/>
          <a:p>
            <a:pPr algn="ctr"/>
            <a:r>
              <a:rPr lang="fr-FR" sz="3600" dirty="0"/>
              <a:t>Différentes étapes du </a:t>
            </a:r>
            <a:r>
              <a:rPr lang="fr-FR" sz="3600" dirty="0" err="1"/>
              <a:t>cleaning</a:t>
            </a:r>
            <a:r>
              <a:rPr lang="fr-FR" sz="3600" dirty="0"/>
              <a:t> du corpus</a:t>
            </a:r>
          </a:p>
        </p:txBody>
      </p:sp>
      <p:sp>
        <p:nvSpPr>
          <p:cNvPr id="3" name="Espace réservé du contenu 2">
            <a:extLst>
              <a:ext uri="{FF2B5EF4-FFF2-40B4-BE49-F238E27FC236}">
                <a16:creationId xmlns:a16="http://schemas.microsoft.com/office/drawing/2014/main" id="{4B98CC0F-0512-43E5-A61E-14F12C16D62B}"/>
              </a:ext>
            </a:extLst>
          </p:cNvPr>
          <p:cNvSpPr>
            <a:spLocks noGrp="1"/>
          </p:cNvSpPr>
          <p:nvPr>
            <p:ph idx="1"/>
          </p:nvPr>
        </p:nvSpPr>
        <p:spPr>
          <a:xfrm>
            <a:off x="838200" y="2012055"/>
            <a:ext cx="10515600" cy="3012706"/>
          </a:xfrm>
        </p:spPr>
        <p:txBody>
          <a:bodyPr>
            <a:normAutofit/>
          </a:bodyPr>
          <a:lstStyle/>
          <a:p>
            <a:r>
              <a:rPr lang="fr-FR" sz="2400" dirty="0">
                <a:latin typeface="+mj-lt"/>
              </a:rPr>
              <a:t>Suppression des balises HTML.</a:t>
            </a:r>
          </a:p>
          <a:p>
            <a:r>
              <a:rPr lang="fr-FR" sz="2400" dirty="0">
                <a:latin typeface="+mj-lt"/>
              </a:rPr>
              <a:t>Tokenisation avec une expression régulière : regex = '[A-Za-z][A-Za-z0-9_+\-#]*'</a:t>
            </a:r>
          </a:p>
          <a:p>
            <a:r>
              <a:rPr lang="fr-FR" sz="2400" dirty="0">
                <a:latin typeface="+mj-lt"/>
              </a:rPr>
              <a:t>Suppression des </a:t>
            </a:r>
            <a:r>
              <a:rPr lang="fr-FR" sz="2400" dirty="0" err="1">
                <a:latin typeface="+mj-lt"/>
              </a:rPr>
              <a:t>stopwords</a:t>
            </a:r>
            <a:r>
              <a:rPr lang="fr-FR" sz="2400" dirty="0">
                <a:latin typeface="+mj-lt"/>
              </a:rPr>
              <a:t> (</a:t>
            </a:r>
            <a:r>
              <a:rPr lang="fr-FR" sz="2400" dirty="0" err="1">
                <a:latin typeface="+mj-lt"/>
              </a:rPr>
              <a:t>stopwords</a:t>
            </a:r>
            <a:r>
              <a:rPr lang="fr-FR" sz="2400" dirty="0">
                <a:latin typeface="+mj-lt"/>
              </a:rPr>
              <a:t> anglais basiques + quelques mots les plus fréquents du corpus = environ 200 </a:t>
            </a:r>
            <a:r>
              <a:rPr lang="fr-FR" sz="2400" dirty="0" err="1">
                <a:latin typeface="+mj-lt"/>
              </a:rPr>
              <a:t>stopwords</a:t>
            </a:r>
            <a:r>
              <a:rPr lang="fr-FR" sz="2400" dirty="0">
                <a:latin typeface="+mj-lt"/>
              </a:rPr>
              <a:t>).</a:t>
            </a:r>
          </a:p>
          <a:p>
            <a:r>
              <a:rPr lang="fr-FR" sz="2400" dirty="0">
                <a:latin typeface="+mj-lt"/>
              </a:rPr>
              <a:t>Racinisation des mots (exemple : expression </a:t>
            </a:r>
            <a:r>
              <a:rPr lang="fr-FR" sz="2400" dirty="0">
                <a:latin typeface="+mj-lt"/>
                <a:sym typeface="Wingdings" panose="05000000000000000000" pitchFamily="2" charset="2"/>
              </a:rPr>
              <a:t>--&gt; express)</a:t>
            </a:r>
          </a:p>
          <a:p>
            <a:r>
              <a:rPr lang="fr-FR" sz="2400" dirty="0">
                <a:latin typeface="+mj-lt"/>
                <a:sym typeface="Wingdings" panose="05000000000000000000" pitchFamily="2" charset="2"/>
              </a:rPr>
              <a:t>La suppression des mots peu fréquents est réalisée par l’algorithme de vectorisation du corpus.</a:t>
            </a:r>
          </a:p>
          <a:p>
            <a:endParaRPr lang="fr-FR" dirty="0">
              <a:latin typeface="+mj-lt"/>
            </a:endParaRPr>
          </a:p>
        </p:txBody>
      </p:sp>
    </p:spTree>
    <p:extLst>
      <p:ext uri="{BB962C8B-B14F-4D97-AF65-F5344CB8AC3E}">
        <p14:creationId xmlns:p14="http://schemas.microsoft.com/office/powerpoint/2010/main" val="120180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06068-2280-4460-AFE9-E8B93F42F49F}"/>
              </a:ext>
            </a:extLst>
          </p:cNvPr>
          <p:cNvSpPr>
            <a:spLocks noGrp="1"/>
          </p:cNvSpPr>
          <p:nvPr>
            <p:ph type="title"/>
          </p:nvPr>
        </p:nvSpPr>
        <p:spPr>
          <a:xfrm>
            <a:off x="634014" y="382880"/>
            <a:ext cx="10515600" cy="1325563"/>
          </a:xfrm>
        </p:spPr>
        <p:txBody>
          <a:bodyPr>
            <a:normAutofit/>
          </a:bodyPr>
          <a:lstStyle/>
          <a:p>
            <a:pPr algn="ctr"/>
            <a:r>
              <a:rPr lang="fr-FR" sz="3600" dirty="0"/>
              <a:t>Exemples de </a:t>
            </a:r>
            <a:r>
              <a:rPr lang="fr-FR" sz="3600" dirty="0" err="1"/>
              <a:t>cleaning</a:t>
            </a:r>
            <a:r>
              <a:rPr lang="fr-FR" sz="3600" dirty="0"/>
              <a:t> de questions</a:t>
            </a:r>
          </a:p>
        </p:txBody>
      </p:sp>
      <p:pic>
        <p:nvPicPr>
          <p:cNvPr id="4" name="Image 3">
            <a:extLst>
              <a:ext uri="{FF2B5EF4-FFF2-40B4-BE49-F238E27FC236}">
                <a16:creationId xmlns:a16="http://schemas.microsoft.com/office/drawing/2014/main" id="{F8EC9AF7-F933-47D1-92EC-2186657B32DA}"/>
              </a:ext>
            </a:extLst>
          </p:cNvPr>
          <p:cNvPicPr>
            <a:picLocks noChangeAspect="1"/>
          </p:cNvPicPr>
          <p:nvPr/>
        </p:nvPicPr>
        <p:blipFill>
          <a:blip r:embed="rId2"/>
          <a:stretch>
            <a:fillRect/>
          </a:stretch>
        </p:blipFill>
        <p:spPr>
          <a:xfrm>
            <a:off x="273172" y="2176099"/>
            <a:ext cx="11645656" cy="2342634"/>
          </a:xfrm>
          <a:prstGeom prst="rect">
            <a:avLst/>
          </a:prstGeom>
        </p:spPr>
      </p:pic>
    </p:spTree>
    <p:extLst>
      <p:ext uri="{BB962C8B-B14F-4D97-AF65-F5344CB8AC3E}">
        <p14:creationId xmlns:p14="http://schemas.microsoft.com/office/powerpoint/2010/main" val="85562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1E0AA-15B0-4A65-AA18-CBC13BDCDFAD}"/>
              </a:ext>
            </a:extLst>
          </p:cNvPr>
          <p:cNvSpPr>
            <a:spLocks noGrp="1"/>
          </p:cNvSpPr>
          <p:nvPr>
            <p:ph type="title"/>
          </p:nvPr>
        </p:nvSpPr>
        <p:spPr>
          <a:xfrm>
            <a:off x="696157" y="209389"/>
            <a:ext cx="10515600" cy="638052"/>
          </a:xfrm>
        </p:spPr>
        <p:txBody>
          <a:bodyPr>
            <a:normAutofit fontScale="90000"/>
          </a:bodyPr>
          <a:lstStyle/>
          <a:p>
            <a:pPr algn="ctr"/>
            <a:r>
              <a:rPr lang="fr-FR" dirty="0"/>
              <a:t>Vectorisation</a:t>
            </a:r>
          </a:p>
        </p:txBody>
      </p:sp>
      <p:pic>
        <p:nvPicPr>
          <p:cNvPr id="6" name="Image 5">
            <a:extLst>
              <a:ext uri="{FF2B5EF4-FFF2-40B4-BE49-F238E27FC236}">
                <a16:creationId xmlns:a16="http://schemas.microsoft.com/office/drawing/2014/main" id="{FEF4FFB2-891C-4FA6-A018-B9E56727E12A}"/>
              </a:ext>
            </a:extLst>
          </p:cNvPr>
          <p:cNvPicPr>
            <a:picLocks noChangeAspect="1"/>
          </p:cNvPicPr>
          <p:nvPr/>
        </p:nvPicPr>
        <p:blipFill>
          <a:blip r:embed="rId2"/>
          <a:stretch>
            <a:fillRect/>
          </a:stretch>
        </p:blipFill>
        <p:spPr>
          <a:xfrm>
            <a:off x="1796075" y="3701270"/>
            <a:ext cx="10241171" cy="2069960"/>
          </a:xfrm>
          <a:prstGeom prst="rect">
            <a:avLst/>
          </a:prstGeom>
        </p:spPr>
      </p:pic>
      <p:pic>
        <p:nvPicPr>
          <p:cNvPr id="7" name="Image 6">
            <a:extLst>
              <a:ext uri="{FF2B5EF4-FFF2-40B4-BE49-F238E27FC236}">
                <a16:creationId xmlns:a16="http://schemas.microsoft.com/office/drawing/2014/main" id="{86D15998-E5AD-4720-946B-8D88F1468F96}"/>
              </a:ext>
            </a:extLst>
          </p:cNvPr>
          <p:cNvPicPr>
            <a:picLocks noChangeAspect="1"/>
          </p:cNvPicPr>
          <p:nvPr/>
        </p:nvPicPr>
        <p:blipFill>
          <a:blip r:embed="rId3"/>
          <a:stretch>
            <a:fillRect/>
          </a:stretch>
        </p:blipFill>
        <p:spPr>
          <a:xfrm>
            <a:off x="1796075" y="1154097"/>
            <a:ext cx="10395925" cy="2136906"/>
          </a:xfrm>
          <a:prstGeom prst="rect">
            <a:avLst/>
          </a:prstGeom>
        </p:spPr>
      </p:pic>
      <p:sp>
        <p:nvSpPr>
          <p:cNvPr id="8" name="ZoneTexte 7">
            <a:extLst>
              <a:ext uri="{FF2B5EF4-FFF2-40B4-BE49-F238E27FC236}">
                <a16:creationId xmlns:a16="http://schemas.microsoft.com/office/drawing/2014/main" id="{AC7FD2AA-FA6E-46A9-B89F-201FE64AE17B}"/>
              </a:ext>
            </a:extLst>
          </p:cNvPr>
          <p:cNvSpPr txBox="1"/>
          <p:nvPr/>
        </p:nvSpPr>
        <p:spPr>
          <a:xfrm>
            <a:off x="563221" y="2089689"/>
            <a:ext cx="664669" cy="369332"/>
          </a:xfrm>
          <a:prstGeom prst="rect">
            <a:avLst/>
          </a:prstGeom>
          <a:noFill/>
        </p:spPr>
        <p:txBody>
          <a:bodyPr wrap="none" rtlCol="0">
            <a:spAutoFit/>
          </a:bodyPr>
          <a:lstStyle/>
          <a:p>
            <a:r>
              <a:rPr lang="fr-FR" dirty="0"/>
              <a:t>BOW</a:t>
            </a:r>
          </a:p>
        </p:txBody>
      </p:sp>
      <p:sp>
        <p:nvSpPr>
          <p:cNvPr id="9" name="ZoneTexte 8">
            <a:extLst>
              <a:ext uri="{FF2B5EF4-FFF2-40B4-BE49-F238E27FC236}">
                <a16:creationId xmlns:a16="http://schemas.microsoft.com/office/drawing/2014/main" id="{E4DC43CA-35FF-4FF0-B4FC-73C3A684777F}"/>
              </a:ext>
            </a:extLst>
          </p:cNvPr>
          <p:cNvSpPr txBox="1"/>
          <p:nvPr/>
        </p:nvSpPr>
        <p:spPr>
          <a:xfrm>
            <a:off x="563221" y="4551584"/>
            <a:ext cx="779381" cy="369332"/>
          </a:xfrm>
          <a:prstGeom prst="rect">
            <a:avLst/>
          </a:prstGeom>
          <a:noFill/>
        </p:spPr>
        <p:txBody>
          <a:bodyPr wrap="none" rtlCol="0">
            <a:spAutoFit/>
          </a:bodyPr>
          <a:lstStyle/>
          <a:p>
            <a:r>
              <a:rPr lang="fr-FR" dirty="0"/>
              <a:t>TF-IDF</a:t>
            </a:r>
          </a:p>
        </p:txBody>
      </p:sp>
    </p:spTree>
    <p:extLst>
      <p:ext uri="{BB962C8B-B14F-4D97-AF65-F5344CB8AC3E}">
        <p14:creationId xmlns:p14="http://schemas.microsoft.com/office/powerpoint/2010/main" val="366734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1E0AA-15B0-4A65-AA18-CBC13BDCDFAD}"/>
              </a:ext>
            </a:extLst>
          </p:cNvPr>
          <p:cNvSpPr>
            <a:spLocks noGrp="1"/>
          </p:cNvSpPr>
          <p:nvPr>
            <p:ph type="title"/>
          </p:nvPr>
        </p:nvSpPr>
        <p:spPr>
          <a:xfrm>
            <a:off x="838200" y="343124"/>
            <a:ext cx="10515600" cy="638052"/>
          </a:xfrm>
        </p:spPr>
        <p:txBody>
          <a:bodyPr>
            <a:normAutofit/>
          </a:bodyPr>
          <a:lstStyle/>
          <a:p>
            <a:pPr algn="ctr"/>
            <a:r>
              <a:rPr lang="fr-FR" sz="3200" dirty="0"/>
              <a:t>Vectorisation : nombres de </a:t>
            </a:r>
            <a:r>
              <a:rPr lang="fr-FR" sz="3200" dirty="0" err="1"/>
              <a:t>features</a:t>
            </a:r>
            <a:r>
              <a:rPr lang="fr-FR" sz="3200" dirty="0"/>
              <a:t> en fonction de </a:t>
            </a:r>
            <a:r>
              <a:rPr lang="fr-FR" sz="3200" dirty="0" err="1"/>
              <a:t>min_df</a:t>
            </a:r>
            <a:endParaRPr lang="fr-FR" sz="3200" dirty="0"/>
          </a:p>
        </p:txBody>
      </p:sp>
      <p:pic>
        <p:nvPicPr>
          <p:cNvPr id="2050" name="Picture 2">
            <a:extLst>
              <a:ext uri="{FF2B5EF4-FFF2-40B4-BE49-F238E27FC236}">
                <a16:creationId xmlns:a16="http://schemas.microsoft.com/office/drawing/2014/main" id="{B5C38F2D-8FDF-4DD7-80D6-D9FBDD406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09" y="1291563"/>
            <a:ext cx="7933593" cy="463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2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1E0AA-15B0-4A65-AA18-CBC13BDCDFAD}"/>
              </a:ext>
            </a:extLst>
          </p:cNvPr>
          <p:cNvSpPr>
            <a:spLocks noGrp="1"/>
          </p:cNvSpPr>
          <p:nvPr>
            <p:ph type="title"/>
          </p:nvPr>
        </p:nvSpPr>
        <p:spPr>
          <a:xfrm>
            <a:off x="838200" y="343124"/>
            <a:ext cx="10515600" cy="638052"/>
          </a:xfrm>
        </p:spPr>
        <p:txBody>
          <a:bodyPr>
            <a:normAutofit fontScale="90000"/>
          </a:bodyPr>
          <a:lstStyle/>
          <a:p>
            <a:pPr algn="ctr"/>
            <a:r>
              <a:rPr lang="fr-FR" sz="3200" dirty="0"/>
              <a:t>Alternative à </a:t>
            </a:r>
            <a:r>
              <a:rPr lang="fr-FR" sz="3200" b="1" dirty="0"/>
              <a:t>BOW</a:t>
            </a:r>
            <a:r>
              <a:rPr lang="fr-FR" sz="3200" dirty="0"/>
              <a:t> ou </a:t>
            </a:r>
            <a:r>
              <a:rPr lang="fr-FR" sz="3200" b="1" dirty="0"/>
              <a:t>TF-IDF</a:t>
            </a:r>
            <a:r>
              <a:rPr lang="fr-FR" sz="3200" dirty="0"/>
              <a:t> : le « </a:t>
            </a:r>
            <a:r>
              <a:rPr lang="fr-FR" sz="3200" dirty="0" err="1"/>
              <a:t>word</a:t>
            </a:r>
            <a:r>
              <a:rPr lang="fr-FR" sz="3200" dirty="0"/>
              <a:t> </a:t>
            </a:r>
            <a:r>
              <a:rPr lang="fr-FR" sz="3200" dirty="0" err="1"/>
              <a:t>embeddings</a:t>
            </a:r>
            <a:r>
              <a:rPr lang="fr-FR" sz="3200" dirty="0"/>
              <a:t> » </a:t>
            </a:r>
            <a:r>
              <a:rPr lang="fr-FR" sz="3200" b="1" dirty="0"/>
              <a:t>Word2vec</a:t>
            </a:r>
          </a:p>
        </p:txBody>
      </p:sp>
      <p:sp>
        <p:nvSpPr>
          <p:cNvPr id="3" name="ZoneTexte 2">
            <a:extLst>
              <a:ext uri="{FF2B5EF4-FFF2-40B4-BE49-F238E27FC236}">
                <a16:creationId xmlns:a16="http://schemas.microsoft.com/office/drawing/2014/main" id="{B333BE26-08E8-43A5-AD64-4C63D3190BCD}"/>
              </a:ext>
            </a:extLst>
          </p:cNvPr>
          <p:cNvSpPr txBox="1"/>
          <p:nvPr/>
        </p:nvSpPr>
        <p:spPr>
          <a:xfrm>
            <a:off x="707250" y="1370704"/>
            <a:ext cx="9805607" cy="646331"/>
          </a:xfrm>
          <a:prstGeom prst="rect">
            <a:avLst/>
          </a:prstGeom>
          <a:noFill/>
        </p:spPr>
        <p:txBody>
          <a:bodyPr wrap="square" rtlCol="0">
            <a:spAutoFit/>
          </a:bodyPr>
          <a:lstStyle/>
          <a:p>
            <a:r>
              <a:rPr lang="fr-FR" dirty="0"/>
              <a:t>Objectif : plonger les mots du corpus dans un espace de dimension réduite (ici 100), en prenant en compte le « sens » des mots.</a:t>
            </a:r>
          </a:p>
        </p:txBody>
      </p:sp>
      <p:pic>
        <p:nvPicPr>
          <p:cNvPr id="4" name="Image 3">
            <a:extLst>
              <a:ext uri="{FF2B5EF4-FFF2-40B4-BE49-F238E27FC236}">
                <a16:creationId xmlns:a16="http://schemas.microsoft.com/office/drawing/2014/main" id="{C6FFE7D0-18B5-4EFF-86DE-98FA5052E2FC}"/>
              </a:ext>
            </a:extLst>
          </p:cNvPr>
          <p:cNvPicPr>
            <a:picLocks noChangeAspect="1"/>
          </p:cNvPicPr>
          <p:nvPr/>
        </p:nvPicPr>
        <p:blipFill>
          <a:blip r:embed="rId2"/>
          <a:stretch>
            <a:fillRect/>
          </a:stretch>
        </p:blipFill>
        <p:spPr>
          <a:xfrm>
            <a:off x="1679141" y="2406563"/>
            <a:ext cx="8833717" cy="3331068"/>
          </a:xfrm>
          <a:prstGeom prst="rect">
            <a:avLst/>
          </a:prstGeom>
        </p:spPr>
      </p:pic>
    </p:spTree>
    <p:extLst>
      <p:ext uri="{BB962C8B-B14F-4D97-AF65-F5344CB8AC3E}">
        <p14:creationId xmlns:p14="http://schemas.microsoft.com/office/powerpoint/2010/main" val="45563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87EE7-7434-462C-8510-D7CEC891DD20}"/>
              </a:ext>
            </a:extLst>
          </p:cNvPr>
          <p:cNvSpPr>
            <a:spLocks noGrp="1"/>
          </p:cNvSpPr>
          <p:nvPr>
            <p:ph type="title"/>
          </p:nvPr>
        </p:nvSpPr>
        <p:spPr>
          <a:xfrm>
            <a:off x="456459" y="187572"/>
            <a:ext cx="10969101" cy="1325563"/>
          </a:xfrm>
        </p:spPr>
        <p:txBody>
          <a:bodyPr>
            <a:noAutofit/>
          </a:bodyPr>
          <a:lstStyle/>
          <a:p>
            <a:pPr algn="ctr"/>
            <a:r>
              <a:rPr lang="fr-FR" sz="2800" dirty="0"/>
              <a:t>Réduction dimensionnelle t-SNE : un plongement du plongement pour visualiser la proximité entre les mots du corpus.</a:t>
            </a:r>
          </a:p>
        </p:txBody>
      </p:sp>
      <p:pic>
        <p:nvPicPr>
          <p:cNvPr id="5" name="Image 4">
            <a:extLst>
              <a:ext uri="{FF2B5EF4-FFF2-40B4-BE49-F238E27FC236}">
                <a16:creationId xmlns:a16="http://schemas.microsoft.com/office/drawing/2014/main" id="{C925986D-C252-4DC0-9A32-6A3D6FD0FF7B}"/>
              </a:ext>
            </a:extLst>
          </p:cNvPr>
          <p:cNvPicPr>
            <a:picLocks noChangeAspect="1"/>
          </p:cNvPicPr>
          <p:nvPr/>
        </p:nvPicPr>
        <p:blipFill>
          <a:blip r:embed="rId2"/>
          <a:stretch>
            <a:fillRect/>
          </a:stretch>
        </p:blipFill>
        <p:spPr>
          <a:xfrm>
            <a:off x="4291852" y="1513135"/>
            <a:ext cx="6077268" cy="5156470"/>
          </a:xfrm>
          <a:prstGeom prst="rect">
            <a:avLst/>
          </a:prstGeom>
        </p:spPr>
      </p:pic>
      <p:sp>
        <p:nvSpPr>
          <p:cNvPr id="6" name="ZoneTexte 5">
            <a:extLst>
              <a:ext uri="{FF2B5EF4-FFF2-40B4-BE49-F238E27FC236}">
                <a16:creationId xmlns:a16="http://schemas.microsoft.com/office/drawing/2014/main" id="{5A2BFFAA-F3F7-4910-A5C1-390FA1E332F5}"/>
              </a:ext>
            </a:extLst>
          </p:cNvPr>
          <p:cNvSpPr txBox="1"/>
          <p:nvPr/>
        </p:nvSpPr>
        <p:spPr>
          <a:xfrm>
            <a:off x="763480" y="3022392"/>
            <a:ext cx="2920753" cy="707886"/>
          </a:xfrm>
          <a:prstGeom prst="rect">
            <a:avLst/>
          </a:prstGeom>
          <a:noFill/>
        </p:spPr>
        <p:txBody>
          <a:bodyPr wrap="square" rtlCol="0">
            <a:spAutoFit/>
          </a:bodyPr>
          <a:lstStyle/>
          <a:p>
            <a:pPr algn="ctr"/>
            <a:r>
              <a:rPr lang="fr-FR" sz="2000" dirty="0"/>
              <a:t>40 mots les plus proches du mot « pandas »</a:t>
            </a:r>
          </a:p>
        </p:txBody>
      </p:sp>
    </p:spTree>
    <p:extLst>
      <p:ext uri="{BB962C8B-B14F-4D97-AF65-F5344CB8AC3E}">
        <p14:creationId xmlns:p14="http://schemas.microsoft.com/office/powerpoint/2010/main" val="340549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2500B7-DC42-4DA1-BA5C-3A65CB8FC123}"/>
              </a:ext>
            </a:extLst>
          </p:cNvPr>
          <p:cNvSpPr>
            <a:spLocks noGrp="1"/>
          </p:cNvSpPr>
          <p:nvPr>
            <p:ph type="title"/>
          </p:nvPr>
        </p:nvSpPr>
        <p:spPr>
          <a:xfrm>
            <a:off x="691348" y="2219417"/>
            <a:ext cx="10809303" cy="1699565"/>
          </a:xfrm>
        </p:spPr>
        <p:txBody>
          <a:bodyPr>
            <a:normAutofit/>
          </a:bodyPr>
          <a:lstStyle/>
          <a:p>
            <a:pPr algn="ctr"/>
            <a:r>
              <a:rPr lang="fr-FR" dirty="0"/>
              <a:t>III – Approche non supervisée</a:t>
            </a:r>
            <a:br>
              <a:rPr lang="fr-FR" dirty="0"/>
            </a:br>
            <a:r>
              <a:rPr lang="fr-FR" dirty="0"/>
              <a:t>Latent Dirichlet Allocation (LDA)</a:t>
            </a:r>
          </a:p>
        </p:txBody>
      </p:sp>
    </p:spTree>
    <p:extLst>
      <p:ext uri="{BB962C8B-B14F-4D97-AF65-F5344CB8AC3E}">
        <p14:creationId xmlns:p14="http://schemas.microsoft.com/office/powerpoint/2010/main" val="173962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AD821-EFFE-4046-A8F2-6A5B7E0CDE84}"/>
              </a:ext>
            </a:extLst>
          </p:cNvPr>
          <p:cNvSpPr>
            <a:spLocks noGrp="1"/>
          </p:cNvSpPr>
          <p:nvPr>
            <p:ph type="title"/>
          </p:nvPr>
        </p:nvSpPr>
        <p:spPr>
          <a:xfrm>
            <a:off x="456461" y="417251"/>
            <a:ext cx="10515600" cy="664897"/>
          </a:xfrm>
        </p:spPr>
        <p:txBody>
          <a:bodyPr>
            <a:normAutofit/>
          </a:bodyPr>
          <a:lstStyle/>
          <a:p>
            <a:pPr algn="ctr"/>
            <a:r>
              <a:rPr lang="fr-FR" sz="3200" dirty="0"/>
              <a:t>Approche non supervisée : Latent Dirichlet Allocation (LDA)</a:t>
            </a:r>
          </a:p>
        </p:txBody>
      </p:sp>
      <p:sp>
        <p:nvSpPr>
          <p:cNvPr id="9" name="ZoneTexte 8">
            <a:extLst>
              <a:ext uri="{FF2B5EF4-FFF2-40B4-BE49-F238E27FC236}">
                <a16:creationId xmlns:a16="http://schemas.microsoft.com/office/drawing/2014/main" id="{9F529F9D-79E5-4C2D-AAD2-25B3C21E4973}"/>
              </a:ext>
            </a:extLst>
          </p:cNvPr>
          <p:cNvSpPr txBox="1"/>
          <p:nvPr/>
        </p:nvSpPr>
        <p:spPr>
          <a:xfrm>
            <a:off x="1783672" y="2228294"/>
            <a:ext cx="9188389" cy="2246769"/>
          </a:xfrm>
          <a:prstGeom prst="rect">
            <a:avLst/>
          </a:prstGeom>
          <a:noFill/>
        </p:spPr>
        <p:txBody>
          <a:bodyPr wrap="square" rtlCol="0">
            <a:spAutoFit/>
          </a:bodyPr>
          <a:lstStyle/>
          <a:p>
            <a:r>
              <a:rPr lang="fr-FR" sz="2000" dirty="0"/>
              <a:t>Hypothèses :</a:t>
            </a:r>
          </a:p>
          <a:p>
            <a:pPr marL="285750" indent="-285750">
              <a:buFont typeface="Arial" panose="020B0604020202020204" pitchFamily="34" charset="0"/>
              <a:buChar char="•"/>
            </a:pPr>
            <a:r>
              <a:rPr lang="fr-FR" sz="2000" dirty="0"/>
              <a:t>Chaque question aborde un certain nombre de thèmes dans différentes proportions.</a:t>
            </a:r>
          </a:p>
          <a:p>
            <a:pPr marL="285750" indent="-285750">
              <a:buFont typeface="Arial" panose="020B0604020202020204" pitchFamily="34" charset="0"/>
              <a:buChar char="•"/>
            </a:pPr>
            <a:r>
              <a:rPr lang="fr-FR" sz="2000" dirty="0"/>
              <a:t>Chaque mot possède une distribution associée à chaque thème.</a:t>
            </a:r>
          </a:p>
          <a:p>
            <a:pPr marL="285750" indent="-285750">
              <a:buFont typeface="Arial" panose="020B0604020202020204" pitchFamily="34" charset="0"/>
              <a:buChar char="•"/>
            </a:pPr>
            <a:endParaRPr lang="fr-FR" sz="2000" dirty="0"/>
          </a:p>
          <a:p>
            <a:r>
              <a:rPr lang="fr-FR" sz="2000" dirty="0"/>
              <a:t>Paramètre principal que l’on choisit = le nombre de thème.</a:t>
            </a:r>
          </a:p>
          <a:p>
            <a:r>
              <a:rPr lang="fr-FR" sz="2000" dirty="0"/>
              <a:t>On peut décrire un thème par les mots les plus représentatifs de ce thème.</a:t>
            </a:r>
          </a:p>
        </p:txBody>
      </p:sp>
    </p:spTree>
    <p:extLst>
      <p:ext uri="{BB962C8B-B14F-4D97-AF65-F5344CB8AC3E}">
        <p14:creationId xmlns:p14="http://schemas.microsoft.com/office/powerpoint/2010/main" val="369373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AD821-EFFE-4046-A8F2-6A5B7E0CDE84}"/>
              </a:ext>
            </a:extLst>
          </p:cNvPr>
          <p:cNvSpPr>
            <a:spLocks noGrp="1"/>
          </p:cNvSpPr>
          <p:nvPr>
            <p:ph type="title"/>
          </p:nvPr>
        </p:nvSpPr>
        <p:spPr>
          <a:xfrm>
            <a:off x="394317" y="1"/>
            <a:ext cx="10515600" cy="664897"/>
          </a:xfrm>
        </p:spPr>
        <p:txBody>
          <a:bodyPr>
            <a:normAutofit/>
          </a:bodyPr>
          <a:lstStyle/>
          <a:p>
            <a:pPr algn="ctr"/>
            <a:r>
              <a:rPr lang="fr-FR" sz="3200" dirty="0"/>
              <a:t>Approche non supervisée</a:t>
            </a:r>
          </a:p>
        </p:txBody>
      </p:sp>
      <p:pic>
        <p:nvPicPr>
          <p:cNvPr id="4" name="Image 3">
            <a:extLst>
              <a:ext uri="{FF2B5EF4-FFF2-40B4-BE49-F238E27FC236}">
                <a16:creationId xmlns:a16="http://schemas.microsoft.com/office/drawing/2014/main" id="{C55AFF5A-C3F2-41A1-8CDD-F24FD57D08F9}"/>
              </a:ext>
            </a:extLst>
          </p:cNvPr>
          <p:cNvPicPr>
            <a:picLocks noChangeAspect="1"/>
          </p:cNvPicPr>
          <p:nvPr/>
        </p:nvPicPr>
        <p:blipFill>
          <a:blip r:embed="rId2"/>
          <a:stretch>
            <a:fillRect/>
          </a:stretch>
        </p:blipFill>
        <p:spPr>
          <a:xfrm>
            <a:off x="4233787" y="1034200"/>
            <a:ext cx="7068613" cy="3324957"/>
          </a:xfrm>
          <a:prstGeom prst="rect">
            <a:avLst/>
          </a:prstGeom>
        </p:spPr>
      </p:pic>
      <p:pic>
        <p:nvPicPr>
          <p:cNvPr id="3" name="Image 2">
            <a:extLst>
              <a:ext uri="{FF2B5EF4-FFF2-40B4-BE49-F238E27FC236}">
                <a16:creationId xmlns:a16="http://schemas.microsoft.com/office/drawing/2014/main" id="{A95AB54B-018A-4095-82FF-F200E8D48850}"/>
              </a:ext>
            </a:extLst>
          </p:cNvPr>
          <p:cNvPicPr>
            <a:picLocks noChangeAspect="1"/>
          </p:cNvPicPr>
          <p:nvPr/>
        </p:nvPicPr>
        <p:blipFill>
          <a:blip r:embed="rId3"/>
          <a:stretch>
            <a:fillRect/>
          </a:stretch>
        </p:blipFill>
        <p:spPr>
          <a:xfrm>
            <a:off x="1576342" y="5906383"/>
            <a:ext cx="8648700" cy="561975"/>
          </a:xfrm>
          <a:prstGeom prst="rect">
            <a:avLst/>
          </a:prstGeom>
        </p:spPr>
      </p:pic>
      <p:sp>
        <p:nvSpPr>
          <p:cNvPr id="5" name="ZoneTexte 4">
            <a:extLst>
              <a:ext uri="{FF2B5EF4-FFF2-40B4-BE49-F238E27FC236}">
                <a16:creationId xmlns:a16="http://schemas.microsoft.com/office/drawing/2014/main" id="{E24B5291-B440-48C0-AB4F-D8DD2CFB6B9F}"/>
              </a:ext>
            </a:extLst>
          </p:cNvPr>
          <p:cNvSpPr txBox="1"/>
          <p:nvPr/>
        </p:nvSpPr>
        <p:spPr>
          <a:xfrm>
            <a:off x="801802" y="2332668"/>
            <a:ext cx="2428229" cy="461665"/>
          </a:xfrm>
          <a:prstGeom prst="rect">
            <a:avLst/>
          </a:prstGeom>
          <a:noFill/>
        </p:spPr>
        <p:txBody>
          <a:bodyPr wrap="none" rtlCol="0">
            <a:spAutoFit/>
          </a:bodyPr>
          <a:lstStyle/>
          <a:p>
            <a:r>
              <a:rPr lang="fr-FR" sz="2400" dirty="0"/>
              <a:t>Topics top </a:t>
            </a:r>
            <a:r>
              <a:rPr lang="fr-FR" sz="2400" dirty="0" err="1"/>
              <a:t>words</a:t>
            </a:r>
            <a:r>
              <a:rPr lang="fr-FR" sz="2400" dirty="0"/>
              <a:t> :</a:t>
            </a:r>
          </a:p>
        </p:txBody>
      </p:sp>
      <p:sp>
        <p:nvSpPr>
          <p:cNvPr id="6" name="ZoneTexte 5">
            <a:extLst>
              <a:ext uri="{FF2B5EF4-FFF2-40B4-BE49-F238E27FC236}">
                <a16:creationId xmlns:a16="http://schemas.microsoft.com/office/drawing/2014/main" id="{14B62056-9A7B-42F3-827A-8095E645850C}"/>
              </a:ext>
            </a:extLst>
          </p:cNvPr>
          <p:cNvSpPr txBox="1"/>
          <p:nvPr/>
        </p:nvSpPr>
        <p:spPr>
          <a:xfrm>
            <a:off x="4033289" y="5154589"/>
            <a:ext cx="3734805" cy="461665"/>
          </a:xfrm>
          <a:prstGeom prst="rect">
            <a:avLst/>
          </a:prstGeom>
          <a:noFill/>
        </p:spPr>
        <p:txBody>
          <a:bodyPr wrap="none" rtlCol="0">
            <a:spAutoFit/>
          </a:bodyPr>
          <a:lstStyle/>
          <a:p>
            <a:r>
              <a:rPr lang="fr-FR" sz="2400" dirty="0"/>
              <a:t>Exemple avec une question :</a:t>
            </a:r>
          </a:p>
        </p:txBody>
      </p:sp>
    </p:spTree>
    <p:extLst>
      <p:ext uri="{BB962C8B-B14F-4D97-AF65-F5344CB8AC3E}">
        <p14:creationId xmlns:p14="http://schemas.microsoft.com/office/powerpoint/2010/main" val="375353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AD821-EFFE-4046-A8F2-6A5B7E0CDE84}"/>
              </a:ext>
            </a:extLst>
          </p:cNvPr>
          <p:cNvSpPr>
            <a:spLocks noGrp="1"/>
          </p:cNvSpPr>
          <p:nvPr>
            <p:ph type="title"/>
          </p:nvPr>
        </p:nvSpPr>
        <p:spPr>
          <a:xfrm>
            <a:off x="394317" y="1"/>
            <a:ext cx="10515600" cy="664897"/>
          </a:xfrm>
        </p:spPr>
        <p:txBody>
          <a:bodyPr>
            <a:normAutofit/>
          </a:bodyPr>
          <a:lstStyle/>
          <a:p>
            <a:pPr algn="ctr"/>
            <a:r>
              <a:rPr lang="fr-FR" sz="3200" dirty="0"/>
              <a:t>Approche non supervisée</a:t>
            </a:r>
          </a:p>
        </p:txBody>
      </p:sp>
      <p:sp>
        <p:nvSpPr>
          <p:cNvPr id="7" name="ZoneTexte 6">
            <a:extLst>
              <a:ext uri="{FF2B5EF4-FFF2-40B4-BE49-F238E27FC236}">
                <a16:creationId xmlns:a16="http://schemas.microsoft.com/office/drawing/2014/main" id="{0ED4AAD9-EFBD-4880-AB55-2D34A40F765E}"/>
              </a:ext>
            </a:extLst>
          </p:cNvPr>
          <p:cNvSpPr txBox="1"/>
          <p:nvPr/>
        </p:nvSpPr>
        <p:spPr>
          <a:xfrm>
            <a:off x="774467" y="1003177"/>
            <a:ext cx="9755299" cy="1631216"/>
          </a:xfrm>
          <a:prstGeom prst="rect">
            <a:avLst/>
          </a:prstGeom>
          <a:noFill/>
        </p:spPr>
        <p:txBody>
          <a:bodyPr wrap="none" rtlCol="0">
            <a:spAutoFit/>
          </a:bodyPr>
          <a:lstStyle/>
          <a:p>
            <a:r>
              <a:rPr lang="fr-FR" sz="2000" dirty="0"/>
              <a:t>Inconvénients de cette approche :</a:t>
            </a:r>
          </a:p>
          <a:p>
            <a:pPr marL="285750" indent="-285750">
              <a:buFont typeface="Arial" panose="020B0604020202020204" pitchFamily="34" charset="0"/>
              <a:buChar char="•"/>
            </a:pPr>
            <a:r>
              <a:rPr lang="fr-FR" sz="2000" dirty="0"/>
              <a:t>Les thèmes ne sont pas tous pertinents.</a:t>
            </a:r>
          </a:p>
          <a:p>
            <a:pPr marL="285750" indent="-285750">
              <a:buFont typeface="Arial" panose="020B0604020202020204" pitchFamily="34" charset="0"/>
              <a:buChar char="•"/>
            </a:pPr>
            <a:r>
              <a:rPr lang="fr-FR" sz="2000" dirty="0"/>
              <a:t>Certains thèmes qui ressortent ne sont pas propres à un langage informatique particulier.</a:t>
            </a:r>
          </a:p>
          <a:p>
            <a:pPr marL="285750" indent="-285750">
              <a:buFont typeface="Arial" panose="020B0604020202020204" pitchFamily="34" charset="0"/>
              <a:buChar char="•"/>
            </a:pPr>
            <a:r>
              <a:rPr lang="fr-FR" sz="2000" dirty="0"/>
              <a:t>Beaucoup de thèmes qui nous intéressent ne sont pas présents.</a:t>
            </a:r>
          </a:p>
          <a:p>
            <a:pPr marL="285750" indent="-285750">
              <a:buFont typeface="Arial" panose="020B0604020202020204" pitchFamily="34" charset="0"/>
              <a:buChar char="•"/>
            </a:pPr>
            <a:r>
              <a:rPr lang="fr-FR" sz="2000" dirty="0"/>
              <a:t>Les mots qui ressortent en premier ne sont pas toujours les plus pertinents.</a:t>
            </a:r>
          </a:p>
        </p:txBody>
      </p:sp>
      <p:pic>
        <p:nvPicPr>
          <p:cNvPr id="8" name="Image 7">
            <a:extLst>
              <a:ext uri="{FF2B5EF4-FFF2-40B4-BE49-F238E27FC236}">
                <a16:creationId xmlns:a16="http://schemas.microsoft.com/office/drawing/2014/main" id="{27B66378-EB23-4BA6-85E6-871B709D029F}"/>
              </a:ext>
            </a:extLst>
          </p:cNvPr>
          <p:cNvPicPr>
            <a:picLocks noChangeAspect="1"/>
          </p:cNvPicPr>
          <p:nvPr/>
        </p:nvPicPr>
        <p:blipFill>
          <a:blip r:embed="rId2"/>
          <a:stretch>
            <a:fillRect/>
          </a:stretch>
        </p:blipFill>
        <p:spPr>
          <a:xfrm>
            <a:off x="2561693" y="3221246"/>
            <a:ext cx="7068613" cy="3324957"/>
          </a:xfrm>
          <a:prstGeom prst="rect">
            <a:avLst/>
          </a:prstGeom>
        </p:spPr>
      </p:pic>
    </p:spTree>
    <p:extLst>
      <p:ext uri="{BB962C8B-B14F-4D97-AF65-F5344CB8AC3E}">
        <p14:creationId xmlns:p14="http://schemas.microsoft.com/office/powerpoint/2010/main" val="10926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369D7-9A69-4485-9B6F-1E916B0131E9}"/>
              </a:ext>
            </a:extLst>
          </p:cNvPr>
          <p:cNvSpPr>
            <a:spLocks noGrp="1"/>
          </p:cNvSpPr>
          <p:nvPr>
            <p:ph type="title"/>
          </p:nvPr>
        </p:nvSpPr>
        <p:spPr>
          <a:xfrm>
            <a:off x="800100" y="2305685"/>
            <a:ext cx="10591800" cy="1839595"/>
          </a:xfrm>
        </p:spPr>
        <p:txBody>
          <a:bodyPr>
            <a:normAutofit fontScale="90000"/>
          </a:bodyPr>
          <a:lstStyle/>
          <a:p>
            <a:pPr algn="ctr"/>
            <a:r>
              <a:rPr lang="fr-FR" dirty="0"/>
              <a:t>I – Présentation de la problématique, de son interprétation et des déductions effectuées quant aux pistes de recherche possibles</a:t>
            </a:r>
          </a:p>
        </p:txBody>
      </p:sp>
    </p:spTree>
    <p:extLst>
      <p:ext uri="{BB962C8B-B14F-4D97-AF65-F5344CB8AC3E}">
        <p14:creationId xmlns:p14="http://schemas.microsoft.com/office/powerpoint/2010/main" val="335715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2500B7-DC42-4DA1-BA5C-3A65CB8FC123}"/>
              </a:ext>
            </a:extLst>
          </p:cNvPr>
          <p:cNvSpPr>
            <a:spLocks noGrp="1"/>
          </p:cNvSpPr>
          <p:nvPr>
            <p:ph type="title"/>
          </p:nvPr>
        </p:nvSpPr>
        <p:spPr>
          <a:xfrm>
            <a:off x="691348" y="2219417"/>
            <a:ext cx="10809303" cy="1699565"/>
          </a:xfrm>
        </p:spPr>
        <p:txBody>
          <a:bodyPr>
            <a:normAutofit fontScale="90000"/>
          </a:bodyPr>
          <a:lstStyle/>
          <a:p>
            <a:pPr algn="ctr"/>
            <a:r>
              <a:rPr lang="fr-FR" dirty="0"/>
              <a:t>IV – Approche supervisée : présentation du modèle, ainsi que des performances et améliorations effectuées</a:t>
            </a:r>
          </a:p>
        </p:txBody>
      </p:sp>
    </p:spTree>
    <p:extLst>
      <p:ext uri="{BB962C8B-B14F-4D97-AF65-F5344CB8AC3E}">
        <p14:creationId xmlns:p14="http://schemas.microsoft.com/office/powerpoint/2010/main" val="209477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05082-D032-4475-BC9B-7CD460B12F43}"/>
              </a:ext>
            </a:extLst>
          </p:cNvPr>
          <p:cNvSpPr>
            <a:spLocks noGrp="1"/>
          </p:cNvSpPr>
          <p:nvPr>
            <p:ph type="title"/>
          </p:nvPr>
        </p:nvSpPr>
        <p:spPr>
          <a:xfrm>
            <a:off x="838200" y="240839"/>
            <a:ext cx="10515600" cy="629174"/>
          </a:xfrm>
        </p:spPr>
        <p:txBody>
          <a:bodyPr>
            <a:normAutofit/>
          </a:bodyPr>
          <a:lstStyle/>
          <a:p>
            <a:pPr algn="ctr"/>
            <a:r>
              <a:rPr lang="fr-FR" sz="3600" dirty="0"/>
              <a:t>Présentation du modèle</a:t>
            </a:r>
          </a:p>
        </p:txBody>
      </p:sp>
      <p:sp>
        <p:nvSpPr>
          <p:cNvPr id="3" name="Espace réservé du contenu 2">
            <a:extLst>
              <a:ext uri="{FF2B5EF4-FFF2-40B4-BE49-F238E27FC236}">
                <a16:creationId xmlns:a16="http://schemas.microsoft.com/office/drawing/2014/main" id="{D989FD1E-AABF-44A3-81A4-5CA3F2ECE3F1}"/>
              </a:ext>
            </a:extLst>
          </p:cNvPr>
          <p:cNvSpPr>
            <a:spLocks noGrp="1"/>
          </p:cNvSpPr>
          <p:nvPr>
            <p:ph idx="1"/>
          </p:nvPr>
        </p:nvSpPr>
        <p:spPr>
          <a:xfrm>
            <a:off x="838200" y="1648072"/>
            <a:ext cx="10515600" cy="4351338"/>
          </a:xfrm>
        </p:spPr>
        <p:txBody>
          <a:bodyPr>
            <a:normAutofit fontScale="92500" lnSpcReduction="10000"/>
          </a:bodyPr>
          <a:lstStyle/>
          <a:p>
            <a:r>
              <a:rPr lang="fr-FR" sz="2400" dirty="0"/>
              <a:t>On sépare le corpus de questions et les tags cibles en données de test et d’entrainement (75 – 25%).</a:t>
            </a:r>
          </a:p>
          <a:p>
            <a:r>
              <a:rPr lang="fr-FR" sz="2400" dirty="0"/>
              <a:t>On sélectionne les tags cibles les plus fréquents sur les données d’entrainement (pour des raisons de complexité temporelle).</a:t>
            </a:r>
          </a:p>
          <a:p>
            <a:r>
              <a:rPr lang="fr-FR" sz="2400" dirty="0"/>
              <a:t>On entraine un classifieur multi-labels, c’est-à-dire un classifieur binaire pour chaque tag sélectionné : pour une nouvelle question et pour chaque tag sélectionné, on associe le tag ou pas à la question. Pour cela on utilise la fonction </a:t>
            </a:r>
            <a:r>
              <a:rPr lang="fr-FR" sz="2400" dirty="0" err="1"/>
              <a:t>MultiOutputClassifier</a:t>
            </a:r>
            <a:r>
              <a:rPr lang="fr-FR" sz="2400" dirty="0"/>
              <a:t> de </a:t>
            </a:r>
            <a:r>
              <a:rPr lang="fr-FR" sz="2400" dirty="0" err="1"/>
              <a:t>scikit-learn</a:t>
            </a:r>
            <a:r>
              <a:rPr lang="fr-FR" sz="2400" dirty="0"/>
              <a:t> et un classifieur binaire au choix.</a:t>
            </a:r>
          </a:p>
          <a:p>
            <a:pPr marL="0" indent="0">
              <a:buNone/>
            </a:pPr>
            <a:endParaRPr lang="fr-FR" sz="2400" dirty="0"/>
          </a:p>
          <a:p>
            <a:pPr marL="0" indent="0">
              <a:buNone/>
            </a:pPr>
            <a:r>
              <a:rPr lang="fr-FR" sz="2400" b="1" dirty="0"/>
              <a:t>Amélioration du modèle :</a:t>
            </a:r>
          </a:p>
          <a:p>
            <a:r>
              <a:rPr lang="fr-FR" sz="2400" dirty="0"/>
              <a:t>On peut vouloir « forcer » le modèle à retourner un nombre minimum de tags, en allant chercher les tags non retournés par le modèle dont les fonctions de décisions sont les plus grandes.</a:t>
            </a:r>
          </a:p>
          <a:p>
            <a:pPr marL="0" indent="0">
              <a:buNone/>
            </a:pPr>
            <a:endParaRPr lang="fr-FR" sz="2400" dirty="0"/>
          </a:p>
          <a:p>
            <a:pPr marL="0" indent="0">
              <a:buNone/>
            </a:pPr>
            <a:endParaRPr lang="fr-FR" sz="2400" dirty="0"/>
          </a:p>
          <a:p>
            <a:endParaRPr lang="fr-FR" sz="2400" dirty="0"/>
          </a:p>
          <a:p>
            <a:endParaRPr lang="fr-FR" sz="2400" dirty="0"/>
          </a:p>
          <a:p>
            <a:endParaRPr lang="fr-FR" sz="2400" dirty="0"/>
          </a:p>
          <a:p>
            <a:endParaRPr lang="fr-FR" dirty="0"/>
          </a:p>
        </p:txBody>
      </p:sp>
    </p:spTree>
    <p:extLst>
      <p:ext uri="{BB962C8B-B14F-4D97-AF65-F5344CB8AC3E}">
        <p14:creationId xmlns:p14="http://schemas.microsoft.com/office/powerpoint/2010/main" val="9106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02531-5AF8-4867-A066-28CB0BDFB828}"/>
              </a:ext>
            </a:extLst>
          </p:cNvPr>
          <p:cNvSpPr>
            <a:spLocks noGrp="1"/>
          </p:cNvSpPr>
          <p:nvPr>
            <p:ph type="title"/>
          </p:nvPr>
        </p:nvSpPr>
        <p:spPr>
          <a:xfrm>
            <a:off x="793070" y="1110848"/>
            <a:ext cx="3627268" cy="762339"/>
          </a:xfrm>
        </p:spPr>
        <p:txBody>
          <a:bodyPr>
            <a:normAutofit fontScale="90000"/>
          </a:bodyPr>
          <a:lstStyle/>
          <a:p>
            <a:pPr algn="ctr"/>
            <a:r>
              <a:rPr lang="fr-FR" sz="3600" dirty="0"/>
              <a:t>Métriques utilisées</a:t>
            </a:r>
          </a:p>
        </p:txBody>
      </p:sp>
      <p:pic>
        <p:nvPicPr>
          <p:cNvPr id="6" name="Image 5">
            <a:extLst>
              <a:ext uri="{FF2B5EF4-FFF2-40B4-BE49-F238E27FC236}">
                <a16:creationId xmlns:a16="http://schemas.microsoft.com/office/drawing/2014/main" id="{92F61F39-4C49-4C22-BAAB-F66D93DC95D6}"/>
              </a:ext>
            </a:extLst>
          </p:cNvPr>
          <p:cNvPicPr>
            <a:picLocks noChangeAspect="1"/>
          </p:cNvPicPr>
          <p:nvPr/>
        </p:nvPicPr>
        <p:blipFill>
          <a:blip r:embed="rId2"/>
          <a:stretch>
            <a:fillRect/>
          </a:stretch>
        </p:blipFill>
        <p:spPr>
          <a:xfrm>
            <a:off x="5644395" y="480774"/>
            <a:ext cx="4786868" cy="2626169"/>
          </a:xfrm>
          <a:prstGeom prst="rect">
            <a:avLst/>
          </a:prstGeom>
        </p:spPr>
      </p:pic>
      <p:pic>
        <p:nvPicPr>
          <p:cNvPr id="8" name="Image 7">
            <a:extLst>
              <a:ext uri="{FF2B5EF4-FFF2-40B4-BE49-F238E27FC236}">
                <a16:creationId xmlns:a16="http://schemas.microsoft.com/office/drawing/2014/main" id="{861EDBB8-A229-459E-835E-6D81B2976AAD}"/>
              </a:ext>
            </a:extLst>
          </p:cNvPr>
          <p:cNvPicPr>
            <a:picLocks noChangeAspect="1"/>
          </p:cNvPicPr>
          <p:nvPr/>
        </p:nvPicPr>
        <p:blipFill>
          <a:blip r:embed="rId3"/>
          <a:stretch>
            <a:fillRect/>
          </a:stretch>
        </p:blipFill>
        <p:spPr>
          <a:xfrm>
            <a:off x="2091570" y="3751057"/>
            <a:ext cx="7105650" cy="1762125"/>
          </a:xfrm>
          <a:prstGeom prst="rect">
            <a:avLst/>
          </a:prstGeom>
        </p:spPr>
      </p:pic>
    </p:spTree>
    <p:extLst>
      <p:ext uri="{BB962C8B-B14F-4D97-AF65-F5344CB8AC3E}">
        <p14:creationId xmlns:p14="http://schemas.microsoft.com/office/powerpoint/2010/main" val="378117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BA3D-392D-4725-979D-9ECE275B6D97}"/>
              </a:ext>
            </a:extLst>
          </p:cNvPr>
          <p:cNvSpPr>
            <a:spLocks noGrp="1"/>
          </p:cNvSpPr>
          <p:nvPr>
            <p:ph type="title"/>
          </p:nvPr>
        </p:nvSpPr>
        <p:spPr>
          <a:xfrm>
            <a:off x="838200" y="571005"/>
            <a:ext cx="10515600" cy="709073"/>
          </a:xfrm>
        </p:spPr>
        <p:txBody>
          <a:bodyPr>
            <a:normAutofit/>
          </a:bodyPr>
          <a:lstStyle/>
          <a:p>
            <a:pPr algn="ctr"/>
            <a:r>
              <a:rPr lang="fr-FR" sz="3200" dirty="0"/>
              <a:t>Métriques d’un modèle naïf sur le jeu de test</a:t>
            </a:r>
          </a:p>
        </p:txBody>
      </p:sp>
      <p:pic>
        <p:nvPicPr>
          <p:cNvPr id="4" name="Image 3">
            <a:extLst>
              <a:ext uri="{FF2B5EF4-FFF2-40B4-BE49-F238E27FC236}">
                <a16:creationId xmlns:a16="http://schemas.microsoft.com/office/drawing/2014/main" id="{EB26F5B7-3EF8-4AFA-AD5D-EE07822D6E31}"/>
              </a:ext>
            </a:extLst>
          </p:cNvPr>
          <p:cNvPicPr>
            <a:picLocks noChangeAspect="1"/>
          </p:cNvPicPr>
          <p:nvPr/>
        </p:nvPicPr>
        <p:blipFill>
          <a:blip r:embed="rId2"/>
          <a:stretch>
            <a:fillRect/>
          </a:stretch>
        </p:blipFill>
        <p:spPr>
          <a:xfrm>
            <a:off x="128728" y="2693588"/>
            <a:ext cx="5798597" cy="3476393"/>
          </a:xfrm>
          <a:prstGeom prst="rect">
            <a:avLst/>
          </a:prstGeom>
        </p:spPr>
      </p:pic>
      <p:pic>
        <p:nvPicPr>
          <p:cNvPr id="5" name="Image 4">
            <a:extLst>
              <a:ext uri="{FF2B5EF4-FFF2-40B4-BE49-F238E27FC236}">
                <a16:creationId xmlns:a16="http://schemas.microsoft.com/office/drawing/2014/main" id="{856EB01D-CAB7-4524-AFE0-A405ABE52119}"/>
              </a:ext>
            </a:extLst>
          </p:cNvPr>
          <p:cNvPicPr>
            <a:picLocks noChangeAspect="1"/>
          </p:cNvPicPr>
          <p:nvPr/>
        </p:nvPicPr>
        <p:blipFill>
          <a:blip r:embed="rId3"/>
          <a:stretch>
            <a:fillRect/>
          </a:stretch>
        </p:blipFill>
        <p:spPr>
          <a:xfrm>
            <a:off x="6216250" y="2574524"/>
            <a:ext cx="5975750" cy="3595457"/>
          </a:xfrm>
          <a:prstGeom prst="rect">
            <a:avLst/>
          </a:prstGeom>
        </p:spPr>
      </p:pic>
      <p:sp>
        <p:nvSpPr>
          <p:cNvPr id="6" name="ZoneTexte 5">
            <a:extLst>
              <a:ext uri="{FF2B5EF4-FFF2-40B4-BE49-F238E27FC236}">
                <a16:creationId xmlns:a16="http://schemas.microsoft.com/office/drawing/2014/main" id="{AF35000D-6565-4052-90F8-9523C19614C9}"/>
              </a:ext>
            </a:extLst>
          </p:cNvPr>
          <p:cNvSpPr txBox="1"/>
          <p:nvPr/>
        </p:nvSpPr>
        <p:spPr>
          <a:xfrm>
            <a:off x="2041864" y="1802167"/>
            <a:ext cx="1782604" cy="369332"/>
          </a:xfrm>
          <a:prstGeom prst="rect">
            <a:avLst/>
          </a:prstGeom>
          <a:noFill/>
        </p:spPr>
        <p:txBody>
          <a:bodyPr wrap="none" rtlCol="0">
            <a:spAutoFit/>
          </a:bodyPr>
          <a:lstStyle/>
          <a:p>
            <a:r>
              <a:rPr lang="fr-FR" dirty="0"/>
              <a:t>Indice de Jaccard</a:t>
            </a:r>
          </a:p>
        </p:txBody>
      </p:sp>
      <p:sp>
        <p:nvSpPr>
          <p:cNvPr id="7" name="ZoneTexte 6">
            <a:extLst>
              <a:ext uri="{FF2B5EF4-FFF2-40B4-BE49-F238E27FC236}">
                <a16:creationId xmlns:a16="http://schemas.microsoft.com/office/drawing/2014/main" id="{BFEFB63E-E5DE-4AFE-9D8A-B2F9CE376FB7}"/>
              </a:ext>
            </a:extLst>
          </p:cNvPr>
          <p:cNvSpPr txBox="1"/>
          <p:nvPr/>
        </p:nvSpPr>
        <p:spPr>
          <a:xfrm>
            <a:off x="8307772" y="1802167"/>
            <a:ext cx="1842364" cy="369332"/>
          </a:xfrm>
          <a:prstGeom prst="rect">
            <a:avLst/>
          </a:prstGeom>
          <a:noFill/>
        </p:spPr>
        <p:txBody>
          <a:bodyPr wrap="none" rtlCol="0">
            <a:spAutoFit/>
          </a:bodyPr>
          <a:lstStyle/>
          <a:p>
            <a:r>
              <a:rPr lang="fr-FR" dirty="0" err="1"/>
              <a:t>true_predict</a:t>
            </a:r>
            <a:r>
              <a:rPr lang="fr-FR" dirty="0"/>
              <a:t>/</a:t>
            </a:r>
            <a:r>
              <a:rPr lang="fr-FR" dirty="0" err="1"/>
              <a:t>true</a:t>
            </a:r>
            <a:endParaRPr lang="fr-FR" dirty="0"/>
          </a:p>
        </p:txBody>
      </p:sp>
    </p:spTree>
    <p:extLst>
      <p:ext uri="{BB962C8B-B14F-4D97-AF65-F5344CB8AC3E}">
        <p14:creationId xmlns:p14="http://schemas.microsoft.com/office/powerpoint/2010/main" val="57938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F624A-051F-443A-BF0C-97464028E3A5}"/>
              </a:ext>
            </a:extLst>
          </p:cNvPr>
          <p:cNvSpPr>
            <a:spLocks noGrp="1"/>
          </p:cNvSpPr>
          <p:nvPr>
            <p:ph type="title"/>
          </p:nvPr>
        </p:nvSpPr>
        <p:spPr>
          <a:xfrm>
            <a:off x="625136" y="329615"/>
            <a:ext cx="10515600" cy="957648"/>
          </a:xfrm>
        </p:spPr>
        <p:txBody>
          <a:bodyPr>
            <a:normAutofit/>
          </a:bodyPr>
          <a:lstStyle/>
          <a:p>
            <a:pPr algn="ctr"/>
            <a:r>
              <a:rPr lang="fr-FR" sz="3600" dirty="0"/>
              <a:t>Paramètres du modèle</a:t>
            </a:r>
          </a:p>
        </p:txBody>
      </p:sp>
      <p:sp>
        <p:nvSpPr>
          <p:cNvPr id="6" name="ZoneTexte 5">
            <a:extLst>
              <a:ext uri="{FF2B5EF4-FFF2-40B4-BE49-F238E27FC236}">
                <a16:creationId xmlns:a16="http://schemas.microsoft.com/office/drawing/2014/main" id="{054DFE69-A2D9-42C5-8D60-FDB93B034619}"/>
              </a:ext>
            </a:extLst>
          </p:cNvPr>
          <p:cNvSpPr txBox="1"/>
          <p:nvPr/>
        </p:nvSpPr>
        <p:spPr>
          <a:xfrm>
            <a:off x="1100830" y="1819923"/>
            <a:ext cx="9419209" cy="3785652"/>
          </a:xfrm>
          <a:prstGeom prst="rect">
            <a:avLst/>
          </a:prstGeom>
          <a:noFill/>
        </p:spPr>
        <p:txBody>
          <a:bodyPr wrap="square" rtlCol="0">
            <a:spAutoFit/>
          </a:bodyPr>
          <a:lstStyle/>
          <a:p>
            <a:pPr marL="285750" indent="-285750">
              <a:buFont typeface="Arial" panose="020B0604020202020204" pitchFamily="34" charset="0"/>
              <a:buChar char="•"/>
            </a:pPr>
            <a:r>
              <a:rPr lang="fr-FR" sz="2000" b="1" dirty="0"/>
              <a:t>Nombre de tags sélectionnés</a:t>
            </a:r>
            <a:r>
              <a:rPr lang="fr-FR" sz="2000" dirty="0"/>
              <a:t> : il s’agit du nombre de tags pour lesquels on réalise la classification.</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b="1" dirty="0"/>
              <a:t>Nombre de tags minimal prédit n </a:t>
            </a:r>
            <a:r>
              <a:rPr lang="fr-FR" sz="2000" dirty="0"/>
              <a:t>: pour chaque question on prédit les tags pour lesquels la fonction de décision est positive, plus les tags restant ayant les meilleures fonction de décision, de sorte que pour chaque question au moins n tags soient prédits.</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Paramètres de la vectorisation du corpus : type de vectorisation (</a:t>
            </a:r>
            <a:r>
              <a:rPr lang="fr-FR" sz="2000" dirty="0" err="1"/>
              <a:t>bow</a:t>
            </a:r>
            <a:r>
              <a:rPr lang="fr-FR" sz="2000" dirty="0"/>
              <a:t> ou </a:t>
            </a:r>
            <a:r>
              <a:rPr lang="fr-FR" sz="2000" dirty="0" err="1"/>
              <a:t>tf-idf</a:t>
            </a:r>
            <a:r>
              <a:rPr lang="fr-FR" sz="2000" dirty="0"/>
              <a:t>) et borne </a:t>
            </a:r>
            <a:r>
              <a:rPr lang="fr-FR" sz="2000" dirty="0" err="1"/>
              <a:t>inf</a:t>
            </a:r>
            <a:r>
              <a:rPr lang="fr-FR" sz="2000" dirty="0"/>
              <a:t> ‘</a:t>
            </a:r>
            <a:r>
              <a:rPr lang="fr-FR" sz="2000" dirty="0" err="1"/>
              <a:t>min_df</a:t>
            </a:r>
            <a:r>
              <a:rPr lang="fr-FR" sz="2000" dirty="0"/>
              <a:t>’ pour les mots peu fréquents.</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Paramètres du classifieur binaire.</a:t>
            </a:r>
          </a:p>
        </p:txBody>
      </p:sp>
    </p:spTree>
    <p:extLst>
      <p:ext uri="{BB962C8B-B14F-4D97-AF65-F5344CB8AC3E}">
        <p14:creationId xmlns:p14="http://schemas.microsoft.com/office/powerpoint/2010/main" val="504619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F624A-051F-443A-BF0C-97464028E3A5}"/>
              </a:ext>
            </a:extLst>
          </p:cNvPr>
          <p:cNvSpPr>
            <a:spLocks noGrp="1"/>
          </p:cNvSpPr>
          <p:nvPr>
            <p:ph type="title"/>
          </p:nvPr>
        </p:nvSpPr>
        <p:spPr>
          <a:xfrm>
            <a:off x="625136" y="329615"/>
            <a:ext cx="10515600" cy="957648"/>
          </a:xfrm>
        </p:spPr>
        <p:txBody>
          <a:bodyPr>
            <a:normAutofit/>
          </a:bodyPr>
          <a:lstStyle/>
          <a:p>
            <a:pPr algn="ctr"/>
            <a:r>
              <a:rPr lang="fr-FR" sz="2800" dirty="0"/>
              <a:t>Exemple de prédiction avec un nombre minimal de tags prédits égal à 5</a:t>
            </a:r>
          </a:p>
        </p:txBody>
      </p:sp>
      <p:pic>
        <p:nvPicPr>
          <p:cNvPr id="3" name="Image 2">
            <a:extLst>
              <a:ext uri="{FF2B5EF4-FFF2-40B4-BE49-F238E27FC236}">
                <a16:creationId xmlns:a16="http://schemas.microsoft.com/office/drawing/2014/main" id="{1342FBAE-B95B-429E-8EBC-817EF869DAAB}"/>
              </a:ext>
            </a:extLst>
          </p:cNvPr>
          <p:cNvPicPr>
            <a:picLocks noChangeAspect="1"/>
          </p:cNvPicPr>
          <p:nvPr/>
        </p:nvPicPr>
        <p:blipFill>
          <a:blip r:embed="rId2"/>
          <a:stretch>
            <a:fillRect/>
          </a:stretch>
        </p:blipFill>
        <p:spPr>
          <a:xfrm>
            <a:off x="1116648" y="1744897"/>
            <a:ext cx="9958703" cy="3368206"/>
          </a:xfrm>
          <a:prstGeom prst="rect">
            <a:avLst/>
          </a:prstGeom>
        </p:spPr>
      </p:pic>
    </p:spTree>
    <p:extLst>
      <p:ext uri="{BB962C8B-B14F-4D97-AF65-F5344CB8AC3E}">
        <p14:creationId xmlns:p14="http://schemas.microsoft.com/office/powerpoint/2010/main" val="223850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0BE43-32EE-4E49-A6B0-A030FEE74DFF}"/>
              </a:ext>
            </a:extLst>
          </p:cNvPr>
          <p:cNvSpPr>
            <a:spLocks noGrp="1"/>
          </p:cNvSpPr>
          <p:nvPr>
            <p:ph type="title"/>
          </p:nvPr>
        </p:nvSpPr>
        <p:spPr>
          <a:xfrm>
            <a:off x="838200" y="365125"/>
            <a:ext cx="10515600" cy="913259"/>
          </a:xfrm>
        </p:spPr>
        <p:txBody>
          <a:bodyPr>
            <a:normAutofit/>
          </a:bodyPr>
          <a:lstStyle/>
          <a:p>
            <a:pPr algn="ctr"/>
            <a:r>
              <a:rPr lang="fr-FR" sz="3200" dirty="0"/>
              <a:t>Choix du nombre minimal de tags prédits</a:t>
            </a:r>
          </a:p>
        </p:txBody>
      </p:sp>
      <p:pic>
        <p:nvPicPr>
          <p:cNvPr id="4" name="Image 3">
            <a:extLst>
              <a:ext uri="{FF2B5EF4-FFF2-40B4-BE49-F238E27FC236}">
                <a16:creationId xmlns:a16="http://schemas.microsoft.com/office/drawing/2014/main" id="{68A35BD7-2877-4BE2-A31A-20E5DA549460}"/>
              </a:ext>
            </a:extLst>
          </p:cNvPr>
          <p:cNvPicPr>
            <a:picLocks noChangeAspect="1"/>
          </p:cNvPicPr>
          <p:nvPr/>
        </p:nvPicPr>
        <p:blipFill>
          <a:blip r:embed="rId2"/>
          <a:stretch>
            <a:fillRect/>
          </a:stretch>
        </p:blipFill>
        <p:spPr>
          <a:xfrm>
            <a:off x="353765" y="2229542"/>
            <a:ext cx="3473562" cy="3532065"/>
          </a:xfrm>
          <a:prstGeom prst="rect">
            <a:avLst/>
          </a:prstGeom>
        </p:spPr>
      </p:pic>
      <p:pic>
        <p:nvPicPr>
          <p:cNvPr id="7" name="Image 6">
            <a:extLst>
              <a:ext uri="{FF2B5EF4-FFF2-40B4-BE49-F238E27FC236}">
                <a16:creationId xmlns:a16="http://schemas.microsoft.com/office/drawing/2014/main" id="{EAEB26DF-EE44-4406-9C08-46C64C9D02CE}"/>
              </a:ext>
            </a:extLst>
          </p:cNvPr>
          <p:cNvPicPr>
            <a:picLocks noChangeAspect="1"/>
          </p:cNvPicPr>
          <p:nvPr/>
        </p:nvPicPr>
        <p:blipFill>
          <a:blip r:embed="rId3"/>
          <a:stretch>
            <a:fillRect/>
          </a:stretch>
        </p:blipFill>
        <p:spPr>
          <a:xfrm>
            <a:off x="4377616" y="1823397"/>
            <a:ext cx="7224143" cy="4346583"/>
          </a:xfrm>
          <a:prstGeom prst="rect">
            <a:avLst/>
          </a:prstGeom>
        </p:spPr>
      </p:pic>
    </p:spTree>
    <p:extLst>
      <p:ext uri="{BB962C8B-B14F-4D97-AF65-F5344CB8AC3E}">
        <p14:creationId xmlns:p14="http://schemas.microsoft.com/office/powerpoint/2010/main" val="189613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0BE43-32EE-4E49-A6B0-A030FEE74DFF}"/>
              </a:ext>
            </a:extLst>
          </p:cNvPr>
          <p:cNvSpPr>
            <a:spLocks noGrp="1"/>
          </p:cNvSpPr>
          <p:nvPr>
            <p:ph type="title"/>
          </p:nvPr>
        </p:nvSpPr>
        <p:spPr>
          <a:xfrm>
            <a:off x="838200" y="365125"/>
            <a:ext cx="10515600" cy="913259"/>
          </a:xfrm>
        </p:spPr>
        <p:txBody>
          <a:bodyPr>
            <a:normAutofit/>
          </a:bodyPr>
          <a:lstStyle/>
          <a:p>
            <a:pPr algn="ctr"/>
            <a:r>
              <a:rPr lang="fr-FR" sz="3200" dirty="0"/>
              <a:t>Choix du nombre de tags sélectionnés</a:t>
            </a:r>
          </a:p>
        </p:txBody>
      </p:sp>
      <p:pic>
        <p:nvPicPr>
          <p:cNvPr id="3" name="Image 2">
            <a:extLst>
              <a:ext uri="{FF2B5EF4-FFF2-40B4-BE49-F238E27FC236}">
                <a16:creationId xmlns:a16="http://schemas.microsoft.com/office/drawing/2014/main" id="{7B05AC00-C472-4483-B107-415F55CAE71C}"/>
              </a:ext>
            </a:extLst>
          </p:cNvPr>
          <p:cNvPicPr>
            <a:picLocks noChangeAspect="1"/>
          </p:cNvPicPr>
          <p:nvPr/>
        </p:nvPicPr>
        <p:blipFill>
          <a:blip r:embed="rId2"/>
          <a:stretch>
            <a:fillRect/>
          </a:stretch>
        </p:blipFill>
        <p:spPr>
          <a:xfrm>
            <a:off x="2066925" y="1586391"/>
            <a:ext cx="8058150" cy="4791075"/>
          </a:xfrm>
          <a:prstGeom prst="rect">
            <a:avLst/>
          </a:prstGeom>
        </p:spPr>
      </p:pic>
    </p:spTree>
    <p:extLst>
      <p:ext uri="{BB962C8B-B14F-4D97-AF65-F5344CB8AC3E}">
        <p14:creationId xmlns:p14="http://schemas.microsoft.com/office/powerpoint/2010/main" val="170618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F624A-051F-443A-BF0C-97464028E3A5}"/>
              </a:ext>
            </a:extLst>
          </p:cNvPr>
          <p:cNvSpPr>
            <a:spLocks noGrp="1"/>
          </p:cNvSpPr>
          <p:nvPr>
            <p:ph type="title"/>
          </p:nvPr>
        </p:nvSpPr>
        <p:spPr>
          <a:xfrm>
            <a:off x="625135" y="178695"/>
            <a:ext cx="10515600" cy="957648"/>
          </a:xfrm>
        </p:spPr>
        <p:txBody>
          <a:bodyPr>
            <a:normAutofit/>
          </a:bodyPr>
          <a:lstStyle/>
          <a:p>
            <a:pPr algn="ctr"/>
            <a:r>
              <a:rPr lang="fr-FR" sz="3600" dirty="0"/>
              <a:t>Paramètres et métrique du modèle final</a:t>
            </a:r>
          </a:p>
        </p:txBody>
      </p:sp>
      <p:sp>
        <p:nvSpPr>
          <p:cNvPr id="6" name="ZoneTexte 5">
            <a:extLst>
              <a:ext uri="{FF2B5EF4-FFF2-40B4-BE49-F238E27FC236}">
                <a16:creationId xmlns:a16="http://schemas.microsoft.com/office/drawing/2014/main" id="{054DFE69-A2D9-42C5-8D60-FDB93B034619}"/>
              </a:ext>
            </a:extLst>
          </p:cNvPr>
          <p:cNvSpPr txBox="1"/>
          <p:nvPr/>
        </p:nvSpPr>
        <p:spPr>
          <a:xfrm>
            <a:off x="1173331" y="1287263"/>
            <a:ext cx="9419209" cy="5016758"/>
          </a:xfrm>
          <a:prstGeom prst="rect">
            <a:avLst/>
          </a:prstGeom>
          <a:noFill/>
        </p:spPr>
        <p:txBody>
          <a:bodyPr wrap="square" rtlCol="0">
            <a:spAutoFit/>
          </a:bodyPr>
          <a:lstStyle/>
          <a:p>
            <a:pPr marL="285750" indent="-285750">
              <a:buFont typeface="Arial" panose="020B0604020202020204" pitchFamily="34" charset="0"/>
              <a:buChar char="•"/>
            </a:pPr>
            <a:r>
              <a:rPr lang="fr-FR" sz="2000" b="1" dirty="0"/>
              <a:t>Nombre de tags sélectionnés</a:t>
            </a:r>
            <a:r>
              <a:rPr lang="fr-FR" sz="2000" dirty="0"/>
              <a:t> = 2000</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b="1" dirty="0"/>
              <a:t>Nombre de tags minimal prédit n </a:t>
            </a:r>
            <a:r>
              <a:rPr lang="fr-FR" sz="2000" dirty="0"/>
              <a:t>= 5</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Vectorisation = « TF-IDF » et </a:t>
            </a:r>
            <a:r>
              <a:rPr lang="fr-FR" sz="2000" dirty="0" err="1"/>
              <a:t>min_df</a:t>
            </a:r>
            <a:r>
              <a:rPr lang="fr-FR" sz="2000" dirty="0"/>
              <a:t> = 4</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Classifieur = régression logistique avec régularisation l2 et paramètre de régularisation</a:t>
            </a:r>
          </a:p>
          <a:p>
            <a:r>
              <a:rPr lang="fr-FR" sz="2000" dirty="0"/>
              <a:t>C = 4. A noter que la SVC donne des résultats similaires mais le modèle est beaucoup plus lourd en complexité temporelle.</a:t>
            </a:r>
          </a:p>
          <a:p>
            <a:endParaRPr lang="fr-FR" sz="2000" dirty="0"/>
          </a:p>
          <a:p>
            <a:r>
              <a:rPr lang="fr-FR" sz="2000" dirty="0"/>
              <a:t>Les deux premiers paramètres sont des choix de cohérence, les autres sont optimisés par validation croisée sur le jeu d’entrainement.</a:t>
            </a:r>
          </a:p>
          <a:p>
            <a:endParaRPr lang="fr-FR" sz="2000" dirty="0"/>
          </a:p>
          <a:p>
            <a:r>
              <a:rPr lang="fr-FR" sz="2000" dirty="0"/>
              <a:t>Métriques du modèle final :</a:t>
            </a:r>
          </a:p>
          <a:p>
            <a:r>
              <a:rPr lang="fr-FR" sz="2000" dirty="0"/>
              <a:t>Indice de Jaccard = 69 %</a:t>
            </a:r>
          </a:p>
          <a:p>
            <a:r>
              <a:rPr lang="fr-FR" sz="2000" dirty="0" err="1"/>
              <a:t>True_predict</a:t>
            </a:r>
            <a:r>
              <a:rPr lang="fr-FR" sz="2000" dirty="0"/>
              <a:t>/</a:t>
            </a:r>
            <a:r>
              <a:rPr lang="fr-FR" sz="2000" dirty="0" err="1"/>
              <a:t>True</a:t>
            </a:r>
            <a:r>
              <a:rPr lang="fr-FR" sz="2000" dirty="0"/>
              <a:t> = 33 % </a:t>
            </a:r>
          </a:p>
        </p:txBody>
      </p:sp>
    </p:spTree>
    <p:extLst>
      <p:ext uri="{BB962C8B-B14F-4D97-AF65-F5344CB8AC3E}">
        <p14:creationId xmlns:p14="http://schemas.microsoft.com/office/powerpoint/2010/main" val="6229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85CF1A-7E99-434E-9535-A6A83C6B1BF5}"/>
              </a:ext>
            </a:extLst>
          </p:cNvPr>
          <p:cNvSpPr>
            <a:spLocks noGrp="1"/>
          </p:cNvSpPr>
          <p:nvPr>
            <p:ph type="title"/>
          </p:nvPr>
        </p:nvSpPr>
        <p:spPr/>
        <p:txBody>
          <a:bodyPr/>
          <a:lstStyle/>
          <a:p>
            <a:pPr algn="ctr"/>
            <a:r>
              <a:rPr lang="fr-FR" dirty="0"/>
              <a:t>Point d’entrée d’une API avec </a:t>
            </a:r>
            <a:r>
              <a:rPr lang="fr-FR" dirty="0" err="1"/>
              <a:t>Streamlit</a:t>
            </a:r>
            <a:endParaRPr lang="fr-FR" dirty="0"/>
          </a:p>
        </p:txBody>
      </p:sp>
      <p:pic>
        <p:nvPicPr>
          <p:cNvPr id="4" name="Image 3">
            <a:extLst>
              <a:ext uri="{FF2B5EF4-FFF2-40B4-BE49-F238E27FC236}">
                <a16:creationId xmlns:a16="http://schemas.microsoft.com/office/drawing/2014/main" id="{86F6DFC7-F61E-4998-A666-1E483B79B830}"/>
              </a:ext>
            </a:extLst>
          </p:cNvPr>
          <p:cNvPicPr>
            <a:picLocks noChangeAspect="1"/>
          </p:cNvPicPr>
          <p:nvPr/>
        </p:nvPicPr>
        <p:blipFill>
          <a:blip r:embed="rId2"/>
          <a:stretch>
            <a:fillRect/>
          </a:stretch>
        </p:blipFill>
        <p:spPr>
          <a:xfrm>
            <a:off x="814387" y="1480167"/>
            <a:ext cx="10563225" cy="4838700"/>
          </a:xfrm>
          <a:prstGeom prst="rect">
            <a:avLst/>
          </a:prstGeom>
        </p:spPr>
      </p:pic>
    </p:spTree>
    <p:extLst>
      <p:ext uri="{BB962C8B-B14F-4D97-AF65-F5344CB8AC3E}">
        <p14:creationId xmlns:p14="http://schemas.microsoft.com/office/powerpoint/2010/main" val="141408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D7BC139-C0D4-4D6D-AFBB-960841202734}"/>
              </a:ext>
            </a:extLst>
          </p:cNvPr>
          <p:cNvSpPr>
            <a:spLocks noGrp="1"/>
          </p:cNvSpPr>
          <p:nvPr>
            <p:ph idx="1"/>
          </p:nvPr>
        </p:nvSpPr>
        <p:spPr>
          <a:xfrm>
            <a:off x="838200" y="600507"/>
            <a:ext cx="10515600" cy="5551718"/>
          </a:xfrm>
        </p:spPr>
        <p:txBody>
          <a:bodyPr>
            <a:noAutofit/>
          </a:bodyPr>
          <a:lstStyle/>
          <a:p>
            <a:pPr marL="0" indent="0">
              <a:buNone/>
            </a:pPr>
            <a:r>
              <a:rPr lang="fr-FR" b="1" dirty="0">
                <a:latin typeface="+mj-lt"/>
              </a:rPr>
              <a:t>Objectif</a:t>
            </a:r>
            <a:r>
              <a:rPr lang="fr-FR" dirty="0">
                <a:latin typeface="+mj-lt"/>
              </a:rPr>
              <a:t> : Développer un système de suggestion de tags pour des questions posées sur Stack </a:t>
            </a:r>
            <a:r>
              <a:rPr lang="fr-FR" dirty="0" err="1">
                <a:latin typeface="+mj-lt"/>
              </a:rPr>
              <a:t>Overflow</a:t>
            </a:r>
            <a:r>
              <a:rPr lang="fr-FR" dirty="0">
                <a:latin typeface="+mj-lt"/>
              </a:rPr>
              <a:t>.</a:t>
            </a:r>
          </a:p>
          <a:p>
            <a:pPr marL="0" indent="0">
              <a:buNone/>
            </a:pPr>
            <a:r>
              <a:rPr lang="fr-FR" sz="2400" dirty="0">
                <a:latin typeface="+mj-lt"/>
              </a:rPr>
              <a:t>L’utilisateur saisit une question et le programme lui propose un certain nombre de tags décrivant le ou les sujet(s) de la question.</a:t>
            </a:r>
          </a:p>
          <a:p>
            <a:pPr marL="0" indent="0">
              <a:buNone/>
            </a:pPr>
            <a:endParaRPr lang="fr-FR" sz="2400" dirty="0">
              <a:latin typeface="+mj-lt"/>
            </a:endParaRPr>
          </a:p>
          <a:p>
            <a:r>
              <a:rPr lang="fr-FR" sz="2400" dirty="0">
                <a:latin typeface="+mj-lt"/>
              </a:rPr>
              <a:t>Approche non supervisée :</a:t>
            </a:r>
          </a:p>
          <a:p>
            <a:pPr marL="0" indent="0">
              <a:buNone/>
            </a:pPr>
            <a:r>
              <a:rPr lang="fr-FR" sz="2400" dirty="0">
                <a:latin typeface="+mj-lt"/>
              </a:rPr>
              <a:t>La seule analyse textuelle du corpus de question permet de dégager un certain nombre de thèmes, et d’associer ces différents thèmes à chaque question. Chaque thème est décrit par des mots, qui peuvent servir de tags.</a:t>
            </a:r>
          </a:p>
          <a:p>
            <a:pPr marL="0" indent="0">
              <a:buNone/>
            </a:pPr>
            <a:endParaRPr lang="fr-FR" sz="2400" b="1" dirty="0">
              <a:latin typeface="+mj-lt"/>
            </a:endParaRPr>
          </a:p>
          <a:p>
            <a:r>
              <a:rPr lang="fr-FR" sz="2400" dirty="0">
                <a:latin typeface="+mj-lt"/>
              </a:rPr>
              <a:t>Approche supervisée :</a:t>
            </a:r>
          </a:p>
          <a:p>
            <a:pPr marL="0" indent="0">
              <a:buNone/>
            </a:pPr>
            <a:r>
              <a:rPr lang="fr-FR" sz="2400" dirty="0">
                <a:latin typeface="+mj-lt"/>
              </a:rPr>
              <a:t>On utilise un algorithme de classification multi-labels entrainé sur le corpus de questions et les tags cibles associés pour prédire un ensemble de tags à de nouvelles questions.</a:t>
            </a:r>
          </a:p>
        </p:txBody>
      </p:sp>
    </p:spTree>
    <p:extLst>
      <p:ext uri="{BB962C8B-B14F-4D97-AF65-F5344CB8AC3E}">
        <p14:creationId xmlns:p14="http://schemas.microsoft.com/office/powerpoint/2010/main" val="56878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A1BC4-F6A0-414F-830F-AE8B4AE18510}"/>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EBF986DB-8333-411A-9EFD-FF8531EA1A0E}"/>
              </a:ext>
            </a:extLst>
          </p:cNvPr>
          <p:cNvSpPr>
            <a:spLocks noGrp="1"/>
          </p:cNvSpPr>
          <p:nvPr>
            <p:ph idx="1"/>
          </p:nvPr>
        </p:nvSpPr>
        <p:spPr>
          <a:xfrm>
            <a:off x="838200" y="2597982"/>
            <a:ext cx="10515600" cy="1796465"/>
          </a:xfrm>
        </p:spPr>
        <p:txBody>
          <a:bodyPr/>
          <a:lstStyle/>
          <a:p>
            <a:r>
              <a:rPr lang="fr-FR" sz="2400" dirty="0"/>
              <a:t>Pour créer le système de suggestion de tags, l’approche supervisée est préférable.</a:t>
            </a:r>
          </a:p>
          <a:p>
            <a:r>
              <a:rPr lang="fr-FR" sz="2400" dirty="0"/>
              <a:t>Plus il y a de question dans le jeu d’entrainement, meilleurs sont les performances du modèle. Un algorithme en production utiliserait l’ensemble des questions de Stack </a:t>
            </a:r>
            <a:r>
              <a:rPr lang="fr-FR" sz="2400" dirty="0" err="1"/>
              <a:t>Overflow</a:t>
            </a:r>
            <a:r>
              <a:rPr lang="fr-FR" sz="2400" dirty="0"/>
              <a:t>.</a:t>
            </a:r>
          </a:p>
          <a:p>
            <a:endParaRPr lang="fr-FR" dirty="0"/>
          </a:p>
        </p:txBody>
      </p:sp>
    </p:spTree>
    <p:extLst>
      <p:ext uri="{BB962C8B-B14F-4D97-AF65-F5344CB8AC3E}">
        <p14:creationId xmlns:p14="http://schemas.microsoft.com/office/powerpoint/2010/main" val="66724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35236-413A-453B-BB87-CAE1E6BE63D5}"/>
              </a:ext>
            </a:extLst>
          </p:cNvPr>
          <p:cNvSpPr>
            <a:spLocks noGrp="1"/>
          </p:cNvSpPr>
          <p:nvPr>
            <p:ph type="title"/>
          </p:nvPr>
        </p:nvSpPr>
        <p:spPr/>
        <p:txBody>
          <a:bodyPr>
            <a:normAutofit/>
          </a:bodyPr>
          <a:lstStyle/>
          <a:p>
            <a:pPr algn="ctr"/>
            <a:r>
              <a:rPr lang="fr-FR" sz="3200" dirty="0"/>
              <a:t>Récupération des questions et tags associés sur la plateforme dédiée de Stack </a:t>
            </a:r>
            <a:r>
              <a:rPr lang="fr-FR" sz="3200" dirty="0" err="1"/>
              <a:t>Overflow</a:t>
            </a:r>
            <a:r>
              <a:rPr lang="fr-FR" sz="3200" dirty="0"/>
              <a:t> </a:t>
            </a:r>
          </a:p>
        </p:txBody>
      </p:sp>
      <p:sp>
        <p:nvSpPr>
          <p:cNvPr id="3" name="Espace réservé du contenu 2">
            <a:extLst>
              <a:ext uri="{FF2B5EF4-FFF2-40B4-BE49-F238E27FC236}">
                <a16:creationId xmlns:a16="http://schemas.microsoft.com/office/drawing/2014/main" id="{11204F24-A3B9-4508-BFF8-2BAF81EE2A7A}"/>
              </a:ext>
            </a:extLst>
          </p:cNvPr>
          <p:cNvSpPr>
            <a:spLocks noGrp="1"/>
          </p:cNvSpPr>
          <p:nvPr>
            <p:ph idx="1"/>
          </p:nvPr>
        </p:nvSpPr>
        <p:spPr>
          <a:xfrm>
            <a:off x="1099721" y="1840560"/>
            <a:ext cx="6228425" cy="3690228"/>
          </a:xfrm>
        </p:spPr>
        <p:txBody>
          <a:bodyPr>
            <a:normAutofit/>
          </a:bodyPr>
          <a:lstStyle/>
          <a:p>
            <a:pPr marL="0" indent="0">
              <a:buNone/>
            </a:pPr>
            <a:r>
              <a:rPr lang="en-US" sz="2000" dirty="0" err="1"/>
              <a:t>Requête</a:t>
            </a:r>
            <a:r>
              <a:rPr lang="en-US" sz="2000" dirty="0"/>
              <a:t> SQL :</a:t>
            </a:r>
          </a:p>
          <a:p>
            <a:pPr marL="0" indent="0">
              <a:buNone/>
            </a:pPr>
            <a:endParaRPr lang="en-US" sz="2000" dirty="0"/>
          </a:p>
          <a:p>
            <a:pPr marL="0" indent="0">
              <a:buNone/>
            </a:pPr>
            <a:r>
              <a:rPr lang="en-US" sz="2000" b="1" dirty="0"/>
              <a:t>SELECT tags, title, body  FROM posts </a:t>
            </a:r>
          </a:p>
          <a:p>
            <a:pPr marL="0" indent="0">
              <a:buNone/>
            </a:pPr>
            <a:r>
              <a:rPr lang="en-US" sz="2000" b="1" dirty="0"/>
              <a:t>WHERE title is not null </a:t>
            </a:r>
          </a:p>
          <a:p>
            <a:pPr marL="0" indent="0">
              <a:buNone/>
            </a:pPr>
            <a:r>
              <a:rPr lang="en-US" sz="2000" b="1" dirty="0"/>
              <a:t>and body is not null </a:t>
            </a:r>
          </a:p>
          <a:p>
            <a:pPr marL="0" indent="0">
              <a:buNone/>
            </a:pPr>
            <a:r>
              <a:rPr lang="en-US" sz="2000" b="1" dirty="0"/>
              <a:t>and tags is not null </a:t>
            </a:r>
          </a:p>
          <a:p>
            <a:pPr marL="0" indent="0">
              <a:buNone/>
            </a:pPr>
            <a:r>
              <a:rPr lang="en-US" sz="2000" b="1" dirty="0"/>
              <a:t>and </a:t>
            </a:r>
            <a:r>
              <a:rPr lang="en-US" sz="2000" b="1" dirty="0" err="1"/>
              <a:t>ViewCount</a:t>
            </a:r>
            <a:r>
              <a:rPr lang="en-US" sz="2000" b="1" dirty="0"/>
              <a:t> &gt; 104000</a:t>
            </a:r>
          </a:p>
          <a:p>
            <a:pPr marL="0" indent="0">
              <a:buNone/>
            </a:pPr>
            <a:endParaRPr lang="en-US" sz="2000" b="1" dirty="0"/>
          </a:p>
          <a:p>
            <a:pPr marL="0" indent="0">
              <a:buNone/>
            </a:pPr>
            <a:r>
              <a:rPr lang="en-US" sz="2000" dirty="0"/>
              <a:t>On </a:t>
            </a:r>
            <a:r>
              <a:rPr lang="en-US" sz="2000" dirty="0" err="1"/>
              <a:t>récupère</a:t>
            </a:r>
            <a:r>
              <a:rPr lang="en-US" sz="2000" dirty="0"/>
              <a:t> un </a:t>
            </a:r>
            <a:r>
              <a:rPr lang="en-US" sz="2000" dirty="0" err="1"/>
              <a:t>peu</a:t>
            </a:r>
            <a:r>
              <a:rPr lang="en-US" sz="2000" dirty="0"/>
              <a:t> </a:t>
            </a:r>
            <a:r>
              <a:rPr lang="en-US" sz="2000" dirty="0" err="1"/>
              <a:t>moins</a:t>
            </a:r>
            <a:r>
              <a:rPr lang="en-US" sz="2000" dirty="0"/>
              <a:t> de 50000 questions.</a:t>
            </a:r>
            <a:endParaRPr lang="fr-FR" sz="2000" dirty="0"/>
          </a:p>
        </p:txBody>
      </p:sp>
    </p:spTree>
    <p:extLst>
      <p:ext uri="{BB962C8B-B14F-4D97-AF65-F5344CB8AC3E}">
        <p14:creationId xmlns:p14="http://schemas.microsoft.com/office/powerpoint/2010/main" val="305656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B5AB6-BCC3-449F-9457-A878CCB00519}"/>
              </a:ext>
            </a:extLst>
          </p:cNvPr>
          <p:cNvSpPr>
            <a:spLocks noGrp="1"/>
          </p:cNvSpPr>
          <p:nvPr>
            <p:ph type="title"/>
          </p:nvPr>
        </p:nvSpPr>
        <p:spPr>
          <a:xfrm>
            <a:off x="838200" y="258594"/>
            <a:ext cx="10515600" cy="993158"/>
          </a:xfrm>
        </p:spPr>
        <p:txBody>
          <a:bodyPr>
            <a:normAutofit/>
          </a:bodyPr>
          <a:lstStyle/>
          <a:p>
            <a:pPr algn="ctr"/>
            <a:r>
              <a:rPr lang="fr-FR" sz="3200" dirty="0"/>
              <a:t>Quelques exemples de questions et tags associés</a:t>
            </a:r>
          </a:p>
        </p:txBody>
      </p:sp>
      <p:pic>
        <p:nvPicPr>
          <p:cNvPr id="7" name="Image 6">
            <a:extLst>
              <a:ext uri="{FF2B5EF4-FFF2-40B4-BE49-F238E27FC236}">
                <a16:creationId xmlns:a16="http://schemas.microsoft.com/office/drawing/2014/main" id="{F6844F9B-7F6F-45D4-9C44-9173F40F933C}"/>
              </a:ext>
            </a:extLst>
          </p:cNvPr>
          <p:cNvPicPr>
            <a:picLocks noChangeAspect="1"/>
          </p:cNvPicPr>
          <p:nvPr/>
        </p:nvPicPr>
        <p:blipFill>
          <a:blip r:embed="rId2"/>
          <a:stretch>
            <a:fillRect/>
          </a:stretch>
        </p:blipFill>
        <p:spPr>
          <a:xfrm>
            <a:off x="838200" y="1586314"/>
            <a:ext cx="10515600" cy="3472307"/>
          </a:xfrm>
          <a:prstGeom prst="rect">
            <a:avLst/>
          </a:prstGeom>
        </p:spPr>
      </p:pic>
      <p:sp>
        <p:nvSpPr>
          <p:cNvPr id="8" name="ZoneTexte 7">
            <a:extLst>
              <a:ext uri="{FF2B5EF4-FFF2-40B4-BE49-F238E27FC236}">
                <a16:creationId xmlns:a16="http://schemas.microsoft.com/office/drawing/2014/main" id="{29CB4A2F-4AAC-46E0-8B30-F1B247C7B6B0}"/>
              </a:ext>
            </a:extLst>
          </p:cNvPr>
          <p:cNvSpPr txBox="1"/>
          <p:nvPr/>
        </p:nvSpPr>
        <p:spPr>
          <a:xfrm>
            <a:off x="2485748" y="5690587"/>
            <a:ext cx="6924140" cy="369332"/>
          </a:xfrm>
          <a:prstGeom prst="rect">
            <a:avLst/>
          </a:prstGeom>
          <a:noFill/>
        </p:spPr>
        <p:txBody>
          <a:bodyPr wrap="none" rtlCol="0">
            <a:spAutoFit/>
          </a:bodyPr>
          <a:lstStyle/>
          <a:p>
            <a:r>
              <a:rPr lang="fr-FR" dirty="0"/>
              <a:t>On concatène le titre et le corps pour obtenir notre corpus de questions.</a:t>
            </a:r>
          </a:p>
        </p:txBody>
      </p:sp>
    </p:spTree>
    <p:extLst>
      <p:ext uri="{BB962C8B-B14F-4D97-AF65-F5344CB8AC3E}">
        <p14:creationId xmlns:p14="http://schemas.microsoft.com/office/powerpoint/2010/main" val="140835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B5AB6-BCC3-449F-9457-A878CCB00519}"/>
              </a:ext>
            </a:extLst>
          </p:cNvPr>
          <p:cNvSpPr>
            <a:spLocks noGrp="1"/>
          </p:cNvSpPr>
          <p:nvPr>
            <p:ph type="title"/>
          </p:nvPr>
        </p:nvSpPr>
        <p:spPr>
          <a:xfrm>
            <a:off x="838200" y="102062"/>
            <a:ext cx="10515600" cy="993158"/>
          </a:xfrm>
        </p:spPr>
        <p:txBody>
          <a:bodyPr>
            <a:normAutofit/>
          </a:bodyPr>
          <a:lstStyle/>
          <a:p>
            <a:pPr algn="ctr"/>
            <a:r>
              <a:rPr lang="fr-FR" sz="3200" dirty="0"/>
              <a:t>Nombre de tags par questions et tags les plus fréquents</a:t>
            </a:r>
          </a:p>
        </p:txBody>
      </p:sp>
      <p:pic>
        <p:nvPicPr>
          <p:cNvPr id="3" name="Image 2">
            <a:extLst>
              <a:ext uri="{FF2B5EF4-FFF2-40B4-BE49-F238E27FC236}">
                <a16:creationId xmlns:a16="http://schemas.microsoft.com/office/drawing/2014/main" id="{3ED90DBE-4927-4A79-9999-425A4BD12454}"/>
              </a:ext>
            </a:extLst>
          </p:cNvPr>
          <p:cNvPicPr>
            <a:picLocks noChangeAspect="1"/>
          </p:cNvPicPr>
          <p:nvPr/>
        </p:nvPicPr>
        <p:blipFill>
          <a:blip r:embed="rId2"/>
          <a:stretch>
            <a:fillRect/>
          </a:stretch>
        </p:blipFill>
        <p:spPr>
          <a:xfrm>
            <a:off x="5530991" y="1421029"/>
            <a:ext cx="6474190" cy="4838330"/>
          </a:xfrm>
          <a:prstGeom prst="rect">
            <a:avLst/>
          </a:prstGeom>
        </p:spPr>
      </p:pic>
      <p:pic>
        <p:nvPicPr>
          <p:cNvPr id="1028" name="Picture 4">
            <a:extLst>
              <a:ext uri="{FF2B5EF4-FFF2-40B4-BE49-F238E27FC236}">
                <a16:creationId xmlns:a16="http://schemas.microsoft.com/office/drawing/2014/main" id="{CF757570-4288-4363-B311-F50F34446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55" y="1421029"/>
            <a:ext cx="45720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15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5EE44-C6BD-4BF7-B5D7-0DAE381271D1}"/>
              </a:ext>
            </a:extLst>
          </p:cNvPr>
          <p:cNvSpPr>
            <a:spLocks noGrp="1"/>
          </p:cNvSpPr>
          <p:nvPr>
            <p:ph type="title"/>
          </p:nvPr>
        </p:nvSpPr>
        <p:spPr>
          <a:xfrm>
            <a:off x="500848" y="141857"/>
            <a:ext cx="10515600" cy="1325563"/>
          </a:xfrm>
        </p:spPr>
        <p:txBody>
          <a:bodyPr>
            <a:normAutofit/>
          </a:bodyPr>
          <a:lstStyle/>
          <a:p>
            <a:pPr algn="ctr"/>
            <a:r>
              <a:rPr lang="fr-FR" sz="3200" dirty="0"/>
              <a:t>Sélection des tags les plus fréquents</a:t>
            </a:r>
          </a:p>
        </p:txBody>
      </p:sp>
      <p:pic>
        <p:nvPicPr>
          <p:cNvPr id="4" name="Image 3">
            <a:extLst>
              <a:ext uri="{FF2B5EF4-FFF2-40B4-BE49-F238E27FC236}">
                <a16:creationId xmlns:a16="http://schemas.microsoft.com/office/drawing/2014/main" id="{C593F712-A852-4225-B737-B23AB02E02C4}"/>
              </a:ext>
            </a:extLst>
          </p:cNvPr>
          <p:cNvPicPr>
            <a:picLocks noChangeAspect="1"/>
          </p:cNvPicPr>
          <p:nvPr/>
        </p:nvPicPr>
        <p:blipFill>
          <a:blip r:embed="rId2"/>
          <a:stretch>
            <a:fillRect/>
          </a:stretch>
        </p:blipFill>
        <p:spPr>
          <a:xfrm>
            <a:off x="1860149" y="1614627"/>
            <a:ext cx="8134350" cy="4800600"/>
          </a:xfrm>
          <a:prstGeom prst="rect">
            <a:avLst/>
          </a:prstGeom>
        </p:spPr>
      </p:pic>
      <p:pic>
        <p:nvPicPr>
          <p:cNvPr id="5" name="Image 4">
            <a:extLst>
              <a:ext uri="{FF2B5EF4-FFF2-40B4-BE49-F238E27FC236}">
                <a16:creationId xmlns:a16="http://schemas.microsoft.com/office/drawing/2014/main" id="{86C023C2-B05D-4692-BF89-FC14B87F252F}"/>
              </a:ext>
            </a:extLst>
          </p:cNvPr>
          <p:cNvPicPr>
            <a:picLocks noChangeAspect="1"/>
          </p:cNvPicPr>
          <p:nvPr/>
        </p:nvPicPr>
        <p:blipFill>
          <a:blip r:embed="rId3"/>
          <a:stretch>
            <a:fillRect/>
          </a:stretch>
        </p:blipFill>
        <p:spPr>
          <a:xfrm>
            <a:off x="5683650" y="4618607"/>
            <a:ext cx="2990850" cy="323850"/>
          </a:xfrm>
          <a:prstGeom prst="rect">
            <a:avLst/>
          </a:prstGeom>
        </p:spPr>
      </p:pic>
    </p:spTree>
    <p:extLst>
      <p:ext uri="{BB962C8B-B14F-4D97-AF65-F5344CB8AC3E}">
        <p14:creationId xmlns:p14="http://schemas.microsoft.com/office/powerpoint/2010/main" val="151103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A0EA007-DC6A-47E9-BE8A-0EA0FA9AEEE9}"/>
              </a:ext>
            </a:extLst>
          </p:cNvPr>
          <p:cNvSpPr>
            <a:spLocks noGrp="1"/>
          </p:cNvSpPr>
          <p:nvPr>
            <p:ph idx="1"/>
          </p:nvPr>
        </p:nvSpPr>
        <p:spPr>
          <a:xfrm>
            <a:off x="962488" y="3179471"/>
            <a:ext cx="10515600" cy="1743198"/>
          </a:xfrm>
        </p:spPr>
        <p:txBody>
          <a:bodyPr/>
          <a:lstStyle/>
          <a:p>
            <a:r>
              <a:rPr lang="fr-FR" dirty="0" err="1"/>
              <a:t>Cleaning</a:t>
            </a:r>
            <a:r>
              <a:rPr lang="fr-FR" dirty="0"/>
              <a:t> du corpus de question, racinisation, tokenisation.</a:t>
            </a:r>
          </a:p>
          <a:p>
            <a:r>
              <a:rPr lang="fr-FR" dirty="0"/>
              <a:t>Vectorisation du corpus.</a:t>
            </a:r>
          </a:p>
          <a:p>
            <a:r>
              <a:rPr lang="fr-FR" dirty="0"/>
              <a:t>Modélisation pour la prédiction de tags (supervisée ou non).</a:t>
            </a:r>
          </a:p>
          <a:p>
            <a:endParaRPr lang="fr-FR" dirty="0"/>
          </a:p>
        </p:txBody>
      </p:sp>
      <p:sp>
        <p:nvSpPr>
          <p:cNvPr id="5" name="Titre 4">
            <a:extLst>
              <a:ext uri="{FF2B5EF4-FFF2-40B4-BE49-F238E27FC236}">
                <a16:creationId xmlns:a16="http://schemas.microsoft.com/office/drawing/2014/main" id="{1FB85BE2-425B-4B66-9D73-AD50EDCA52FD}"/>
              </a:ext>
            </a:extLst>
          </p:cNvPr>
          <p:cNvSpPr>
            <a:spLocks noGrp="1"/>
          </p:cNvSpPr>
          <p:nvPr>
            <p:ph type="title"/>
          </p:nvPr>
        </p:nvSpPr>
        <p:spPr>
          <a:xfrm>
            <a:off x="838200" y="1110849"/>
            <a:ext cx="10515600" cy="824483"/>
          </a:xfrm>
        </p:spPr>
        <p:txBody>
          <a:bodyPr>
            <a:normAutofit fontScale="90000"/>
          </a:bodyPr>
          <a:lstStyle/>
          <a:p>
            <a:r>
              <a:rPr lang="fr-FR" dirty="0"/>
              <a:t>Différentes étapes de </a:t>
            </a:r>
            <a:r>
              <a:rPr lang="fr-FR" dirty="0" err="1"/>
              <a:t>cleaning</a:t>
            </a:r>
            <a:r>
              <a:rPr lang="fr-FR" dirty="0"/>
              <a:t> et modélisation</a:t>
            </a:r>
          </a:p>
        </p:txBody>
      </p:sp>
    </p:spTree>
    <p:extLst>
      <p:ext uri="{BB962C8B-B14F-4D97-AF65-F5344CB8AC3E}">
        <p14:creationId xmlns:p14="http://schemas.microsoft.com/office/powerpoint/2010/main" val="368743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14F5C-5533-4C30-9052-316D78E25441}"/>
              </a:ext>
            </a:extLst>
          </p:cNvPr>
          <p:cNvSpPr>
            <a:spLocks noGrp="1"/>
          </p:cNvSpPr>
          <p:nvPr>
            <p:ph type="title"/>
          </p:nvPr>
        </p:nvSpPr>
        <p:spPr>
          <a:xfrm>
            <a:off x="838200" y="2766218"/>
            <a:ext cx="10515600" cy="1325563"/>
          </a:xfrm>
        </p:spPr>
        <p:txBody>
          <a:bodyPr>
            <a:normAutofit/>
          </a:bodyPr>
          <a:lstStyle/>
          <a:p>
            <a:pPr algn="ctr"/>
            <a:r>
              <a:rPr lang="fr-FR" sz="4000" dirty="0"/>
              <a:t>II - Présentation du </a:t>
            </a:r>
            <a:r>
              <a:rPr lang="fr-FR" sz="4000" dirty="0" err="1"/>
              <a:t>cleaning</a:t>
            </a:r>
            <a:r>
              <a:rPr lang="fr-FR" sz="4000" dirty="0"/>
              <a:t> effectué, du </a:t>
            </a:r>
            <a:r>
              <a:rPr lang="fr-FR" sz="4000" dirty="0" err="1"/>
              <a:t>feature</a:t>
            </a:r>
            <a:r>
              <a:rPr lang="fr-FR" sz="4000" dirty="0"/>
              <a:t> engineering et de l'exploration</a:t>
            </a:r>
          </a:p>
        </p:txBody>
      </p:sp>
    </p:spTree>
    <p:extLst>
      <p:ext uri="{BB962C8B-B14F-4D97-AF65-F5344CB8AC3E}">
        <p14:creationId xmlns:p14="http://schemas.microsoft.com/office/powerpoint/2010/main" val="34338697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15602</TotalTime>
  <Words>1027</Words>
  <Application>Microsoft Office PowerPoint</Application>
  <PresentationFormat>Grand écran</PresentationFormat>
  <Paragraphs>107</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Calibri Light</vt:lpstr>
      <vt:lpstr>Thème Office</vt:lpstr>
      <vt:lpstr>Catégorisez automatiquement des questions</vt:lpstr>
      <vt:lpstr>I – Présentation de la problématique, de son interprétation et des déductions effectuées quant aux pistes de recherche possibles</vt:lpstr>
      <vt:lpstr>Présentation PowerPoint</vt:lpstr>
      <vt:lpstr>Récupération des questions et tags associés sur la plateforme dédiée de Stack Overflow </vt:lpstr>
      <vt:lpstr>Quelques exemples de questions et tags associés</vt:lpstr>
      <vt:lpstr>Nombre de tags par questions et tags les plus fréquents</vt:lpstr>
      <vt:lpstr>Sélection des tags les plus fréquents</vt:lpstr>
      <vt:lpstr>Différentes étapes de cleaning et modélisation</vt:lpstr>
      <vt:lpstr>II - Présentation du cleaning effectué, du feature engineering et de l'exploration</vt:lpstr>
      <vt:lpstr>Différentes étapes du cleaning du corpus</vt:lpstr>
      <vt:lpstr>Exemples de cleaning de questions</vt:lpstr>
      <vt:lpstr>Vectorisation</vt:lpstr>
      <vt:lpstr>Vectorisation : nombres de features en fonction de min_df</vt:lpstr>
      <vt:lpstr>Alternative à BOW ou TF-IDF : le « word embeddings » Word2vec</vt:lpstr>
      <vt:lpstr>Réduction dimensionnelle t-SNE : un plongement du plongement pour visualiser la proximité entre les mots du corpus.</vt:lpstr>
      <vt:lpstr>III – Approche non supervisée Latent Dirichlet Allocation (LDA)</vt:lpstr>
      <vt:lpstr>Approche non supervisée : Latent Dirichlet Allocation (LDA)</vt:lpstr>
      <vt:lpstr>Approche non supervisée</vt:lpstr>
      <vt:lpstr>Approche non supervisée</vt:lpstr>
      <vt:lpstr>IV – Approche supervisée : présentation du modèle, ainsi que des performances et améliorations effectuées</vt:lpstr>
      <vt:lpstr>Présentation du modèle</vt:lpstr>
      <vt:lpstr>Métriques utilisées</vt:lpstr>
      <vt:lpstr>Métriques d’un modèle naïf sur le jeu de test</vt:lpstr>
      <vt:lpstr>Paramètres du modèle</vt:lpstr>
      <vt:lpstr>Exemple de prédiction avec un nombre minimal de tags prédits égal à 5</vt:lpstr>
      <vt:lpstr>Choix du nombre minimal de tags prédits</vt:lpstr>
      <vt:lpstr>Choix du nombre de tags sélectionnés</vt:lpstr>
      <vt:lpstr>Paramètres et métrique du modèle final</vt:lpstr>
      <vt:lpstr>Point d’entrée d’une API avec Streamlit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MAZENOT</dc:creator>
  <cp:lastModifiedBy>off</cp:lastModifiedBy>
  <cp:revision>243</cp:revision>
  <dcterms:created xsi:type="dcterms:W3CDTF">2020-03-05T08:24:59Z</dcterms:created>
  <dcterms:modified xsi:type="dcterms:W3CDTF">2020-09-15T08:44:04Z</dcterms:modified>
</cp:coreProperties>
</file>