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notesMasterIdLst>
    <p:notesMasterId r:id="rId11"/>
  </p:notesMasterIdLst>
  <p:sldIdLst>
    <p:sldId id="256" r:id="rId2"/>
    <p:sldId id="257" r:id="rId3"/>
    <p:sldId id="258" r:id="rId4"/>
    <p:sldId id="259" r:id="rId5"/>
    <p:sldId id="260" r:id="rId6"/>
    <p:sldId id="261" r:id="rId7"/>
    <p:sldId id="262" r:id="rId8"/>
    <p:sldId id="263"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88F03CE-F977-48C5-BA94-DCFD2540BBC5}">
          <p14:sldIdLst>
            <p14:sldId id="256"/>
            <p14:sldId id="257"/>
            <p14:sldId id="258"/>
            <p14:sldId id="259"/>
            <p14:sldId id="260"/>
            <p14:sldId id="261"/>
            <p14:sldId id="262"/>
            <p14:sldId id="263"/>
            <p14:sldId id="265"/>
          </p14:sldIdLst>
        </p14:section>
      </p14:sectionLst>
    </p:ex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live Njeri" initials="ON" lastIdx="1" clrIdx="0">
    <p:extLst>
      <p:ext uri="{19B8F6BF-5375-455C-9EA6-DF929625EA0E}">
        <p15:presenceInfo xmlns:p15="http://schemas.microsoft.com/office/powerpoint/2012/main" userId="S-1-5-21-2288952760-3791064790-138642334-719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5070" autoAdjust="0"/>
  </p:normalViewPr>
  <p:slideViewPr>
    <p:cSldViewPr snapToGrid="0">
      <p:cViewPr varScale="1">
        <p:scale>
          <a:sx n="81" d="100"/>
          <a:sy n="81" d="100"/>
        </p:scale>
        <p:origin x="706" y="48"/>
      </p:cViewPr>
      <p:guideLst>
        <p:guide pos="3840"/>
        <p:guide orient="horz" pos="216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hyperlink" Target="https://www.linkedin.com/in/olive-mirriam/"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www.linkedin.com/in/olive-mirriam/"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D6C540-2089-4A0C-B36F-7DB70B920DB6}" type="doc">
      <dgm:prSet loTypeId="urn:microsoft.com/office/officeart/2008/layout/LinedList" loCatId="list" qsTypeId="urn:microsoft.com/office/officeart/2005/8/quickstyle/simple3" qsCatId="simple" csTypeId="urn:microsoft.com/office/officeart/2005/8/colors/accent1_2" csCatId="accent1"/>
      <dgm:spPr/>
      <dgm:t>
        <a:bodyPr/>
        <a:lstStyle/>
        <a:p>
          <a:endParaRPr lang="en-US"/>
        </a:p>
      </dgm:t>
    </dgm:pt>
    <dgm:pt modelId="{A440E615-302D-4A8A-904B-2330CAB0D4C7}">
      <dgm:prSet custT="1"/>
      <dgm:spPr/>
      <dgm:t>
        <a:bodyPr/>
        <a:lstStyle/>
        <a:p>
          <a:pPr algn="ctr"/>
          <a:r>
            <a:rPr lang="en-US" sz="4000" dirty="0"/>
            <a:t>THANK YOU</a:t>
          </a:r>
        </a:p>
      </dgm:t>
    </dgm:pt>
    <dgm:pt modelId="{E5C12803-BF20-49EA-8184-0783EB74920E}" type="parTrans" cxnId="{FA6B687F-79E3-4C9E-9554-CD6DA84775B5}">
      <dgm:prSet/>
      <dgm:spPr/>
      <dgm:t>
        <a:bodyPr/>
        <a:lstStyle/>
        <a:p>
          <a:endParaRPr lang="en-US"/>
        </a:p>
      </dgm:t>
    </dgm:pt>
    <dgm:pt modelId="{3263CA8D-5799-4D2A-B5D9-8D863581DCA6}" type="sibTrans" cxnId="{FA6B687F-79E3-4C9E-9554-CD6DA84775B5}">
      <dgm:prSet/>
      <dgm:spPr/>
      <dgm:t>
        <a:bodyPr/>
        <a:lstStyle/>
        <a:p>
          <a:endParaRPr lang="en-US"/>
        </a:p>
      </dgm:t>
    </dgm:pt>
    <dgm:pt modelId="{93177F2F-FB55-49A0-A8DF-BA2D77F606A6}">
      <dgm:prSet/>
      <dgm:spPr/>
      <dgm:t>
        <a:bodyPr/>
        <a:lstStyle/>
        <a:p>
          <a:r>
            <a:rPr lang="en-US"/>
            <a:t>BY: OLIVE NJERI</a:t>
          </a:r>
        </a:p>
      </dgm:t>
    </dgm:pt>
    <dgm:pt modelId="{44A6102A-7516-4993-8672-C93625E8F851}" type="parTrans" cxnId="{706102C1-37D3-4330-A704-EA45A41F516A}">
      <dgm:prSet/>
      <dgm:spPr/>
      <dgm:t>
        <a:bodyPr/>
        <a:lstStyle/>
        <a:p>
          <a:endParaRPr lang="en-US"/>
        </a:p>
      </dgm:t>
    </dgm:pt>
    <dgm:pt modelId="{66663745-E7CD-4400-8432-25DD8FD87584}" type="sibTrans" cxnId="{706102C1-37D3-4330-A704-EA45A41F516A}">
      <dgm:prSet/>
      <dgm:spPr/>
      <dgm:t>
        <a:bodyPr/>
        <a:lstStyle/>
        <a:p>
          <a:endParaRPr lang="en-US"/>
        </a:p>
      </dgm:t>
    </dgm:pt>
    <dgm:pt modelId="{81D23CF6-0F53-4927-8CC9-01A17451441B}">
      <dgm:prSet/>
      <dgm:spPr/>
      <dgm:t>
        <a:bodyPr/>
        <a:lstStyle/>
        <a:p>
          <a:r>
            <a:rPr lang="en-US"/>
            <a:t>LINKEDIN: </a:t>
          </a:r>
          <a:r>
            <a:rPr lang="en-US">
              <a:hlinkClick xmlns:r="http://schemas.openxmlformats.org/officeDocument/2006/relationships" r:id="rId1"/>
            </a:rPr>
            <a:t>https://www.linkedin.com/in/olive-mirriam/</a:t>
          </a:r>
          <a:endParaRPr lang="en-US"/>
        </a:p>
      </dgm:t>
    </dgm:pt>
    <dgm:pt modelId="{C49D54EC-EF39-4C65-B1D6-017DE3F94444}" type="parTrans" cxnId="{10FBD5B5-2165-4D76-A38B-B892F261F9DB}">
      <dgm:prSet/>
      <dgm:spPr/>
      <dgm:t>
        <a:bodyPr/>
        <a:lstStyle/>
        <a:p>
          <a:endParaRPr lang="en-US"/>
        </a:p>
      </dgm:t>
    </dgm:pt>
    <dgm:pt modelId="{3B905E1D-FACD-477A-91C1-A756FF5C194C}" type="sibTrans" cxnId="{10FBD5B5-2165-4D76-A38B-B892F261F9DB}">
      <dgm:prSet/>
      <dgm:spPr/>
      <dgm:t>
        <a:bodyPr/>
        <a:lstStyle/>
        <a:p>
          <a:endParaRPr lang="en-US"/>
        </a:p>
      </dgm:t>
    </dgm:pt>
    <dgm:pt modelId="{8151B6E6-50CC-4606-A231-64F9CDF54336}" type="pres">
      <dgm:prSet presAssocID="{10D6C540-2089-4A0C-B36F-7DB70B920DB6}" presName="vert0" presStyleCnt="0">
        <dgm:presLayoutVars>
          <dgm:dir/>
          <dgm:animOne val="branch"/>
          <dgm:animLvl val="lvl"/>
        </dgm:presLayoutVars>
      </dgm:prSet>
      <dgm:spPr/>
    </dgm:pt>
    <dgm:pt modelId="{9D2A7D29-E9D1-4E11-89DB-D6C85DE0DCD0}" type="pres">
      <dgm:prSet presAssocID="{A440E615-302D-4A8A-904B-2330CAB0D4C7}" presName="thickLine" presStyleLbl="alignNode1" presStyleIdx="0" presStyleCnt="3"/>
      <dgm:spPr/>
    </dgm:pt>
    <dgm:pt modelId="{24D87BB3-AED6-4ACD-B09A-15E5D8A0663D}" type="pres">
      <dgm:prSet presAssocID="{A440E615-302D-4A8A-904B-2330CAB0D4C7}" presName="horz1" presStyleCnt="0"/>
      <dgm:spPr/>
    </dgm:pt>
    <dgm:pt modelId="{997F8B9E-F3F4-4603-8D5B-CCE47720DA79}" type="pres">
      <dgm:prSet presAssocID="{A440E615-302D-4A8A-904B-2330CAB0D4C7}" presName="tx1" presStyleLbl="revTx" presStyleIdx="0" presStyleCnt="3"/>
      <dgm:spPr/>
    </dgm:pt>
    <dgm:pt modelId="{AFDAF846-348B-4B09-B94D-FC50ABBE4BB4}" type="pres">
      <dgm:prSet presAssocID="{A440E615-302D-4A8A-904B-2330CAB0D4C7}" presName="vert1" presStyleCnt="0"/>
      <dgm:spPr/>
    </dgm:pt>
    <dgm:pt modelId="{5E4399BF-AEF7-4360-A9ED-45DB70716FA3}" type="pres">
      <dgm:prSet presAssocID="{93177F2F-FB55-49A0-A8DF-BA2D77F606A6}" presName="thickLine" presStyleLbl="alignNode1" presStyleIdx="1" presStyleCnt="3"/>
      <dgm:spPr/>
    </dgm:pt>
    <dgm:pt modelId="{E4E8FE3F-F94C-47D4-AC1B-F9B3B51F1683}" type="pres">
      <dgm:prSet presAssocID="{93177F2F-FB55-49A0-A8DF-BA2D77F606A6}" presName="horz1" presStyleCnt="0"/>
      <dgm:spPr/>
    </dgm:pt>
    <dgm:pt modelId="{AB3E488B-B14C-4482-AB99-15CA17CD2614}" type="pres">
      <dgm:prSet presAssocID="{93177F2F-FB55-49A0-A8DF-BA2D77F606A6}" presName="tx1" presStyleLbl="revTx" presStyleIdx="1" presStyleCnt="3"/>
      <dgm:spPr/>
    </dgm:pt>
    <dgm:pt modelId="{4CD40428-C12D-46AC-B86F-D61E287D87F0}" type="pres">
      <dgm:prSet presAssocID="{93177F2F-FB55-49A0-A8DF-BA2D77F606A6}" presName="vert1" presStyleCnt="0"/>
      <dgm:spPr/>
    </dgm:pt>
    <dgm:pt modelId="{8B3A2838-1AB8-456F-9B93-FAA53623FDDA}" type="pres">
      <dgm:prSet presAssocID="{81D23CF6-0F53-4927-8CC9-01A17451441B}" presName="thickLine" presStyleLbl="alignNode1" presStyleIdx="2" presStyleCnt="3"/>
      <dgm:spPr/>
    </dgm:pt>
    <dgm:pt modelId="{B545DCFE-6F14-4155-B6A1-754282B4F448}" type="pres">
      <dgm:prSet presAssocID="{81D23CF6-0F53-4927-8CC9-01A17451441B}" presName="horz1" presStyleCnt="0"/>
      <dgm:spPr/>
    </dgm:pt>
    <dgm:pt modelId="{25B2F00D-9EBD-4576-8179-8734EEC87EBA}" type="pres">
      <dgm:prSet presAssocID="{81D23CF6-0F53-4927-8CC9-01A17451441B}" presName="tx1" presStyleLbl="revTx" presStyleIdx="2" presStyleCnt="3"/>
      <dgm:spPr/>
    </dgm:pt>
    <dgm:pt modelId="{D9124203-2F8C-4AD8-9B79-A09B72237779}" type="pres">
      <dgm:prSet presAssocID="{81D23CF6-0F53-4927-8CC9-01A17451441B}" presName="vert1" presStyleCnt="0"/>
      <dgm:spPr/>
    </dgm:pt>
  </dgm:ptLst>
  <dgm:cxnLst>
    <dgm:cxn modelId="{FD27B516-67C8-4C9F-A04C-8F556D5C40F1}" type="presOf" srcId="{A440E615-302D-4A8A-904B-2330CAB0D4C7}" destId="{997F8B9E-F3F4-4603-8D5B-CCE47720DA79}" srcOrd="0" destOrd="0" presId="urn:microsoft.com/office/officeart/2008/layout/LinedList"/>
    <dgm:cxn modelId="{1516784D-91D9-4DC6-AADE-7322FD67F01A}" type="presOf" srcId="{10D6C540-2089-4A0C-B36F-7DB70B920DB6}" destId="{8151B6E6-50CC-4606-A231-64F9CDF54336}" srcOrd="0" destOrd="0" presId="urn:microsoft.com/office/officeart/2008/layout/LinedList"/>
    <dgm:cxn modelId="{FA6B687F-79E3-4C9E-9554-CD6DA84775B5}" srcId="{10D6C540-2089-4A0C-B36F-7DB70B920DB6}" destId="{A440E615-302D-4A8A-904B-2330CAB0D4C7}" srcOrd="0" destOrd="0" parTransId="{E5C12803-BF20-49EA-8184-0783EB74920E}" sibTransId="{3263CA8D-5799-4D2A-B5D9-8D863581DCA6}"/>
    <dgm:cxn modelId="{10FBD5B5-2165-4D76-A38B-B892F261F9DB}" srcId="{10D6C540-2089-4A0C-B36F-7DB70B920DB6}" destId="{81D23CF6-0F53-4927-8CC9-01A17451441B}" srcOrd="2" destOrd="0" parTransId="{C49D54EC-EF39-4C65-B1D6-017DE3F94444}" sibTransId="{3B905E1D-FACD-477A-91C1-A756FF5C194C}"/>
    <dgm:cxn modelId="{706102C1-37D3-4330-A704-EA45A41F516A}" srcId="{10D6C540-2089-4A0C-B36F-7DB70B920DB6}" destId="{93177F2F-FB55-49A0-A8DF-BA2D77F606A6}" srcOrd="1" destOrd="0" parTransId="{44A6102A-7516-4993-8672-C93625E8F851}" sibTransId="{66663745-E7CD-4400-8432-25DD8FD87584}"/>
    <dgm:cxn modelId="{0DC90DEE-0351-4CDF-A666-E939D9381092}" type="presOf" srcId="{81D23CF6-0F53-4927-8CC9-01A17451441B}" destId="{25B2F00D-9EBD-4576-8179-8734EEC87EBA}" srcOrd="0" destOrd="0" presId="urn:microsoft.com/office/officeart/2008/layout/LinedList"/>
    <dgm:cxn modelId="{39275CF2-49EA-452F-9027-4C9AA3F54735}" type="presOf" srcId="{93177F2F-FB55-49A0-A8DF-BA2D77F606A6}" destId="{AB3E488B-B14C-4482-AB99-15CA17CD2614}" srcOrd="0" destOrd="0" presId="urn:microsoft.com/office/officeart/2008/layout/LinedList"/>
    <dgm:cxn modelId="{C10B7103-8F52-4AB6-A8CB-91F88CD257A9}" type="presParOf" srcId="{8151B6E6-50CC-4606-A231-64F9CDF54336}" destId="{9D2A7D29-E9D1-4E11-89DB-D6C85DE0DCD0}" srcOrd="0" destOrd="0" presId="urn:microsoft.com/office/officeart/2008/layout/LinedList"/>
    <dgm:cxn modelId="{1BA73403-C49E-4097-AC33-7272136345A9}" type="presParOf" srcId="{8151B6E6-50CC-4606-A231-64F9CDF54336}" destId="{24D87BB3-AED6-4ACD-B09A-15E5D8A0663D}" srcOrd="1" destOrd="0" presId="urn:microsoft.com/office/officeart/2008/layout/LinedList"/>
    <dgm:cxn modelId="{A97D8401-36CD-4917-A8D7-A77010AC94D1}" type="presParOf" srcId="{24D87BB3-AED6-4ACD-B09A-15E5D8A0663D}" destId="{997F8B9E-F3F4-4603-8D5B-CCE47720DA79}" srcOrd="0" destOrd="0" presId="urn:microsoft.com/office/officeart/2008/layout/LinedList"/>
    <dgm:cxn modelId="{12E3F36D-4342-4C4D-9135-2E456F36A51A}" type="presParOf" srcId="{24D87BB3-AED6-4ACD-B09A-15E5D8A0663D}" destId="{AFDAF846-348B-4B09-B94D-FC50ABBE4BB4}" srcOrd="1" destOrd="0" presId="urn:microsoft.com/office/officeart/2008/layout/LinedList"/>
    <dgm:cxn modelId="{6DA242FC-A3D7-425A-8846-D24485A60321}" type="presParOf" srcId="{8151B6E6-50CC-4606-A231-64F9CDF54336}" destId="{5E4399BF-AEF7-4360-A9ED-45DB70716FA3}" srcOrd="2" destOrd="0" presId="urn:microsoft.com/office/officeart/2008/layout/LinedList"/>
    <dgm:cxn modelId="{65F6A819-AEAF-4D43-A405-3C01D23D28C2}" type="presParOf" srcId="{8151B6E6-50CC-4606-A231-64F9CDF54336}" destId="{E4E8FE3F-F94C-47D4-AC1B-F9B3B51F1683}" srcOrd="3" destOrd="0" presId="urn:microsoft.com/office/officeart/2008/layout/LinedList"/>
    <dgm:cxn modelId="{B0D85211-9FC4-4662-9DCB-2B9F77FD3DF6}" type="presParOf" srcId="{E4E8FE3F-F94C-47D4-AC1B-F9B3B51F1683}" destId="{AB3E488B-B14C-4482-AB99-15CA17CD2614}" srcOrd="0" destOrd="0" presId="urn:microsoft.com/office/officeart/2008/layout/LinedList"/>
    <dgm:cxn modelId="{29B3F347-A397-4BE9-BC70-46FF96FD5B0D}" type="presParOf" srcId="{E4E8FE3F-F94C-47D4-AC1B-F9B3B51F1683}" destId="{4CD40428-C12D-46AC-B86F-D61E287D87F0}" srcOrd="1" destOrd="0" presId="urn:microsoft.com/office/officeart/2008/layout/LinedList"/>
    <dgm:cxn modelId="{E4D06779-F3F2-4D99-8A4D-088BC5B01A61}" type="presParOf" srcId="{8151B6E6-50CC-4606-A231-64F9CDF54336}" destId="{8B3A2838-1AB8-456F-9B93-FAA53623FDDA}" srcOrd="4" destOrd="0" presId="urn:microsoft.com/office/officeart/2008/layout/LinedList"/>
    <dgm:cxn modelId="{519C7908-01D8-41BA-91B9-E277F3FBF113}" type="presParOf" srcId="{8151B6E6-50CC-4606-A231-64F9CDF54336}" destId="{B545DCFE-6F14-4155-B6A1-754282B4F448}" srcOrd="5" destOrd="0" presId="urn:microsoft.com/office/officeart/2008/layout/LinedList"/>
    <dgm:cxn modelId="{13A2B509-2AAE-47E7-9E6C-A1CF00AADD2F}" type="presParOf" srcId="{B545DCFE-6F14-4155-B6A1-754282B4F448}" destId="{25B2F00D-9EBD-4576-8179-8734EEC87EBA}" srcOrd="0" destOrd="0" presId="urn:microsoft.com/office/officeart/2008/layout/LinedList"/>
    <dgm:cxn modelId="{946CA961-69BE-46B1-93F0-7D38A405320B}" type="presParOf" srcId="{B545DCFE-6F14-4155-B6A1-754282B4F448}" destId="{D9124203-2F8C-4AD8-9B79-A09B7223777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2A7D29-E9D1-4E11-89DB-D6C85DE0DCD0}">
      <dsp:nvSpPr>
        <dsp:cNvPr id="0" name=""/>
        <dsp:cNvSpPr/>
      </dsp:nvSpPr>
      <dsp:spPr>
        <a:xfrm>
          <a:off x="0" y="1709"/>
          <a:ext cx="8267307" cy="0"/>
        </a:xfrm>
        <a:prstGeom prst="line">
          <a:avLst/>
        </a:prstGeom>
        <a:gradFill rotWithShape="0">
          <a:gsLst>
            <a:gs pos="0">
              <a:schemeClr val="accent1">
                <a:hueOff val="0"/>
                <a:satOff val="0"/>
                <a:lumOff val="0"/>
                <a:alphaOff val="0"/>
                <a:tint val="83000"/>
                <a:satMod val="100000"/>
                <a:lumMod val="100000"/>
              </a:schemeClr>
            </a:gs>
            <a:gs pos="100000">
              <a:schemeClr val="accent1">
                <a:hueOff val="0"/>
                <a:satOff val="0"/>
                <a:lumOff val="0"/>
                <a:alphaOff val="0"/>
                <a:tint val="61000"/>
                <a:satMod val="150000"/>
                <a:lumMod val="100000"/>
              </a:schemeClr>
            </a:gs>
          </a:gsLst>
          <a:path path="circle">
            <a:fillToRect l="100000" t="100000" r="100000" b="100000"/>
          </a:path>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997F8B9E-F3F4-4603-8D5B-CCE47720DA79}">
      <dsp:nvSpPr>
        <dsp:cNvPr id="0" name=""/>
        <dsp:cNvSpPr/>
      </dsp:nvSpPr>
      <dsp:spPr>
        <a:xfrm>
          <a:off x="0" y="1709"/>
          <a:ext cx="8267307" cy="1165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ctr" defTabSz="1778000">
            <a:lnSpc>
              <a:spcPct val="90000"/>
            </a:lnSpc>
            <a:spcBef>
              <a:spcPct val="0"/>
            </a:spcBef>
            <a:spcAft>
              <a:spcPct val="35000"/>
            </a:spcAft>
            <a:buNone/>
          </a:pPr>
          <a:r>
            <a:rPr lang="en-US" sz="4000" kern="1200" dirty="0"/>
            <a:t>THANK YOU</a:t>
          </a:r>
        </a:p>
      </dsp:txBody>
      <dsp:txXfrm>
        <a:off x="0" y="1709"/>
        <a:ext cx="8267307" cy="1165766"/>
      </dsp:txXfrm>
    </dsp:sp>
    <dsp:sp modelId="{5E4399BF-AEF7-4360-A9ED-45DB70716FA3}">
      <dsp:nvSpPr>
        <dsp:cNvPr id="0" name=""/>
        <dsp:cNvSpPr/>
      </dsp:nvSpPr>
      <dsp:spPr>
        <a:xfrm>
          <a:off x="0" y="1167476"/>
          <a:ext cx="8267307" cy="0"/>
        </a:xfrm>
        <a:prstGeom prst="line">
          <a:avLst/>
        </a:prstGeom>
        <a:gradFill rotWithShape="0">
          <a:gsLst>
            <a:gs pos="0">
              <a:schemeClr val="accent1">
                <a:hueOff val="0"/>
                <a:satOff val="0"/>
                <a:lumOff val="0"/>
                <a:alphaOff val="0"/>
                <a:tint val="83000"/>
                <a:satMod val="100000"/>
                <a:lumMod val="100000"/>
              </a:schemeClr>
            </a:gs>
            <a:gs pos="100000">
              <a:schemeClr val="accent1">
                <a:hueOff val="0"/>
                <a:satOff val="0"/>
                <a:lumOff val="0"/>
                <a:alphaOff val="0"/>
                <a:tint val="61000"/>
                <a:satMod val="150000"/>
                <a:lumMod val="100000"/>
              </a:schemeClr>
            </a:gs>
          </a:gsLst>
          <a:path path="circle">
            <a:fillToRect l="100000" t="100000" r="100000" b="100000"/>
          </a:path>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AB3E488B-B14C-4482-AB99-15CA17CD2614}">
      <dsp:nvSpPr>
        <dsp:cNvPr id="0" name=""/>
        <dsp:cNvSpPr/>
      </dsp:nvSpPr>
      <dsp:spPr>
        <a:xfrm>
          <a:off x="0" y="1167476"/>
          <a:ext cx="8267307" cy="1165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BY: OLIVE NJERI</a:t>
          </a:r>
        </a:p>
      </dsp:txBody>
      <dsp:txXfrm>
        <a:off x="0" y="1167476"/>
        <a:ext cx="8267307" cy="1165766"/>
      </dsp:txXfrm>
    </dsp:sp>
    <dsp:sp modelId="{8B3A2838-1AB8-456F-9B93-FAA53623FDDA}">
      <dsp:nvSpPr>
        <dsp:cNvPr id="0" name=""/>
        <dsp:cNvSpPr/>
      </dsp:nvSpPr>
      <dsp:spPr>
        <a:xfrm>
          <a:off x="0" y="2333242"/>
          <a:ext cx="8267307" cy="0"/>
        </a:xfrm>
        <a:prstGeom prst="line">
          <a:avLst/>
        </a:prstGeom>
        <a:gradFill rotWithShape="0">
          <a:gsLst>
            <a:gs pos="0">
              <a:schemeClr val="accent1">
                <a:hueOff val="0"/>
                <a:satOff val="0"/>
                <a:lumOff val="0"/>
                <a:alphaOff val="0"/>
                <a:tint val="83000"/>
                <a:satMod val="100000"/>
                <a:lumMod val="100000"/>
              </a:schemeClr>
            </a:gs>
            <a:gs pos="100000">
              <a:schemeClr val="accent1">
                <a:hueOff val="0"/>
                <a:satOff val="0"/>
                <a:lumOff val="0"/>
                <a:alphaOff val="0"/>
                <a:tint val="61000"/>
                <a:satMod val="150000"/>
                <a:lumMod val="100000"/>
              </a:schemeClr>
            </a:gs>
          </a:gsLst>
          <a:path path="circle">
            <a:fillToRect l="100000" t="100000" r="100000" b="100000"/>
          </a:path>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25B2F00D-9EBD-4576-8179-8734EEC87EBA}">
      <dsp:nvSpPr>
        <dsp:cNvPr id="0" name=""/>
        <dsp:cNvSpPr/>
      </dsp:nvSpPr>
      <dsp:spPr>
        <a:xfrm>
          <a:off x="0" y="2333242"/>
          <a:ext cx="8267307" cy="1165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LINKEDIN: </a:t>
          </a:r>
          <a:r>
            <a:rPr lang="en-US" sz="3500" kern="1200">
              <a:hlinkClick xmlns:r="http://schemas.openxmlformats.org/officeDocument/2006/relationships" r:id="rId1"/>
            </a:rPr>
            <a:t>https://www.linkedin.com/in/olive-mirriam/</a:t>
          </a:r>
          <a:endParaRPr lang="en-US" sz="3500" kern="1200"/>
        </a:p>
      </dsp:txBody>
      <dsp:txXfrm>
        <a:off x="0" y="2333242"/>
        <a:ext cx="8267307" cy="116576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6EC0C7-3EFF-42A6-BCA4-FBB84948A76E}" type="datetimeFigureOut">
              <a:rPr lang="en-US" smtClean="0"/>
              <a:t>4/29/2025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C667D4-6708-48DD-BAA7-5739E07003CD}" type="slidenum">
              <a:rPr lang="en-US" smtClean="0"/>
              <a:t>‹#›</a:t>
            </a:fld>
            <a:endParaRPr lang="en-US"/>
          </a:p>
        </p:txBody>
      </p:sp>
    </p:spTree>
    <p:extLst>
      <p:ext uri="{BB962C8B-B14F-4D97-AF65-F5344CB8AC3E}">
        <p14:creationId xmlns:p14="http://schemas.microsoft.com/office/powerpoint/2010/main" val="3992053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8EBFEAA-8E9E-4D9C-AD6D-9FE192AAB6F9}"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92585-5E1A-44F5-83B4-E5BDAE6361B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4178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EBFEAA-8E9E-4D9C-AD6D-9FE192AAB6F9}"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92585-5E1A-44F5-83B4-E5BDAE6361B7}" type="slidenum">
              <a:rPr lang="en-US" smtClean="0"/>
              <a:t>‹#›</a:t>
            </a:fld>
            <a:endParaRPr lang="en-US"/>
          </a:p>
        </p:txBody>
      </p:sp>
    </p:spTree>
    <p:extLst>
      <p:ext uri="{BB962C8B-B14F-4D97-AF65-F5344CB8AC3E}">
        <p14:creationId xmlns:p14="http://schemas.microsoft.com/office/powerpoint/2010/main" val="1076240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EBFEAA-8E9E-4D9C-AD6D-9FE192AAB6F9}"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92585-5E1A-44F5-83B4-E5BDAE6361B7}"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0997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EBFEAA-8E9E-4D9C-AD6D-9FE192AAB6F9}"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92585-5E1A-44F5-83B4-E5BDAE6361B7}" type="slidenum">
              <a:rPr lang="en-US" smtClean="0"/>
              <a:t>‹#›</a:t>
            </a:fld>
            <a:endParaRPr lang="en-US"/>
          </a:p>
        </p:txBody>
      </p:sp>
    </p:spTree>
    <p:extLst>
      <p:ext uri="{BB962C8B-B14F-4D97-AF65-F5344CB8AC3E}">
        <p14:creationId xmlns:p14="http://schemas.microsoft.com/office/powerpoint/2010/main" val="4270253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EBFEAA-8E9E-4D9C-AD6D-9FE192AAB6F9}"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92585-5E1A-44F5-83B4-E5BDAE6361B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5227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EBFEAA-8E9E-4D9C-AD6D-9FE192AAB6F9}" type="datetimeFigureOut">
              <a:rPr lang="en-US" smtClean="0"/>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592585-5E1A-44F5-83B4-E5BDAE6361B7}" type="slidenum">
              <a:rPr lang="en-US" smtClean="0"/>
              <a:t>‹#›</a:t>
            </a:fld>
            <a:endParaRPr lang="en-US"/>
          </a:p>
        </p:txBody>
      </p:sp>
    </p:spTree>
    <p:extLst>
      <p:ext uri="{BB962C8B-B14F-4D97-AF65-F5344CB8AC3E}">
        <p14:creationId xmlns:p14="http://schemas.microsoft.com/office/powerpoint/2010/main" val="455364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EBFEAA-8E9E-4D9C-AD6D-9FE192AAB6F9}" type="datetimeFigureOut">
              <a:rPr lang="en-US" smtClean="0"/>
              <a:t>4/29/2025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592585-5E1A-44F5-83B4-E5BDAE6361B7}" type="slidenum">
              <a:rPr lang="en-US" smtClean="0"/>
              <a:t>‹#›</a:t>
            </a:fld>
            <a:endParaRPr lang="en-US"/>
          </a:p>
        </p:txBody>
      </p:sp>
    </p:spTree>
    <p:extLst>
      <p:ext uri="{BB962C8B-B14F-4D97-AF65-F5344CB8AC3E}">
        <p14:creationId xmlns:p14="http://schemas.microsoft.com/office/powerpoint/2010/main" val="2792467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EBFEAA-8E9E-4D9C-AD6D-9FE192AAB6F9}" type="datetimeFigureOut">
              <a:rPr lang="en-US" smtClean="0"/>
              <a:t>4/29/2025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592585-5E1A-44F5-83B4-E5BDAE6361B7}" type="slidenum">
              <a:rPr lang="en-US" smtClean="0"/>
              <a:t>‹#›</a:t>
            </a:fld>
            <a:endParaRPr lang="en-US"/>
          </a:p>
        </p:txBody>
      </p:sp>
    </p:spTree>
    <p:extLst>
      <p:ext uri="{BB962C8B-B14F-4D97-AF65-F5344CB8AC3E}">
        <p14:creationId xmlns:p14="http://schemas.microsoft.com/office/powerpoint/2010/main" val="3911113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EBFEAA-8E9E-4D9C-AD6D-9FE192AAB6F9}" type="datetimeFigureOut">
              <a:rPr lang="en-US" smtClean="0"/>
              <a:t>4/29/2025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592585-5E1A-44F5-83B4-E5BDAE6361B7}" type="slidenum">
              <a:rPr lang="en-US" smtClean="0"/>
              <a:t>‹#›</a:t>
            </a:fld>
            <a:endParaRPr lang="en-US"/>
          </a:p>
        </p:txBody>
      </p:sp>
    </p:spTree>
    <p:extLst>
      <p:ext uri="{BB962C8B-B14F-4D97-AF65-F5344CB8AC3E}">
        <p14:creationId xmlns:p14="http://schemas.microsoft.com/office/powerpoint/2010/main" val="2676781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EBFEAA-8E9E-4D9C-AD6D-9FE192AAB6F9}" type="datetimeFigureOut">
              <a:rPr lang="en-US" smtClean="0"/>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592585-5E1A-44F5-83B4-E5BDAE6361B7}" type="slidenum">
              <a:rPr lang="en-US" smtClean="0"/>
              <a:t>‹#›</a:t>
            </a:fld>
            <a:endParaRPr lang="en-US"/>
          </a:p>
        </p:txBody>
      </p:sp>
    </p:spTree>
    <p:extLst>
      <p:ext uri="{BB962C8B-B14F-4D97-AF65-F5344CB8AC3E}">
        <p14:creationId xmlns:p14="http://schemas.microsoft.com/office/powerpoint/2010/main" val="633261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EBFEAA-8E9E-4D9C-AD6D-9FE192AAB6F9}" type="datetimeFigureOut">
              <a:rPr lang="en-US" smtClean="0"/>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592585-5E1A-44F5-83B4-E5BDAE6361B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120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8EBFEAA-8E9E-4D9C-AD6D-9FE192AAB6F9}" type="datetimeFigureOut">
              <a:rPr lang="en-US" smtClean="0"/>
              <a:t>4/29/2025</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2592585-5E1A-44F5-83B4-E5BDAE6361B7}"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7463660"/>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933B6-8C0A-3B20-146C-C678A964C112}"/>
              </a:ext>
            </a:extLst>
          </p:cNvPr>
          <p:cNvSpPr>
            <a:spLocks noGrp="1"/>
          </p:cNvSpPr>
          <p:nvPr>
            <p:ph type="ctrTitle"/>
          </p:nvPr>
        </p:nvSpPr>
        <p:spPr>
          <a:xfrm>
            <a:off x="1479175" y="4679576"/>
            <a:ext cx="6580095" cy="2644589"/>
          </a:xfrm>
        </p:spPr>
        <p:txBody>
          <a:bodyPr>
            <a:normAutofit/>
          </a:bodyPr>
          <a:lstStyle/>
          <a:p>
            <a:r>
              <a:rPr lang="en-US" dirty="0"/>
              <a:t>AVIATION RISK ANALYSIS</a:t>
            </a:r>
            <a:br>
              <a:rPr lang="en-US" dirty="0"/>
            </a:br>
            <a:r>
              <a:rPr lang="en-US" sz="3300" dirty="0"/>
              <a:t>BUSINESS RECOMMENDATIONS FOR SAFE AIRCRAFT INVESTMENT</a:t>
            </a:r>
            <a:br>
              <a:rPr lang="en-US" dirty="0"/>
            </a:br>
            <a:endParaRPr lang="en-US" dirty="0"/>
          </a:p>
        </p:txBody>
      </p:sp>
      <p:sp>
        <p:nvSpPr>
          <p:cNvPr id="3" name="Subtitle 2">
            <a:extLst>
              <a:ext uri="{FF2B5EF4-FFF2-40B4-BE49-F238E27FC236}">
                <a16:creationId xmlns:a16="http://schemas.microsoft.com/office/drawing/2014/main" id="{F90FEEB0-F450-9FD0-2812-4D7DDE208A44}"/>
              </a:ext>
            </a:extLst>
          </p:cNvPr>
          <p:cNvSpPr>
            <a:spLocks noGrp="1"/>
          </p:cNvSpPr>
          <p:nvPr>
            <p:ph type="subTitle" idx="1"/>
          </p:nvPr>
        </p:nvSpPr>
        <p:spPr>
          <a:xfrm>
            <a:off x="8573031" y="4811551"/>
            <a:ext cx="3294529" cy="2178423"/>
          </a:xfrm>
        </p:spPr>
        <p:txBody>
          <a:bodyPr>
            <a:normAutofit/>
          </a:bodyPr>
          <a:lstStyle/>
          <a:p>
            <a:r>
              <a:rPr lang="en-US" dirty="0"/>
              <a:t>DATE: 24</a:t>
            </a:r>
            <a:r>
              <a:rPr lang="en-US" baseline="30000" dirty="0"/>
              <a:t>TH</a:t>
            </a:r>
            <a:r>
              <a:rPr lang="en-US" dirty="0"/>
              <a:t> APRIL 2025</a:t>
            </a:r>
          </a:p>
        </p:txBody>
      </p:sp>
    </p:spTree>
    <p:extLst>
      <p:ext uri="{BB962C8B-B14F-4D97-AF65-F5344CB8AC3E}">
        <p14:creationId xmlns:p14="http://schemas.microsoft.com/office/powerpoint/2010/main" val="140813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11000">
              <a:schemeClr val="accent1">
                <a:lumMod val="5000"/>
                <a:lumOff val="95000"/>
                <a:alpha val="66000"/>
              </a:schemeClr>
            </a:gs>
            <a:gs pos="7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7CAE8-58AF-12AA-F512-5635F5D049E3}"/>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6C8BFF4C-071A-460F-AF78-A815EF914FA7}"/>
              </a:ext>
            </a:extLst>
          </p:cNvPr>
          <p:cNvSpPr>
            <a:spLocks noGrp="1"/>
          </p:cNvSpPr>
          <p:nvPr>
            <p:ph idx="1"/>
          </p:nvPr>
        </p:nvSpPr>
        <p:spPr/>
        <p:txBody>
          <a:bodyPr/>
          <a:lstStyle/>
          <a:p>
            <a:r>
              <a:rPr lang="en-US" dirty="0"/>
              <a:t>Our company is exploring expansion into the aviation industry. We analyzed over 60 years of aviation accident data to evaluate aircraft risk, this was to assist us determine which aircraft types pose the lowest risk to reduce liability and improve safety. </a:t>
            </a:r>
          </a:p>
          <a:p>
            <a:r>
              <a:rPr lang="en-US" dirty="0"/>
              <a:t>We developed a custom risk assessment score based on frequency, severity and recency.</a:t>
            </a:r>
          </a:p>
          <a:p>
            <a:r>
              <a:rPr lang="en-US" dirty="0"/>
              <a:t>Key takeaways;</a:t>
            </a:r>
          </a:p>
          <a:p>
            <a:r>
              <a:rPr lang="en-US" dirty="0"/>
              <a:t>     * Some aircraft types are significantly riskier than others</a:t>
            </a:r>
          </a:p>
          <a:p>
            <a:r>
              <a:rPr lang="en-US" dirty="0"/>
              <a:t>     * Newer models and certain manufacturers show better safety records  </a:t>
            </a:r>
          </a:p>
          <a:p>
            <a:endParaRPr lang="en-US" dirty="0"/>
          </a:p>
        </p:txBody>
      </p:sp>
    </p:spTree>
    <p:extLst>
      <p:ext uri="{BB962C8B-B14F-4D97-AF65-F5344CB8AC3E}">
        <p14:creationId xmlns:p14="http://schemas.microsoft.com/office/powerpoint/2010/main" val="4126035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5000">
              <a:schemeClr val="accent1">
                <a:lumMod val="5000"/>
                <a:lumOff val="95000"/>
                <a:alpha val="66000"/>
              </a:schemeClr>
            </a:gs>
            <a:gs pos="7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B20CE-1055-BF78-D26E-2D5C55CC7837}"/>
              </a:ext>
            </a:extLst>
          </p:cNvPr>
          <p:cNvSpPr>
            <a:spLocks noGrp="1"/>
          </p:cNvSpPr>
          <p:nvPr>
            <p:ph type="title"/>
          </p:nvPr>
        </p:nvSpPr>
        <p:spPr/>
        <p:txBody>
          <a:bodyPr/>
          <a:lstStyle/>
          <a:p>
            <a:r>
              <a:rPr lang="en-US" dirty="0"/>
              <a:t>BUSINESS CONTEXT</a:t>
            </a:r>
          </a:p>
        </p:txBody>
      </p:sp>
      <p:sp>
        <p:nvSpPr>
          <p:cNvPr id="3" name="Content Placeholder 2">
            <a:extLst>
              <a:ext uri="{FF2B5EF4-FFF2-40B4-BE49-F238E27FC236}">
                <a16:creationId xmlns:a16="http://schemas.microsoft.com/office/drawing/2014/main" id="{15527EE8-9A9F-E77D-81B0-E31AADE619E2}"/>
              </a:ext>
            </a:extLst>
          </p:cNvPr>
          <p:cNvSpPr>
            <a:spLocks noGrp="1"/>
          </p:cNvSpPr>
          <p:nvPr>
            <p:ph idx="1"/>
          </p:nvPr>
        </p:nvSpPr>
        <p:spPr>
          <a:xfrm>
            <a:off x="880692" y="2228268"/>
            <a:ext cx="9720073" cy="4530751"/>
          </a:xfrm>
        </p:spPr>
        <p:txBody>
          <a:bodyPr/>
          <a:lstStyle/>
          <a:p>
            <a:r>
              <a:rPr lang="en-US" dirty="0"/>
              <a:t>The company is expanding into aviation so we needed to determine which aircraft types and manufacturers are safest for our new aviation venture.</a:t>
            </a:r>
          </a:p>
          <a:p>
            <a:r>
              <a:rPr lang="en-US" dirty="0"/>
              <a:t>Reason for determining all this was to assist us with a safer aircraft which will result in fewer accidents, lower costs and reputational risk.</a:t>
            </a:r>
          </a:p>
          <a:p>
            <a:pPr marL="0" indent="0">
              <a:buNone/>
            </a:pPr>
            <a:r>
              <a:rPr lang="en-US" dirty="0"/>
              <a:t>Key questions;</a:t>
            </a:r>
          </a:p>
          <a:p>
            <a:pPr>
              <a:buClrTx/>
              <a:buFont typeface="Arial" panose="020B0604020202020204" pitchFamily="34" charset="0"/>
              <a:buChar char="•"/>
            </a:pPr>
            <a:r>
              <a:rPr lang="en-US" dirty="0"/>
              <a:t> Which aircraft types have the lowest fatality rates?</a:t>
            </a:r>
          </a:p>
          <a:p>
            <a:pPr>
              <a:buClrTx/>
              <a:buFont typeface="Arial" panose="020B0604020202020204" pitchFamily="34" charset="0"/>
              <a:buChar char="•"/>
            </a:pPr>
            <a:r>
              <a:rPr lang="en-US" dirty="0"/>
              <a:t> Which manufacturers have the best safety records?</a:t>
            </a:r>
          </a:p>
          <a:p>
            <a:pPr>
              <a:buClrTx/>
              <a:buFont typeface="Arial" panose="020B0604020202020204" pitchFamily="34" charset="0"/>
              <a:buChar char="•"/>
            </a:pPr>
            <a:r>
              <a:rPr lang="en-US" dirty="0"/>
              <a:t> What types of operations are riskiest? That is between private and commercial aircrafts </a:t>
            </a:r>
          </a:p>
          <a:p>
            <a:pPr marL="0" indent="0">
              <a:buClrTx/>
              <a:buNone/>
            </a:pPr>
            <a:r>
              <a:rPr lang="en-US" dirty="0"/>
              <a:t>The goal is to minimize operational and liability risks with data-driven decisions.</a:t>
            </a:r>
          </a:p>
        </p:txBody>
      </p:sp>
    </p:spTree>
    <p:extLst>
      <p:ext uri="{BB962C8B-B14F-4D97-AF65-F5344CB8AC3E}">
        <p14:creationId xmlns:p14="http://schemas.microsoft.com/office/powerpoint/2010/main" val="3615129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5000">
              <a:schemeClr val="accent1">
                <a:lumMod val="5000"/>
                <a:lumOff val="95000"/>
                <a:alpha val="66000"/>
              </a:schemeClr>
            </a:gs>
            <a:gs pos="7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B20CE-1055-BF78-D26E-2D5C55CC7837}"/>
              </a:ext>
            </a:extLst>
          </p:cNvPr>
          <p:cNvSpPr>
            <a:spLocks noGrp="1"/>
          </p:cNvSpPr>
          <p:nvPr>
            <p:ph type="title"/>
          </p:nvPr>
        </p:nvSpPr>
        <p:spPr/>
        <p:txBody>
          <a:bodyPr/>
          <a:lstStyle/>
          <a:p>
            <a:r>
              <a:rPr lang="en-US" dirty="0"/>
              <a:t>Data Understanding</a:t>
            </a:r>
          </a:p>
        </p:txBody>
      </p:sp>
      <p:sp>
        <p:nvSpPr>
          <p:cNvPr id="3" name="Content Placeholder 2">
            <a:extLst>
              <a:ext uri="{FF2B5EF4-FFF2-40B4-BE49-F238E27FC236}">
                <a16:creationId xmlns:a16="http://schemas.microsoft.com/office/drawing/2014/main" id="{15527EE8-9A9F-E77D-81B0-E31AADE619E2}"/>
              </a:ext>
            </a:extLst>
          </p:cNvPr>
          <p:cNvSpPr>
            <a:spLocks noGrp="1"/>
          </p:cNvSpPr>
          <p:nvPr>
            <p:ph idx="1"/>
          </p:nvPr>
        </p:nvSpPr>
        <p:spPr>
          <a:xfrm>
            <a:off x="880692" y="2084832"/>
            <a:ext cx="9720073" cy="4674187"/>
          </a:xfrm>
        </p:spPr>
        <p:txBody>
          <a:bodyPr>
            <a:normAutofit/>
          </a:bodyPr>
          <a:lstStyle/>
          <a:p>
            <a:r>
              <a:rPr lang="en-US" dirty="0"/>
              <a:t>The dataset obtained from the National Transportation Safety Board (NTSB) includes detailed information on civil aviation accidents and selected incidents. The data includes both minor incidents and major accidents.</a:t>
            </a:r>
          </a:p>
          <a:p>
            <a:r>
              <a:rPr lang="en-US" dirty="0"/>
              <a:t>Key attributes in the dataset include;</a:t>
            </a:r>
          </a:p>
          <a:p>
            <a:pPr>
              <a:buClrTx/>
              <a:buFont typeface="Arial" panose="020B0604020202020204" pitchFamily="34" charset="0"/>
              <a:buChar char="•"/>
            </a:pPr>
            <a:r>
              <a:rPr lang="en-US" dirty="0"/>
              <a:t> Event date : when the accident or incident occurred</a:t>
            </a:r>
          </a:p>
          <a:p>
            <a:pPr>
              <a:buClrTx/>
              <a:buFont typeface="Arial" panose="020B0604020202020204" pitchFamily="34" charset="0"/>
              <a:buChar char="•"/>
            </a:pPr>
            <a:r>
              <a:rPr lang="en-US" dirty="0"/>
              <a:t> Location : city and state (or international waters)</a:t>
            </a:r>
          </a:p>
          <a:p>
            <a:pPr>
              <a:buClrTx/>
              <a:buFont typeface="Arial" panose="020B0604020202020204" pitchFamily="34" charset="0"/>
              <a:buChar char="•"/>
            </a:pPr>
            <a:r>
              <a:rPr lang="en-US" dirty="0"/>
              <a:t> Aircraft make, model and type of operation</a:t>
            </a:r>
          </a:p>
          <a:p>
            <a:pPr>
              <a:buClrTx/>
              <a:buFont typeface="Arial" panose="020B0604020202020204" pitchFamily="34" charset="0"/>
              <a:buChar char="•"/>
            </a:pPr>
            <a:r>
              <a:rPr lang="en-US" dirty="0"/>
              <a:t> Weather conditions and visibility</a:t>
            </a:r>
          </a:p>
          <a:p>
            <a:pPr>
              <a:buClrTx/>
              <a:buFont typeface="Arial" panose="020B0604020202020204" pitchFamily="34" charset="0"/>
              <a:buChar char="•"/>
            </a:pPr>
            <a:r>
              <a:rPr lang="en-US" dirty="0"/>
              <a:t> Injuries severity and number of fatalities</a:t>
            </a:r>
          </a:p>
          <a:p>
            <a:pPr>
              <a:buClrTx/>
              <a:buFont typeface="Arial" panose="020B0604020202020204" pitchFamily="34" charset="0"/>
              <a:buChar char="•"/>
            </a:pPr>
            <a:r>
              <a:rPr lang="en-US" dirty="0"/>
              <a:t> Narrative descriptions and probable cause</a:t>
            </a:r>
          </a:p>
        </p:txBody>
      </p:sp>
    </p:spTree>
    <p:extLst>
      <p:ext uri="{BB962C8B-B14F-4D97-AF65-F5344CB8AC3E}">
        <p14:creationId xmlns:p14="http://schemas.microsoft.com/office/powerpoint/2010/main" val="2975115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5000">
              <a:schemeClr val="accent1">
                <a:lumMod val="5000"/>
                <a:lumOff val="95000"/>
                <a:alpha val="66000"/>
              </a:schemeClr>
            </a:gs>
            <a:gs pos="7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B20CE-1055-BF78-D26E-2D5C55CC7837}"/>
              </a:ext>
            </a:extLst>
          </p:cNvPr>
          <p:cNvSpPr>
            <a:spLocks noGrp="1"/>
          </p:cNvSpPr>
          <p:nvPr>
            <p:ph type="title"/>
          </p:nvPr>
        </p:nvSpPr>
        <p:spPr/>
        <p:txBody>
          <a:bodyPr/>
          <a:lstStyle/>
          <a:p>
            <a:r>
              <a:rPr lang="en-US" dirty="0"/>
              <a:t>📊 Data Analysis</a:t>
            </a:r>
          </a:p>
        </p:txBody>
      </p:sp>
      <p:sp>
        <p:nvSpPr>
          <p:cNvPr id="3" name="Content Placeholder 2">
            <a:extLst>
              <a:ext uri="{FF2B5EF4-FFF2-40B4-BE49-F238E27FC236}">
                <a16:creationId xmlns:a16="http://schemas.microsoft.com/office/drawing/2014/main" id="{15527EE8-9A9F-E77D-81B0-E31AADE619E2}"/>
              </a:ext>
            </a:extLst>
          </p:cNvPr>
          <p:cNvSpPr>
            <a:spLocks noGrp="1"/>
          </p:cNvSpPr>
          <p:nvPr>
            <p:ph idx="1"/>
          </p:nvPr>
        </p:nvSpPr>
        <p:spPr>
          <a:xfrm>
            <a:off x="880693" y="1800520"/>
            <a:ext cx="10629436" cy="5057480"/>
          </a:xfrm>
        </p:spPr>
        <p:txBody>
          <a:bodyPr>
            <a:normAutofit fontScale="92500" lnSpcReduction="20000"/>
          </a:bodyPr>
          <a:lstStyle/>
          <a:p>
            <a:r>
              <a:rPr lang="en-US" dirty="0"/>
              <a:t>This analysis leverages cleaned data from aviation risk assessments to promote recommendations aimed at improving aircraft safety and operational efficiency. Based on the findings from the cleaned dataset, this report proposes three key recommendations that can help mitigate operational risks and improve flight safety.</a:t>
            </a:r>
          </a:p>
          <a:p>
            <a:r>
              <a:rPr lang="en-US" dirty="0"/>
              <a:t>Insights:</a:t>
            </a:r>
          </a:p>
          <a:p>
            <a:pPr>
              <a:buClr>
                <a:schemeClr val="tx1"/>
              </a:buClr>
              <a:buFont typeface="Wingdings" panose="05000000000000000000" pitchFamily="2" charset="2"/>
              <a:buChar char="v"/>
            </a:pPr>
            <a:r>
              <a:rPr lang="en-US" dirty="0"/>
              <a:t> Fatality impact - Some aircraft, like older models or certain experimental aircraft show high fatality counts relative to their number of accidents. This points to some aircraft being 'survivable when incidents occur, which is a huge business risk differentiator.</a:t>
            </a:r>
          </a:p>
          <a:p>
            <a:pPr>
              <a:buClr>
                <a:schemeClr val="tx1"/>
              </a:buClr>
              <a:buFont typeface="Wingdings" panose="05000000000000000000" pitchFamily="2" charset="2"/>
              <a:buChar char="v"/>
            </a:pPr>
            <a:r>
              <a:rPr lang="en-US" dirty="0"/>
              <a:t> Aircraft usage frequency - Some aircraft appear often not necessarily because they are unsafe but because they are widely used. This tells us that frequency is not equal to risk which means we will need to compare accidents and fatalities per aircraft.</a:t>
            </a:r>
          </a:p>
          <a:p>
            <a:pPr>
              <a:buClr>
                <a:schemeClr val="tx1"/>
              </a:buClr>
              <a:buFont typeface="Wingdings" panose="05000000000000000000" pitchFamily="2" charset="2"/>
              <a:buChar char="v"/>
            </a:pPr>
            <a:r>
              <a:rPr lang="en-US" dirty="0"/>
              <a:t> Overtime Trends - Aviation accidents have declined steadily showing regulatory improvements. Although, newer aircraft show a small increase in recent years possibly due to private pilot growth</a:t>
            </a:r>
          </a:p>
          <a:p>
            <a:pPr marL="0" indent="0">
              <a:buClr>
                <a:schemeClr val="tx1"/>
              </a:buClr>
              <a:buNone/>
            </a:pPr>
            <a:r>
              <a:rPr lang="en-US" dirty="0"/>
              <a:t>⚠ </a:t>
            </a:r>
            <a:r>
              <a:rPr lang="en-US" b="1" dirty="0"/>
              <a:t>Common Causes of Incidents</a:t>
            </a:r>
          </a:p>
          <a:p>
            <a:pPr>
              <a:buClr>
                <a:schemeClr val="tx1"/>
              </a:buClr>
              <a:buFont typeface="Wingdings" panose="05000000000000000000" pitchFamily="2" charset="2"/>
              <a:buChar char="Ø"/>
            </a:pPr>
            <a:r>
              <a:rPr lang="en-US" dirty="0"/>
              <a:t> Weather-related incidents are fewer but concentrated in certain aircraft used in remote areas</a:t>
            </a:r>
          </a:p>
          <a:p>
            <a:pPr>
              <a:buClr>
                <a:schemeClr val="tx1"/>
              </a:buClr>
              <a:buFont typeface="Wingdings" panose="05000000000000000000" pitchFamily="2" charset="2"/>
              <a:buChar char="Ø"/>
            </a:pPr>
            <a:r>
              <a:rPr lang="en-US" dirty="0"/>
              <a:t>Most incidents are due to pilot error but mechanical issues appear excessively in a handful of aircraft brands</a:t>
            </a:r>
          </a:p>
          <a:p>
            <a:pPr marL="0" indent="0">
              <a:buClr>
                <a:schemeClr val="tx1"/>
              </a:buClr>
              <a:buNone/>
            </a:pPr>
            <a:endParaRPr lang="en-US" dirty="0"/>
          </a:p>
        </p:txBody>
      </p:sp>
    </p:spTree>
    <p:extLst>
      <p:ext uri="{BB962C8B-B14F-4D97-AF65-F5344CB8AC3E}">
        <p14:creationId xmlns:p14="http://schemas.microsoft.com/office/powerpoint/2010/main" val="3858859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15000">
              <a:schemeClr val="accent1">
                <a:lumMod val="5000"/>
                <a:lumOff val="95000"/>
                <a:alpha val="66000"/>
              </a:schemeClr>
            </a:gs>
            <a:gs pos="7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B20CE-1055-BF78-D26E-2D5C55CC7837}"/>
              </a:ext>
            </a:extLst>
          </p:cNvPr>
          <p:cNvSpPr>
            <a:spLocks noGrp="1"/>
          </p:cNvSpPr>
          <p:nvPr>
            <p:ph type="title"/>
          </p:nvPr>
        </p:nvSpPr>
        <p:spPr/>
        <p:txBody>
          <a:bodyPr/>
          <a:lstStyle/>
          <a:p>
            <a:r>
              <a:rPr lang="en-US" dirty="0"/>
              <a:t>Business Recommendations</a:t>
            </a:r>
          </a:p>
        </p:txBody>
      </p:sp>
      <p:sp>
        <p:nvSpPr>
          <p:cNvPr id="3" name="Content Placeholder 2">
            <a:extLst>
              <a:ext uri="{FF2B5EF4-FFF2-40B4-BE49-F238E27FC236}">
                <a16:creationId xmlns:a16="http://schemas.microsoft.com/office/drawing/2014/main" id="{15527EE8-9A9F-E77D-81B0-E31AADE619E2}"/>
              </a:ext>
            </a:extLst>
          </p:cNvPr>
          <p:cNvSpPr>
            <a:spLocks noGrp="1"/>
          </p:cNvSpPr>
          <p:nvPr>
            <p:ph idx="1"/>
          </p:nvPr>
        </p:nvSpPr>
        <p:spPr>
          <a:xfrm>
            <a:off x="569446" y="2384982"/>
            <a:ext cx="10629436" cy="3685880"/>
          </a:xfrm>
        </p:spPr>
        <p:txBody>
          <a:bodyPr>
            <a:normAutofit/>
          </a:bodyPr>
          <a:lstStyle/>
          <a:p>
            <a:pPr>
              <a:buClrTx/>
              <a:buFont typeface="Wingdings" panose="05000000000000000000" pitchFamily="2" charset="2"/>
              <a:buChar char="q"/>
            </a:pPr>
            <a:r>
              <a:rPr lang="en-US" dirty="0"/>
              <a:t> Avoid High-Severity Aircraft in Early stages - aircraft with high fatality- per- incident carry reputational and financial risks. Maintenance and/ or pilot error in these aircraft is often unforgiving.</a:t>
            </a:r>
          </a:p>
          <a:p>
            <a:pPr>
              <a:buClrTx/>
              <a:buFont typeface="Wingdings" panose="05000000000000000000" pitchFamily="2" charset="2"/>
              <a:buChar char="q"/>
            </a:pPr>
            <a:r>
              <a:rPr lang="en-US" dirty="0"/>
              <a:t>Invest in a Proven Aircraft - Choose models that have high visibility in the data but low fatality rate. They should be easy to maintain, widely insured and perfect for both private and commercial use.</a:t>
            </a:r>
          </a:p>
          <a:p>
            <a:pPr>
              <a:buClrTx/>
              <a:buFont typeface="Wingdings" panose="05000000000000000000" pitchFamily="2" charset="2"/>
              <a:buChar char="q"/>
            </a:pPr>
            <a:r>
              <a:rPr lang="en-US" dirty="0"/>
              <a:t>Match Aircraft choice to Operating Environment - If flying in mountain, rural or variable weather areas choose aircraft with strong records in those settings. Choose regionally appropriate, purpose built aircraft to reduce environmental risk.</a:t>
            </a:r>
          </a:p>
        </p:txBody>
      </p:sp>
    </p:spTree>
    <p:extLst>
      <p:ext uri="{BB962C8B-B14F-4D97-AF65-F5344CB8AC3E}">
        <p14:creationId xmlns:p14="http://schemas.microsoft.com/office/powerpoint/2010/main" val="363475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15000">
              <a:schemeClr val="accent1">
                <a:lumMod val="5000"/>
                <a:lumOff val="95000"/>
                <a:alpha val="66000"/>
              </a:schemeClr>
            </a:gs>
            <a:gs pos="7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B20CE-1055-BF78-D26E-2D5C55CC7837}"/>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15527EE8-9A9F-E77D-81B0-E31AADE619E2}"/>
              </a:ext>
            </a:extLst>
          </p:cNvPr>
          <p:cNvSpPr>
            <a:spLocks noGrp="1"/>
          </p:cNvSpPr>
          <p:nvPr>
            <p:ph idx="1"/>
          </p:nvPr>
        </p:nvSpPr>
        <p:spPr>
          <a:xfrm>
            <a:off x="569446" y="1838227"/>
            <a:ext cx="10629436" cy="5019773"/>
          </a:xfrm>
        </p:spPr>
        <p:txBody>
          <a:bodyPr>
            <a:normAutofit fontScale="92500" lnSpcReduction="10000"/>
          </a:bodyPr>
          <a:lstStyle/>
          <a:p>
            <a:pPr>
              <a:buClrTx/>
              <a:buFont typeface="Wingdings" panose="05000000000000000000" pitchFamily="2" charset="2"/>
              <a:buChar char="ü"/>
            </a:pPr>
            <a:r>
              <a:rPr lang="en-US" dirty="0"/>
              <a:t>Integrate Data-Driven Aircraft Procurement Criteria</a:t>
            </a:r>
          </a:p>
          <a:p>
            <a:pPr>
              <a:buClrTx/>
              <a:buFont typeface="Arial" panose="020B0604020202020204" pitchFamily="34" charset="0"/>
              <a:buChar char="•"/>
            </a:pPr>
            <a:r>
              <a:rPr lang="en-US" dirty="0"/>
              <a:t> Incorporate the fatality and reliability metrics into procurement checklists.</a:t>
            </a:r>
          </a:p>
          <a:p>
            <a:pPr>
              <a:buClrTx/>
              <a:buFont typeface="Arial" panose="020B0604020202020204" pitchFamily="34" charset="0"/>
              <a:buChar char="•"/>
            </a:pPr>
            <a:r>
              <a:rPr lang="en-US" dirty="0"/>
              <a:t> Prioritize acquiring aircraft that show high usage but low fatality impact (e.g., models with proven track records and wide service networks).</a:t>
            </a:r>
          </a:p>
          <a:p>
            <a:pPr>
              <a:buClrTx/>
              <a:buFont typeface="Wingdings" panose="05000000000000000000" pitchFamily="2" charset="2"/>
              <a:buChar char="ü"/>
            </a:pPr>
            <a:r>
              <a:rPr lang="en-US" dirty="0"/>
              <a:t>Enhance Pilot Training and Maintenance Protocols</a:t>
            </a:r>
          </a:p>
          <a:p>
            <a:pPr>
              <a:buClrTx/>
              <a:buFont typeface="Arial" panose="020B0604020202020204" pitchFamily="34" charset="0"/>
              <a:buChar char="•"/>
            </a:pPr>
            <a:r>
              <a:rPr lang="en-US" dirty="0"/>
              <a:t> Focus on aircraft types prone to mechanical failure or frequently involved in pilot-error incidents.</a:t>
            </a:r>
          </a:p>
          <a:p>
            <a:pPr>
              <a:buClrTx/>
              <a:buFont typeface="Arial" panose="020B0604020202020204" pitchFamily="34" charset="0"/>
              <a:buChar char="•"/>
            </a:pPr>
            <a:r>
              <a:rPr lang="en-US" dirty="0"/>
              <a:t>Implement targeted training and maintenance checks specific to those aircraft brands/models.</a:t>
            </a:r>
          </a:p>
          <a:p>
            <a:pPr>
              <a:buClrTx/>
              <a:buFont typeface="Arial" panose="020B0604020202020204" pitchFamily="34" charset="0"/>
              <a:buChar char="•"/>
            </a:pPr>
            <a:r>
              <a:rPr lang="en-US" dirty="0"/>
              <a:t> Align aircraft acquisition and deployment plans with local operational risks and performance history in similar settings.</a:t>
            </a:r>
          </a:p>
          <a:p>
            <a:pPr>
              <a:buClrTx/>
              <a:buFont typeface="Wingdings" panose="05000000000000000000" pitchFamily="2" charset="2"/>
              <a:buChar char="ü"/>
            </a:pPr>
            <a:r>
              <a:rPr lang="en-US" dirty="0"/>
              <a:t>Develop a Risk Classification System for Aircraft Models</a:t>
            </a:r>
          </a:p>
          <a:p>
            <a:pPr>
              <a:buClrTx/>
              <a:buFont typeface="Arial" panose="020B0604020202020204" pitchFamily="34" charset="0"/>
              <a:buChar char="•"/>
            </a:pPr>
            <a:r>
              <a:rPr lang="en-US" dirty="0"/>
              <a:t> Create a matrix to rank aircraft based on accident survivability, frequency of incidents, and root causes (e.g., mechanical vs. pilot error).</a:t>
            </a:r>
          </a:p>
          <a:p>
            <a:pPr>
              <a:buClrTx/>
              <a:buFont typeface="Arial" panose="020B0604020202020204" pitchFamily="34" charset="0"/>
              <a:buChar char="•"/>
            </a:pPr>
            <a:r>
              <a:rPr lang="en-US" dirty="0"/>
              <a:t> Flag aircraft with high fatality-per-incident ratios for further review or exclusion during fleet selection.</a:t>
            </a:r>
          </a:p>
          <a:p>
            <a:pPr marL="0" indent="0">
              <a:buClrTx/>
              <a:buNone/>
            </a:pPr>
            <a:endParaRPr lang="en-US" dirty="0"/>
          </a:p>
        </p:txBody>
      </p:sp>
    </p:spTree>
    <p:extLst>
      <p:ext uri="{BB962C8B-B14F-4D97-AF65-F5344CB8AC3E}">
        <p14:creationId xmlns:p14="http://schemas.microsoft.com/office/powerpoint/2010/main" val="1060343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15000">
              <a:schemeClr val="accent1">
                <a:lumMod val="5000"/>
                <a:lumOff val="95000"/>
                <a:alpha val="66000"/>
              </a:schemeClr>
            </a:gs>
            <a:gs pos="7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B20CE-1055-BF78-D26E-2D5C55CC7837}"/>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15527EE8-9A9F-E77D-81B0-E31AADE619E2}"/>
              </a:ext>
            </a:extLst>
          </p:cNvPr>
          <p:cNvSpPr>
            <a:spLocks noGrp="1"/>
          </p:cNvSpPr>
          <p:nvPr>
            <p:ph idx="1"/>
          </p:nvPr>
        </p:nvSpPr>
        <p:spPr>
          <a:xfrm>
            <a:off x="569446" y="1809947"/>
            <a:ext cx="10629436" cy="5048054"/>
          </a:xfrm>
        </p:spPr>
        <p:txBody>
          <a:bodyPr>
            <a:normAutofit fontScale="85000" lnSpcReduction="20000"/>
          </a:bodyPr>
          <a:lstStyle/>
          <a:p>
            <a:pPr>
              <a:buClrTx/>
              <a:buFont typeface="Wingdings" panose="05000000000000000000" pitchFamily="2" charset="2"/>
              <a:buChar char="ü"/>
            </a:pPr>
            <a:r>
              <a:rPr lang="en-US" dirty="0"/>
              <a:t> Engage with Manufacturers and Insurers</a:t>
            </a:r>
          </a:p>
          <a:p>
            <a:pPr>
              <a:buClrTx/>
              <a:buFont typeface="Arial" panose="020B0604020202020204" pitchFamily="34" charset="0"/>
              <a:buChar char="•"/>
            </a:pPr>
            <a:r>
              <a:rPr lang="en-US" dirty="0"/>
              <a:t> Collaborate with manufacturers to better understand mechanical vulnerabilities and recall histories.</a:t>
            </a:r>
          </a:p>
          <a:p>
            <a:pPr>
              <a:buClrTx/>
              <a:buFont typeface="Arial" panose="020B0604020202020204" pitchFamily="34" charset="0"/>
              <a:buChar char="•"/>
            </a:pPr>
            <a:r>
              <a:rPr lang="en-US" dirty="0"/>
              <a:t> Partner with insurers to develop favorable premiums for operating proven, low-risk aircraft.</a:t>
            </a:r>
          </a:p>
          <a:p>
            <a:pPr>
              <a:buClrTx/>
              <a:buFont typeface="Wingdings" panose="05000000000000000000" pitchFamily="2" charset="2"/>
              <a:buChar char="ü"/>
            </a:pPr>
            <a:r>
              <a:rPr lang="en-US" dirty="0"/>
              <a:t> Monitor Emerging Trends</a:t>
            </a:r>
          </a:p>
          <a:p>
            <a:pPr>
              <a:buClrTx/>
              <a:buFont typeface="Arial" panose="020B0604020202020204" pitchFamily="34" charset="0"/>
              <a:buChar char="•"/>
            </a:pPr>
            <a:r>
              <a:rPr lang="en-US" dirty="0"/>
              <a:t> Continuously update the risk dataset to capture trends in private aviation growth, new aircraft technology, and regulatory impacts.</a:t>
            </a:r>
          </a:p>
          <a:p>
            <a:pPr>
              <a:buClrTx/>
              <a:buFont typeface="Arial" panose="020B0604020202020204" pitchFamily="34" charset="0"/>
              <a:buChar char="•"/>
            </a:pPr>
            <a:r>
              <a:rPr lang="en-US" dirty="0"/>
              <a:t> Set up quarterly or biannual reviews to adjust procurement and training strategies accordingly.</a:t>
            </a:r>
          </a:p>
          <a:p>
            <a:pPr>
              <a:buClrTx/>
              <a:buFont typeface="Wingdings" panose="05000000000000000000" pitchFamily="2" charset="2"/>
              <a:buChar char="ü"/>
            </a:pPr>
            <a:r>
              <a:rPr lang="en-US" dirty="0"/>
              <a:t> Communicate Findings to Stakeholders</a:t>
            </a:r>
          </a:p>
          <a:p>
            <a:pPr>
              <a:buClrTx/>
              <a:buFont typeface="Arial" panose="020B0604020202020204" pitchFamily="34" charset="0"/>
              <a:buChar char="•"/>
            </a:pPr>
            <a:r>
              <a:rPr lang="en-US" dirty="0"/>
              <a:t> Share insights and recommendations with internal decision-makers, investors, and regulatory partners.</a:t>
            </a:r>
          </a:p>
          <a:p>
            <a:pPr>
              <a:buClrTx/>
              <a:buFont typeface="Arial" panose="020B0604020202020204" pitchFamily="34" charset="0"/>
              <a:buChar char="•"/>
            </a:pPr>
            <a:r>
              <a:rPr lang="en-US" dirty="0"/>
              <a:t>Use the safety improvements as a brand differentiator in marketing and investor communications.</a:t>
            </a:r>
          </a:p>
          <a:p>
            <a:pPr>
              <a:buClrTx/>
              <a:buFont typeface="Wingdings" panose="05000000000000000000" pitchFamily="2" charset="2"/>
              <a:buChar char="ü"/>
            </a:pPr>
            <a:r>
              <a:rPr lang="en-US" dirty="0"/>
              <a:t> Tailor Fleet Strategy to Regional Use Cases</a:t>
            </a:r>
          </a:p>
          <a:p>
            <a:pPr>
              <a:buClrTx/>
              <a:buFont typeface="Arial" panose="020B0604020202020204" pitchFamily="34" charset="0"/>
              <a:buChar char="•"/>
            </a:pPr>
            <a:r>
              <a:rPr lang="en-US" dirty="0"/>
              <a:t> Conduct an environmental suitability analysis (e.g., mountainous vs. flat, rural vs. urban, weather variability).</a:t>
            </a:r>
          </a:p>
          <a:p>
            <a:pPr>
              <a:buClrTx/>
              <a:buFont typeface="Arial" panose="020B0604020202020204" pitchFamily="34" charset="0"/>
              <a:buChar char="•"/>
            </a:pPr>
            <a:r>
              <a:rPr lang="en-US" dirty="0"/>
              <a:t> Align aircraft acquisition and deployment plans with local operational risks and performance history in similar settings.</a:t>
            </a:r>
          </a:p>
          <a:p>
            <a:pPr>
              <a:buClrTx/>
              <a:buFont typeface="Arial" panose="020B0604020202020204" pitchFamily="34" charset="0"/>
              <a:buChar char="•"/>
            </a:pPr>
            <a:endParaRPr lang="en-US" dirty="0"/>
          </a:p>
        </p:txBody>
      </p:sp>
    </p:spTree>
    <p:extLst>
      <p:ext uri="{BB962C8B-B14F-4D97-AF65-F5344CB8AC3E}">
        <p14:creationId xmlns:p14="http://schemas.microsoft.com/office/powerpoint/2010/main" val="647061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49EC763C-E6A4-583D-C3BF-865C09613631}"/>
              </a:ext>
            </a:extLst>
          </p:cNvPr>
          <p:cNvGraphicFramePr/>
          <p:nvPr>
            <p:extLst>
              <p:ext uri="{D42A27DB-BD31-4B8C-83A1-F6EECF244321}">
                <p14:modId xmlns:p14="http://schemas.microsoft.com/office/powerpoint/2010/main" val="1401851183"/>
              </p:ext>
            </p:extLst>
          </p:nvPr>
        </p:nvGraphicFramePr>
        <p:xfrm>
          <a:off x="1781665" y="1702876"/>
          <a:ext cx="8267307" cy="35007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66505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8549</TotalTime>
  <Words>946</Words>
  <Application>Microsoft Office PowerPoint</Application>
  <PresentationFormat>Widescreen</PresentationFormat>
  <Paragraphs>65</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Tw Cen MT</vt:lpstr>
      <vt:lpstr>Tw Cen MT Condensed</vt:lpstr>
      <vt:lpstr>Wingdings</vt:lpstr>
      <vt:lpstr>Wingdings 3</vt:lpstr>
      <vt:lpstr>Integral</vt:lpstr>
      <vt:lpstr>AVIATION RISK ANALYSIS BUSINESS RECOMMENDATIONS FOR SAFE AIRCRAFT INVESTMENT </vt:lpstr>
      <vt:lpstr>PROJECT OVERVIEW</vt:lpstr>
      <vt:lpstr>BUSINESS CONTEXT</vt:lpstr>
      <vt:lpstr>Data Understanding</vt:lpstr>
      <vt:lpstr>📊 Data Analysis</vt:lpstr>
      <vt:lpstr>Business Recommendations</vt:lpstr>
      <vt:lpstr>Next steps</vt:lpstr>
      <vt:lpstr>Next steps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BROADBAND  COMMUNICATION NETWORK  Performance Presentation</dc:title>
  <dc:creator>Tracy Mugo</dc:creator>
  <cp:lastModifiedBy>Olive Njeri</cp:lastModifiedBy>
  <cp:revision>171</cp:revision>
  <dcterms:created xsi:type="dcterms:W3CDTF">2023-06-16T11:43:18Z</dcterms:created>
  <dcterms:modified xsi:type="dcterms:W3CDTF">2025-04-29T17:04:02Z</dcterms:modified>
</cp:coreProperties>
</file>