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9"/>
  </p:notesMasterIdLst>
  <p:sldIdLst>
    <p:sldId id="256" r:id="rId2"/>
    <p:sldId id="257" r:id="rId3"/>
    <p:sldId id="267" r:id="rId4"/>
    <p:sldId id="264" r:id="rId5"/>
    <p:sldId id="265" r:id="rId6"/>
    <p:sldId id="266" r:id="rId7"/>
    <p:sldId id="258" r:id="rId8"/>
    <p:sldId id="275" r:id="rId9"/>
    <p:sldId id="273" r:id="rId10"/>
    <p:sldId id="274" r:id="rId11"/>
    <p:sldId id="262" r:id="rId12"/>
    <p:sldId id="271" r:id="rId13"/>
    <p:sldId id="268" r:id="rId14"/>
    <p:sldId id="272" r:id="rId15"/>
    <p:sldId id="263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Feys" initials="OF" lastIdx="1" clrIdx="0">
    <p:extLst>
      <p:ext uri="{19B8F6BF-5375-455C-9EA6-DF929625EA0E}">
        <p15:presenceInfo xmlns:p15="http://schemas.microsoft.com/office/powerpoint/2012/main" userId="08edb62fc4819e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EC79-C02D-4511-8596-5B719AB0BA58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A176-D017-4137-B087-B4E4DD10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10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6672-6A6D-437A-AC60-802486552C25}" type="datetime1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C74-BC49-4A8A-9808-C67AA7953E97}" type="datetime1">
              <a:rPr lang="fr-FR" smtClean="0"/>
              <a:t>07/10/2020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0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FFB0-5E1A-4586-B26E-2FFA7A97DAC0}" type="datetime1">
              <a:rPr lang="fr-FR" smtClean="0"/>
              <a:t>07/10/2020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6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5CF7-FF79-487F-8277-FA58DEC4D734}" type="datetime1">
              <a:rPr lang="fr-FR" smtClean="0"/>
              <a:t>07/10/2020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3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7CC-8A18-4350-BF78-F8AB38F1C3E1}" type="datetime1">
              <a:rPr lang="fr-FR" smtClean="0"/>
              <a:t>07/10/2020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C5A-F83C-4E18-8703-F163F4E43502}" type="datetime1">
              <a:rPr lang="fr-FR" smtClean="0"/>
              <a:t>07/10/2020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9332-A07C-4135-BC92-05A9232D039E}" type="datetime1">
              <a:rPr lang="fr-FR" smtClean="0"/>
              <a:t>07/10/2020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79AB-AA44-4EE5-B903-061136CB7E26}" type="datetime1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FB2-18E7-43BE-B407-AD05404F9F24}" type="datetime1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4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9453-DB20-40CA-81FB-0030385A7D84}" type="datetime1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A5A-8235-4FC6-904E-28F3B4E386C9}" type="datetime1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DEC-81F2-43CB-8577-9C77405B9A15}" type="datetime1">
              <a:rPr lang="fr-FR" smtClean="0"/>
              <a:t>07/10/2020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3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ED4B-2B6D-44C7-92C7-B543E57F4207}" type="datetime1">
              <a:rPr lang="fr-FR" smtClean="0"/>
              <a:t>07/10/2020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D342-23D3-496E-9B94-EF6A7D9C2157}" type="datetime1">
              <a:rPr lang="fr-FR" smtClean="0"/>
              <a:t>07/10/2020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3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C59-9042-44A6-A74A-E04B211E3903}" type="datetime1">
              <a:rPr lang="fr-FR" smtClean="0"/>
              <a:t>07/10/2020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8E58-BEFD-463D-ACE6-840BB73A8368}" type="datetime1">
              <a:rPr lang="fr-FR" smtClean="0"/>
              <a:t>07/10/2020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34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A18-1E7E-4526-9282-5835383EB457}" type="datetime1">
              <a:rPr lang="fr-FR" smtClean="0"/>
              <a:t>07/10/2020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9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F89E11-6602-4AEE-8E70-C3E4C6D70B21}" type="datetime1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81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37D46-9257-4639-8E16-50FCC441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504825"/>
            <a:ext cx="10768289" cy="3200400"/>
          </a:xfrm>
        </p:spPr>
        <p:txBody>
          <a:bodyPr/>
          <a:lstStyle/>
          <a:p>
            <a:r>
              <a:rPr lang="fr-FR"/>
              <a:t>La chouette agence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2E581C-B512-4B67-A5FF-9A8D0529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référencement SEO</a:t>
            </a:r>
          </a:p>
        </p:txBody>
      </p:sp>
      <p:pic>
        <p:nvPicPr>
          <p:cNvPr id="5" name="Image 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E9EACCA8-94F0-402B-9824-A48F732D5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7DD59F-3FFD-4643-AD7A-2E6A8D7A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437" y="6433614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09D518-C3C6-45C1-B5CE-B44C86B1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6939" y="6433613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76DBE54F-D827-48A1-8C77-D7EA9B9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dirty="0"/>
              <a:t>Test réalisé suite…</a:t>
            </a: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313CC26A-D429-4380-9513-DB1AE9242208}"/>
              </a:ext>
            </a:extLst>
          </p:cNvPr>
          <p:cNvSpPr txBox="1">
            <a:spLocks/>
          </p:cNvSpPr>
          <p:nvPr/>
        </p:nvSpPr>
        <p:spPr>
          <a:xfrm>
            <a:off x="0" y="6484397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C398080B-D298-434D-A76E-AFE8EE3CC7D5}"/>
              </a:ext>
            </a:extLst>
          </p:cNvPr>
          <p:cNvSpPr txBox="1">
            <a:spLocks/>
          </p:cNvSpPr>
          <p:nvPr/>
        </p:nvSpPr>
        <p:spPr>
          <a:xfrm>
            <a:off x="11438455" y="648439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346826-A150-40DA-A0FA-3017134F7F3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582E2AD-BF65-41A2-8DF4-FC36B4B074F2}"/>
              </a:ext>
            </a:extLst>
          </p:cNvPr>
          <p:cNvSpPr txBox="1"/>
          <p:nvPr/>
        </p:nvSpPr>
        <p:spPr>
          <a:xfrm>
            <a:off x="2846553" y="1768500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wave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E74D9E-C6E4-481D-8CDE-3F7F75470D50}"/>
              </a:ext>
            </a:extLst>
          </p:cNvPr>
          <p:cNvSpPr txBox="1"/>
          <p:nvPr/>
        </p:nvSpPr>
        <p:spPr>
          <a:xfrm>
            <a:off x="7434110" y="1768500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Mobile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B2C38A-3500-4A08-A30E-A70DF83EFA89}"/>
              </a:ext>
            </a:extLst>
          </p:cNvPr>
          <p:cNvSpPr txBox="1"/>
          <p:nvPr/>
        </p:nvSpPr>
        <p:spPr>
          <a:xfrm>
            <a:off x="7350424" y="3990124"/>
            <a:ext cx="330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Ordinateur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A5AC219-219C-4954-8D20-7570836A78B3}"/>
              </a:ext>
            </a:extLst>
          </p:cNvPr>
          <p:cNvSpPr txBox="1"/>
          <p:nvPr/>
        </p:nvSpPr>
        <p:spPr>
          <a:xfrm>
            <a:off x="4596272" y="6255796"/>
            <a:ext cx="27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chouette agence page 2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5B1BE1D-CCB6-421F-9B1C-E13791CB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43" y="2173150"/>
            <a:ext cx="3867103" cy="361034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CF6CBC9-2254-4AFF-A25B-CD1A1411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109" y="4389372"/>
            <a:ext cx="3672020" cy="14090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1AFD98A-11E4-44C9-9A3A-F30843C10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523" y="2289645"/>
            <a:ext cx="3767872" cy="14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0EC2A-E31C-4CB7-8BB4-5D53BD00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7" y="124375"/>
            <a:ext cx="5076825" cy="970450"/>
          </a:xfrm>
        </p:spPr>
        <p:txBody>
          <a:bodyPr/>
          <a:lstStyle/>
          <a:p>
            <a:r>
              <a:rPr lang="fr-FR" sz="4000" dirty="0"/>
              <a:t>Test à la fin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923E3-67D5-4382-8730-9EE3244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380C14-6E56-4EA7-B681-1D84DE5D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04" y="6492597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11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754E8-DC25-41B6-8D5E-21376188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" y="1655212"/>
            <a:ext cx="5076825" cy="20764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7F0143-0DD2-473A-B806-6EAD21EE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27" y="1655212"/>
            <a:ext cx="3867150" cy="105727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36B7CE-8EE1-404B-984C-FA18B3EC5F07}"/>
              </a:ext>
            </a:extLst>
          </p:cNvPr>
          <p:cNvSpPr txBox="1"/>
          <p:nvPr/>
        </p:nvSpPr>
        <p:spPr>
          <a:xfrm>
            <a:off x="14981" y="1226093"/>
            <a:ext cx="276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1775FF-9638-43E3-A822-94E7A01F45DF}"/>
              </a:ext>
            </a:extLst>
          </p:cNvPr>
          <p:cNvSpPr txBox="1"/>
          <p:nvPr/>
        </p:nvSpPr>
        <p:spPr>
          <a:xfrm>
            <a:off x="5230229" y="1214604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E41B0C-A99F-4BDD-9AC8-CB6BE6E789F5}"/>
              </a:ext>
            </a:extLst>
          </p:cNvPr>
          <p:cNvSpPr txBox="1"/>
          <p:nvPr/>
        </p:nvSpPr>
        <p:spPr>
          <a:xfrm>
            <a:off x="0" y="3926190"/>
            <a:ext cx="240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  <a:p>
            <a:endParaRPr lang="fr-FR" dirty="0"/>
          </a:p>
        </p:txBody>
      </p:sp>
      <p:pic>
        <p:nvPicPr>
          <p:cNvPr id="18" name="Image 17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B5E369E4-4AF7-4CF7-8910-5692EBE60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1E08C72-597A-493F-A9ED-445D3669D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8247" y="4292049"/>
            <a:ext cx="7143750" cy="1733550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9D6FA5A-394C-47B7-8881-EBDBE993DDA4}"/>
              </a:ext>
            </a:extLst>
          </p:cNvPr>
          <p:cNvSpPr txBox="1"/>
          <p:nvPr/>
        </p:nvSpPr>
        <p:spPr>
          <a:xfrm>
            <a:off x="4482862" y="6439775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chouette agence page 1</a:t>
            </a:r>
          </a:p>
        </p:txBody>
      </p:sp>
    </p:spTree>
    <p:extLst>
      <p:ext uri="{BB962C8B-B14F-4D97-AF65-F5344CB8AC3E}">
        <p14:creationId xmlns:p14="http://schemas.microsoft.com/office/powerpoint/2010/main" val="14675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3049674-894F-4C91-BE44-DD5068737D09}"/>
              </a:ext>
            </a:extLst>
          </p:cNvPr>
          <p:cNvSpPr txBox="1">
            <a:spLocks/>
          </p:cNvSpPr>
          <p:nvPr/>
        </p:nvSpPr>
        <p:spPr>
          <a:xfrm>
            <a:off x="2952849" y="93845"/>
            <a:ext cx="5076825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Test à la fin du projet.</a:t>
            </a: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3E9C2499-D776-4265-9DB7-0E59E5A82ADF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Optimisez un site web existant - Projet 4 - Feys Olivier</a:t>
            </a:r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DBA83979-8789-4860-95BC-6169846E8E80}"/>
              </a:ext>
            </a:extLst>
          </p:cNvPr>
          <p:cNvSpPr txBox="1">
            <a:spLocks/>
          </p:cNvSpPr>
          <p:nvPr/>
        </p:nvSpPr>
        <p:spPr>
          <a:xfrm>
            <a:off x="11338904" y="6492597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346826-A150-40DA-A0FA-3017134F7F3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34323B-106D-447F-B5F6-AFAF8F76776D}"/>
              </a:ext>
            </a:extLst>
          </p:cNvPr>
          <p:cNvSpPr txBox="1"/>
          <p:nvPr/>
        </p:nvSpPr>
        <p:spPr>
          <a:xfrm>
            <a:off x="14981" y="1226093"/>
            <a:ext cx="276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C644B5-3ACA-4952-B9ED-7808EE4FE0A3}"/>
              </a:ext>
            </a:extLst>
          </p:cNvPr>
          <p:cNvSpPr txBox="1"/>
          <p:nvPr/>
        </p:nvSpPr>
        <p:spPr>
          <a:xfrm>
            <a:off x="7549223" y="1175087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B141C1-E6C6-4C74-AFEA-264457BF33A1}"/>
              </a:ext>
            </a:extLst>
          </p:cNvPr>
          <p:cNvSpPr txBox="1"/>
          <p:nvPr/>
        </p:nvSpPr>
        <p:spPr>
          <a:xfrm>
            <a:off x="0" y="3926190"/>
            <a:ext cx="240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  <a:p>
            <a:endParaRPr lang="fr-FR" dirty="0"/>
          </a:p>
        </p:txBody>
      </p:sp>
      <p:pic>
        <p:nvPicPr>
          <p:cNvPr id="14" name="Image 13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CE23B8FF-7777-402A-BC28-36774E18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0C5F935-616A-48DE-A02D-2C617C427FC2}"/>
              </a:ext>
            </a:extLst>
          </p:cNvPr>
          <p:cNvSpPr txBox="1"/>
          <p:nvPr/>
        </p:nvSpPr>
        <p:spPr>
          <a:xfrm>
            <a:off x="4457845" y="6248400"/>
            <a:ext cx="275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chouette agence page 2</a:t>
            </a:r>
          </a:p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E49A791-4B25-4921-A4D8-75CFC326A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4" y="4369061"/>
            <a:ext cx="8774095" cy="183832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28366D1-498E-4CEA-9C1D-B2DAD1489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75" y="1655211"/>
            <a:ext cx="4076700" cy="21145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C651903-4898-4CD2-BA8F-4A509F0F1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4" y="1685559"/>
            <a:ext cx="5429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7AFA9-4B5E-4E0A-8D39-C93681BF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réalisé suite…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2B2280C-D1CC-4EDC-BDAE-B718197A1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270" y="1840803"/>
            <a:ext cx="4685727" cy="4059237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314E4B-B322-4540-A9AE-F3C09A53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4397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64F4CD-330F-47AD-BD25-514FA99E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84396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13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00D2EB1-1FB6-48FA-8EAA-8465B60F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87" y="1840803"/>
            <a:ext cx="3931230" cy="17457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1E8D939-F06A-413B-B577-51E100704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773" y="4082890"/>
            <a:ext cx="3953944" cy="18171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73FAEAE-0092-40A2-B48F-E8175CE20C83}"/>
              </a:ext>
            </a:extLst>
          </p:cNvPr>
          <p:cNvSpPr txBox="1"/>
          <p:nvPr/>
        </p:nvSpPr>
        <p:spPr>
          <a:xfrm>
            <a:off x="2846553" y="1454008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wave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D3FB4A-B5C7-4573-8B48-848787FC91D1}"/>
              </a:ext>
            </a:extLst>
          </p:cNvPr>
          <p:cNvSpPr txBox="1"/>
          <p:nvPr/>
        </p:nvSpPr>
        <p:spPr>
          <a:xfrm>
            <a:off x="7434109" y="1471471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Mobile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192A80-E120-4210-A876-2A21ED1B2562}"/>
              </a:ext>
            </a:extLst>
          </p:cNvPr>
          <p:cNvSpPr txBox="1"/>
          <p:nvPr/>
        </p:nvSpPr>
        <p:spPr>
          <a:xfrm>
            <a:off x="7340899" y="3685755"/>
            <a:ext cx="330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Ordinateur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864300-1268-4DB5-898C-93FE4BA4C0E2}"/>
              </a:ext>
            </a:extLst>
          </p:cNvPr>
          <p:cNvSpPr txBox="1"/>
          <p:nvPr/>
        </p:nvSpPr>
        <p:spPr>
          <a:xfrm>
            <a:off x="4545144" y="616079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chouette agence page 1</a:t>
            </a:r>
          </a:p>
        </p:txBody>
      </p:sp>
    </p:spTree>
    <p:extLst>
      <p:ext uri="{BB962C8B-B14F-4D97-AF65-F5344CB8AC3E}">
        <p14:creationId xmlns:p14="http://schemas.microsoft.com/office/powerpoint/2010/main" val="155241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54A5611-F3FF-4014-8725-2952CFB7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dirty="0"/>
              <a:t>Test réalisé suite…</a:t>
            </a: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1F572DCC-9AB0-4A58-82DD-1DA0395453A9}"/>
              </a:ext>
            </a:extLst>
          </p:cNvPr>
          <p:cNvSpPr txBox="1">
            <a:spLocks/>
          </p:cNvSpPr>
          <p:nvPr/>
        </p:nvSpPr>
        <p:spPr>
          <a:xfrm>
            <a:off x="0" y="6484397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id="{355DAEBB-0B62-4A54-AD23-99F2BD88948D}"/>
              </a:ext>
            </a:extLst>
          </p:cNvPr>
          <p:cNvSpPr txBox="1">
            <a:spLocks/>
          </p:cNvSpPr>
          <p:nvPr/>
        </p:nvSpPr>
        <p:spPr>
          <a:xfrm>
            <a:off x="11438455" y="648439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346826-A150-40DA-A0FA-3017134F7F3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5A3DE5-4718-41C1-87D6-8747F0288DB8}"/>
              </a:ext>
            </a:extLst>
          </p:cNvPr>
          <p:cNvSpPr txBox="1"/>
          <p:nvPr/>
        </p:nvSpPr>
        <p:spPr>
          <a:xfrm>
            <a:off x="2846553" y="1768500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wave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9E0873-4246-4E69-94FF-07BCE2CE78E2}"/>
              </a:ext>
            </a:extLst>
          </p:cNvPr>
          <p:cNvSpPr txBox="1"/>
          <p:nvPr/>
        </p:nvSpPr>
        <p:spPr>
          <a:xfrm>
            <a:off x="7434110" y="1768500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Mobile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07CBCCB-3257-425C-BD49-5E995534497E}"/>
              </a:ext>
            </a:extLst>
          </p:cNvPr>
          <p:cNvSpPr txBox="1"/>
          <p:nvPr/>
        </p:nvSpPr>
        <p:spPr>
          <a:xfrm>
            <a:off x="7350424" y="3990124"/>
            <a:ext cx="330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Ordinateur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0883922-4D1A-4776-B770-7E955690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819" y="4488897"/>
            <a:ext cx="3996612" cy="150093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01B0A79-D481-4712-A9C2-5392F980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37" y="2201540"/>
            <a:ext cx="3489814" cy="39465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D660289-22F0-42C8-920D-0BAED6FE0976}"/>
              </a:ext>
            </a:extLst>
          </p:cNvPr>
          <p:cNvSpPr txBox="1"/>
          <p:nvPr/>
        </p:nvSpPr>
        <p:spPr>
          <a:xfrm>
            <a:off x="4924432" y="6437366"/>
            <a:ext cx="27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chouette agence page 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6C1DCBF-477E-4770-A459-3A99EEEB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411" y="2221426"/>
            <a:ext cx="3672020" cy="15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65BBAD79-49D0-445D-89B3-736AF1C45794}"/>
              </a:ext>
            </a:extLst>
          </p:cNvPr>
          <p:cNvSpPr txBox="1">
            <a:spLocks/>
          </p:cNvSpPr>
          <p:nvPr/>
        </p:nvSpPr>
        <p:spPr>
          <a:xfrm>
            <a:off x="924444" y="2668922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005799-ADC1-4AA4-A009-6B56557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6816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kern="1200">
                <a:solidFill>
                  <a:srgbClr val="F2F2F2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Optimisez un site web existant - Projet 4 - Feys Olivier</a:t>
            </a:r>
            <a:endParaRPr lang="en-US" kern="1200">
              <a:solidFill>
                <a:srgbClr val="F2F2F2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88C23-6091-42EC-80A4-F890A879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8" y="6472743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4346826-A150-40DA-A0FA-3017134F7F37}" type="slidenum">
              <a:rPr lang="en-US">
                <a:solidFill>
                  <a:srgbClr val="F2F2F2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2F2F2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F1C2637-826D-41C6-8C38-8FFF44321708}"/>
              </a:ext>
            </a:extLst>
          </p:cNvPr>
          <p:cNvSpPr txBox="1">
            <a:spLocks/>
          </p:cNvSpPr>
          <p:nvPr/>
        </p:nvSpPr>
        <p:spPr>
          <a:xfrm>
            <a:off x="919119" y="6246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232D545-49FC-4BFB-BC57-A3163F863427}"/>
              </a:ext>
            </a:extLst>
          </p:cNvPr>
          <p:cNvSpPr txBox="1"/>
          <p:nvPr/>
        </p:nvSpPr>
        <p:spPr>
          <a:xfrm>
            <a:off x="576865" y="263286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Résumé </a:t>
            </a:r>
            <a:r>
              <a:rPr lang="en-US" sz="9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{</a:t>
            </a:r>
          </a:p>
        </p:txBody>
      </p:sp>
      <p:pic>
        <p:nvPicPr>
          <p:cNvPr id="32" name="Image 31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139ADE64-5CFD-45A5-A93B-4EFD87FD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" y="62461"/>
            <a:ext cx="1904762" cy="190476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41E67A6-0F09-4DCB-8FCA-61CE5D8B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04" y="4197579"/>
            <a:ext cx="1885950" cy="9620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B257D21-42B2-46F8-882B-C87DEA53A7E6}"/>
              </a:ext>
            </a:extLst>
          </p:cNvPr>
          <p:cNvSpPr txBox="1"/>
          <p:nvPr/>
        </p:nvSpPr>
        <p:spPr>
          <a:xfrm>
            <a:off x="3862462" y="294239"/>
            <a:ext cx="2754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chouette agence page 1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88401295-0771-4DA2-B74E-70E703C62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453418"/>
              </p:ext>
            </p:extLst>
          </p:nvPr>
        </p:nvGraphicFramePr>
        <p:xfrm>
          <a:off x="4931898" y="1084866"/>
          <a:ext cx="6513822" cy="5078944"/>
        </p:xfrm>
        <a:graphic>
          <a:graphicData uri="http://schemas.openxmlformats.org/drawingml/2006/table">
            <a:tbl>
              <a:tblPr/>
              <a:tblGrid>
                <a:gridCol w="490896">
                  <a:extLst>
                    <a:ext uri="{9D8B030D-6E8A-4147-A177-3AD203B41FA5}">
                      <a16:colId xmlns:a16="http://schemas.microsoft.com/office/drawing/2014/main" val="1853043792"/>
                    </a:ext>
                  </a:extLst>
                </a:gridCol>
                <a:gridCol w="1120252">
                  <a:extLst>
                    <a:ext uri="{9D8B030D-6E8A-4147-A177-3AD203B41FA5}">
                      <a16:colId xmlns:a16="http://schemas.microsoft.com/office/drawing/2014/main" val="3437857865"/>
                    </a:ext>
                  </a:extLst>
                </a:gridCol>
                <a:gridCol w="899978">
                  <a:extLst>
                    <a:ext uri="{9D8B030D-6E8A-4147-A177-3AD203B41FA5}">
                      <a16:colId xmlns:a16="http://schemas.microsoft.com/office/drawing/2014/main" val="1614226950"/>
                    </a:ext>
                  </a:extLst>
                </a:gridCol>
                <a:gridCol w="1025848">
                  <a:extLst>
                    <a:ext uri="{9D8B030D-6E8A-4147-A177-3AD203B41FA5}">
                      <a16:colId xmlns:a16="http://schemas.microsoft.com/office/drawing/2014/main" val="601352202"/>
                    </a:ext>
                  </a:extLst>
                </a:gridCol>
                <a:gridCol w="792987">
                  <a:extLst>
                    <a:ext uri="{9D8B030D-6E8A-4147-A177-3AD203B41FA5}">
                      <a16:colId xmlns:a16="http://schemas.microsoft.com/office/drawing/2014/main" val="2880825335"/>
                    </a:ext>
                  </a:extLst>
                </a:gridCol>
                <a:gridCol w="673409">
                  <a:extLst>
                    <a:ext uri="{9D8B030D-6E8A-4147-A177-3AD203B41FA5}">
                      <a16:colId xmlns:a16="http://schemas.microsoft.com/office/drawing/2014/main" val="3755229433"/>
                    </a:ext>
                  </a:extLst>
                </a:gridCol>
                <a:gridCol w="755226">
                  <a:extLst>
                    <a:ext uri="{9D8B030D-6E8A-4147-A177-3AD203B41FA5}">
                      <a16:colId xmlns:a16="http://schemas.microsoft.com/office/drawing/2014/main" val="3686706343"/>
                    </a:ext>
                  </a:extLst>
                </a:gridCol>
                <a:gridCol w="755226">
                  <a:extLst>
                    <a:ext uri="{9D8B030D-6E8A-4147-A177-3AD203B41FA5}">
                      <a16:colId xmlns:a16="http://schemas.microsoft.com/office/drawing/2014/main" val="350159771"/>
                    </a:ext>
                  </a:extLst>
                </a:gridCol>
              </a:tblGrid>
              <a:tr h="27043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Lighthouse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541086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37894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394546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56787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99316"/>
                  </a:ext>
                </a:extLst>
              </a:tr>
              <a:tr h="137897"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76161"/>
                  </a:ext>
                </a:extLst>
              </a:tr>
              <a:tr h="27043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Mesure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899280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543380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457314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445579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11483"/>
                  </a:ext>
                </a:extLst>
              </a:tr>
              <a:tr h="137897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576678"/>
                  </a:ext>
                </a:extLst>
              </a:tr>
              <a:tr h="2704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Axe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323688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Infractions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44513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0154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558455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-35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669937"/>
                  </a:ext>
                </a:extLst>
              </a:tr>
              <a:tr h="137897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695947"/>
                  </a:ext>
                </a:extLst>
              </a:tr>
              <a:tr h="27043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PageSpeed Insights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09534"/>
                  </a:ext>
                </a:extLst>
              </a:tr>
              <a:tr h="27043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Mobile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Ordinateur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97788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546647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976352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326813"/>
                  </a:ext>
                </a:extLst>
              </a:tr>
              <a:tr h="137897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845615"/>
                  </a:ext>
                </a:extLst>
              </a:tr>
              <a:tr h="27043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Wave</a:t>
                      </a:r>
                    </a:p>
                  </a:txBody>
                  <a:tcPr marL="4314" marR="4314" marT="43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07758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Erreurs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Contraste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Alertes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Traits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Structure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Aria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56086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732676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314" marR="4314" marT="43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936757"/>
                  </a:ext>
                </a:extLst>
              </a:tr>
              <a:tr h="13934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-29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-9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314" marR="4314" marT="43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95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3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39C9A-5458-4F17-802A-8B3D559B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29DD43-43EB-4510-89E4-8E4F69D4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9DCBD7-14E5-4C85-9E22-13EFC9AA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16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88034-C706-424E-9C76-D27B7E0CE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126DF8DF-937F-4D84-A4A3-1665ACF8D6A3}"/>
              </a:ext>
            </a:extLst>
          </p:cNvPr>
          <p:cNvSpPr txBox="1">
            <a:spLocks/>
          </p:cNvSpPr>
          <p:nvPr/>
        </p:nvSpPr>
        <p:spPr>
          <a:xfrm>
            <a:off x="924444" y="2668922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740B1983-A962-4808-AA90-493906DFC7DA}"/>
              </a:ext>
            </a:extLst>
          </p:cNvPr>
          <p:cNvSpPr txBox="1">
            <a:spLocks/>
          </p:cNvSpPr>
          <p:nvPr/>
        </p:nvSpPr>
        <p:spPr>
          <a:xfrm>
            <a:off x="0" y="645681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r>
              <a:rPr lang="fr-FR">
                <a:solidFill>
                  <a:srgbClr val="F2F2F2"/>
                </a:solidFill>
              </a:rPr>
              <a:t>Optimisez un site web existant - Projet 4 - Feys Olivier</a:t>
            </a:r>
            <a:endParaRPr lang="en-US">
              <a:solidFill>
                <a:srgbClr val="F2F2F2"/>
              </a:solidFill>
            </a:endParaRPr>
          </a:p>
        </p:txBody>
      </p:sp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id="{71945D58-24B0-4AA2-A448-0FDAE0A9A013}"/>
              </a:ext>
            </a:extLst>
          </p:cNvPr>
          <p:cNvSpPr txBox="1">
            <a:spLocks/>
          </p:cNvSpPr>
          <p:nvPr/>
        </p:nvSpPr>
        <p:spPr>
          <a:xfrm>
            <a:off x="11366268" y="6472743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fld id="{C4346826-A150-40DA-A0FA-3017134F7F37}" type="slidenum">
              <a:rPr lang="en-US" smtClean="0">
                <a:solidFill>
                  <a:srgbClr val="F2F2F2"/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solidFill>
                <a:srgbClr val="F2F2F2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641FEAA-173B-4140-9018-36EBBE382784}"/>
              </a:ext>
            </a:extLst>
          </p:cNvPr>
          <p:cNvSpPr txBox="1">
            <a:spLocks/>
          </p:cNvSpPr>
          <p:nvPr/>
        </p:nvSpPr>
        <p:spPr>
          <a:xfrm>
            <a:off x="919119" y="6246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2ABDAD7-A758-403F-A21C-68826F335AF5}"/>
              </a:ext>
            </a:extLst>
          </p:cNvPr>
          <p:cNvSpPr txBox="1"/>
          <p:nvPr/>
        </p:nvSpPr>
        <p:spPr>
          <a:xfrm>
            <a:off x="795786" y="239969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Résumé </a:t>
            </a:r>
            <a:r>
              <a:rPr lang="en-US" sz="9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{</a:t>
            </a:r>
          </a:p>
        </p:txBody>
      </p:sp>
      <p:pic>
        <p:nvPicPr>
          <p:cNvPr id="12" name="Image 11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7171B2D7-CA82-4130-984D-DDBB8B463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" y="62461"/>
            <a:ext cx="1904762" cy="19047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6240B9-0FB7-4A9C-BE93-99625ABB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04" y="4197579"/>
            <a:ext cx="1885950" cy="9620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52690D9-F440-4DD0-9154-B5C609C94ABB}"/>
              </a:ext>
            </a:extLst>
          </p:cNvPr>
          <p:cNvSpPr txBox="1"/>
          <p:nvPr/>
        </p:nvSpPr>
        <p:spPr>
          <a:xfrm>
            <a:off x="4003193" y="316594"/>
            <a:ext cx="275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chouette agence page 2</a:t>
            </a:r>
          </a:p>
          <a:p>
            <a:endParaRPr lang="fr-FR" dirty="0"/>
          </a:p>
        </p:txBody>
      </p:sp>
      <p:graphicFrame>
        <p:nvGraphicFramePr>
          <p:cNvPr id="18" name="Espace réservé du contenu 17">
            <a:extLst>
              <a:ext uri="{FF2B5EF4-FFF2-40B4-BE49-F238E27FC236}">
                <a16:creationId xmlns:a16="http://schemas.microsoft.com/office/drawing/2014/main" id="{2EB53DB8-03F6-4557-A006-4231E1006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57035"/>
              </p:ext>
            </p:extLst>
          </p:nvPr>
        </p:nvGraphicFramePr>
        <p:xfrm>
          <a:off x="5054253" y="864091"/>
          <a:ext cx="6672864" cy="5421841"/>
        </p:xfrm>
        <a:graphic>
          <a:graphicData uri="http://schemas.openxmlformats.org/drawingml/2006/table">
            <a:tbl>
              <a:tblPr/>
              <a:tblGrid>
                <a:gridCol w="621334">
                  <a:extLst>
                    <a:ext uri="{9D8B030D-6E8A-4147-A177-3AD203B41FA5}">
                      <a16:colId xmlns:a16="http://schemas.microsoft.com/office/drawing/2014/main" val="4041764960"/>
                    </a:ext>
                  </a:extLst>
                </a:gridCol>
                <a:gridCol w="1294445">
                  <a:extLst>
                    <a:ext uri="{9D8B030D-6E8A-4147-A177-3AD203B41FA5}">
                      <a16:colId xmlns:a16="http://schemas.microsoft.com/office/drawing/2014/main" val="795192853"/>
                    </a:ext>
                  </a:extLst>
                </a:gridCol>
                <a:gridCol w="925528">
                  <a:extLst>
                    <a:ext uri="{9D8B030D-6E8A-4147-A177-3AD203B41FA5}">
                      <a16:colId xmlns:a16="http://schemas.microsoft.com/office/drawing/2014/main" val="1402364591"/>
                    </a:ext>
                  </a:extLst>
                </a:gridCol>
                <a:gridCol w="1035555">
                  <a:extLst>
                    <a:ext uri="{9D8B030D-6E8A-4147-A177-3AD203B41FA5}">
                      <a16:colId xmlns:a16="http://schemas.microsoft.com/office/drawing/2014/main" val="196315231"/>
                    </a:ext>
                  </a:extLst>
                </a:gridCol>
                <a:gridCol w="621334">
                  <a:extLst>
                    <a:ext uri="{9D8B030D-6E8A-4147-A177-3AD203B41FA5}">
                      <a16:colId xmlns:a16="http://schemas.microsoft.com/office/drawing/2014/main" val="3790389096"/>
                    </a:ext>
                  </a:extLst>
                </a:gridCol>
                <a:gridCol w="621334">
                  <a:extLst>
                    <a:ext uri="{9D8B030D-6E8A-4147-A177-3AD203B41FA5}">
                      <a16:colId xmlns:a16="http://schemas.microsoft.com/office/drawing/2014/main" val="3687025630"/>
                    </a:ext>
                  </a:extLst>
                </a:gridCol>
                <a:gridCol w="776667">
                  <a:extLst>
                    <a:ext uri="{9D8B030D-6E8A-4147-A177-3AD203B41FA5}">
                      <a16:colId xmlns:a16="http://schemas.microsoft.com/office/drawing/2014/main" val="378278727"/>
                    </a:ext>
                  </a:extLst>
                </a:gridCol>
                <a:gridCol w="776667">
                  <a:extLst>
                    <a:ext uri="{9D8B030D-6E8A-4147-A177-3AD203B41FA5}">
                      <a16:colId xmlns:a16="http://schemas.microsoft.com/office/drawing/2014/main" val="1947489254"/>
                    </a:ext>
                  </a:extLst>
                </a:gridCol>
              </a:tblGrid>
              <a:tr h="25295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Lighthouse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065141"/>
                  </a:ext>
                </a:extLst>
              </a:tr>
              <a:tr h="38075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229859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39804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554636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153101"/>
                  </a:ext>
                </a:extLst>
              </a:tr>
              <a:tr h="126478">
                <a:tc>
                  <a:txBody>
                    <a:bodyPr/>
                    <a:lstStyle/>
                    <a:p>
                      <a:pPr algn="ctr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456758"/>
                  </a:ext>
                </a:extLst>
              </a:tr>
              <a:tr h="25295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Mesure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16565"/>
                  </a:ext>
                </a:extLst>
              </a:tr>
              <a:tr h="38075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960954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526026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791345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770905"/>
                  </a:ext>
                </a:extLst>
              </a:tr>
              <a:tr h="156418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13394"/>
                  </a:ext>
                </a:extLst>
              </a:tr>
              <a:tr h="2529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Axe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244489"/>
                  </a:ext>
                </a:extLst>
              </a:tr>
              <a:tr h="2529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Infractions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79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150033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917068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755254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-11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40185"/>
                  </a:ext>
                </a:extLst>
              </a:tr>
              <a:tr h="126478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11491"/>
                  </a:ext>
                </a:extLst>
              </a:tr>
              <a:tr h="25295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PageSpeed Insights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316413"/>
                  </a:ext>
                </a:extLst>
              </a:tr>
              <a:tr h="2529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Mobile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Ordinateur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15906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774867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922531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952178"/>
                  </a:ext>
                </a:extLst>
              </a:tr>
              <a:tr h="126478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72660"/>
                  </a:ext>
                </a:extLst>
              </a:tr>
              <a:tr h="25295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Wave</a:t>
                      </a:r>
                    </a:p>
                  </a:txBody>
                  <a:tcPr marL="4104" marR="4104" marT="410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79460"/>
                  </a:ext>
                </a:extLst>
              </a:tr>
              <a:tr h="38075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Erreurs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Contraste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Alertes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Traits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Structure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Aria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147609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621050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4104" marR="4104" marT="41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76883"/>
                  </a:ext>
                </a:extLst>
              </a:tr>
              <a:tr h="1315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-9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4104" marR="4104" marT="4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9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2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48F2F-4243-4050-90F2-51497774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W3C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2C5A979-5298-4FAA-9747-A4260BDB5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4577535"/>
            <a:ext cx="4438650" cy="176212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361BF4-F13D-44A3-8BBE-17EAB4D4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65012C-4E96-42E7-A54B-C821F1D9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9037" y="6463328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17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9A03D-3261-40A9-AE74-A900B9EDB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2273169"/>
            <a:ext cx="4438650" cy="16097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E52501-1049-45D4-AA44-B0E7AFEE9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3256581"/>
            <a:ext cx="5610225" cy="18669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94B17E4-A53C-4C7E-B95D-D727C0E31347}"/>
              </a:ext>
            </a:extLst>
          </p:cNvPr>
          <p:cNvSpPr txBox="1"/>
          <p:nvPr/>
        </p:nvSpPr>
        <p:spPr>
          <a:xfrm>
            <a:off x="2254184" y="1862423"/>
            <a:ext cx="145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W3c : page 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F240A2-A7D3-4291-A5B6-1806CA8A82B9}"/>
              </a:ext>
            </a:extLst>
          </p:cNvPr>
          <p:cNvSpPr txBox="1"/>
          <p:nvPr/>
        </p:nvSpPr>
        <p:spPr>
          <a:xfrm>
            <a:off x="2254184" y="42066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W3c : page 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84BD65F-AB19-4DF9-A8AD-E0416112C695}"/>
              </a:ext>
            </a:extLst>
          </p:cNvPr>
          <p:cNvSpPr txBox="1"/>
          <p:nvPr/>
        </p:nvSpPr>
        <p:spPr>
          <a:xfrm>
            <a:off x="5631381" y="28834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W3c : page </a:t>
            </a:r>
            <a:r>
              <a:rPr lang="fr-FR" dirty="0" err="1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5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422C6-CAB8-498D-9307-66F0C49D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89" y="200263"/>
            <a:ext cx="10353762" cy="970450"/>
          </a:xfrm>
        </p:spPr>
        <p:txBody>
          <a:bodyPr/>
          <a:lstStyle/>
          <a:p>
            <a:r>
              <a:rPr lang="fr-FR" dirty="0"/>
              <a:t>Compte-rendu 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7A817-DBB3-43B6-BF6E-FCE0E494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277" y="1585912"/>
            <a:ext cx="10353762" cy="3686175"/>
          </a:xfrm>
        </p:spPr>
        <p:txBody>
          <a:bodyPr>
            <a:normAutofit fontScale="92500" lnSpcReduction="20000"/>
          </a:bodyPr>
          <a:lstStyle/>
          <a:p>
            <a:pPr lvl="1"/>
            <a:endParaRPr lang="fr-FR" sz="2600" dirty="0"/>
          </a:p>
          <a:p>
            <a:pPr lvl="1"/>
            <a:r>
              <a:rPr lang="fr-FR" sz="2800" dirty="0"/>
              <a:t>Sommaire</a:t>
            </a:r>
          </a:p>
          <a:p>
            <a:pPr lvl="1" algn="ctr"/>
            <a:endParaRPr lang="fr-FR" sz="2800" dirty="0"/>
          </a:p>
          <a:p>
            <a:pPr lvl="1"/>
            <a:r>
              <a:rPr lang="fr-FR" sz="2600" dirty="0"/>
              <a:t>1) Liste des erreurs repérées.</a:t>
            </a:r>
          </a:p>
          <a:p>
            <a:pPr lvl="1"/>
            <a:r>
              <a:rPr lang="fr-FR" sz="2400" dirty="0"/>
              <a:t>2) Le choix des mots clés.</a:t>
            </a:r>
          </a:p>
          <a:p>
            <a:pPr lvl="1"/>
            <a:r>
              <a:rPr lang="fr-FR" sz="2400" dirty="0"/>
              <a:t>3) Compte-rendu des tests avant correction.</a:t>
            </a:r>
          </a:p>
          <a:p>
            <a:pPr lvl="1"/>
            <a:r>
              <a:rPr lang="fr-FR" sz="2400" dirty="0"/>
              <a:t>4) Compte-rendu des tests après correction.</a:t>
            </a:r>
          </a:p>
          <a:p>
            <a:pPr lvl="1"/>
            <a:r>
              <a:rPr lang="fr-FR" sz="2400" dirty="0"/>
              <a:t>5) Résumé.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A27D79-6C1C-4075-8A29-AB386257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F3E1B-03CC-4880-A9F4-1FB25540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7" y="64751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3B0D771-BEE3-4D19-957B-EBA50542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BD549-B9E8-43B7-8F53-74DD704D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analysés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24FCE1-4E84-4F6E-8685-18A4D4C0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A42E74-FA58-4512-8EA2-2A171000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A025555A-5672-4CAA-A177-94A914533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382492"/>
              </p:ext>
            </p:extLst>
          </p:nvPr>
        </p:nvGraphicFramePr>
        <p:xfrm>
          <a:off x="795194" y="1513508"/>
          <a:ext cx="10858861" cy="4847742"/>
        </p:xfrm>
        <a:graphic>
          <a:graphicData uri="http://schemas.openxmlformats.org/drawingml/2006/table">
            <a:tbl>
              <a:tblPr/>
              <a:tblGrid>
                <a:gridCol w="1271448">
                  <a:extLst>
                    <a:ext uri="{9D8B030D-6E8A-4147-A177-3AD203B41FA5}">
                      <a16:colId xmlns:a16="http://schemas.microsoft.com/office/drawing/2014/main" val="4164069013"/>
                    </a:ext>
                  </a:extLst>
                </a:gridCol>
                <a:gridCol w="2439808">
                  <a:extLst>
                    <a:ext uri="{9D8B030D-6E8A-4147-A177-3AD203B41FA5}">
                      <a16:colId xmlns:a16="http://schemas.microsoft.com/office/drawing/2014/main" val="58454497"/>
                    </a:ext>
                  </a:extLst>
                </a:gridCol>
                <a:gridCol w="7147605">
                  <a:extLst>
                    <a:ext uri="{9D8B030D-6E8A-4147-A177-3AD203B41FA5}">
                      <a16:colId xmlns:a16="http://schemas.microsoft.com/office/drawing/2014/main" val="493422933"/>
                    </a:ext>
                  </a:extLst>
                </a:gridCol>
              </a:tblGrid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Catégorie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Problème analysé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38197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Titre non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34889"/>
                  </a:ext>
                </a:extLst>
              </a:tr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Div class=keywords contient des mots clés cachés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84285"/>
                  </a:ext>
                </a:extLst>
              </a:tr>
              <a:tr h="2727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Méta description : l'attribut "Content" n'est pas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04890"/>
                  </a:ext>
                </a:extLst>
              </a:tr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Liens qui retournent sur l'index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729615"/>
                  </a:ext>
                </a:extLst>
              </a:tr>
              <a:tr h="2727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description de l’image n'est pas correct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09200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Les h3 sont au dessus des h2 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639496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Taille du paragraphe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813745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Langue renseignée par défaut 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98443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Les images ne sont pas dans un format adapté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64613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Bouton trop petit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9086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Manque de contraste dans la couleur des boutons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53095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l'attribut "Content" n'est pas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573592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Il n'y a pas de balise  "robots"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65480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Répétitions de mots clés dans la description de l'image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86818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Répétitions de mots clés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88595"/>
                  </a:ext>
                </a:extLst>
              </a:tr>
            </a:tbl>
          </a:graphicData>
        </a:graphic>
      </p:graphicFrame>
      <p:pic>
        <p:nvPicPr>
          <p:cNvPr id="15" name="Image 1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602F90A-A352-43BF-AEFB-0BE59428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BBB52-48DE-406A-9460-C3A84A76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51" y="130915"/>
            <a:ext cx="10353762" cy="970450"/>
          </a:xfrm>
        </p:spPr>
        <p:txBody>
          <a:bodyPr/>
          <a:lstStyle/>
          <a:p>
            <a:r>
              <a:rPr lang="fr-FR" dirty="0"/>
              <a:t>Cinq erreurs SEO.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C7BB2-5F06-49EF-8A72-F53D002D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99" y="1101365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Le titre du site n’est pas renseigné.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Une ligne de code contient des mots cachés pour tromper google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La balise méta description n’est pas renseignée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Les liens des réseaux sociaux retournent sur l’index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Répétition de mots clés non cohérents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3BF9EE-3562-428C-9F81-E09CD271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841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0F22E3-4616-4027-8458-0BAA7028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273" y="646841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4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D3A58-F8B9-42F5-B32D-8DFD6901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072140"/>
            <a:ext cx="1695450" cy="4537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2CE58A6-1336-4887-9255-B41A76A5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7" y="2333370"/>
            <a:ext cx="7467600" cy="428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A1098B-DA62-485A-B04E-F9411B139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539" y="3101952"/>
            <a:ext cx="3381375" cy="3724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F4EFCFF-A7DC-469D-A30A-2BAC2E725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27" y="4210039"/>
            <a:ext cx="6781800" cy="2762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56EEB5F-CE48-4712-B1C7-2985C8B74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11" y="4990348"/>
            <a:ext cx="10077450" cy="438150"/>
          </a:xfrm>
          <a:prstGeom prst="rect">
            <a:avLst/>
          </a:prstGeom>
        </p:spPr>
      </p:pic>
      <p:pic>
        <p:nvPicPr>
          <p:cNvPr id="17" name="Image 1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F0576FB8-0020-43DB-8840-EFBDE27BB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7F5462D-3E1A-4BD3-B6A5-A6498D0B6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0550" y="1586026"/>
            <a:ext cx="4095750" cy="2952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4266AC0-CD40-4204-B749-60E4DA6B2D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7539" y="3429000"/>
            <a:ext cx="6315075" cy="4000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051B761-493C-4A5E-ACD4-534A29CFAA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11" y="5517581"/>
            <a:ext cx="8562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1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B7AD-C275-49C9-9544-4AAD0FC7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1" y="102635"/>
            <a:ext cx="10353762" cy="970450"/>
          </a:xfrm>
        </p:spPr>
        <p:txBody>
          <a:bodyPr/>
          <a:lstStyle/>
          <a:p>
            <a:r>
              <a:rPr lang="fr-FR" dirty="0"/>
              <a:t>Cinq erreurs d’accessibilités.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00492-CB56-4EF1-8B05-F0A8000C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49" y="1073085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La description des images n’est pas correct.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La langue du site n’est pas renseignée.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Il y a un paragraphe qui compte moins de 11px de haut.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Les icones des réseaux sociaux sont trop petites.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 contraste pour le bouton contact n’est pas conforme.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06B6B8-57E2-4FE7-A50E-F8D3A65E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7762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CBFF30-F66D-4FC2-9003-EE7091C9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996" y="6427762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5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E9B1EF-DDF0-4936-9E4D-193E3B5B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1" y="2259473"/>
            <a:ext cx="1819275" cy="2190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A047C65-CDD8-4D96-8370-A670CDF1A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9" y="5125776"/>
            <a:ext cx="1895475" cy="685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930863-50CB-4BE0-AB78-7758EBB47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889" y="1592661"/>
            <a:ext cx="5338879" cy="12579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4A99E2-D3EC-4B94-9EE3-05C0BD421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07" y="3926849"/>
            <a:ext cx="685800" cy="55245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342D27E-0EE7-4A18-BD2C-515896F65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130" y="1002873"/>
            <a:ext cx="6200775" cy="504825"/>
          </a:xfrm>
          <a:prstGeom prst="rect">
            <a:avLst/>
          </a:prstGeom>
        </p:spPr>
      </p:pic>
      <p:pic>
        <p:nvPicPr>
          <p:cNvPr id="27" name="Image 2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A4CCAF0-24D0-4D44-AF53-E22221532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064" y="4850603"/>
            <a:ext cx="1904762" cy="1904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45A617-6B9D-42A3-A846-99247DC845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414" y="4980692"/>
            <a:ext cx="2477618" cy="10377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F624462-3DBD-44BE-B667-BD7850C41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7105" y="3016869"/>
            <a:ext cx="6115050" cy="15144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7FFC2D2-FB27-4896-BD82-C78787448E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9193" y="3871415"/>
            <a:ext cx="83933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A66C0-6ACC-40D6-AD53-7AF6373F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mots clés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AE0F70-38F4-4777-9A80-7E684995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8599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9A9B81-3A0B-42DA-8C26-8A3064CF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88598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6</a:t>
            </a:fld>
            <a:endParaRPr lang="fr-FR" dirty="0"/>
          </a:p>
        </p:txBody>
      </p:sp>
      <p:graphicFrame>
        <p:nvGraphicFramePr>
          <p:cNvPr id="21" name="Espace réservé du contenu 20">
            <a:extLst>
              <a:ext uri="{FF2B5EF4-FFF2-40B4-BE49-F238E27FC236}">
                <a16:creationId xmlns:a16="http://schemas.microsoft.com/office/drawing/2014/main" id="{D6D78CCB-8B40-487C-B5B2-537118AFC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788592"/>
              </p:ext>
            </p:extLst>
          </p:nvPr>
        </p:nvGraphicFramePr>
        <p:xfrm>
          <a:off x="188535" y="1360219"/>
          <a:ext cx="11689237" cy="5002872"/>
        </p:xfrm>
        <a:graphic>
          <a:graphicData uri="http://schemas.openxmlformats.org/drawingml/2006/table">
            <a:tbl>
              <a:tblPr/>
              <a:tblGrid>
                <a:gridCol w="2356288">
                  <a:extLst>
                    <a:ext uri="{9D8B030D-6E8A-4147-A177-3AD203B41FA5}">
                      <a16:colId xmlns:a16="http://schemas.microsoft.com/office/drawing/2014/main" val="1274738162"/>
                    </a:ext>
                  </a:extLst>
                </a:gridCol>
                <a:gridCol w="1649401">
                  <a:extLst>
                    <a:ext uri="{9D8B030D-6E8A-4147-A177-3AD203B41FA5}">
                      <a16:colId xmlns:a16="http://schemas.microsoft.com/office/drawing/2014/main" val="3955225849"/>
                    </a:ext>
                  </a:extLst>
                </a:gridCol>
                <a:gridCol w="3278314">
                  <a:extLst>
                    <a:ext uri="{9D8B030D-6E8A-4147-A177-3AD203B41FA5}">
                      <a16:colId xmlns:a16="http://schemas.microsoft.com/office/drawing/2014/main" val="2382369420"/>
                    </a:ext>
                  </a:extLst>
                </a:gridCol>
                <a:gridCol w="2725098">
                  <a:extLst>
                    <a:ext uri="{9D8B030D-6E8A-4147-A177-3AD203B41FA5}">
                      <a16:colId xmlns:a16="http://schemas.microsoft.com/office/drawing/2014/main" val="3166261810"/>
                    </a:ext>
                  </a:extLst>
                </a:gridCol>
                <a:gridCol w="1680136">
                  <a:extLst>
                    <a:ext uri="{9D8B030D-6E8A-4147-A177-3AD203B41FA5}">
                      <a16:colId xmlns:a16="http://schemas.microsoft.com/office/drawing/2014/main" val="2281060492"/>
                    </a:ext>
                  </a:extLst>
                </a:gridCol>
              </a:tblGrid>
              <a:tr h="361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sng" strike="noStrike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Mots Clés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789273"/>
                  </a:ext>
                </a:extLst>
              </a:tr>
              <a:tr h="29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6672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Graphiste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Devenir une 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Illustrations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79367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Internet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Donner de la visibilité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Rhône-alpes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Stratégie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87759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Région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Région 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6822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chouette 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Entreprises locales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sur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568900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 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17914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Equipe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 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040117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web design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39663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98744"/>
                  </a:ext>
                </a:extLst>
              </a:tr>
              <a:tr h="29999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21885"/>
                  </a:ext>
                </a:extLst>
              </a:tr>
              <a:tr h="361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sng" strike="noStrike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Mots Clés retenus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84540"/>
                  </a:ext>
                </a:extLst>
              </a:tr>
              <a:tr h="29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4451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chouette 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Entreprises locales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48502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 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de web design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Devenir une 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2183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95292"/>
                  </a:ext>
                </a:extLst>
              </a:tr>
            </a:tbl>
          </a:graphicData>
        </a:graphic>
      </p:graphicFrame>
      <p:pic>
        <p:nvPicPr>
          <p:cNvPr id="23" name="Image 22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E8FBB01-E952-455B-89F7-BBE7D5EC0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55" y="0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0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95EDA-F476-4225-BAB1-5887FFF8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91"/>
            <a:ext cx="9044586" cy="970450"/>
          </a:xfrm>
        </p:spPr>
        <p:txBody>
          <a:bodyPr>
            <a:normAutofit/>
          </a:bodyPr>
          <a:lstStyle/>
          <a:p>
            <a:r>
              <a:rPr lang="fr-FR" sz="4000" dirty="0"/>
              <a:t>Test au commencement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EA7B4F-9782-4576-9904-88547B8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95" y="6456240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77B1BB-27D1-4F09-B9DF-745F602F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66855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7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F7E3E918-12EE-4174-8402-72FC067E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59" y="1381581"/>
            <a:ext cx="5410200" cy="205740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C524B0D-3E46-46AA-A54F-0EC3C8796346}"/>
              </a:ext>
            </a:extLst>
          </p:cNvPr>
          <p:cNvSpPr txBox="1"/>
          <p:nvPr/>
        </p:nvSpPr>
        <p:spPr>
          <a:xfrm>
            <a:off x="179126" y="958612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3E0C311-241A-4007-BA0E-254E4B4C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81" y="1979649"/>
            <a:ext cx="3819525" cy="28479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77AF783-3DEE-49DF-B55B-81CA3E5C45F5}"/>
              </a:ext>
            </a:extLst>
          </p:cNvPr>
          <p:cNvSpPr txBox="1"/>
          <p:nvPr/>
        </p:nvSpPr>
        <p:spPr>
          <a:xfrm>
            <a:off x="7379270" y="1581782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E90E1D-03DD-4327-8C26-860F5A43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9" y="3969918"/>
            <a:ext cx="7058025" cy="17907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4D8E548-0B4D-4347-8EE2-ED40C65DFBCB}"/>
              </a:ext>
            </a:extLst>
          </p:cNvPr>
          <p:cNvSpPr txBox="1"/>
          <p:nvPr/>
        </p:nvSpPr>
        <p:spPr>
          <a:xfrm>
            <a:off x="179126" y="3600586"/>
            <a:ext cx="240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</p:txBody>
      </p:sp>
      <p:pic>
        <p:nvPicPr>
          <p:cNvPr id="21" name="Image 20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583FF2ED-77B9-4B46-A531-8B6BF4EE6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143CD60-E521-4BDF-A035-ABE0439B1D3D}"/>
              </a:ext>
            </a:extLst>
          </p:cNvPr>
          <p:cNvSpPr txBox="1"/>
          <p:nvPr/>
        </p:nvSpPr>
        <p:spPr>
          <a:xfrm>
            <a:off x="4831238" y="6456240"/>
            <a:ext cx="611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chouette agence page 1</a:t>
            </a:r>
          </a:p>
        </p:txBody>
      </p:sp>
    </p:spTree>
    <p:extLst>
      <p:ext uri="{BB962C8B-B14F-4D97-AF65-F5344CB8AC3E}">
        <p14:creationId xmlns:p14="http://schemas.microsoft.com/office/powerpoint/2010/main" val="40984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8784B93-C753-4C93-B334-8722EADF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91"/>
            <a:ext cx="9044586" cy="970450"/>
          </a:xfrm>
        </p:spPr>
        <p:txBody>
          <a:bodyPr>
            <a:normAutofit/>
          </a:bodyPr>
          <a:lstStyle/>
          <a:p>
            <a:r>
              <a:rPr lang="fr-FR" sz="4000" dirty="0"/>
              <a:t>Test au commencement du projet.</a:t>
            </a:r>
            <a:endParaRPr lang="fr-FR" dirty="0"/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7760891B-899E-4A66-AFA6-5DF02086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95" y="6456240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5D7FC684-415D-483B-BD01-95B127A8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66855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8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A6AAA1-2706-4817-BA6C-C723550C9442}"/>
              </a:ext>
            </a:extLst>
          </p:cNvPr>
          <p:cNvSpPr txBox="1"/>
          <p:nvPr/>
        </p:nvSpPr>
        <p:spPr>
          <a:xfrm>
            <a:off x="179126" y="958612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3EAF8B-75E3-4773-8CF2-A8B89CB7EC73}"/>
              </a:ext>
            </a:extLst>
          </p:cNvPr>
          <p:cNvSpPr txBox="1"/>
          <p:nvPr/>
        </p:nvSpPr>
        <p:spPr>
          <a:xfrm>
            <a:off x="7379270" y="1581782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249A9D-FC62-4269-92F6-849BD7F10715}"/>
              </a:ext>
            </a:extLst>
          </p:cNvPr>
          <p:cNvSpPr txBox="1"/>
          <p:nvPr/>
        </p:nvSpPr>
        <p:spPr>
          <a:xfrm>
            <a:off x="179126" y="3600586"/>
            <a:ext cx="240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</p:txBody>
      </p:sp>
      <p:pic>
        <p:nvPicPr>
          <p:cNvPr id="15" name="Image 1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1B724DB6-4BAD-4A7C-9CE5-7F30EE2D4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A0FE6E8-8A69-4027-98B7-83F827DE87C5}"/>
              </a:ext>
            </a:extLst>
          </p:cNvPr>
          <p:cNvSpPr txBox="1"/>
          <p:nvPr/>
        </p:nvSpPr>
        <p:spPr>
          <a:xfrm>
            <a:off x="4831238" y="6456240"/>
            <a:ext cx="611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chouette agence page 2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80A878B-546B-4D61-BA3C-83867256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577" y="1951114"/>
            <a:ext cx="5048250" cy="369153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91B8A5-202A-4B3F-9AE1-F2E8D3237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80" y="1384751"/>
            <a:ext cx="5459072" cy="205422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10740D3-F0F5-4DFE-8815-8E58826F9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0" y="4050586"/>
            <a:ext cx="5379078" cy="18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8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C8B9509-83FF-406D-8534-4580EA85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dirty="0"/>
              <a:t>Test réalisé suite…</a:t>
            </a: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1FB41E86-966A-49B2-969D-78DC496B51CE}"/>
              </a:ext>
            </a:extLst>
          </p:cNvPr>
          <p:cNvSpPr txBox="1">
            <a:spLocks/>
          </p:cNvSpPr>
          <p:nvPr/>
        </p:nvSpPr>
        <p:spPr>
          <a:xfrm>
            <a:off x="0" y="6484397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FF8B3A32-9F4B-4AFD-BF51-D75D72D402B5}"/>
              </a:ext>
            </a:extLst>
          </p:cNvPr>
          <p:cNvSpPr txBox="1">
            <a:spLocks/>
          </p:cNvSpPr>
          <p:nvPr/>
        </p:nvSpPr>
        <p:spPr>
          <a:xfrm>
            <a:off x="11438455" y="648439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346826-A150-40DA-A0FA-3017134F7F3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A11BC-0118-491D-9863-27B7A2ABF642}"/>
              </a:ext>
            </a:extLst>
          </p:cNvPr>
          <p:cNvSpPr txBox="1"/>
          <p:nvPr/>
        </p:nvSpPr>
        <p:spPr>
          <a:xfrm>
            <a:off x="2846553" y="1768500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wave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B74CD3-6CAF-4997-B0C9-FB14D8F47886}"/>
              </a:ext>
            </a:extLst>
          </p:cNvPr>
          <p:cNvSpPr txBox="1"/>
          <p:nvPr/>
        </p:nvSpPr>
        <p:spPr>
          <a:xfrm>
            <a:off x="7434110" y="1768500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Mobile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7544CB-6E4C-4385-AD2F-67D4EE1BCE6E}"/>
              </a:ext>
            </a:extLst>
          </p:cNvPr>
          <p:cNvSpPr txBox="1"/>
          <p:nvPr/>
        </p:nvSpPr>
        <p:spPr>
          <a:xfrm>
            <a:off x="7350424" y="3990124"/>
            <a:ext cx="330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sur </a:t>
            </a:r>
            <a:r>
              <a:rPr lang="fr-FR" dirty="0" err="1"/>
              <a:t>PageSpeed</a:t>
            </a:r>
            <a:r>
              <a:rPr lang="fr-FR" dirty="0"/>
              <a:t> : Ordinateur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61E895-1901-4BD1-9059-6D4677DE4A7E}"/>
              </a:ext>
            </a:extLst>
          </p:cNvPr>
          <p:cNvSpPr txBox="1"/>
          <p:nvPr/>
        </p:nvSpPr>
        <p:spPr>
          <a:xfrm>
            <a:off x="4679958" y="6488668"/>
            <a:ext cx="27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chouette agence page 1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9947E4A-82B7-4D1F-AF9C-BEF80A31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41" y="2158533"/>
            <a:ext cx="3868182" cy="403251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B33D366-5ED9-4DB4-A5CE-C9BCF451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41" y="2242398"/>
            <a:ext cx="3435435" cy="153528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ACCC8F7-3506-4E3A-B72F-80644621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741" y="4516810"/>
            <a:ext cx="3435435" cy="15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Grand écran</PresentationFormat>
  <Paragraphs>470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Calisto MT</vt:lpstr>
      <vt:lpstr>Wingdings 2</vt:lpstr>
      <vt:lpstr>Ardoise</vt:lpstr>
      <vt:lpstr>La chouette agence</vt:lpstr>
      <vt:lpstr>Compte-rendu SEO</vt:lpstr>
      <vt:lpstr>Problèmes analysés</vt:lpstr>
      <vt:lpstr>Cinq erreurs SEO.</vt:lpstr>
      <vt:lpstr>Cinq erreurs d’accessibilités.</vt:lpstr>
      <vt:lpstr>Les mots clés</vt:lpstr>
      <vt:lpstr>Test au commencement du projet.</vt:lpstr>
      <vt:lpstr>Test au commencement du projet.</vt:lpstr>
      <vt:lpstr>Test réalisé suite…</vt:lpstr>
      <vt:lpstr>Test réalisé suite…</vt:lpstr>
      <vt:lpstr>Test à la fin du projet.</vt:lpstr>
      <vt:lpstr>Présentation PowerPoint</vt:lpstr>
      <vt:lpstr>Test réalisé suite…</vt:lpstr>
      <vt:lpstr>Test réalisé suite…</vt:lpstr>
      <vt:lpstr>Présentation PowerPoint</vt:lpstr>
      <vt:lpstr>Présentation PowerPoint</vt:lpstr>
      <vt:lpstr>Validation W3C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 agence</dc:title>
  <dc:creator>Olivier Feys</dc:creator>
  <cp:lastModifiedBy>Olivier Feys</cp:lastModifiedBy>
  <cp:revision>39</cp:revision>
  <dcterms:created xsi:type="dcterms:W3CDTF">2020-09-21T10:02:31Z</dcterms:created>
  <dcterms:modified xsi:type="dcterms:W3CDTF">2020-10-07T08:12:12Z</dcterms:modified>
</cp:coreProperties>
</file>