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1"/>
  </p:notesMasterIdLst>
  <p:sldIdLst>
    <p:sldId id="256" r:id="rId2"/>
    <p:sldId id="257" r:id="rId3"/>
    <p:sldId id="267" r:id="rId4"/>
    <p:sldId id="264" r:id="rId5"/>
    <p:sldId id="265" r:id="rId6"/>
    <p:sldId id="266" r:id="rId7"/>
    <p:sldId id="258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Feys" initials="OF" lastIdx="1" clrIdx="0">
    <p:extLst>
      <p:ext uri="{19B8F6BF-5375-455C-9EA6-DF929625EA0E}">
        <p15:presenceInfo xmlns:p15="http://schemas.microsoft.com/office/powerpoint/2012/main" userId="08edb62fc4819e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7EC79-C02D-4511-8596-5B719AB0BA58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9A176-D017-4137-B087-B4E4DD107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106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6672-6A6D-437A-AC60-802486552C25}" type="datetime1">
              <a:rPr lang="fr-FR" smtClean="0"/>
              <a:t>25/09/2020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72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2C74-BC49-4A8A-9808-C67AA7953E97}" type="datetime1">
              <a:rPr lang="fr-FR" smtClean="0"/>
              <a:t>25/09/2020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00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FFB0-5E1A-4586-B26E-2FFA7A97DAC0}" type="datetime1">
              <a:rPr lang="fr-FR" smtClean="0"/>
              <a:t>25/09/2020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62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5CF7-FF79-487F-8277-FA58DEC4D734}" type="datetime1">
              <a:rPr lang="fr-FR" smtClean="0"/>
              <a:t>25/09/2020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739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7CC-8A18-4350-BF78-F8AB38F1C3E1}" type="datetime1">
              <a:rPr lang="fr-FR" smtClean="0"/>
              <a:t>25/09/2020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1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BC5A-F83C-4E18-8703-F163F4E43502}" type="datetime1">
              <a:rPr lang="fr-FR" smtClean="0"/>
              <a:t>25/09/2020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57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9332-A07C-4135-BC92-05A9232D039E}" type="datetime1">
              <a:rPr lang="fr-FR" smtClean="0"/>
              <a:t>25/09/2020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1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79AB-AA44-4EE5-B903-061136CB7E26}" type="datetime1">
              <a:rPr lang="fr-FR" smtClean="0"/>
              <a:t>25/09/2020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22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CFB2-18E7-43BE-B407-AD05404F9F24}" type="datetime1">
              <a:rPr lang="fr-FR" smtClean="0"/>
              <a:t>25/09/2020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4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9453-DB20-40CA-81FB-0030385A7D84}" type="datetime1">
              <a:rPr lang="fr-FR" smtClean="0"/>
              <a:t>25/09/2020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64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A5A-8235-4FC6-904E-28F3B4E386C9}" type="datetime1">
              <a:rPr lang="fr-FR" smtClean="0"/>
              <a:t>25/09/2020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71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DEC-81F2-43CB-8577-9C77405B9A15}" type="datetime1">
              <a:rPr lang="fr-FR" smtClean="0"/>
              <a:t>25/09/2020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32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ED4B-2B6D-44C7-92C7-B543E57F4207}" type="datetime1">
              <a:rPr lang="fr-FR" smtClean="0"/>
              <a:t>25/09/2020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56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D342-23D3-496E-9B94-EF6A7D9C2157}" type="datetime1">
              <a:rPr lang="fr-FR" smtClean="0"/>
              <a:t>25/09/2020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37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EC59-9042-44A6-A74A-E04B211E3903}" type="datetime1">
              <a:rPr lang="fr-FR" smtClean="0"/>
              <a:t>25/09/2020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9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8E58-BEFD-463D-ACE6-840BB73A8368}" type="datetime1">
              <a:rPr lang="fr-FR" smtClean="0"/>
              <a:t>25/09/2020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34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A18-1E7E-4526-9282-5835383EB457}" type="datetime1">
              <a:rPr lang="fr-FR" smtClean="0"/>
              <a:t>25/09/2020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95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F89E11-6602-4AEE-8E70-C3E4C6D70B21}" type="datetime1">
              <a:rPr lang="fr-FR" smtClean="0"/>
              <a:t>25/09/2020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813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6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37D46-9257-4639-8E16-50FCC4410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504825"/>
            <a:ext cx="10768289" cy="3200400"/>
          </a:xfrm>
        </p:spPr>
        <p:txBody>
          <a:bodyPr/>
          <a:lstStyle/>
          <a:p>
            <a:r>
              <a:rPr lang="fr-FR"/>
              <a:t>La chouette agence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2E581C-B512-4B67-A5FF-9A8D05295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Le référencement SEO</a:t>
            </a:r>
          </a:p>
        </p:txBody>
      </p:sp>
      <p:pic>
        <p:nvPicPr>
          <p:cNvPr id="5" name="Image 4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E9EACCA8-94F0-402B-9824-A48F732D5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69" y="200263"/>
            <a:ext cx="1904762" cy="1904762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7DD59F-3FFD-4643-AD7A-2E6A8D7A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1437" y="6433614"/>
            <a:ext cx="6672865" cy="365125"/>
          </a:xfrm>
        </p:spPr>
        <p:txBody>
          <a:bodyPr/>
          <a:lstStyle/>
          <a:p>
            <a:r>
              <a:rPr lang="fr-FR" dirty="0"/>
              <a:t>Optimisez un site web existant - Projet 4 - Feys Olivier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09D518-C3C6-45C1-B5CE-B44C86B1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6939" y="6433613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02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3422C6-CAB8-498D-9307-66F0C49D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89" y="200263"/>
            <a:ext cx="10353762" cy="970450"/>
          </a:xfrm>
        </p:spPr>
        <p:txBody>
          <a:bodyPr/>
          <a:lstStyle/>
          <a:p>
            <a:r>
              <a:rPr lang="fr-FR" dirty="0"/>
              <a:t>Compte-rendu SEO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07A817-DBB3-43B6-BF6E-FCE0E4946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277" y="1585912"/>
            <a:ext cx="10353762" cy="3686175"/>
          </a:xfrm>
        </p:spPr>
        <p:txBody>
          <a:bodyPr>
            <a:normAutofit fontScale="92500" lnSpcReduction="20000"/>
          </a:bodyPr>
          <a:lstStyle/>
          <a:p>
            <a:pPr lvl="1"/>
            <a:endParaRPr lang="fr-FR" sz="2600" dirty="0"/>
          </a:p>
          <a:p>
            <a:pPr lvl="1"/>
            <a:r>
              <a:rPr lang="fr-FR" sz="2800" dirty="0"/>
              <a:t>Sommaire</a:t>
            </a:r>
          </a:p>
          <a:p>
            <a:pPr lvl="1" algn="ctr"/>
            <a:endParaRPr lang="fr-FR" sz="2800" dirty="0"/>
          </a:p>
          <a:p>
            <a:pPr lvl="1"/>
            <a:r>
              <a:rPr lang="fr-FR" sz="2600" dirty="0"/>
              <a:t>1) Liste des erreurs repérées.</a:t>
            </a:r>
          </a:p>
          <a:p>
            <a:pPr lvl="1"/>
            <a:r>
              <a:rPr lang="fr-FR" sz="2400" dirty="0"/>
              <a:t>2) Le choix des mots clés.</a:t>
            </a:r>
          </a:p>
          <a:p>
            <a:pPr lvl="1"/>
            <a:r>
              <a:rPr lang="fr-FR" sz="2400" dirty="0"/>
              <a:t>3) Compte-rendu des tests avant correction.</a:t>
            </a:r>
          </a:p>
          <a:p>
            <a:pPr lvl="1"/>
            <a:r>
              <a:rPr lang="fr-FR" sz="2400" dirty="0"/>
              <a:t>4) Compte-rendu des tests après correction.</a:t>
            </a:r>
          </a:p>
          <a:p>
            <a:pPr lvl="1"/>
            <a:r>
              <a:rPr lang="fr-FR" sz="2400" dirty="0"/>
              <a:t>5) Résumé.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A27D79-6C1C-4075-8A29-AB386257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BF3E1B-03CC-4880-A9F4-1FB25540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267" y="6475174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D3B0D771-BEE3-4D19-957B-EBA505420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69" y="200263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1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BD549-B9E8-43B7-8F53-74DD704D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analysé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24FCE1-4E84-4F6E-8685-18A4D4C0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/>
          <a:lstStyle/>
          <a:p>
            <a:r>
              <a:rPr lang="fr-FR" dirty="0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A42E74-FA58-4512-8EA2-2A171000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492874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3</a:t>
            </a:fld>
            <a:endParaRPr lang="fr-FR" dirty="0"/>
          </a:p>
        </p:txBody>
      </p:sp>
      <p:graphicFrame>
        <p:nvGraphicFramePr>
          <p:cNvPr id="12" name="Espace réservé du contenu 11">
            <a:extLst>
              <a:ext uri="{FF2B5EF4-FFF2-40B4-BE49-F238E27FC236}">
                <a16:creationId xmlns:a16="http://schemas.microsoft.com/office/drawing/2014/main" id="{A025555A-5672-4CAA-A177-94A914533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90227"/>
              </p:ext>
            </p:extLst>
          </p:nvPr>
        </p:nvGraphicFramePr>
        <p:xfrm>
          <a:off x="795194" y="1513508"/>
          <a:ext cx="10858861" cy="4546357"/>
        </p:xfrm>
        <a:graphic>
          <a:graphicData uri="http://schemas.openxmlformats.org/drawingml/2006/table">
            <a:tbl>
              <a:tblPr/>
              <a:tblGrid>
                <a:gridCol w="1271448">
                  <a:extLst>
                    <a:ext uri="{9D8B030D-6E8A-4147-A177-3AD203B41FA5}">
                      <a16:colId xmlns:a16="http://schemas.microsoft.com/office/drawing/2014/main" val="4164069013"/>
                    </a:ext>
                  </a:extLst>
                </a:gridCol>
                <a:gridCol w="2439808">
                  <a:extLst>
                    <a:ext uri="{9D8B030D-6E8A-4147-A177-3AD203B41FA5}">
                      <a16:colId xmlns:a16="http://schemas.microsoft.com/office/drawing/2014/main" val="58454497"/>
                    </a:ext>
                  </a:extLst>
                </a:gridCol>
                <a:gridCol w="7147605">
                  <a:extLst>
                    <a:ext uri="{9D8B030D-6E8A-4147-A177-3AD203B41FA5}">
                      <a16:colId xmlns:a16="http://schemas.microsoft.com/office/drawing/2014/main" val="493422933"/>
                    </a:ext>
                  </a:extLst>
                </a:gridCol>
              </a:tblGrid>
              <a:tr h="40649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Categorie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Problème analysé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438197"/>
                  </a:ext>
                </a:extLst>
              </a:tr>
              <a:tr h="25673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Title non renseigné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34889"/>
                  </a:ext>
                </a:extLst>
              </a:tr>
              <a:tr h="40649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 Div class=keywords contient des mots clés cachés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084285"/>
                  </a:ext>
                </a:extLst>
              </a:tr>
              <a:tr h="27278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Méta description : l'attribu "Content" n'est pas renseigné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04890"/>
                  </a:ext>
                </a:extLst>
              </a:tr>
              <a:tr h="40649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Liens qui retournent sur l'index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729615"/>
                  </a:ext>
                </a:extLst>
              </a:tr>
              <a:tr h="27278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 description de l image n'est pas correct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09200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Les h3 sont au dessus des h2 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639496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Taille du paragraphe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813745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Langue renseigné par défaut 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698443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Les images ne sont pas dans un format adapté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764613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Bouton trop petit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9086"/>
                  </a:ext>
                </a:extLst>
              </a:tr>
              <a:tr h="25673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Manque de contraste dans la Couleur des boutons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53095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l'attribu "Content" n'est pas renseigné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573592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Il n'y a pas de balise  "robots"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765480"/>
                  </a:ext>
                </a:extLst>
              </a:tr>
              <a:tr h="25673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Répétitions de mots clés dans la description de l'image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86818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Répétitions de mots clés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88595"/>
                  </a:ext>
                </a:extLst>
              </a:tr>
            </a:tbl>
          </a:graphicData>
        </a:graphic>
      </p:graphicFrame>
      <p:pic>
        <p:nvPicPr>
          <p:cNvPr id="15" name="Image 14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A602F90A-A352-43BF-AEFB-0BE594283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69" y="200263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6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BBB52-48DE-406A-9460-C3A84A76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551" y="130915"/>
            <a:ext cx="10353762" cy="970450"/>
          </a:xfrm>
        </p:spPr>
        <p:txBody>
          <a:bodyPr/>
          <a:lstStyle/>
          <a:p>
            <a:r>
              <a:rPr lang="fr-FR" dirty="0"/>
              <a:t>Cinq erreurs SEO.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C7BB2-5F06-49EF-8A72-F53D002D4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99" y="1101365"/>
            <a:ext cx="10353762" cy="4058751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BB51"/>
              </a:buClr>
            </a:pPr>
            <a:r>
              <a:rPr lang="fr-FR" dirty="0"/>
              <a:t>Le titre du site n’est pas renseigné. 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Une ligne de code contient des mots cachés pour tromper google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La balise méta description n’est pas renseigné 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Les liens des réseaux sociaux retournent sur l’index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Répétitions de mots clés non cohérents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3BF9EE-3562-428C-9F81-E09CD271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68415"/>
            <a:ext cx="6672865" cy="365125"/>
          </a:xfrm>
        </p:spPr>
        <p:txBody>
          <a:bodyPr/>
          <a:lstStyle/>
          <a:p>
            <a:r>
              <a:rPr lang="fr-FR" dirty="0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0F22E3-4616-4027-8458-0BAA7028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273" y="6468414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4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C8D3A58-F8B9-42F5-B32D-8DFD6901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1072140"/>
            <a:ext cx="1695450" cy="4537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2CE58A6-1336-4887-9255-B41A76A50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27" y="2333370"/>
            <a:ext cx="7467600" cy="4286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BA1098B-DA62-485A-B04E-F9411B139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539" y="3101952"/>
            <a:ext cx="3381375" cy="37247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F4EFCFF-A7DC-469D-A30A-2BAC2E725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27" y="4210039"/>
            <a:ext cx="6781800" cy="2762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56EEB5F-CE48-4712-B1C7-2985C8B74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11" y="4990348"/>
            <a:ext cx="10077450" cy="438150"/>
          </a:xfrm>
          <a:prstGeom prst="rect">
            <a:avLst/>
          </a:prstGeom>
        </p:spPr>
      </p:pic>
      <p:pic>
        <p:nvPicPr>
          <p:cNvPr id="17" name="Image 16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F0576FB8-0020-43DB-8840-EFBDE27BB1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69" y="200263"/>
            <a:ext cx="1904762" cy="190476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7F5462D-3E1A-4BD3-B6A5-A6498D0B6B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0550" y="1586026"/>
            <a:ext cx="4095750" cy="29527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4266AC0-CD40-4204-B749-60E4DA6B2D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7539" y="3429000"/>
            <a:ext cx="6315075" cy="40005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051B761-493C-4A5E-ACD4-534A29CFAA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511" y="5517581"/>
            <a:ext cx="85629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1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B7AD-C275-49C9-9544-4AAD0FC7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21" y="102635"/>
            <a:ext cx="10353762" cy="970450"/>
          </a:xfrm>
        </p:spPr>
        <p:txBody>
          <a:bodyPr/>
          <a:lstStyle/>
          <a:p>
            <a:r>
              <a:rPr lang="fr-FR" dirty="0"/>
              <a:t>Cinq erreurs d’accessibilités.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D00492-CB56-4EF1-8B05-F0A8000C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49" y="1073085"/>
            <a:ext cx="10353762" cy="4058751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BB51"/>
              </a:buClr>
            </a:pPr>
            <a:r>
              <a:rPr lang="fr-FR" dirty="0"/>
              <a:t>La description des images n’est pas correct.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La langue du site n’est pas renseignée. 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Il y a un paragraphe qui compte moins de 11px de haut.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Les icones des réseaux sociaux sont trop petites.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Le contraste pour le bouton contact n’est pas conforme.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06B6B8-57E2-4FE7-A50E-F8D3A65E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7762"/>
            <a:ext cx="6672865" cy="365125"/>
          </a:xfrm>
        </p:spPr>
        <p:txBody>
          <a:bodyPr/>
          <a:lstStyle/>
          <a:p>
            <a:r>
              <a:rPr lang="fr-FR" dirty="0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CBFF30-F66D-4FC2-9003-EE7091C9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2996" y="6427762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5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5E9B1EF-DDF0-4936-9E4D-193E3B5B6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21" y="2259473"/>
            <a:ext cx="1819275" cy="2190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A047C65-CDD8-4D96-8370-A670CDF1A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69" y="5125776"/>
            <a:ext cx="1895475" cy="6858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4930863-50CB-4BE0-AB78-7758EBB47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550" y="1942312"/>
            <a:ext cx="5338879" cy="125791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B4A99E2-D3EC-4B94-9EE3-05C0BD421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07" y="3926849"/>
            <a:ext cx="685800" cy="5524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3CC562D-0BD3-43CE-B883-A0D3E29F2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4764" y="5125776"/>
            <a:ext cx="2143125" cy="85725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58AEB0F-3F7F-4CCB-B635-BE60D8DF65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7176" y="3353122"/>
            <a:ext cx="6124575" cy="12573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9B86139-AE81-4E64-8094-F1AC324C1A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7989" y="3886522"/>
            <a:ext cx="733425" cy="7239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3342D27E-0EE7-4A18-BD2C-515896F653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7130" y="1002873"/>
            <a:ext cx="6200775" cy="504825"/>
          </a:xfrm>
          <a:prstGeom prst="rect">
            <a:avLst/>
          </a:prstGeom>
        </p:spPr>
      </p:pic>
      <p:pic>
        <p:nvPicPr>
          <p:cNvPr id="27" name="Image 26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DA4CCAF0-24D0-4D44-AF53-E222215323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064" y="4850603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3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A66C0-6ACC-40D6-AD53-7AF6373F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mots clés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AE0F70-38F4-4777-9A80-7E684995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8599"/>
            <a:ext cx="6672865" cy="365125"/>
          </a:xfrm>
        </p:spPr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9A9B81-3A0B-42DA-8C26-8A3064CF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488598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6</a:t>
            </a:fld>
            <a:endParaRPr lang="fr-FR" dirty="0"/>
          </a:p>
        </p:txBody>
      </p:sp>
      <p:graphicFrame>
        <p:nvGraphicFramePr>
          <p:cNvPr id="21" name="Espace réservé du contenu 20">
            <a:extLst>
              <a:ext uri="{FF2B5EF4-FFF2-40B4-BE49-F238E27FC236}">
                <a16:creationId xmlns:a16="http://schemas.microsoft.com/office/drawing/2014/main" id="{D6D78CCB-8B40-487C-B5B2-537118AFC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244469"/>
              </p:ext>
            </p:extLst>
          </p:nvPr>
        </p:nvGraphicFramePr>
        <p:xfrm>
          <a:off x="188535" y="1360219"/>
          <a:ext cx="11689237" cy="5002872"/>
        </p:xfrm>
        <a:graphic>
          <a:graphicData uri="http://schemas.openxmlformats.org/drawingml/2006/table">
            <a:tbl>
              <a:tblPr/>
              <a:tblGrid>
                <a:gridCol w="2356288">
                  <a:extLst>
                    <a:ext uri="{9D8B030D-6E8A-4147-A177-3AD203B41FA5}">
                      <a16:colId xmlns:a16="http://schemas.microsoft.com/office/drawing/2014/main" val="1274738162"/>
                    </a:ext>
                  </a:extLst>
                </a:gridCol>
                <a:gridCol w="1649401">
                  <a:extLst>
                    <a:ext uri="{9D8B030D-6E8A-4147-A177-3AD203B41FA5}">
                      <a16:colId xmlns:a16="http://schemas.microsoft.com/office/drawing/2014/main" val="3955225849"/>
                    </a:ext>
                  </a:extLst>
                </a:gridCol>
                <a:gridCol w="3278314">
                  <a:extLst>
                    <a:ext uri="{9D8B030D-6E8A-4147-A177-3AD203B41FA5}">
                      <a16:colId xmlns:a16="http://schemas.microsoft.com/office/drawing/2014/main" val="2382369420"/>
                    </a:ext>
                  </a:extLst>
                </a:gridCol>
                <a:gridCol w="2725098">
                  <a:extLst>
                    <a:ext uri="{9D8B030D-6E8A-4147-A177-3AD203B41FA5}">
                      <a16:colId xmlns:a16="http://schemas.microsoft.com/office/drawing/2014/main" val="3166261810"/>
                    </a:ext>
                  </a:extLst>
                </a:gridCol>
                <a:gridCol w="1680136">
                  <a:extLst>
                    <a:ext uri="{9D8B030D-6E8A-4147-A177-3AD203B41FA5}">
                      <a16:colId xmlns:a16="http://schemas.microsoft.com/office/drawing/2014/main" val="2281060492"/>
                    </a:ext>
                  </a:extLst>
                </a:gridCol>
              </a:tblGrid>
              <a:tr h="36176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sng" strike="noStrike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Mots Clés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789273"/>
                  </a:ext>
                </a:extLst>
              </a:tr>
              <a:tr h="29117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266728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Graphiste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Devenir une entreprise attractive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Lyonnaise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Illustrations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479367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design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Internet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Donner de la visibibilité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Rhône-alpes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Stratégie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287759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Site 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 attractive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Région Lyonnaise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Région 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668228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 chouette agence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Entreprises locales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 sur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568900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lyonnaise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Design site 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 Lyonnaise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Web design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317914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design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Equipe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de web design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basée à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040117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 web design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939663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298744"/>
                  </a:ext>
                </a:extLst>
              </a:tr>
              <a:tr h="299997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121885"/>
                  </a:ext>
                </a:extLst>
              </a:tr>
              <a:tr h="36176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sng" strike="noStrike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Mots Clés retenus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984540"/>
                  </a:ext>
                </a:extLst>
              </a:tr>
              <a:tr h="29117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344518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 chouette agence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basée à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Entreprises locales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248502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design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Design site 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 de web design basée à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Devenir une entreprise attractive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design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521838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95292"/>
                  </a:ext>
                </a:extLst>
              </a:tr>
            </a:tbl>
          </a:graphicData>
        </a:graphic>
      </p:graphicFrame>
      <p:pic>
        <p:nvPicPr>
          <p:cNvPr id="23" name="Image 22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AE8FBB01-E952-455B-89F7-BBE7D5EC0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055" y="0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0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95EDA-F476-4225-BAB1-5887FFF8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791"/>
            <a:ext cx="9044586" cy="970450"/>
          </a:xfrm>
        </p:spPr>
        <p:txBody>
          <a:bodyPr>
            <a:normAutofit/>
          </a:bodyPr>
          <a:lstStyle/>
          <a:p>
            <a:r>
              <a:rPr lang="fr-FR" sz="4000" dirty="0"/>
              <a:t>Test au commencement du projet.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EA7B4F-9782-4576-9904-88547B8B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95" y="6456240"/>
            <a:ext cx="6672865" cy="365125"/>
          </a:xfrm>
        </p:spPr>
        <p:txBody>
          <a:bodyPr/>
          <a:lstStyle/>
          <a:p>
            <a:r>
              <a:rPr lang="fr-FR"/>
              <a:t>Optimisez un site web existant - Projet 4 - Feys Olivier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77B1BB-27D1-4F09-B9DF-745F602F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566855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7</a:t>
            </a:fld>
            <a:endParaRPr lang="fr-FR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F7E3E918-12EE-4174-8402-72FC067EC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759" y="1381581"/>
            <a:ext cx="5410200" cy="2057400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C524B0D-3E46-46AA-A54F-0EC3C8796346}"/>
              </a:ext>
            </a:extLst>
          </p:cNvPr>
          <p:cNvSpPr txBox="1"/>
          <p:nvPr/>
        </p:nvSpPr>
        <p:spPr>
          <a:xfrm>
            <a:off x="179126" y="958612"/>
            <a:ext cx="276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Lighthouse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3E0C311-241A-4007-BA0E-254E4B4C0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281" y="1979649"/>
            <a:ext cx="3819525" cy="28479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77AF783-3DEE-49DF-B55B-81CA3E5C45F5}"/>
              </a:ext>
            </a:extLst>
          </p:cNvPr>
          <p:cNvSpPr txBox="1"/>
          <p:nvPr/>
        </p:nvSpPr>
        <p:spPr>
          <a:xfrm>
            <a:off x="7379270" y="1581782"/>
            <a:ext cx="20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Axe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E90E1D-03DD-4327-8C26-860F5A43B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59" y="3969918"/>
            <a:ext cx="7058025" cy="17907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14D8E548-0B4D-4347-8EE2-ED40C65DFBCB}"/>
              </a:ext>
            </a:extLst>
          </p:cNvPr>
          <p:cNvSpPr txBox="1"/>
          <p:nvPr/>
        </p:nvSpPr>
        <p:spPr>
          <a:xfrm>
            <a:off x="179126" y="3600586"/>
            <a:ext cx="240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Mesure</a:t>
            </a:r>
          </a:p>
        </p:txBody>
      </p:sp>
      <p:pic>
        <p:nvPicPr>
          <p:cNvPr id="21" name="Image 20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583FF2ED-77B9-4B46-A531-8B6BF4EE6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687" y="278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0EC2A-E31C-4CB7-8BB4-5D53BD00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7" y="124375"/>
            <a:ext cx="5076825" cy="970450"/>
          </a:xfrm>
        </p:spPr>
        <p:txBody>
          <a:bodyPr/>
          <a:lstStyle/>
          <a:p>
            <a:r>
              <a:rPr lang="fr-FR" sz="4000" dirty="0"/>
              <a:t>Test à la fin du projet.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9923E3-67D5-4382-8730-9EE32444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380C14-6E56-4EA7-B681-1D84DE5D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904" y="6492597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8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D4754E8-DC25-41B6-8D5E-213761883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7" y="1655212"/>
            <a:ext cx="5076825" cy="20764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B7F0143-0DD2-473A-B806-6EAD21EE9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427" y="1655212"/>
            <a:ext cx="3867150" cy="105727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436B7CE-8EE1-404B-984C-FA18B3EC5F07}"/>
              </a:ext>
            </a:extLst>
          </p:cNvPr>
          <p:cNvSpPr txBox="1"/>
          <p:nvPr/>
        </p:nvSpPr>
        <p:spPr>
          <a:xfrm>
            <a:off x="14981" y="1226093"/>
            <a:ext cx="2769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Lighthouse</a:t>
            </a:r>
          </a:p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61775FF-9638-43E3-A822-94E7A01F45DF}"/>
              </a:ext>
            </a:extLst>
          </p:cNvPr>
          <p:cNvSpPr txBox="1"/>
          <p:nvPr/>
        </p:nvSpPr>
        <p:spPr>
          <a:xfrm>
            <a:off x="5230229" y="1214604"/>
            <a:ext cx="20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Axe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CE41B0C-A99F-4BDD-9AC8-CB6BE6E789F5}"/>
              </a:ext>
            </a:extLst>
          </p:cNvPr>
          <p:cNvSpPr txBox="1"/>
          <p:nvPr/>
        </p:nvSpPr>
        <p:spPr>
          <a:xfrm>
            <a:off x="0" y="3926190"/>
            <a:ext cx="2405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Mesure</a:t>
            </a:r>
          </a:p>
          <a:p>
            <a:endParaRPr lang="fr-FR" dirty="0"/>
          </a:p>
        </p:txBody>
      </p:sp>
      <p:pic>
        <p:nvPicPr>
          <p:cNvPr id="18" name="Image 17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B5E369E4-4AF7-4CF7-8910-5692EBE60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687" y="278"/>
            <a:ext cx="1904762" cy="1904762"/>
          </a:xfrm>
          <a:prstGeom prst="rect">
            <a:avLst/>
          </a:prstGeom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81E08C72-597A-493F-A9ED-445D3669D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8247" y="4292049"/>
            <a:ext cx="7143750" cy="1733550"/>
          </a:xfrm>
        </p:spPr>
      </p:pic>
    </p:spTree>
    <p:extLst>
      <p:ext uri="{BB962C8B-B14F-4D97-AF65-F5344CB8AC3E}">
        <p14:creationId xmlns:p14="http://schemas.microsoft.com/office/powerpoint/2010/main" val="146758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65BBAD79-49D0-445D-89B3-736AF1C45794}"/>
              </a:ext>
            </a:extLst>
          </p:cNvPr>
          <p:cNvSpPr txBox="1">
            <a:spLocks/>
          </p:cNvSpPr>
          <p:nvPr/>
        </p:nvSpPr>
        <p:spPr>
          <a:xfrm>
            <a:off x="924444" y="2668922"/>
            <a:ext cx="3078749" cy="4482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005799-ADC1-4AA4-A009-6B565577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6816"/>
            <a:ext cx="667286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fr-FR" kern="1200">
                <a:solidFill>
                  <a:srgbClr val="F2F2F2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Optimisez un site web existant - Projet 4 - Feys Olivier</a:t>
            </a:r>
            <a:endParaRPr lang="en-US" kern="1200">
              <a:solidFill>
                <a:srgbClr val="F2F2F2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088C23-6091-42EC-80A4-F890A879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268" y="6472743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4346826-A150-40DA-A0FA-3017134F7F37}" type="slidenum">
              <a:rPr lang="en-US">
                <a:solidFill>
                  <a:srgbClr val="F2F2F2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rgbClr val="F2F2F2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F1C2637-826D-41C6-8C38-8FFF44321708}"/>
              </a:ext>
            </a:extLst>
          </p:cNvPr>
          <p:cNvSpPr txBox="1">
            <a:spLocks/>
          </p:cNvSpPr>
          <p:nvPr/>
        </p:nvSpPr>
        <p:spPr>
          <a:xfrm>
            <a:off x="919119" y="6246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232D545-49FC-4BFB-BC57-A3163F863427}"/>
              </a:ext>
            </a:extLst>
          </p:cNvPr>
          <p:cNvSpPr txBox="1"/>
          <p:nvPr/>
        </p:nvSpPr>
        <p:spPr>
          <a:xfrm>
            <a:off x="576865" y="2632863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72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Résumé </a:t>
            </a:r>
            <a:r>
              <a:rPr lang="en-US" sz="9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{</a:t>
            </a:r>
          </a:p>
        </p:txBody>
      </p:sp>
      <p:pic>
        <p:nvPicPr>
          <p:cNvPr id="32" name="Image 31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139ADE64-5CFD-45A5-A93B-4EFD87FD6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" y="62461"/>
            <a:ext cx="1904762" cy="1904762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41E67A6-0F09-4DCB-8FCA-61CE5D8BF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504" y="4197579"/>
            <a:ext cx="1885950" cy="962025"/>
          </a:xfrm>
          <a:prstGeom prst="rect">
            <a:avLst/>
          </a:prstGeom>
        </p:spPr>
      </p:pic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8177A0CA-CBB0-4A4A-876F-4FB5E4CBFC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4845"/>
              </p:ext>
            </p:extLst>
          </p:nvPr>
        </p:nvGraphicFramePr>
        <p:xfrm>
          <a:off x="4712975" y="1095372"/>
          <a:ext cx="7111706" cy="4068798"/>
        </p:xfrm>
        <a:graphic>
          <a:graphicData uri="http://schemas.openxmlformats.org/drawingml/2006/table">
            <a:tbl>
              <a:tblPr/>
              <a:tblGrid>
                <a:gridCol w="724169">
                  <a:extLst>
                    <a:ext uri="{9D8B030D-6E8A-4147-A177-3AD203B41FA5}">
                      <a16:colId xmlns:a16="http://schemas.microsoft.com/office/drawing/2014/main" val="646036800"/>
                    </a:ext>
                  </a:extLst>
                </a:gridCol>
                <a:gridCol w="1652590">
                  <a:extLst>
                    <a:ext uri="{9D8B030D-6E8A-4147-A177-3AD203B41FA5}">
                      <a16:colId xmlns:a16="http://schemas.microsoft.com/office/drawing/2014/main" val="140225995"/>
                    </a:ext>
                  </a:extLst>
                </a:gridCol>
                <a:gridCol w="1327641">
                  <a:extLst>
                    <a:ext uri="{9D8B030D-6E8A-4147-A177-3AD203B41FA5}">
                      <a16:colId xmlns:a16="http://schemas.microsoft.com/office/drawing/2014/main" val="1033484568"/>
                    </a:ext>
                  </a:extLst>
                </a:gridCol>
                <a:gridCol w="1513326">
                  <a:extLst>
                    <a:ext uri="{9D8B030D-6E8A-4147-A177-3AD203B41FA5}">
                      <a16:colId xmlns:a16="http://schemas.microsoft.com/office/drawing/2014/main" val="2804263031"/>
                    </a:ext>
                  </a:extLst>
                </a:gridCol>
                <a:gridCol w="1169811">
                  <a:extLst>
                    <a:ext uri="{9D8B030D-6E8A-4147-A177-3AD203B41FA5}">
                      <a16:colId xmlns:a16="http://schemas.microsoft.com/office/drawing/2014/main" val="2387307156"/>
                    </a:ext>
                  </a:extLst>
                </a:gridCol>
                <a:gridCol w="724169">
                  <a:extLst>
                    <a:ext uri="{9D8B030D-6E8A-4147-A177-3AD203B41FA5}">
                      <a16:colId xmlns:a16="http://schemas.microsoft.com/office/drawing/2014/main" val="2981986968"/>
                    </a:ext>
                  </a:extLst>
                </a:gridCol>
              </a:tblGrid>
              <a:tr h="3636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2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Lighthouse</a:t>
                      </a:r>
                    </a:p>
                  </a:txBody>
                  <a:tcPr marL="7421" marR="7421" marT="74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630689"/>
                  </a:ext>
                </a:extLst>
              </a:tr>
              <a:tr h="28199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Performance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Accessibilité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Best practices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68438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270314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72432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27517"/>
                  </a:ext>
                </a:extLst>
              </a:tr>
              <a:tr h="185523"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064726"/>
                  </a:ext>
                </a:extLst>
              </a:tr>
              <a:tr h="37104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2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Mesure</a:t>
                      </a:r>
                    </a:p>
                  </a:txBody>
                  <a:tcPr marL="7421" marR="7421" marT="74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737662"/>
                  </a:ext>
                </a:extLst>
              </a:tr>
              <a:tr h="28199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Performance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Accessibilité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Best practices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678698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077970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294547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437363"/>
                  </a:ext>
                </a:extLst>
              </a:tr>
              <a:tr h="185523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64313"/>
                  </a:ext>
                </a:extLst>
              </a:tr>
              <a:tr h="371045">
                <a:tc>
                  <a:txBody>
                    <a:bodyPr/>
                    <a:lstStyle/>
                    <a:p>
                      <a:pPr algn="l" fontAlgn="ctr"/>
                      <a:r>
                        <a:rPr lang="fr-FR" sz="2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Axe</a:t>
                      </a:r>
                    </a:p>
                  </a:txBody>
                  <a:tcPr marL="7421" marR="7421" marT="74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951848"/>
                  </a:ext>
                </a:extLst>
              </a:tr>
              <a:tr h="28199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Infractions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020950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287066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790371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-35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Erreurs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701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39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Microsoft Office PowerPoint</Application>
  <PresentationFormat>Grand écran</PresentationFormat>
  <Paragraphs>250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Calisto MT</vt:lpstr>
      <vt:lpstr>Wingdings 2</vt:lpstr>
      <vt:lpstr>Ardoise</vt:lpstr>
      <vt:lpstr>La chouette agence</vt:lpstr>
      <vt:lpstr>Compte-rendu SEO</vt:lpstr>
      <vt:lpstr>Problème analysé</vt:lpstr>
      <vt:lpstr>Cinq erreurs SEO.</vt:lpstr>
      <vt:lpstr>Cinq erreurs d’accessibilités.</vt:lpstr>
      <vt:lpstr>Les mots clés</vt:lpstr>
      <vt:lpstr>Test au commencement du projet.</vt:lpstr>
      <vt:lpstr>Test à la fin du projet.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chouette agence</dc:title>
  <dc:creator>Olivier Feys</dc:creator>
  <cp:lastModifiedBy>Olivier Feys</cp:lastModifiedBy>
  <cp:revision>19</cp:revision>
  <dcterms:created xsi:type="dcterms:W3CDTF">2020-09-21T10:02:31Z</dcterms:created>
  <dcterms:modified xsi:type="dcterms:W3CDTF">2020-09-25T10:48:15Z</dcterms:modified>
</cp:coreProperties>
</file>