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67" r:id="rId4"/>
    <p:sldId id="264" r:id="rId5"/>
    <p:sldId id="265" r:id="rId6"/>
    <p:sldId id="266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29/09/2020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29/09/2020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29/09/2020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29/09/2020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29/09/2020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9" y="200263"/>
            <a:ext cx="10353762" cy="970450"/>
          </a:xfrm>
        </p:spPr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277" y="1585912"/>
            <a:ext cx="10353762" cy="3686175"/>
          </a:xfrm>
        </p:spPr>
        <p:txBody>
          <a:bodyPr>
            <a:normAutofit fontScale="92500" lnSpcReduction="20000"/>
          </a:bodyPr>
          <a:lstStyle/>
          <a:p>
            <a:pPr lvl="1"/>
            <a:endParaRPr lang="fr-FR" sz="2600" dirty="0"/>
          </a:p>
          <a:p>
            <a:pPr lvl="1"/>
            <a:r>
              <a:rPr lang="fr-FR" sz="2800" dirty="0"/>
              <a:t>Sommaire</a:t>
            </a:r>
          </a:p>
          <a:p>
            <a:pPr lvl="1" algn="ctr"/>
            <a:endParaRPr lang="fr-FR" sz="2800" dirty="0"/>
          </a:p>
          <a:p>
            <a:pPr lvl="1"/>
            <a:r>
              <a:rPr lang="fr-FR" sz="2600" dirty="0"/>
              <a:t>1) Liste des erreurs repérées.</a:t>
            </a:r>
          </a:p>
          <a:p>
            <a:pPr lvl="1"/>
            <a:r>
              <a:rPr lang="fr-FR" sz="2400" dirty="0"/>
              <a:t>2) Le choix des mots clés.</a:t>
            </a:r>
          </a:p>
          <a:p>
            <a:pPr lvl="1"/>
            <a:r>
              <a:rPr lang="fr-FR" sz="2400" dirty="0"/>
              <a:t>3) Compte-rendu des tests avant correction.</a:t>
            </a:r>
          </a:p>
          <a:p>
            <a:pPr lvl="1"/>
            <a:r>
              <a:rPr lang="fr-FR" sz="2400" dirty="0"/>
              <a:t>4) Compte-rendu des tests après correction.</a:t>
            </a:r>
          </a:p>
          <a:p>
            <a:pPr lvl="1"/>
            <a:r>
              <a:rPr lang="fr-FR" sz="2400" dirty="0"/>
              <a:t>5) Résumé.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BD549-B9E8-43B7-8F53-74DD704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analysé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4FCE1-4E84-4F6E-8685-18A4D4C0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A42E74-FA58-4512-8EA2-2A171000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025555A-5672-4CAA-A177-94A914533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90227"/>
              </p:ext>
            </p:extLst>
          </p:nvPr>
        </p:nvGraphicFramePr>
        <p:xfrm>
          <a:off x="795194" y="1513508"/>
          <a:ext cx="10858861" cy="4546357"/>
        </p:xfrm>
        <a:graphic>
          <a:graphicData uri="http://schemas.openxmlformats.org/drawingml/2006/table">
            <a:tbl>
              <a:tblPr/>
              <a:tblGrid>
                <a:gridCol w="1271448">
                  <a:extLst>
                    <a:ext uri="{9D8B030D-6E8A-4147-A177-3AD203B41FA5}">
                      <a16:colId xmlns:a16="http://schemas.microsoft.com/office/drawing/2014/main" val="4164069013"/>
                    </a:ext>
                  </a:extLst>
                </a:gridCol>
                <a:gridCol w="2439808">
                  <a:extLst>
                    <a:ext uri="{9D8B030D-6E8A-4147-A177-3AD203B41FA5}">
                      <a16:colId xmlns:a16="http://schemas.microsoft.com/office/drawing/2014/main" val="58454497"/>
                    </a:ext>
                  </a:extLst>
                </a:gridCol>
                <a:gridCol w="7147605">
                  <a:extLst>
                    <a:ext uri="{9D8B030D-6E8A-4147-A177-3AD203B41FA5}">
                      <a16:colId xmlns:a16="http://schemas.microsoft.com/office/drawing/2014/main" val="493422933"/>
                    </a:ext>
                  </a:extLst>
                </a:gridCol>
              </a:tblGrid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Categorie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Problème analysé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197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Title non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34889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Div class=keywords contient des mots clés cachés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8428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Méta description : l'attribu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04890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Liens qui retournent sur l'index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2961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description de l image n'est pas correct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09200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h3 sont au dessus des h2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39496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Taille du paragraphe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1374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Langue renseigné par défaut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844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images ne sont pas dans un format adapté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461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Bouton trop petit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9086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Manque de contraste dans la Couleur des boutons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309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l'attribu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73592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 n'y a pas de balise  "robots"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65480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 dans la description de l'image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86818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88595"/>
                  </a:ext>
                </a:extLst>
              </a:tr>
            </a:tbl>
          </a:graphicData>
        </a:graphic>
      </p:graphicFrame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602F90A-A352-43BF-AEFB-0BE59428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BB52-48DE-406A-9460-C3A84A7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51" y="130915"/>
            <a:ext cx="10353762" cy="970450"/>
          </a:xfrm>
        </p:spPr>
        <p:txBody>
          <a:bodyPr/>
          <a:lstStyle/>
          <a:p>
            <a:r>
              <a:rPr lang="fr-FR" dirty="0"/>
              <a:t>Cinq erreurs SEO.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C7BB2-5F06-49EF-8A72-F53D002D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99" y="110136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titre du site n’est pas renseigné.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balise méta description n’est pas renseigné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liens des réseaux sociaux retournent sur l’index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Répétitions de mots clés non cohérents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3BF9EE-3562-428C-9F81-E09CD27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1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F22E3-4616-4027-8458-0BAA7028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273" y="646841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D3A58-F8B9-42F5-B32D-8DFD6901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072140"/>
            <a:ext cx="1695450" cy="4537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E58A6-1336-4887-9255-B41A76A5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333370"/>
            <a:ext cx="7467600" cy="428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A1098B-DA62-485A-B04E-F9411B13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39" y="3101952"/>
            <a:ext cx="3381375" cy="372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4EFCFF-A7DC-469D-A30A-2BAC2E72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" y="4210039"/>
            <a:ext cx="678180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6EEB5F-CE48-4712-B1C7-2985C8B7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1" y="4990348"/>
            <a:ext cx="10077450" cy="438150"/>
          </a:xfrm>
          <a:prstGeom prst="rect">
            <a:avLst/>
          </a:prstGeom>
        </p:spPr>
      </p:pic>
      <p:pic>
        <p:nvPicPr>
          <p:cNvPr id="17" name="Image 1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F0576FB8-0020-43DB-8840-EFBDE27BB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7F5462D-3E1A-4BD3-B6A5-A6498D0B6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550" y="1586026"/>
            <a:ext cx="4095750" cy="2952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4266AC0-CD40-4204-B749-60E4DA6B2D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539" y="3429000"/>
            <a:ext cx="6315075" cy="4000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051B761-493C-4A5E-ACD4-534A29CFA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11" y="5517581"/>
            <a:ext cx="8562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B7AD-C275-49C9-9544-4AAD0FC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1" y="102635"/>
            <a:ext cx="10353762" cy="970450"/>
          </a:xfrm>
        </p:spPr>
        <p:txBody>
          <a:bodyPr/>
          <a:lstStyle/>
          <a:p>
            <a:r>
              <a:rPr lang="fr-FR" dirty="0"/>
              <a:t>Cinq erreurs d’accessibilités.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00492-CB56-4EF1-8B05-F0A8000C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9" y="107308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La description des images n’est pas correct.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langue du site n’est pas renseignée.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icones des réseaux sociaux sont trop petites.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 contraste pour le bouton contact n’est pas conforme.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06B6B8-57E2-4FE7-A50E-F8D3A65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7762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CBFF30-F66D-4FC2-9003-EE7091C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996" y="6427762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5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E9B1EF-DDF0-4936-9E4D-193E3B5B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1" y="2259473"/>
            <a:ext cx="1819275" cy="219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047C65-CDD8-4D96-8370-A670CDF1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9" y="5125776"/>
            <a:ext cx="1895475" cy="685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30863-50CB-4BE0-AB78-7758EBB4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50" y="1942312"/>
            <a:ext cx="5338879" cy="12579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4A99E2-D3EC-4B94-9EE3-05C0BD42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07" y="3926849"/>
            <a:ext cx="685800" cy="5524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58AEB0F-3F7F-4CCB-B635-BE60D8DF6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176" y="3353122"/>
            <a:ext cx="6124575" cy="12573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9B86139-AE81-4E64-8094-F1AC324C1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989" y="3886522"/>
            <a:ext cx="733425" cy="7239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342D27E-0EE7-4A18-BD2C-515896F65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7130" y="1002873"/>
            <a:ext cx="6200775" cy="504825"/>
          </a:xfrm>
          <a:prstGeom prst="rect">
            <a:avLst/>
          </a:prstGeom>
        </p:spPr>
      </p:pic>
      <p:pic>
        <p:nvPicPr>
          <p:cNvPr id="27" name="Image 2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A4CCAF0-24D0-4D44-AF53-E222215323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64" y="485060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66C0-6ACC-40D6-AD53-7AF6373F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mots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E0F70-38F4-4777-9A80-7E684995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8599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A9B81-3A0B-42DA-8C26-8A3064CF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859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21" name="Espace réservé du contenu 20">
            <a:extLst>
              <a:ext uri="{FF2B5EF4-FFF2-40B4-BE49-F238E27FC236}">
                <a16:creationId xmlns:a16="http://schemas.microsoft.com/office/drawing/2014/main" id="{D6D78CCB-8B40-487C-B5B2-537118AF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44469"/>
              </p:ext>
            </p:extLst>
          </p:nvPr>
        </p:nvGraphicFramePr>
        <p:xfrm>
          <a:off x="188535" y="1360219"/>
          <a:ext cx="11689237" cy="5002872"/>
        </p:xfrm>
        <a:graphic>
          <a:graphicData uri="http://schemas.openxmlformats.org/drawingml/2006/table">
            <a:tbl>
              <a:tblPr/>
              <a:tblGrid>
                <a:gridCol w="2356288">
                  <a:extLst>
                    <a:ext uri="{9D8B030D-6E8A-4147-A177-3AD203B41FA5}">
                      <a16:colId xmlns:a16="http://schemas.microsoft.com/office/drawing/2014/main" val="1274738162"/>
                    </a:ext>
                  </a:extLst>
                </a:gridCol>
                <a:gridCol w="1649401">
                  <a:extLst>
                    <a:ext uri="{9D8B030D-6E8A-4147-A177-3AD203B41FA5}">
                      <a16:colId xmlns:a16="http://schemas.microsoft.com/office/drawing/2014/main" val="3955225849"/>
                    </a:ext>
                  </a:extLst>
                </a:gridCol>
                <a:gridCol w="3278314">
                  <a:extLst>
                    <a:ext uri="{9D8B030D-6E8A-4147-A177-3AD203B41FA5}">
                      <a16:colId xmlns:a16="http://schemas.microsoft.com/office/drawing/2014/main" val="2382369420"/>
                    </a:ext>
                  </a:extLst>
                </a:gridCol>
                <a:gridCol w="2725098">
                  <a:extLst>
                    <a:ext uri="{9D8B030D-6E8A-4147-A177-3AD203B41FA5}">
                      <a16:colId xmlns:a16="http://schemas.microsoft.com/office/drawing/2014/main" val="3166261810"/>
                    </a:ext>
                  </a:extLst>
                </a:gridCol>
                <a:gridCol w="1680136">
                  <a:extLst>
                    <a:ext uri="{9D8B030D-6E8A-4147-A177-3AD203B41FA5}">
                      <a16:colId xmlns:a16="http://schemas.microsoft.com/office/drawing/2014/main" val="2281060492"/>
                    </a:ext>
                  </a:extLst>
                </a:gridCol>
              </a:tblGrid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89273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667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Graphiste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Illustrations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7936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Donner de la visibibilité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Rhône-alpes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Stratégie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87759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682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sur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68900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914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Equipe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011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web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39663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98744"/>
                  </a:ext>
                </a:extLst>
              </a:tr>
              <a:tr h="29999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21885"/>
                  </a:ext>
                </a:extLst>
              </a:tr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 retenus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84540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4451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8502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de web design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2183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95292"/>
                  </a:ext>
                </a:extLst>
              </a:tr>
            </a:tbl>
          </a:graphicData>
        </a:graphic>
      </p:graphicFrame>
      <p:pic>
        <p:nvPicPr>
          <p:cNvPr id="23" name="Image 22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E8FBB01-E952-455B-89F7-BBE7D5EC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55" y="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1E08C72-597A-493F-A9ED-445D3669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47" y="4292049"/>
            <a:ext cx="7143750" cy="1733550"/>
          </a:xfrm>
        </p:spPr>
      </p:pic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177A0CA-CBB0-4A4A-876F-4FB5E4CBF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4845"/>
              </p:ext>
            </p:extLst>
          </p:nvPr>
        </p:nvGraphicFramePr>
        <p:xfrm>
          <a:off x="4712975" y="1095372"/>
          <a:ext cx="7111706" cy="4068798"/>
        </p:xfrm>
        <a:graphic>
          <a:graphicData uri="http://schemas.openxmlformats.org/drawingml/2006/table">
            <a:tbl>
              <a:tblPr/>
              <a:tblGrid>
                <a:gridCol w="724169">
                  <a:extLst>
                    <a:ext uri="{9D8B030D-6E8A-4147-A177-3AD203B41FA5}">
                      <a16:colId xmlns:a16="http://schemas.microsoft.com/office/drawing/2014/main" val="646036800"/>
                    </a:ext>
                  </a:extLst>
                </a:gridCol>
                <a:gridCol w="1652590">
                  <a:extLst>
                    <a:ext uri="{9D8B030D-6E8A-4147-A177-3AD203B41FA5}">
                      <a16:colId xmlns:a16="http://schemas.microsoft.com/office/drawing/2014/main" val="140225995"/>
                    </a:ext>
                  </a:extLst>
                </a:gridCol>
                <a:gridCol w="1327641">
                  <a:extLst>
                    <a:ext uri="{9D8B030D-6E8A-4147-A177-3AD203B41FA5}">
                      <a16:colId xmlns:a16="http://schemas.microsoft.com/office/drawing/2014/main" val="1033484568"/>
                    </a:ext>
                  </a:extLst>
                </a:gridCol>
                <a:gridCol w="1513326">
                  <a:extLst>
                    <a:ext uri="{9D8B030D-6E8A-4147-A177-3AD203B41FA5}">
                      <a16:colId xmlns:a16="http://schemas.microsoft.com/office/drawing/2014/main" val="2804263031"/>
                    </a:ext>
                  </a:extLst>
                </a:gridCol>
                <a:gridCol w="1169811">
                  <a:extLst>
                    <a:ext uri="{9D8B030D-6E8A-4147-A177-3AD203B41FA5}">
                      <a16:colId xmlns:a16="http://schemas.microsoft.com/office/drawing/2014/main" val="2387307156"/>
                    </a:ext>
                  </a:extLst>
                </a:gridCol>
                <a:gridCol w="724169">
                  <a:extLst>
                    <a:ext uri="{9D8B030D-6E8A-4147-A177-3AD203B41FA5}">
                      <a16:colId xmlns:a16="http://schemas.microsoft.com/office/drawing/2014/main" val="2981986968"/>
                    </a:ext>
                  </a:extLst>
                </a:gridCol>
              </a:tblGrid>
              <a:tr h="3636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0689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843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7031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72432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27517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64726"/>
                  </a:ext>
                </a:extLst>
              </a:tr>
              <a:tr h="3710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37662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7869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7797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94547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37363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313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51848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2095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287066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371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70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Grand écran</PresentationFormat>
  <Paragraphs>250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Problème analysé</vt:lpstr>
      <vt:lpstr>Cinq erreurs SEO.</vt:lpstr>
      <vt:lpstr>Cinq erreurs d’accessibilités.</vt:lpstr>
      <vt:lpstr>Les mots clés</vt:lpstr>
      <vt:lpstr>Test au commencement du projet.</vt:lpstr>
      <vt:lpstr>Test à la fin du projet.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22</cp:revision>
  <dcterms:created xsi:type="dcterms:W3CDTF">2020-09-21T10:02:31Z</dcterms:created>
  <dcterms:modified xsi:type="dcterms:W3CDTF">2020-09-29T10:00:18Z</dcterms:modified>
</cp:coreProperties>
</file>