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60" r:id="rId3"/>
    <p:sldId id="261" r:id="rId4"/>
    <p:sldId id="262" r:id="rId5"/>
    <p:sldId id="258" r:id="rId6"/>
    <p:sldId id="257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5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6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6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41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83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36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7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8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6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2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4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1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0D92BC-42A9-434B-8530-ADBF4485E407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21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lines and dots&#10;&#10;AI-generated content may be incorrect.">
            <a:extLst>
              <a:ext uri="{FF2B5EF4-FFF2-40B4-BE49-F238E27FC236}">
                <a16:creationId xmlns:a16="http://schemas.microsoft.com/office/drawing/2014/main" id="{A1799EE6-CBDB-B1E2-3D95-3A9950D6E3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t="1684" b="1852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CC615A-B833-3CF7-8A15-C4935E8283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TRACKER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38958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2280-85B1-4633-AFF2-F70AABB0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 </a:t>
            </a:r>
            <a:r>
              <a:rPr lang="si-LK" dirty="0"/>
              <a:t>හැදින්වීම 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AF4D-8EBD-4EB1-BDB9-7F4610216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highlight>
                  <a:srgbClr val="808000"/>
                </a:highlight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Issues Tracker Management System </a:t>
            </a:r>
            <a:r>
              <a:rPr lang="si-LK" sz="2800" dirty="0">
                <a:effectLst/>
                <a:highlight>
                  <a:srgbClr val="808000"/>
                </a:highlight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යනු </a:t>
            </a:r>
            <a:endParaRPr lang="en-US" sz="2800" dirty="0">
              <a:effectLst/>
              <a:highlight>
                <a:srgbClr val="808000"/>
              </a:highlight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si-LK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මැතිවරණ කොමිෂන් සභාවේ තොරතුරු හා සංනිවේදන තාක්ෂණයට අදාල ගැටළු හෝ දෝෂ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i-LK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කාර්යක්ෂමව වාර්තා කිරීමට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i-LK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නිරීක්ෂණය කිරීමට සහ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i-LK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විසඳීමට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si-LK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උපකාර කිරීම සඳහා නිර්මාණය කර ඇති මෙවලමකි.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0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25F9-1593-456A-A0FF-064FB8D2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ITMS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includes features 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71CA-8B0C-4185-806D-6819AEBC2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I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ssue creation 	- </a:t>
            </a:r>
            <a:r>
              <a:rPr lang="si-LK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ගැටළු නිර්මාණය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Assignment    	- </a:t>
            </a:r>
            <a:r>
              <a:rPr lang="si-LK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පැවරීම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Prioritization  	- </a:t>
            </a:r>
            <a:r>
              <a:rPr lang="si-LK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‍</a:t>
            </a:r>
            <a:r>
              <a:rPr lang="si-LK" sz="2200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ප්‍ර</a:t>
            </a:r>
            <a:r>
              <a:rPr lang="si-LK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මුඛතාවය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S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tatus updates   - </a:t>
            </a:r>
            <a:r>
              <a:rPr lang="si-LK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තත්ව යාවත්කාලීන කිරීම්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Reporting           - </a:t>
            </a:r>
            <a:r>
              <a:rPr lang="si-LK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වාර්තා කිරීම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9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63C9-2DE8-4B0A-AEFB-76E3E11B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40" y="878541"/>
            <a:ext cx="9938685" cy="4912660"/>
          </a:xfrm>
        </p:spPr>
        <p:txBody>
          <a:bodyPr/>
          <a:lstStyle/>
          <a:p>
            <a:pPr marL="0" indent="0">
              <a:buNone/>
            </a:pPr>
            <a:r>
              <a:rPr lang="si-LK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හඳුනාගැනීමේ සිට විසඳුම දක්වා ගැටළු වල ජීවන චක්‍රය (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tracking the lifecycle of issues</a:t>
            </a:r>
            <a:r>
              <a:rPr lang="si-LK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) නිරීක්ෂණය කිරීම සඳහා මධ්‍යගත වේදිකාවක් ලබා දීමෙන්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(providing a centralized platform )</a:t>
            </a:r>
            <a:r>
              <a:rPr lang="si-LK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මෙම පද්ධතිය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r>
              <a:rPr lang="si-LK" sz="2400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මඟින්</a:t>
            </a:r>
            <a:r>
              <a:rPr lang="si-LK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r>
              <a:rPr lang="si-LK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විනිවිදභාවය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r>
              <a:rPr lang="si-LK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වගවීම සහ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r>
              <a:rPr lang="si-LK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සහයෝගීතාවය වැඩි දියුණු කරයි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7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7685-90F8-58A6-5C09-9422A45C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3211285" cy="4571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/>
              <a:t>Key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4B62E-A338-B624-3931-77B177392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066800"/>
            <a:ext cx="11059886" cy="5181598"/>
          </a:xfrm>
        </p:spPr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1CC1C1-AF74-96F9-EA34-9A234824D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64465"/>
              </p:ext>
            </p:extLst>
          </p:nvPr>
        </p:nvGraphicFramePr>
        <p:xfrm>
          <a:off x="1455056" y="1306287"/>
          <a:ext cx="8287658" cy="53340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887227">
                  <a:extLst>
                    <a:ext uri="{9D8B030D-6E8A-4147-A177-3AD203B41FA5}">
                      <a16:colId xmlns:a16="http://schemas.microsoft.com/office/drawing/2014/main" val="3412929716"/>
                    </a:ext>
                  </a:extLst>
                </a:gridCol>
                <a:gridCol w="6400431">
                  <a:extLst>
                    <a:ext uri="{9D8B030D-6E8A-4147-A177-3AD203B41FA5}">
                      <a16:colId xmlns:a16="http://schemas.microsoft.com/office/drawing/2014/main" val="1077216778"/>
                    </a:ext>
                  </a:extLst>
                </a:gridCol>
              </a:tblGrid>
              <a:tr h="802713">
                <a:tc>
                  <a:txBody>
                    <a:bodyPr/>
                    <a:lstStyle/>
                    <a:p>
                      <a:r>
                        <a:rPr lang="en-US" sz="2000" b="1" dirty="0">
                          <a:highlight>
                            <a:srgbClr val="808000"/>
                          </a:highlight>
                        </a:rPr>
                        <a:t>Chief Clerk</a:t>
                      </a:r>
                      <a:r>
                        <a:rPr lang="en-GB" sz="2000" b="1" dirty="0">
                          <a:highlight>
                            <a:srgbClr val="808000"/>
                          </a:highlight>
                        </a:rPr>
                        <a:t> </a:t>
                      </a:r>
                    </a:p>
                    <a:p>
                      <a:endParaRPr lang="en-GB" sz="2000" b="1" dirty="0">
                        <a:highlight>
                          <a:srgbClr val="808000"/>
                        </a:highlight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highlight>
                            <a:srgbClr val="808000"/>
                          </a:highlight>
                        </a:rPr>
                        <a:t>Subject Clerk</a:t>
                      </a:r>
                    </a:p>
                    <a:p>
                      <a:endParaRPr lang="en-GB" sz="2000" b="1" dirty="0">
                        <a:highlight>
                          <a:srgbClr val="808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Submit the issues.</a:t>
                      </a:r>
                    </a:p>
                    <a:p>
                      <a:r>
                        <a:rPr lang="en-US" sz="2000" dirty="0"/>
                        <a:t>Get the rejected Comments &amp; All status updates frequently.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52812"/>
                  </a:ext>
                </a:extLst>
              </a:tr>
              <a:tr h="603844">
                <a:tc>
                  <a:txBody>
                    <a:bodyPr/>
                    <a:lstStyle/>
                    <a:p>
                      <a:r>
                        <a:rPr lang="en-US" sz="2000" b="1" dirty="0"/>
                        <a:t>DC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Approve the issues.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Can have the overview of his district related issues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639435"/>
                  </a:ext>
                </a:extLst>
              </a:tr>
              <a:tr h="1525154">
                <a:tc>
                  <a:txBody>
                    <a:bodyPr/>
                    <a:lstStyle/>
                    <a:p>
                      <a:r>
                        <a:rPr lang="en-US" sz="2000" b="1" dirty="0"/>
                        <a:t>Super Admin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Approve the issue.</a:t>
                      </a:r>
                    </a:p>
                    <a:p>
                      <a:r>
                        <a:rPr lang="en-US" sz="2000" dirty="0"/>
                        <a:t>Approve the user Registrations.</a:t>
                      </a:r>
                    </a:p>
                    <a:p>
                      <a:r>
                        <a:rPr lang="en-US" sz="2000" dirty="0"/>
                        <a:t>Confirms the final review of the issue.</a:t>
                      </a:r>
                    </a:p>
                    <a:p>
                      <a:r>
                        <a:rPr lang="en-US" sz="2000" dirty="0"/>
                        <a:t>Manage User roles.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103931"/>
                  </a:ext>
                </a:extLst>
              </a:tr>
              <a:tr h="802713">
                <a:tc>
                  <a:txBody>
                    <a:bodyPr/>
                    <a:lstStyle/>
                    <a:p>
                      <a:r>
                        <a:rPr lang="en-US" sz="2000" b="1" dirty="0"/>
                        <a:t>Super User 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Assign the technical officers.</a:t>
                      </a:r>
                    </a:p>
                    <a:p>
                      <a:r>
                        <a:rPr lang="en-US" sz="2000" dirty="0"/>
                        <a:t>Get the updates for the issues and having overview of the system.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894159"/>
                  </a:ext>
                </a:extLst>
              </a:tr>
              <a:tr h="603844">
                <a:tc>
                  <a:txBody>
                    <a:bodyPr/>
                    <a:lstStyle/>
                    <a:p>
                      <a:r>
                        <a:rPr lang="en-US" sz="2000" b="1" dirty="0"/>
                        <a:t>Technical Officers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Resolve and update the status of assigned issues.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52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&#10;&#10;AI-generated content may be incorrect.">
            <a:extLst>
              <a:ext uri="{FF2B5EF4-FFF2-40B4-BE49-F238E27FC236}">
                <a16:creationId xmlns:a16="http://schemas.microsoft.com/office/drawing/2014/main" id="{BDA31871-F425-3D3A-AF63-36088F4D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2" y="714609"/>
            <a:ext cx="9731032" cy="578608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7A47E7E-A0C2-B08E-354B-A31719B8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605" y="98139"/>
            <a:ext cx="1862253" cy="51833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Process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2804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E633F-4D01-4E32-A998-59387147F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5165" y="2523564"/>
            <a:ext cx="3554506" cy="14478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lackadder ITC" panose="04020505051007020D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830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A23F6-D6DD-40EB-86E5-05F953136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286" y="1761565"/>
            <a:ext cx="8427479" cy="1447800"/>
          </a:xfrm>
        </p:spPr>
        <p:txBody>
          <a:bodyPr>
            <a:normAutofit/>
          </a:bodyPr>
          <a:lstStyle/>
          <a:p>
            <a:r>
              <a:rPr lang="en-US" sz="4000" dirty="0"/>
              <a:t>192.168.10.179</a:t>
            </a:r>
          </a:p>
        </p:txBody>
      </p:sp>
    </p:spTree>
    <p:extLst>
      <p:ext uri="{BB962C8B-B14F-4D97-AF65-F5344CB8AC3E}">
        <p14:creationId xmlns:p14="http://schemas.microsoft.com/office/powerpoint/2010/main" val="3129271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394</TotalTime>
  <Words>420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Blackadder ITC</vt:lpstr>
      <vt:lpstr>Calibri</vt:lpstr>
      <vt:lpstr>Calibri Light</vt:lpstr>
      <vt:lpstr>Times New Roman</vt:lpstr>
      <vt:lpstr>Celestial</vt:lpstr>
      <vt:lpstr>ISSUE TRACKER MANAGEMENT SYSTEM</vt:lpstr>
      <vt:lpstr>Introduction ( හැදින්වීම )</vt:lpstr>
      <vt:lpstr>ITMS -  includes features </vt:lpstr>
      <vt:lpstr>PowerPoint Presentation</vt:lpstr>
      <vt:lpstr>Key Features</vt:lpstr>
      <vt:lpstr>Process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TRACKER MANAGEMENT SYSTEM</dc:title>
  <dc:creator>CHARLES J A it22203380</dc:creator>
  <cp:lastModifiedBy>Admin</cp:lastModifiedBy>
  <cp:revision>30</cp:revision>
  <dcterms:created xsi:type="dcterms:W3CDTF">2025-05-15T18:43:13Z</dcterms:created>
  <dcterms:modified xsi:type="dcterms:W3CDTF">2025-07-14T03:16:55Z</dcterms:modified>
</cp:coreProperties>
</file>