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8"/>
  </p:notesMasterIdLst>
  <p:sldIdLst>
    <p:sldId id="257" r:id="rId2"/>
    <p:sldId id="256" r:id="rId3"/>
    <p:sldId id="258" r:id="rId4"/>
    <p:sldId id="265" r:id="rId5"/>
    <p:sldId id="264" r:id="rId6"/>
    <p:sldId id="259" r:id="rId7"/>
    <p:sldId id="266" r:id="rId8"/>
    <p:sldId id="272" r:id="rId9"/>
    <p:sldId id="270" r:id="rId10"/>
    <p:sldId id="269" r:id="rId11"/>
    <p:sldId id="268" r:id="rId12"/>
    <p:sldId id="260" r:id="rId13"/>
    <p:sldId id="271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BC5BE-C4A6-1ACF-53D3-5E250253195C}" v="175" dt="2025-02-26T14:39:10.931"/>
    <p1510:client id="{680A2A0C-FBE9-9B07-0751-039148823A63}" v="2" dt="2025-02-26T03:03:38.540"/>
    <p1510:client id="{759BDC06-76D2-E389-2EF8-70EBEBEBA862}" v="1264" dt="2025-02-26T14:34:21.959"/>
    <p1510:client id="{8FE9A2A0-6366-F2B6-30A5-6EDB9FF9DE0E}" v="475" dt="2025-02-26T14:41:17.377"/>
    <p1510:client id="{AE00AE66-317E-B34E-4C1D-9ED8D00B8ED7}" v="2" dt="2025-02-26T03:03:57.595"/>
    <p1510:client id="{BDAE0895-8EC2-CB3F-CF45-23F43BF6A4D6}" v="828" dt="2025-02-26T04:09:23.410"/>
    <p1510:client id="{F3341CDD-8E94-1366-A172-8D8DFF713881}" v="93" dt="2025-02-26T04:32:52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C5D85-1C13-4F3B-9383-58ABD12199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65951D-7942-433F-ABE4-9EAE375AF612}">
      <dgm:prSet/>
      <dgm:spPr/>
      <dgm:t>
        <a:bodyPr/>
        <a:lstStyle/>
        <a:p>
          <a:r>
            <a:rPr lang="en-CA" b="1"/>
            <a:t>Dang: </a:t>
          </a:r>
          <a:r>
            <a:rPr lang="en-CA"/>
            <a:t>appointment and clinic management.</a:t>
          </a:r>
          <a:endParaRPr lang="en-US"/>
        </a:p>
      </dgm:t>
    </dgm:pt>
    <dgm:pt modelId="{8806E480-5886-4119-B179-D02AA7BDBD35}" type="parTrans" cxnId="{4FFDA70B-7A78-4639-9D16-27CFFF5F035D}">
      <dgm:prSet/>
      <dgm:spPr/>
      <dgm:t>
        <a:bodyPr/>
        <a:lstStyle/>
        <a:p>
          <a:endParaRPr lang="en-US"/>
        </a:p>
      </dgm:t>
    </dgm:pt>
    <dgm:pt modelId="{A1AADC2D-8077-4251-A841-7B37977A5D45}" type="sibTrans" cxnId="{4FFDA70B-7A78-4639-9D16-27CFFF5F035D}">
      <dgm:prSet/>
      <dgm:spPr/>
      <dgm:t>
        <a:bodyPr/>
        <a:lstStyle/>
        <a:p>
          <a:endParaRPr lang="en-US"/>
        </a:p>
      </dgm:t>
    </dgm:pt>
    <dgm:pt modelId="{8ACF0A63-2DA1-4F17-B4A0-BA824CF12BBE}">
      <dgm:prSet/>
      <dgm:spPr/>
      <dgm:t>
        <a:bodyPr/>
        <a:lstStyle/>
        <a:p>
          <a:r>
            <a:rPr lang="en-CA" b="1"/>
            <a:t>Ana: </a:t>
          </a:r>
          <a:r>
            <a:rPr lang="en-CA"/>
            <a:t>front-end, user login and registration.</a:t>
          </a:r>
          <a:endParaRPr lang="en-US"/>
        </a:p>
      </dgm:t>
    </dgm:pt>
    <dgm:pt modelId="{8CF7C6F5-5398-422C-95B5-23334DB5A92A}" type="parTrans" cxnId="{4F6508F2-7109-458F-B210-0E4CBE633C9C}">
      <dgm:prSet/>
      <dgm:spPr/>
      <dgm:t>
        <a:bodyPr/>
        <a:lstStyle/>
        <a:p>
          <a:endParaRPr lang="en-US"/>
        </a:p>
      </dgm:t>
    </dgm:pt>
    <dgm:pt modelId="{8FF09485-6073-4BB8-9BAA-FD6E4FFC1D86}" type="sibTrans" cxnId="{4F6508F2-7109-458F-B210-0E4CBE633C9C}">
      <dgm:prSet/>
      <dgm:spPr/>
      <dgm:t>
        <a:bodyPr/>
        <a:lstStyle/>
        <a:p>
          <a:endParaRPr lang="en-US"/>
        </a:p>
      </dgm:t>
    </dgm:pt>
    <dgm:pt modelId="{46C82D01-2821-4C6F-AE18-A7CCF44F062B}">
      <dgm:prSet/>
      <dgm:spPr/>
      <dgm:t>
        <a:bodyPr/>
        <a:lstStyle/>
        <a:p>
          <a:r>
            <a:rPr lang="en-CA" b="1"/>
            <a:t>Trang: </a:t>
          </a:r>
          <a:r>
            <a:rPr lang="en-CA"/>
            <a:t>password recovery and documents (BLOB).</a:t>
          </a:r>
          <a:endParaRPr lang="en-US"/>
        </a:p>
      </dgm:t>
    </dgm:pt>
    <dgm:pt modelId="{EFF15178-1DA6-4E3D-98E7-3962570FEDA7}" type="parTrans" cxnId="{659458F5-9F40-4F65-BE6A-0D9611D5D4F6}">
      <dgm:prSet/>
      <dgm:spPr/>
      <dgm:t>
        <a:bodyPr/>
        <a:lstStyle/>
        <a:p>
          <a:endParaRPr lang="en-US"/>
        </a:p>
      </dgm:t>
    </dgm:pt>
    <dgm:pt modelId="{ABF367E4-DD6C-4B08-ACB5-8A61BA55F5D4}" type="sibTrans" cxnId="{659458F5-9F40-4F65-BE6A-0D9611D5D4F6}">
      <dgm:prSet/>
      <dgm:spPr/>
      <dgm:t>
        <a:bodyPr/>
        <a:lstStyle/>
        <a:p>
          <a:endParaRPr lang="en-US"/>
        </a:p>
      </dgm:t>
    </dgm:pt>
    <dgm:pt modelId="{9D386BF4-D593-4E0C-BF01-71AA6B6195F7}">
      <dgm:prSet/>
      <dgm:spPr/>
      <dgm:t>
        <a:bodyPr/>
        <a:lstStyle/>
        <a:p>
          <a:r>
            <a:rPr lang="en-CA" b="1"/>
            <a:t>Everyone:</a:t>
          </a:r>
          <a:r>
            <a:rPr lang="en-CA"/>
            <a:t> testing. </a:t>
          </a:r>
          <a:endParaRPr lang="en-US"/>
        </a:p>
      </dgm:t>
    </dgm:pt>
    <dgm:pt modelId="{523A6E78-A198-4584-AF58-D2A40C13F2A4}" type="parTrans" cxnId="{C2C1F4F3-A667-47E7-A018-9647EEDEEF9C}">
      <dgm:prSet/>
      <dgm:spPr/>
      <dgm:t>
        <a:bodyPr/>
        <a:lstStyle/>
        <a:p>
          <a:endParaRPr lang="en-US"/>
        </a:p>
      </dgm:t>
    </dgm:pt>
    <dgm:pt modelId="{B3D8CB99-88CE-45B5-B8B9-CAD79A4E763A}" type="sibTrans" cxnId="{C2C1F4F3-A667-47E7-A018-9647EEDEEF9C}">
      <dgm:prSet/>
      <dgm:spPr/>
      <dgm:t>
        <a:bodyPr/>
        <a:lstStyle/>
        <a:p>
          <a:endParaRPr lang="en-US"/>
        </a:p>
      </dgm:t>
    </dgm:pt>
    <dgm:pt modelId="{E015C994-80F5-40A1-959B-F435623359DC}" type="pres">
      <dgm:prSet presAssocID="{4F1C5D85-1C13-4F3B-9383-58ABD1219977}" presName="root" presStyleCnt="0">
        <dgm:presLayoutVars>
          <dgm:dir/>
          <dgm:resizeHandles val="exact"/>
        </dgm:presLayoutVars>
      </dgm:prSet>
      <dgm:spPr/>
    </dgm:pt>
    <dgm:pt modelId="{4842036F-871C-4D51-BC3A-2F3D5C6DE35E}" type="pres">
      <dgm:prSet presAssocID="{1865951D-7942-433F-ABE4-9EAE375AF612}" presName="compNode" presStyleCnt="0"/>
      <dgm:spPr/>
    </dgm:pt>
    <dgm:pt modelId="{39F59901-D02D-440A-9AC6-89091281E156}" type="pres">
      <dgm:prSet presAssocID="{1865951D-7942-433F-ABE4-9EAE375AF612}" presName="bgRect" presStyleLbl="bgShp" presStyleIdx="0" presStyleCnt="4"/>
      <dgm:spPr/>
    </dgm:pt>
    <dgm:pt modelId="{2A4EED50-9725-4700-905B-BC0F33A41B51}" type="pres">
      <dgm:prSet presAssocID="{1865951D-7942-433F-ABE4-9EAE375AF6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4BDCA68-86AD-458E-A742-21460C51B7F2}" type="pres">
      <dgm:prSet presAssocID="{1865951D-7942-433F-ABE4-9EAE375AF612}" presName="spaceRect" presStyleCnt="0"/>
      <dgm:spPr/>
    </dgm:pt>
    <dgm:pt modelId="{8AE443B9-5D86-4AC4-A79B-BCA78FCC79C3}" type="pres">
      <dgm:prSet presAssocID="{1865951D-7942-433F-ABE4-9EAE375AF612}" presName="parTx" presStyleLbl="revTx" presStyleIdx="0" presStyleCnt="4">
        <dgm:presLayoutVars>
          <dgm:chMax val="0"/>
          <dgm:chPref val="0"/>
        </dgm:presLayoutVars>
      </dgm:prSet>
      <dgm:spPr/>
    </dgm:pt>
    <dgm:pt modelId="{882E0BF5-BF18-405B-859D-7827E7EF19AF}" type="pres">
      <dgm:prSet presAssocID="{A1AADC2D-8077-4251-A841-7B37977A5D45}" presName="sibTrans" presStyleCnt="0"/>
      <dgm:spPr/>
    </dgm:pt>
    <dgm:pt modelId="{E74D4A5F-0C7D-4A2E-90B1-50EB8F95A2E5}" type="pres">
      <dgm:prSet presAssocID="{8ACF0A63-2DA1-4F17-B4A0-BA824CF12BBE}" presName="compNode" presStyleCnt="0"/>
      <dgm:spPr/>
    </dgm:pt>
    <dgm:pt modelId="{1F12B168-D4B5-46F4-A8E7-E130EFFFAF4F}" type="pres">
      <dgm:prSet presAssocID="{8ACF0A63-2DA1-4F17-B4A0-BA824CF12BBE}" presName="bgRect" presStyleLbl="bgShp" presStyleIdx="1" presStyleCnt="4"/>
      <dgm:spPr/>
    </dgm:pt>
    <dgm:pt modelId="{8EB03572-B6C8-48A8-BDA9-2660F2DC7A10}" type="pres">
      <dgm:prSet presAssocID="{8ACF0A63-2DA1-4F17-B4A0-BA824CF12B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74EB7F5-FA59-4F0C-936A-04AAF3ABAC8A}" type="pres">
      <dgm:prSet presAssocID="{8ACF0A63-2DA1-4F17-B4A0-BA824CF12BBE}" presName="spaceRect" presStyleCnt="0"/>
      <dgm:spPr/>
    </dgm:pt>
    <dgm:pt modelId="{57337FF4-B497-4B89-87FC-136E06829363}" type="pres">
      <dgm:prSet presAssocID="{8ACF0A63-2DA1-4F17-B4A0-BA824CF12BBE}" presName="parTx" presStyleLbl="revTx" presStyleIdx="1" presStyleCnt="4">
        <dgm:presLayoutVars>
          <dgm:chMax val="0"/>
          <dgm:chPref val="0"/>
        </dgm:presLayoutVars>
      </dgm:prSet>
      <dgm:spPr/>
    </dgm:pt>
    <dgm:pt modelId="{D551CEBF-E818-453F-BD7B-A2425502EC7B}" type="pres">
      <dgm:prSet presAssocID="{8FF09485-6073-4BB8-9BAA-FD6E4FFC1D86}" presName="sibTrans" presStyleCnt="0"/>
      <dgm:spPr/>
    </dgm:pt>
    <dgm:pt modelId="{4A66A17B-F8EF-483E-AF05-70C3B01D9E3E}" type="pres">
      <dgm:prSet presAssocID="{46C82D01-2821-4C6F-AE18-A7CCF44F062B}" presName="compNode" presStyleCnt="0"/>
      <dgm:spPr/>
    </dgm:pt>
    <dgm:pt modelId="{8CD2AF6E-8277-406A-8BF2-4A3840B7339D}" type="pres">
      <dgm:prSet presAssocID="{46C82D01-2821-4C6F-AE18-A7CCF44F062B}" presName="bgRect" presStyleLbl="bgShp" presStyleIdx="2" presStyleCnt="4"/>
      <dgm:spPr/>
    </dgm:pt>
    <dgm:pt modelId="{C7B1DF4D-7870-44BD-9FBB-97CA9FAC1460}" type="pres">
      <dgm:prSet presAssocID="{46C82D01-2821-4C6F-AE18-A7CCF44F06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4F25FD6-F39A-4D0A-B0DC-63E0EAEB725A}" type="pres">
      <dgm:prSet presAssocID="{46C82D01-2821-4C6F-AE18-A7CCF44F062B}" presName="spaceRect" presStyleCnt="0"/>
      <dgm:spPr/>
    </dgm:pt>
    <dgm:pt modelId="{1966FE8A-B839-4DA3-9992-222557DFBAB0}" type="pres">
      <dgm:prSet presAssocID="{46C82D01-2821-4C6F-AE18-A7CCF44F062B}" presName="parTx" presStyleLbl="revTx" presStyleIdx="2" presStyleCnt="4">
        <dgm:presLayoutVars>
          <dgm:chMax val="0"/>
          <dgm:chPref val="0"/>
        </dgm:presLayoutVars>
      </dgm:prSet>
      <dgm:spPr/>
    </dgm:pt>
    <dgm:pt modelId="{FE3B3BE1-DAB4-46FA-A355-026329363900}" type="pres">
      <dgm:prSet presAssocID="{ABF367E4-DD6C-4B08-ACB5-8A61BA55F5D4}" presName="sibTrans" presStyleCnt="0"/>
      <dgm:spPr/>
    </dgm:pt>
    <dgm:pt modelId="{02FE2C26-56C8-489D-A4B6-6DBCDC8F2C06}" type="pres">
      <dgm:prSet presAssocID="{9D386BF4-D593-4E0C-BF01-71AA6B6195F7}" presName="compNode" presStyleCnt="0"/>
      <dgm:spPr/>
    </dgm:pt>
    <dgm:pt modelId="{8F0AF636-6171-4776-9797-EB899950DA3A}" type="pres">
      <dgm:prSet presAssocID="{9D386BF4-D593-4E0C-BF01-71AA6B6195F7}" presName="bgRect" presStyleLbl="bgShp" presStyleIdx="3" presStyleCnt="4"/>
      <dgm:spPr/>
    </dgm:pt>
    <dgm:pt modelId="{8FD72E77-C287-4DF7-AF57-731CA1C12D1F}" type="pres">
      <dgm:prSet presAssocID="{9D386BF4-D593-4E0C-BF01-71AA6B6195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4F2CDF6-406D-44C4-A657-06AA4E33226E}" type="pres">
      <dgm:prSet presAssocID="{9D386BF4-D593-4E0C-BF01-71AA6B6195F7}" presName="spaceRect" presStyleCnt="0"/>
      <dgm:spPr/>
    </dgm:pt>
    <dgm:pt modelId="{FFC40A70-68C4-4971-B74D-CDDBFF051432}" type="pres">
      <dgm:prSet presAssocID="{9D386BF4-D593-4E0C-BF01-71AA6B6195F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FDA70B-7A78-4639-9D16-27CFFF5F035D}" srcId="{4F1C5D85-1C13-4F3B-9383-58ABD1219977}" destId="{1865951D-7942-433F-ABE4-9EAE375AF612}" srcOrd="0" destOrd="0" parTransId="{8806E480-5886-4119-B179-D02AA7BDBD35}" sibTransId="{A1AADC2D-8077-4251-A841-7B37977A5D45}"/>
    <dgm:cxn modelId="{131CD847-5289-46B5-89D4-14BD46E20472}" type="presOf" srcId="{9D386BF4-D593-4E0C-BF01-71AA6B6195F7}" destId="{FFC40A70-68C4-4971-B74D-CDDBFF051432}" srcOrd="0" destOrd="0" presId="urn:microsoft.com/office/officeart/2018/2/layout/IconVerticalSolidList"/>
    <dgm:cxn modelId="{BD343869-19E7-497D-B103-FE1DFE18A00A}" type="presOf" srcId="{8ACF0A63-2DA1-4F17-B4A0-BA824CF12BBE}" destId="{57337FF4-B497-4B89-87FC-136E06829363}" srcOrd="0" destOrd="0" presId="urn:microsoft.com/office/officeart/2018/2/layout/IconVerticalSolidList"/>
    <dgm:cxn modelId="{D8B8A2A1-FDF9-4032-B0F8-60902891B3FD}" type="presOf" srcId="{46C82D01-2821-4C6F-AE18-A7CCF44F062B}" destId="{1966FE8A-B839-4DA3-9992-222557DFBAB0}" srcOrd="0" destOrd="0" presId="urn:microsoft.com/office/officeart/2018/2/layout/IconVerticalSolidList"/>
    <dgm:cxn modelId="{23F5EBA8-B14F-4E47-BCD7-147EE70C9B2C}" type="presOf" srcId="{4F1C5D85-1C13-4F3B-9383-58ABD1219977}" destId="{E015C994-80F5-40A1-959B-F435623359DC}" srcOrd="0" destOrd="0" presId="urn:microsoft.com/office/officeart/2018/2/layout/IconVerticalSolidList"/>
    <dgm:cxn modelId="{E871E0AB-B095-4911-8983-31007ADF4FE4}" type="presOf" srcId="{1865951D-7942-433F-ABE4-9EAE375AF612}" destId="{8AE443B9-5D86-4AC4-A79B-BCA78FCC79C3}" srcOrd="0" destOrd="0" presId="urn:microsoft.com/office/officeart/2018/2/layout/IconVerticalSolidList"/>
    <dgm:cxn modelId="{4F6508F2-7109-458F-B210-0E4CBE633C9C}" srcId="{4F1C5D85-1C13-4F3B-9383-58ABD1219977}" destId="{8ACF0A63-2DA1-4F17-B4A0-BA824CF12BBE}" srcOrd="1" destOrd="0" parTransId="{8CF7C6F5-5398-422C-95B5-23334DB5A92A}" sibTransId="{8FF09485-6073-4BB8-9BAA-FD6E4FFC1D86}"/>
    <dgm:cxn modelId="{C2C1F4F3-A667-47E7-A018-9647EEDEEF9C}" srcId="{4F1C5D85-1C13-4F3B-9383-58ABD1219977}" destId="{9D386BF4-D593-4E0C-BF01-71AA6B6195F7}" srcOrd="3" destOrd="0" parTransId="{523A6E78-A198-4584-AF58-D2A40C13F2A4}" sibTransId="{B3D8CB99-88CE-45B5-B8B9-CAD79A4E763A}"/>
    <dgm:cxn modelId="{659458F5-9F40-4F65-BE6A-0D9611D5D4F6}" srcId="{4F1C5D85-1C13-4F3B-9383-58ABD1219977}" destId="{46C82D01-2821-4C6F-AE18-A7CCF44F062B}" srcOrd="2" destOrd="0" parTransId="{EFF15178-1DA6-4E3D-98E7-3962570FEDA7}" sibTransId="{ABF367E4-DD6C-4B08-ACB5-8A61BA55F5D4}"/>
    <dgm:cxn modelId="{6350ACBD-71DF-4646-87C5-4E340E9A4295}" type="presParOf" srcId="{E015C994-80F5-40A1-959B-F435623359DC}" destId="{4842036F-871C-4D51-BC3A-2F3D5C6DE35E}" srcOrd="0" destOrd="0" presId="urn:microsoft.com/office/officeart/2018/2/layout/IconVerticalSolidList"/>
    <dgm:cxn modelId="{20441DE2-15CA-4379-A534-D576A2D88CB5}" type="presParOf" srcId="{4842036F-871C-4D51-BC3A-2F3D5C6DE35E}" destId="{39F59901-D02D-440A-9AC6-89091281E156}" srcOrd="0" destOrd="0" presId="urn:microsoft.com/office/officeart/2018/2/layout/IconVerticalSolidList"/>
    <dgm:cxn modelId="{8518CEFF-2354-4E9D-9CF2-FF73716D5363}" type="presParOf" srcId="{4842036F-871C-4D51-BC3A-2F3D5C6DE35E}" destId="{2A4EED50-9725-4700-905B-BC0F33A41B51}" srcOrd="1" destOrd="0" presId="urn:microsoft.com/office/officeart/2018/2/layout/IconVerticalSolidList"/>
    <dgm:cxn modelId="{DF595495-A13E-4C1C-BE15-02444A345B0C}" type="presParOf" srcId="{4842036F-871C-4D51-BC3A-2F3D5C6DE35E}" destId="{04BDCA68-86AD-458E-A742-21460C51B7F2}" srcOrd="2" destOrd="0" presId="urn:microsoft.com/office/officeart/2018/2/layout/IconVerticalSolidList"/>
    <dgm:cxn modelId="{25D1C6A6-A5B2-4F30-8A4F-3F2FE7612E50}" type="presParOf" srcId="{4842036F-871C-4D51-BC3A-2F3D5C6DE35E}" destId="{8AE443B9-5D86-4AC4-A79B-BCA78FCC79C3}" srcOrd="3" destOrd="0" presId="urn:microsoft.com/office/officeart/2018/2/layout/IconVerticalSolidList"/>
    <dgm:cxn modelId="{EBDD525D-7E46-446F-991C-CD515621E170}" type="presParOf" srcId="{E015C994-80F5-40A1-959B-F435623359DC}" destId="{882E0BF5-BF18-405B-859D-7827E7EF19AF}" srcOrd="1" destOrd="0" presId="urn:microsoft.com/office/officeart/2018/2/layout/IconVerticalSolidList"/>
    <dgm:cxn modelId="{C62746A8-05D6-4A8E-B21D-6CAF71528CCF}" type="presParOf" srcId="{E015C994-80F5-40A1-959B-F435623359DC}" destId="{E74D4A5F-0C7D-4A2E-90B1-50EB8F95A2E5}" srcOrd="2" destOrd="0" presId="urn:microsoft.com/office/officeart/2018/2/layout/IconVerticalSolidList"/>
    <dgm:cxn modelId="{0408B915-6BC9-4C5B-BD82-E4AFAD220435}" type="presParOf" srcId="{E74D4A5F-0C7D-4A2E-90B1-50EB8F95A2E5}" destId="{1F12B168-D4B5-46F4-A8E7-E130EFFFAF4F}" srcOrd="0" destOrd="0" presId="urn:microsoft.com/office/officeart/2018/2/layout/IconVerticalSolidList"/>
    <dgm:cxn modelId="{745423D5-E021-4122-8770-86349C6954A5}" type="presParOf" srcId="{E74D4A5F-0C7D-4A2E-90B1-50EB8F95A2E5}" destId="{8EB03572-B6C8-48A8-BDA9-2660F2DC7A10}" srcOrd="1" destOrd="0" presId="urn:microsoft.com/office/officeart/2018/2/layout/IconVerticalSolidList"/>
    <dgm:cxn modelId="{2B1AFBA2-4E0D-42C2-8726-54385B81EF83}" type="presParOf" srcId="{E74D4A5F-0C7D-4A2E-90B1-50EB8F95A2E5}" destId="{F74EB7F5-FA59-4F0C-936A-04AAF3ABAC8A}" srcOrd="2" destOrd="0" presId="urn:microsoft.com/office/officeart/2018/2/layout/IconVerticalSolidList"/>
    <dgm:cxn modelId="{8EF0483C-31B1-4E46-B5D3-358C49B39B82}" type="presParOf" srcId="{E74D4A5F-0C7D-4A2E-90B1-50EB8F95A2E5}" destId="{57337FF4-B497-4B89-87FC-136E06829363}" srcOrd="3" destOrd="0" presId="urn:microsoft.com/office/officeart/2018/2/layout/IconVerticalSolidList"/>
    <dgm:cxn modelId="{3B27D40E-95BF-4C53-A746-789F531C7CA4}" type="presParOf" srcId="{E015C994-80F5-40A1-959B-F435623359DC}" destId="{D551CEBF-E818-453F-BD7B-A2425502EC7B}" srcOrd="3" destOrd="0" presId="urn:microsoft.com/office/officeart/2018/2/layout/IconVerticalSolidList"/>
    <dgm:cxn modelId="{50AB9A1C-49FD-4F77-AAF4-F94A1FCF10DB}" type="presParOf" srcId="{E015C994-80F5-40A1-959B-F435623359DC}" destId="{4A66A17B-F8EF-483E-AF05-70C3B01D9E3E}" srcOrd="4" destOrd="0" presId="urn:microsoft.com/office/officeart/2018/2/layout/IconVerticalSolidList"/>
    <dgm:cxn modelId="{BABE77AA-81A0-424A-A24B-F513C396D09E}" type="presParOf" srcId="{4A66A17B-F8EF-483E-AF05-70C3B01D9E3E}" destId="{8CD2AF6E-8277-406A-8BF2-4A3840B7339D}" srcOrd="0" destOrd="0" presId="urn:microsoft.com/office/officeart/2018/2/layout/IconVerticalSolidList"/>
    <dgm:cxn modelId="{B856C4BE-6C70-42F9-A5B3-2F08444A18EA}" type="presParOf" srcId="{4A66A17B-F8EF-483E-AF05-70C3B01D9E3E}" destId="{C7B1DF4D-7870-44BD-9FBB-97CA9FAC1460}" srcOrd="1" destOrd="0" presId="urn:microsoft.com/office/officeart/2018/2/layout/IconVerticalSolidList"/>
    <dgm:cxn modelId="{136791FE-60F6-4595-84DB-5BB2304D7DB8}" type="presParOf" srcId="{4A66A17B-F8EF-483E-AF05-70C3B01D9E3E}" destId="{54F25FD6-F39A-4D0A-B0DC-63E0EAEB725A}" srcOrd="2" destOrd="0" presId="urn:microsoft.com/office/officeart/2018/2/layout/IconVerticalSolidList"/>
    <dgm:cxn modelId="{B7EAAA34-719B-4C55-BC27-54E7AB0DE37C}" type="presParOf" srcId="{4A66A17B-F8EF-483E-AF05-70C3B01D9E3E}" destId="{1966FE8A-B839-4DA3-9992-222557DFBAB0}" srcOrd="3" destOrd="0" presId="urn:microsoft.com/office/officeart/2018/2/layout/IconVerticalSolidList"/>
    <dgm:cxn modelId="{77A985A0-CDD3-4607-BC58-63906A392228}" type="presParOf" srcId="{E015C994-80F5-40A1-959B-F435623359DC}" destId="{FE3B3BE1-DAB4-46FA-A355-026329363900}" srcOrd="5" destOrd="0" presId="urn:microsoft.com/office/officeart/2018/2/layout/IconVerticalSolidList"/>
    <dgm:cxn modelId="{42956E51-09A9-4757-B643-47E6713CBC04}" type="presParOf" srcId="{E015C994-80F5-40A1-959B-F435623359DC}" destId="{02FE2C26-56C8-489D-A4B6-6DBCDC8F2C06}" srcOrd="6" destOrd="0" presId="urn:microsoft.com/office/officeart/2018/2/layout/IconVerticalSolidList"/>
    <dgm:cxn modelId="{57984664-6EC7-4798-99AD-B3EB79A919B1}" type="presParOf" srcId="{02FE2C26-56C8-489D-A4B6-6DBCDC8F2C06}" destId="{8F0AF636-6171-4776-9797-EB899950DA3A}" srcOrd="0" destOrd="0" presId="urn:microsoft.com/office/officeart/2018/2/layout/IconVerticalSolidList"/>
    <dgm:cxn modelId="{B7F75135-6D0C-4567-A5F4-665C56A47DF8}" type="presParOf" srcId="{02FE2C26-56C8-489D-A4B6-6DBCDC8F2C06}" destId="{8FD72E77-C287-4DF7-AF57-731CA1C12D1F}" srcOrd="1" destOrd="0" presId="urn:microsoft.com/office/officeart/2018/2/layout/IconVerticalSolidList"/>
    <dgm:cxn modelId="{580EE819-B05C-475F-832E-0193CDB30619}" type="presParOf" srcId="{02FE2C26-56C8-489D-A4B6-6DBCDC8F2C06}" destId="{84F2CDF6-406D-44C4-A657-06AA4E33226E}" srcOrd="2" destOrd="0" presId="urn:microsoft.com/office/officeart/2018/2/layout/IconVerticalSolidList"/>
    <dgm:cxn modelId="{1322A537-B38B-4F42-B746-9437D2C3ADFE}" type="presParOf" srcId="{02FE2C26-56C8-489D-A4B6-6DBCDC8F2C06}" destId="{FFC40A70-68C4-4971-B74D-CDDBFF0514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59901-D02D-440A-9AC6-89091281E156}">
      <dsp:nvSpPr>
        <dsp:cNvPr id="0" name=""/>
        <dsp:cNvSpPr/>
      </dsp:nvSpPr>
      <dsp:spPr>
        <a:xfrm>
          <a:off x="0" y="2279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EED50-9725-4700-905B-BC0F33A41B51}">
      <dsp:nvSpPr>
        <dsp:cNvPr id="0" name=""/>
        <dsp:cNvSpPr/>
      </dsp:nvSpPr>
      <dsp:spPr>
        <a:xfrm>
          <a:off x="349511" y="262246"/>
          <a:ext cx="635474" cy="63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443B9-5D86-4AC4-A79B-BCA78FCC79C3}">
      <dsp:nvSpPr>
        <dsp:cNvPr id="0" name=""/>
        <dsp:cNvSpPr/>
      </dsp:nvSpPr>
      <dsp:spPr>
        <a:xfrm>
          <a:off x="1334496" y="2279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Dang: </a:t>
          </a:r>
          <a:r>
            <a:rPr lang="en-CA" sz="2200" kern="1200"/>
            <a:t>appointment and clinic management.</a:t>
          </a:r>
          <a:endParaRPr lang="en-US" sz="2200" kern="1200"/>
        </a:p>
      </dsp:txBody>
      <dsp:txXfrm>
        <a:off x="1334496" y="2279"/>
        <a:ext cx="4920227" cy="1155408"/>
      </dsp:txXfrm>
    </dsp:sp>
    <dsp:sp modelId="{1F12B168-D4B5-46F4-A8E7-E130EFFFAF4F}">
      <dsp:nvSpPr>
        <dsp:cNvPr id="0" name=""/>
        <dsp:cNvSpPr/>
      </dsp:nvSpPr>
      <dsp:spPr>
        <a:xfrm>
          <a:off x="0" y="1446540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03572-B6C8-48A8-BDA9-2660F2DC7A10}">
      <dsp:nvSpPr>
        <dsp:cNvPr id="0" name=""/>
        <dsp:cNvSpPr/>
      </dsp:nvSpPr>
      <dsp:spPr>
        <a:xfrm>
          <a:off x="349511" y="1706507"/>
          <a:ext cx="635474" cy="63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37FF4-B497-4B89-87FC-136E06829363}">
      <dsp:nvSpPr>
        <dsp:cNvPr id="0" name=""/>
        <dsp:cNvSpPr/>
      </dsp:nvSpPr>
      <dsp:spPr>
        <a:xfrm>
          <a:off x="1334496" y="1446540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Ana: </a:t>
          </a:r>
          <a:r>
            <a:rPr lang="en-CA" sz="2200" kern="1200"/>
            <a:t>front-end, user login and registration.</a:t>
          </a:r>
          <a:endParaRPr lang="en-US" sz="2200" kern="1200"/>
        </a:p>
      </dsp:txBody>
      <dsp:txXfrm>
        <a:off x="1334496" y="1446540"/>
        <a:ext cx="4920227" cy="1155408"/>
      </dsp:txXfrm>
    </dsp:sp>
    <dsp:sp modelId="{8CD2AF6E-8277-406A-8BF2-4A3840B7339D}">
      <dsp:nvSpPr>
        <dsp:cNvPr id="0" name=""/>
        <dsp:cNvSpPr/>
      </dsp:nvSpPr>
      <dsp:spPr>
        <a:xfrm>
          <a:off x="0" y="2890801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1DF4D-7870-44BD-9FBB-97CA9FAC1460}">
      <dsp:nvSpPr>
        <dsp:cNvPr id="0" name=""/>
        <dsp:cNvSpPr/>
      </dsp:nvSpPr>
      <dsp:spPr>
        <a:xfrm>
          <a:off x="349511" y="3150767"/>
          <a:ext cx="635474" cy="63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6FE8A-B839-4DA3-9992-222557DFBAB0}">
      <dsp:nvSpPr>
        <dsp:cNvPr id="0" name=""/>
        <dsp:cNvSpPr/>
      </dsp:nvSpPr>
      <dsp:spPr>
        <a:xfrm>
          <a:off x="1334496" y="289080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Trang: </a:t>
          </a:r>
          <a:r>
            <a:rPr lang="en-CA" sz="2200" kern="1200"/>
            <a:t>password recovery and documents (BLOB).</a:t>
          </a:r>
          <a:endParaRPr lang="en-US" sz="2200" kern="1200"/>
        </a:p>
      </dsp:txBody>
      <dsp:txXfrm>
        <a:off x="1334496" y="2890801"/>
        <a:ext cx="4920227" cy="1155408"/>
      </dsp:txXfrm>
    </dsp:sp>
    <dsp:sp modelId="{8F0AF636-6171-4776-9797-EB899950DA3A}">
      <dsp:nvSpPr>
        <dsp:cNvPr id="0" name=""/>
        <dsp:cNvSpPr/>
      </dsp:nvSpPr>
      <dsp:spPr>
        <a:xfrm>
          <a:off x="0" y="4335061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72E77-C287-4DF7-AF57-731CA1C12D1F}">
      <dsp:nvSpPr>
        <dsp:cNvPr id="0" name=""/>
        <dsp:cNvSpPr/>
      </dsp:nvSpPr>
      <dsp:spPr>
        <a:xfrm>
          <a:off x="349511" y="4595028"/>
          <a:ext cx="635474" cy="63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40A70-68C4-4971-B74D-CDDBFF051432}">
      <dsp:nvSpPr>
        <dsp:cNvPr id="0" name=""/>
        <dsp:cNvSpPr/>
      </dsp:nvSpPr>
      <dsp:spPr>
        <a:xfrm>
          <a:off x="1334496" y="433506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Everyone:</a:t>
          </a:r>
          <a:r>
            <a:rPr lang="en-CA" sz="2200" kern="1200"/>
            <a:t> testing. </a:t>
          </a:r>
          <a:endParaRPr lang="en-US" sz="2200" kern="1200"/>
        </a:p>
      </dsp:txBody>
      <dsp:txXfrm>
        <a:off x="1334496" y="4335061"/>
        <a:ext cx="4920227" cy="1155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17CD1-5835-4084-84C1-5C4F2B8417D9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8793A-EADC-4FB7-BFC7-317F698C38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39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URLS:</a:t>
            </a:r>
          </a:p>
          <a:p>
            <a:r>
              <a:rPr lang="en-CA"/>
              <a:t>GitHub: https://github.com/trangtrieu-jac/BonjourSanteClone/ </a:t>
            </a:r>
          </a:p>
          <a:p>
            <a:r>
              <a:rPr lang="en-CA"/>
              <a:t>Trello:  </a:t>
            </a:r>
          </a:p>
          <a:p>
            <a:r>
              <a:rPr lang="en-CA"/>
              <a:t>https://trello.com/invite/b/67b7fc2990532c3fd8178605/ATTIf6c4deff3246dd22ea20a22b0837b5734D3AE554/fsd13-team2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793A-EADC-4FB7-BFC7-317F698C381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21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64FE1-29EB-5347-D7F6-2175D7736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1EB0BC-98A8-1487-2B4B-CBE27B7ED6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93AA31-420D-B070-CEEA-866F96965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D958F-0D49-801F-2294-69F9E7251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793A-EADC-4FB7-BFC7-317F698C381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73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CA"/>
              <a:t>Teach Greg how to solve a problem</a:t>
            </a:r>
            <a:endParaRPr lang="en-US"/>
          </a:p>
          <a:p>
            <a:pPr marL="285750" indent="-2857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endParaRPr lang="en-CA"/>
          </a:p>
          <a:p>
            <a:pPr marL="285750" indent="-2857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US"/>
              <a:t>* 4-7 slides: What we learned - teach it! Teach one or two things.</a:t>
            </a:r>
          </a:p>
          <a:p>
            <a:pPr marL="285750" indent="-2857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US"/>
              <a:t>- talk about specific, low-level solutions</a:t>
            </a:r>
          </a:p>
          <a:p>
            <a:pPr marL="285750" indent="-2857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US"/>
              <a:t>and teach them to the students and teacher</a:t>
            </a:r>
          </a:p>
          <a:p>
            <a:pPr marL="285750" indent="-2857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US"/>
              <a:t>= Teach me how to solve ONE (or two)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793A-EADC-4FB7-BFC7-317F698C381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102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7B57D-4F09-254C-B808-AF9A90FA0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79617-A16A-B2D8-1975-C1C5EDDEBE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885D9D-6EBD-FD80-6514-32DFEFCE9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CA"/>
              <a:t>Teach Greg how to solve a problem</a:t>
            </a:r>
            <a:endParaRPr lang="en-US"/>
          </a:p>
          <a:p>
            <a:pPr marL="285750" indent="-2857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endParaRPr lang="en-CA"/>
          </a:p>
          <a:p>
            <a:pPr marL="285750" indent="-2857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US"/>
              <a:t>* 4-7 slides: What we learned - teach it! Teach one or two things.</a:t>
            </a:r>
          </a:p>
          <a:p>
            <a:pPr marL="285750" indent="-2857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US"/>
              <a:t>- talk about specific, low-level solutions</a:t>
            </a:r>
          </a:p>
          <a:p>
            <a:pPr marL="285750" indent="-2857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US"/>
              <a:t>and teach them to the students and teacher</a:t>
            </a:r>
          </a:p>
          <a:p>
            <a:pPr marL="285750" indent="-2857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US"/>
              <a:t>= Teach me how to solve ONE (or two)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16F87-D7DE-E621-3AEE-8CF8D2F07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793A-EADC-4FB7-BFC7-317F698C381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734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793A-EADC-4FB7-BFC7-317F698C381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62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793A-EADC-4FB7-BFC7-317F698C381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58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793A-EADC-4FB7-BFC7-317F698C381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14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793A-EADC-4FB7-BFC7-317F698C381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790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US"/>
              <a:t>- show your solution from high level, e.g.</a:t>
            </a:r>
          </a:p>
          <a:p>
            <a:pPr marL="171450" indent="-1714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US"/>
              <a:t>screenshot(s), list main features from</a:t>
            </a:r>
          </a:p>
          <a:p>
            <a:pPr marL="171450" indent="-1714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US"/>
              <a:t>user point of view, features, functionalities.</a:t>
            </a:r>
          </a:p>
          <a:p>
            <a:pPr marL="171450" indent="-1714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US"/>
              <a:t>Say WHAT was implemented BUT NO DETAILS ON HOW.</a:t>
            </a:r>
            <a:endParaRPr lang="en-CA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793A-EADC-4FB7-BFC7-317F698C381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008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793A-EADC-4FB7-BFC7-317F698C381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88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9E86-A882-EAB1-A79F-2DD3B8E77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1A876-857C-60D3-9230-F5F07FE97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D9092-0936-9190-97C0-0E74C9AC5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add a slide of who did what. It’s okay to list things twice if it was teamwork.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443DF-6894-13D3-0F80-88D545D6F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793A-EADC-4FB7-BFC7-317F698C381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032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BE8A7-0CEC-C3E9-2188-57C7D4C44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E9365F-AE43-FAC4-4F33-8A5DDFC21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F9EBB-022E-2591-CBCB-20A692109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0BF8F-5413-7C4C-623B-732F1C47D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793A-EADC-4FB7-BFC7-317F698C381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400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CDCFD-C133-B648-C1DA-4203DA611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CBE6C0-7D17-6A39-AA64-00BE5E7D6B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E22D6F-B810-8A8E-EA09-E2BC7E81F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7D43E-0FD4-07FD-66BC-F4C1903F1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793A-EADC-4FB7-BFC7-317F698C381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68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306-9E83-4AB2-AF35-0EA175EB8598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411A-53F7-4A02-8EDF-2A45FC2481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4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306-9E83-4AB2-AF35-0EA175EB8598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411A-53F7-4A02-8EDF-2A45FC2481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04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306-9E83-4AB2-AF35-0EA175EB8598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411A-53F7-4A02-8EDF-2A45FC2481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6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306-9E83-4AB2-AF35-0EA175EB8598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411A-53F7-4A02-8EDF-2A45FC2481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86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306-9E83-4AB2-AF35-0EA175EB8598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411A-53F7-4A02-8EDF-2A45FC2481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1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306-9E83-4AB2-AF35-0EA175EB8598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411A-53F7-4A02-8EDF-2A45FC2481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45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306-9E83-4AB2-AF35-0EA175EB8598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411A-53F7-4A02-8EDF-2A45FC2481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53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306-9E83-4AB2-AF35-0EA175EB8598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411A-53F7-4A02-8EDF-2A45FC2481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71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306-9E83-4AB2-AF35-0EA175EB8598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411A-53F7-4A02-8EDF-2A45FC2481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9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306-9E83-4AB2-AF35-0EA175EB8598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FB4411A-53F7-4A02-8EDF-2A45FC2481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9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306-9E83-4AB2-AF35-0EA175EB8598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411A-53F7-4A02-8EDF-2A45FC2481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18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B315306-9E83-4AB2-AF35-0EA175EB8598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6FB4411A-53F7-4A02-8EDF-2A45FC2481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58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mailer.com/smtp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DED5-EF66-E080-315E-2E4E90EC0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61A0-5CAF-6476-B3E3-A88183AA8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5581"/>
            <a:ext cx="9144000" cy="1358660"/>
          </a:xfrm>
        </p:spPr>
        <p:txBody>
          <a:bodyPr/>
          <a:lstStyle/>
          <a:p>
            <a:r>
              <a:rPr lang="en-CA"/>
              <a:t>Bonjour-Sant</a:t>
            </a:r>
            <a:r>
              <a:rPr lang="fr-CA"/>
              <a:t>é </a:t>
            </a:r>
            <a:r>
              <a:rPr lang="en-CA"/>
              <a:t>Clone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6D618-6643-1252-1ACD-B7B8616DE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6657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CA" sz="2000">
                <a:latin typeface="Aptos"/>
              </a:rPr>
              <a:t>by</a:t>
            </a:r>
            <a:endParaRPr lang="en-US"/>
          </a:p>
          <a:p>
            <a:pPr algn="ctr"/>
            <a:r>
              <a:rPr lang="en-CA" sz="2000">
                <a:latin typeface="Aptos"/>
              </a:rPr>
              <a:t>Dang Huynh Minh </a:t>
            </a:r>
            <a:r>
              <a:rPr lang="en-CA" sz="2000">
                <a:effectLst/>
                <a:latin typeface="Aptos"/>
                <a:ea typeface="Aptos" panose="020B0004020202020204" pitchFamily="34" charset="0"/>
                <a:cs typeface="Arial"/>
              </a:rPr>
              <a:t>(#1670214)</a:t>
            </a:r>
            <a:endParaRPr lang="en-CA" sz="2000">
              <a:latin typeface="Aptos"/>
              <a:cs typeface="Arial"/>
            </a:endParaRPr>
          </a:p>
          <a:p>
            <a:pPr algn="ctr"/>
            <a:r>
              <a:rPr lang="en-CA" sz="2000">
                <a:latin typeface="Aptos"/>
                <a:cs typeface="Arial"/>
              </a:rPr>
              <a:t>Anastassia </a:t>
            </a:r>
            <a:r>
              <a:rPr lang="en-CA" sz="2000" err="1">
                <a:latin typeface="Aptos"/>
                <a:cs typeface="Arial"/>
              </a:rPr>
              <a:t>Tarassova</a:t>
            </a:r>
            <a:r>
              <a:rPr lang="en-CA" sz="2000">
                <a:latin typeface="Aptos"/>
                <a:cs typeface="Arial"/>
              </a:rPr>
              <a:t> (#1277712) </a:t>
            </a:r>
          </a:p>
          <a:p>
            <a:pPr algn="ctr"/>
            <a:r>
              <a:rPr lang="en-CA" sz="2000">
                <a:latin typeface="Aptos"/>
              </a:rPr>
              <a:t>Trang M. Trieu </a:t>
            </a:r>
            <a:r>
              <a:rPr lang="en-CA" sz="2000">
                <a:effectLst/>
                <a:latin typeface="Aptos"/>
                <a:ea typeface="Aptos" panose="020B0004020202020204" pitchFamily="34" charset="0"/>
                <a:cs typeface="Arial"/>
              </a:rPr>
              <a:t>(#</a:t>
            </a:r>
            <a:r>
              <a:rPr lang="en-CA" sz="2000">
                <a:effectLst/>
                <a:latin typeface="Aptos"/>
                <a:ea typeface="Aptos" panose="020B0004020202020204" pitchFamily="34" charset="0"/>
                <a:cs typeface="Aptos" panose="020B0004020202020204" pitchFamily="34" charset="0"/>
              </a:rPr>
              <a:t>6341464)</a:t>
            </a:r>
            <a:endParaRPr lang="en-CA" sz="2400">
              <a:latin typeface="Aptos"/>
            </a:endParaRPr>
          </a:p>
          <a:p>
            <a:pPr algn="ctr"/>
            <a:endParaRPr lang="en-CA" sz="240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DC179-C063-51C8-D66D-36152561C8B2}"/>
              </a:ext>
            </a:extLst>
          </p:cNvPr>
          <p:cNvSpPr txBox="1"/>
          <p:nvPr/>
        </p:nvSpPr>
        <p:spPr>
          <a:xfrm>
            <a:off x="738996" y="2452077"/>
            <a:ext cx="10714008" cy="11461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400">
                <a:effectLst/>
                <a:latin typeface="Aptos"/>
                <a:ea typeface="Aptos" panose="020B0004020202020204" pitchFamily="34" charset="0"/>
                <a:cs typeface="Aptos" panose="020B0004020202020204" pitchFamily="34" charset="0"/>
              </a:rPr>
              <a:t>An app for booking medical </a:t>
            </a:r>
            <a:r>
              <a:rPr lang="en-CA" sz="2400">
                <a:latin typeface="Aptos"/>
                <a:ea typeface="Aptos" panose="020B0004020202020204" pitchFamily="34" charset="0"/>
                <a:cs typeface="Aptos" panose="020B0004020202020204" pitchFamily="34" charset="0"/>
              </a:rPr>
              <a:t>appointments, viewing</a:t>
            </a:r>
            <a:r>
              <a:rPr lang="en-CA" sz="2400">
                <a:effectLst/>
                <a:latin typeface="Aptos"/>
                <a:ea typeface="Aptos" panose="020B0004020202020204" pitchFamily="34" charset="0"/>
                <a:cs typeface="Aptos" panose="020B0004020202020204" pitchFamily="34" charset="0"/>
              </a:rPr>
              <a:t> appointment history</a:t>
            </a:r>
            <a:br>
              <a:rPr lang="en-CA" sz="24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CA" sz="2400">
                <a:effectLst/>
                <a:latin typeface="Aptos"/>
                <a:ea typeface="Aptos" panose="020B0004020202020204" pitchFamily="34" charset="0"/>
                <a:cs typeface="Aptos" panose="020B0004020202020204" pitchFamily="34" charset="0"/>
              </a:rPr>
              <a:t> and </a:t>
            </a:r>
            <a:r>
              <a:rPr lang="en-CA" sz="2400">
                <a:latin typeface="Aptos"/>
                <a:ea typeface="Aptos" panose="020B0004020202020204" pitchFamily="34" charset="0"/>
                <a:cs typeface="Aptos" panose="020B0004020202020204" pitchFamily="34" charset="0"/>
              </a:rPr>
              <a:t>v</a:t>
            </a:r>
            <a:r>
              <a:rPr lang="en-CA" sz="2400">
                <a:effectLst/>
                <a:latin typeface="Aptos"/>
                <a:ea typeface="Aptos" panose="020B0004020202020204" pitchFamily="34" charset="0"/>
                <a:cs typeface="Aptos" panose="020B0004020202020204" pitchFamily="34" charset="0"/>
              </a:rPr>
              <a:t>iewing associated documents.</a:t>
            </a:r>
            <a:endParaRPr lang="en-CA" sz="24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79514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0B007B-033A-71B5-1C3B-F14F2334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EB1E-2A0A-EF5E-88A3-1C51B2F0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we learned (Trang)</a:t>
            </a:r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6E8D80-0798-832F-C028-F31A3F46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59" t="2616" r="16452" b="2512"/>
          <a:stretch/>
        </p:blipFill>
        <p:spPr>
          <a:xfrm>
            <a:off x="6045278" y="2929100"/>
            <a:ext cx="6025140" cy="3052365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AB4B38-4AE7-43A2-48D4-88DAE410EC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31" t="923" r="3681" b="2407"/>
          <a:stretch/>
        </p:blipFill>
        <p:spPr>
          <a:xfrm>
            <a:off x="188153" y="2507873"/>
            <a:ext cx="5708052" cy="3895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96341-7126-1AD2-45BE-70C22201A3A2}"/>
              </a:ext>
            </a:extLst>
          </p:cNvPr>
          <p:cNvSpPr txBox="1"/>
          <p:nvPr/>
        </p:nvSpPr>
        <p:spPr>
          <a:xfrm>
            <a:off x="1267146" y="1986337"/>
            <a:ext cx="70166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ea typeface="Calibri Light"/>
                <a:cs typeface="Calibri Light"/>
              </a:rPr>
              <a:t>Password recovery: </a:t>
            </a:r>
            <a:r>
              <a:rPr lang="en-US" sz="2400" err="1">
                <a:solidFill>
                  <a:schemeClr val="bg1"/>
                </a:solidFill>
                <a:ea typeface="Calibri Light"/>
                <a:cs typeface="Calibri Light"/>
              </a:rPr>
              <a:t>nodemailer</a:t>
            </a:r>
            <a:r>
              <a:rPr lang="en-US" sz="2400">
                <a:solidFill>
                  <a:schemeClr val="bg1"/>
                </a:solidFill>
                <a:ea typeface="Calibri Light"/>
                <a:cs typeface="Calibri Light"/>
              </a:rPr>
              <a:t> and mailersend.com</a:t>
            </a:r>
            <a:endParaRPr lang="en-US" sz="240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8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B1CA5-AD60-713A-2CAB-4FEEC7A45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6BB8-6371-F5DB-9D66-E394C3A2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we learned (Trang)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0753-BD36-CEC0-DE42-226D4F56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32" y="1712017"/>
            <a:ext cx="1075372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Source: </a:t>
            </a:r>
            <a:r>
              <a:rPr lang="en-US">
                <a:ea typeface="+mn-lt"/>
                <a:cs typeface="+mn-lt"/>
                <a:hlinkClick r:id="rId3"/>
              </a:rPr>
              <a:t>SMTP transport :: Nodemailer</a:t>
            </a:r>
            <a:endParaRPr lang="en-US">
              <a:ea typeface="+mn-lt"/>
              <a:cs typeface="+mn-lt"/>
            </a:endParaRPr>
          </a:p>
          <a:p>
            <a:pPr>
              <a:buFontTx/>
              <a:buChar char="-"/>
            </a:pPr>
            <a:endParaRPr lang="en-CA"/>
          </a:p>
          <a:p>
            <a:pPr>
              <a:buFontTx/>
              <a:buChar char="-"/>
            </a:pPr>
            <a:endParaRPr lang="en-CA"/>
          </a:p>
          <a:p>
            <a:endParaRPr lang="en-CA"/>
          </a:p>
        </p:txBody>
      </p:sp>
      <p:pic>
        <p:nvPicPr>
          <p:cNvPr id="5" name="Picture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567767E2-0B83-1771-38ED-04E00BC58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271" y="2252932"/>
            <a:ext cx="7376309" cy="43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8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461E-ACE3-AB6C-29A1-582E829A96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we learned (Ana)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7CFD-1922-ED9A-B38C-6F8B9FC6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CA" sz="3200" b="1">
                <a:solidFill>
                  <a:schemeClr val="bg2"/>
                </a:solidFill>
              </a:rPr>
              <a:t>Interesting technologies used:</a:t>
            </a:r>
            <a:r>
              <a:rPr lang="en-CA" b="1">
                <a:solidFill>
                  <a:schemeClr val="bg2"/>
                </a:solidFill>
              </a:rPr>
              <a:t>   </a:t>
            </a:r>
            <a:endParaRPr lang="en-CA" b="1">
              <a:solidFill>
                <a:schemeClr val="bg2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endParaRPr lang="en-CA" b="1">
              <a:solidFill>
                <a:schemeClr val="bg2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CA" b="1">
                <a:solidFill>
                  <a:schemeClr val="bg2"/>
                </a:solidFill>
                <a:ea typeface="Calibri Light"/>
                <a:cs typeface="Calibri Light"/>
              </a:rPr>
              <a:t>Challenge</a:t>
            </a:r>
            <a:r>
              <a:rPr lang="en-CA">
                <a:solidFill>
                  <a:schemeClr val="bg2"/>
                </a:solidFill>
                <a:ea typeface="Calibri Light"/>
                <a:cs typeface="Calibri Light"/>
              </a:rPr>
              <a:t>: Encrypting the password</a:t>
            </a:r>
            <a:br>
              <a:rPr lang="en-CA">
                <a:solidFill>
                  <a:schemeClr val="bg2"/>
                </a:solidFill>
                <a:ea typeface="Calibri Light"/>
                <a:cs typeface="Calibri Light"/>
              </a:rPr>
            </a:br>
            <a:r>
              <a:rPr lang="en-CA">
                <a:solidFill>
                  <a:schemeClr val="bg2"/>
                </a:solidFill>
                <a:ea typeface="Calibri Light"/>
                <a:cs typeface="Calibri Light"/>
              </a:rPr>
              <a:t>without using </a:t>
            </a:r>
            <a:r>
              <a:rPr lang="en-CA">
                <a:solidFill>
                  <a:schemeClr val="bg2"/>
                </a:solidFill>
                <a:ea typeface="Calibri Light"/>
                <a:cs typeface="Calibri Light"/>
                <a:hlinkClick r:id="rId3" invalidUrl="https:/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CA">
                <a:solidFill>
                  <a:schemeClr val="bg2"/>
                </a:solidFill>
                <a:ea typeface="Calibri Light"/>
                <a:cs typeface="Calibri Light"/>
              </a:rPr>
              <a:t> (SSL/TSL </a:t>
            </a:r>
            <a:r>
              <a:rPr lang="en-CA" err="1">
                <a:solidFill>
                  <a:schemeClr val="bg2"/>
                </a:solidFill>
                <a:ea typeface="Calibri Light"/>
                <a:cs typeface="Calibri Light"/>
              </a:rPr>
              <a:t>certif</a:t>
            </a:r>
            <a:r>
              <a:rPr lang="en-CA">
                <a:solidFill>
                  <a:schemeClr val="bg2"/>
                </a:solidFill>
                <a:ea typeface="Calibri Light"/>
                <a:cs typeface="Calibri Light"/>
              </a:rPr>
              <a:t>)</a:t>
            </a:r>
          </a:p>
          <a:p>
            <a:endParaRPr lang="en-CA">
              <a:solidFill>
                <a:schemeClr val="bg2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CA" b="1">
                <a:solidFill>
                  <a:schemeClr val="bg2"/>
                </a:solidFill>
                <a:ea typeface="Calibri Light"/>
                <a:cs typeface="Calibri Light"/>
              </a:rPr>
              <a:t>Solution:</a:t>
            </a:r>
            <a:r>
              <a:rPr lang="en-CA">
                <a:solidFill>
                  <a:schemeClr val="bg2"/>
                </a:solidFill>
                <a:ea typeface="Calibri Light"/>
                <a:cs typeface="Calibri Light"/>
              </a:rPr>
              <a:t> </a:t>
            </a:r>
            <a:r>
              <a:rPr lang="en-CA" err="1">
                <a:solidFill>
                  <a:schemeClr val="bg2"/>
                </a:solidFill>
                <a:ea typeface="Calibri Light"/>
                <a:cs typeface="Calibri Light"/>
              </a:rPr>
              <a:t>npm</a:t>
            </a:r>
            <a:r>
              <a:rPr lang="en-CA">
                <a:solidFill>
                  <a:schemeClr val="bg2"/>
                </a:solidFill>
                <a:ea typeface="Calibri Light"/>
                <a:cs typeface="Calibri Light"/>
              </a:rPr>
              <a:t> install </a:t>
            </a:r>
            <a:r>
              <a:rPr lang="en-CA" err="1">
                <a:solidFill>
                  <a:schemeClr val="bg2"/>
                </a:solidFill>
                <a:ea typeface="Calibri Light"/>
                <a:cs typeface="Calibri Light"/>
              </a:rPr>
              <a:t>bcrypt</a:t>
            </a:r>
            <a:r>
              <a:rPr lang="en-CA">
                <a:solidFill>
                  <a:schemeClr val="bg2"/>
                </a:solidFill>
                <a:ea typeface="Calibri Light"/>
                <a:cs typeface="Calibri Light"/>
              </a:rPr>
              <a:t> </a:t>
            </a:r>
          </a:p>
          <a:p>
            <a:pPr marL="0" indent="0">
              <a:buNone/>
            </a:pPr>
            <a:endParaRPr lang="en-CA">
              <a:solidFill>
                <a:schemeClr val="bg2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CA" b="1">
                <a:solidFill>
                  <a:schemeClr val="bg2"/>
                </a:solidFill>
                <a:ea typeface="Calibri Light"/>
                <a:cs typeface="Calibri Light"/>
              </a:rPr>
              <a:t>Upside</a:t>
            </a:r>
            <a:r>
              <a:rPr lang="en-CA">
                <a:solidFill>
                  <a:schemeClr val="bg2"/>
                </a:solidFill>
                <a:ea typeface="Calibri Light"/>
                <a:cs typeface="Calibri Light"/>
              </a:rPr>
              <a:t>: Easy to use</a:t>
            </a:r>
          </a:p>
          <a:p>
            <a:pPr marL="0" indent="0">
              <a:buNone/>
            </a:pPr>
            <a:endParaRPr lang="en-CA">
              <a:solidFill>
                <a:schemeClr val="bg2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CA" b="1">
                <a:solidFill>
                  <a:schemeClr val="bg2"/>
                </a:solidFill>
                <a:ea typeface="Calibri Light"/>
                <a:cs typeface="Calibri Light"/>
              </a:rPr>
              <a:t>Downside</a:t>
            </a:r>
            <a:r>
              <a:rPr lang="en-CA">
                <a:solidFill>
                  <a:schemeClr val="bg2"/>
                </a:solidFill>
                <a:ea typeface="Calibri Light"/>
                <a:cs typeface="Calibri Light"/>
              </a:rPr>
              <a:t>: Need to do password recovery if password forgotten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7540EF-0EC3-C029-1851-2CA0B6780F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674" b="1000"/>
          <a:stretch/>
        </p:blipFill>
        <p:spPr>
          <a:xfrm>
            <a:off x="4970073" y="4406841"/>
            <a:ext cx="6465050" cy="1581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DA1CE7-1264-474B-0ED1-0CBAFF86F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627" y="2011033"/>
            <a:ext cx="4651614" cy="291141"/>
          </a:xfrm>
          <a:prstGeom prst="rect">
            <a:avLst/>
          </a:prstGeom>
        </p:spPr>
      </p:pic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6FCB178-C09E-FE11-4F7F-2C4C108DE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379" y="2462841"/>
            <a:ext cx="4656108" cy="175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4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692CF0-CD25-77C4-EFBA-3DDA44DCA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6D47-FCF2-B177-0ACF-A3DAF9F9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we learned (Ana)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3612-BC34-23C8-5AB6-DEC4A863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CA" sz="3200" b="1">
                <a:solidFill>
                  <a:schemeClr val="bg2"/>
                </a:solidFill>
                <a:ea typeface="Calibri Light"/>
                <a:cs typeface="Calibri Light"/>
              </a:rPr>
              <a:t>Interesting technologies used:  </a:t>
            </a:r>
            <a:r>
              <a:rPr lang="en-CA" b="1">
                <a:solidFill>
                  <a:schemeClr val="bg2"/>
                </a:solidFill>
                <a:ea typeface="Calibri Light"/>
                <a:cs typeface="Calibri Light"/>
              </a:rPr>
              <a:t> </a:t>
            </a:r>
          </a:p>
          <a:p>
            <a:pPr marL="0" indent="0">
              <a:buNone/>
            </a:pPr>
            <a:endParaRPr lang="en-CA">
              <a:solidFill>
                <a:schemeClr val="bg2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CA" b="1">
                <a:solidFill>
                  <a:schemeClr val="bg2"/>
                </a:solidFill>
                <a:ea typeface="Calibri Light"/>
                <a:cs typeface="Calibri Light"/>
              </a:rPr>
              <a:t>Challenge:</a:t>
            </a:r>
            <a:r>
              <a:rPr lang="en-CA">
                <a:solidFill>
                  <a:schemeClr val="bg2"/>
                </a:solidFill>
                <a:ea typeface="Calibri Light"/>
                <a:cs typeface="Calibri Light"/>
              </a:rPr>
              <a:t> Updating a table with </a:t>
            </a:r>
            <a:r>
              <a:rPr lang="en-CA" err="1">
                <a:solidFill>
                  <a:schemeClr val="bg2"/>
                </a:solidFill>
                <a:ea typeface="Calibri Light"/>
                <a:cs typeface="Calibri Light"/>
              </a:rPr>
              <a:t>Sequelize</a:t>
            </a:r>
            <a:r>
              <a:rPr lang="en-CA">
                <a:solidFill>
                  <a:schemeClr val="bg2"/>
                </a:solidFill>
                <a:ea typeface="Calibri Light"/>
                <a:cs typeface="Calibri Light"/>
              </a:rPr>
              <a:t> instead of MySQL</a:t>
            </a:r>
          </a:p>
          <a:p>
            <a:endParaRPr lang="en-CA">
              <a:solidFill>
                <a:schemeClr val="bg2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CA" b="1">
                <a:solidFill>
                  <a:schemeClr val="bg2"/>
                </a:solidFill>
                <a:ea typeface="Calibri Light"/>
                <a:cs typeface="Calibri Light"/>
              </a:rPr>
              <a:t>Solution:</a:t>
            </a:r>
            <a:r>
              <a:rPr lang="en-CA">
                <a:solidFill>
                  <a:schemeClr val="bg2"/>
                </a:solidFill>
                <a:ea typeface="Calibri Light"/>
                <a:cs typeface="Calibri Light"/>
              </a:rPr>
              <a:t> Migrate a table. </a:t>
            </a:r>
          </a:p>
          <a:p>
            <a:pPr marL="0" indent="0">
              <a:buNone/>
            </a:pPr>
            <a:endParaRPr lang="en-CA">
              <a:solidFill>
                <a:schemeClr val="bg2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CA" b="1">
                <a:solidFill>
                  <a:schemeClr val="bg2"/>
                </a:solidFill>
                <a:ea typeface="Calibri Light"/>
                <a:cs typeface="Calibri Light"/>
              </a:rPr>
              <a:t>Upside: </a:t>
            </a:r>
            <a:r>
              <a:rPr lang="en-CA">
                <a:solidFill>
                  <a:schemeClr val="bg2"/>
                </a:solidFill>
                <a:ea typeface="Calibri Light"/>
                <a:cs typeface="Calibri Light"/>
              </a:rPr>
              <a:t>Ensures coherent data structure across full project. </a:t>
            </a:r>
          </a:p>
          <a:p>
            <a:pPr marL="0" indent="0">
              <a:buNone/>
            </a:pPr>
            <a:endParaRPr lang="en-CA">
              <a:solidFill>
                <a:schemeClr val="bg2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CA" b="1">
                <a:solidFill>
                  <a:schemeClr val="bg2"/>
                </a:solidFill>
                <a:ea typeface="Calibri Light"/>
                <a:cs typeface="Calibri Light"/>
              </a:rPr>
              <a:t>Downside: </a:t>
            </a:r>
            <a:r>
              <a:rPr lang="en-CA">
                <a:solidFill>
                  <a:schemeClr val="bg2"/>
                </a:solidFill>
                <a:ea typeface="Calibri Light"/>
                <a:cs typeface="Calibri Light"/>
              </a:rPr>
              <a:t>None. 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D11AB90-A105-6F9F-4392-A55DC4808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025" y="1062577"/>
            <a:ext cx="3895007" cy="2374961"/>
          </a:xfrm>
          <a:prstGeom prst="rect">
            <a:avLst/>
          </a:prstGeom>
        </p:spPr>
      </p:pic>
      <p:pic>
        <p:nvPicPr>
          <p:cNvPr id="5" name="Picture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78786CB0-3735-7870-9EFD-2D53DC872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706" y="3898780"/>
            <a:ext cx="3962400" cy="1562100"/>
          </a:xfrm>
          <a:prstGeom prst="rect">
            <a:avLst/>
          </a:prstGeom>
        </p:spPr>
      </p:pic>
      <p:pic>
        <p:nvPicPr>
          <p:cNvPr id="6" name="Picture 5" descr="A close up of a logo&#10;&#10;AI-generated content may be incorrect.">
            <a:extLst>
              <a:ext uri="{FF2B5EF4-FFF2-40B4-BE49-F238E27FC236}">
                <a16:creationId xmlns:a16="http://schemas.microsoft.com/office/drawing/2014/main" id="{AE10F06D-C413-08EA-5A42-C79C7F4A4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912" y="1668402"/>
            <a:ext cx="2327875" cy="6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0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5424-7423-E5E2-42C3-2BCC63F1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Future work (1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2B67-D670-BED8-2A40-9189641FD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Extra features from the proposal: </a:t>
            </a:r>
            <a:endParaRPr lang="en-US" b="1">
              <a:ea typeface="Calibri Light" panose="020F0302020204030204"/>
              <a:cs typeface="Calibri Light" panose="020F0302020204030204"/>
            </a:endParaRPr>
          </a:p>
          <a:p>
            <a:pPr>
              <a:buFont typeface="Calibri" pitchFamily="34" charset="0"/>
              <a:buChar char="-"/>
            </a:pPr>
            <a:r>
              <a:rPr lang="en-US"/>
              <a:t> Distance calculation between patient and clinics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What could be done with one extra week:</a:t>
            </a:r>
            <a:endParaRPr lang="en-US" b="1">
              <a:ea typeface="Calibri Light" panose="020F0302020204030204"/>
              <a:cs typeface="Calibri Light" panose="020F0302020204030204"/>
            </a:endParaRPr>
          </a:p>
          <a:p>
            <a:pPr>
              <a:buFont typeface="Calibri" pitchFamily="34" charset="0"/>
              <a:buChar char="-"/>
            </a:pPr>
            <a:r>
              <a:rPr lang="en-US"/>
              <a:t> Storing all images on cloud (instead of MySQL and HTML)</a:t>
            </a:r>
            <a:endParaRPr lang="en-US">
              <a:ea typeface="Calibri Light"/>
              <a:cs typeface="Calibri Light"/>
            </a:endParaRPr>
          </a:p>
          <a:p>
            <a:pPr>
              <a:buFont typeface="Calibri" pitchFamily="34" charset="0"/>
              <a:buChar char="-"/>
            </a:pPr>
            <a:r>
              <a:rPr lang="en-US"/>
              <a:t> Improving doctor's GUI and adding more roles (sysadmin, nurse, statistician, etc.) </a:t>
            </a:r>
            <a:endParaRPr lang="en-US">
              <a:ea typeface="Calibri Light" panose="020F0302020204030204"/>
              <a:cs typeface="Calibri Light" panose="020F0302020204030204"/>
            </a:endParaRPr>
          </a:p>
          <a:p>
            <a:pPr>
              <a:buFont typeface="Calibri" pitchFamily="34" charset="0"/>
              <a:buChar char="-"/>
            </a:pPr>
            <a:r>
              <a:rPr lang="en-US"/>
              <a:t> Improved medical history (allergies, medication, summary of past visits)</a:t>
            </a:r>
            <a:endParaRPr lang="en-US"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r>
              <a:rPr lang="en-US"/>
              <a:t>- Linking with patient pharmacy, sending Rx by email/fax</a:t>
            </a:r>
            <a:endParaRPr lang="en-US">
              <a:ea typeface="Calibri Light" panose="020F0302020204030204"/>
              <a:cs typeface="Calibri Light" panose="020F0302020204030204"/>
            </a:endParaRPr>
          </a:p>
          <a:p>
            <a:pPr>
              <a:buFont typeface="Calibri" pitchFamily="34" charset="0"/>
              <a:buChar char="-"/>
            </a:pPr>
            <a:endParaRPr lang="en-US"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Picture 3" descr="A map of a city&#10;&#10;AI-generated content may be incorrect.">
            <a:extLst>
              <a:ext uri="{FF2B5EF4-FFF2-40B4-BE49-F238E27FC236}">
                <a16:creationId xmlns:a16="http://schemas.microsoft.com/office/drawing/2014/main" id="{E9421FA5-3210-D5ED-582B-C000D0BA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214" y="654889"/>
            <a:ext cx="4650177" cy="27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F9B5-A2A4-5036-3167-342E56BC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Summary (1 page)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C4BD-D285-5EE6-462A-F82CA933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built a Bonjour Sante clone website with booking system.</a:t>
            </a:r>
          </a:p>
          <a:p>
            <a:pPr marL="4445" lvl="1" indent="0">
              <a:buNone/>
            </a:pPr>
            <a:r>
              <a:rPr lang="en-US">
                <a:solidFill>
                  <a:srgbClr val="00AEEF"/>
                </a:solidFill>
                <a:ea typeface="Calibri Light"/>
                <a:cs typeface="Calibri Light"/>
              </a:rPr>
              <a:t> Users can register, login and view their profile. </a:t>
            </a:r>
          </a:p>
          <a:p>
            <a:pPr marL="4445" lvl="1" indent="0">
              <a:buNone/>
            </a:pPr>
            <a:r>
              <a:rPr lang="en-US">
                <a:solidFill>
                  <a:schemeClr val="accent1"/>
                </a:solidFill>
                <a:ea typeface="Calibri Light"/>
                <a:cs typeface="Calibri Light"/>
              </a:rPr>
              <a:t> Users can view and update documents.</a:t>
            </a:r>
          </a:p>
          <a:p>
            <a:pPr marL="4445" lvl="1" indent="0">
              <a:buNone/>
            </a:pPr>
            <a:endParaRPr lang="en-US">
              <a:solidFill>
                <a:schemeClr val="accent1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>
                <a:ea typeface="Calibri Light"/>
                <a:cs typeface="Calibri Light"/>
              </a:rPr>
              <a:t>  A list of past/future appointments can be seen. </a:t>
            </a:r>
          </a:p>
          <a:p>
            <a:pPr marL="0" indent="0">
              <a:buNone/>
            </a:pPr>
            <a:r>
              <a:rPr lang="en-US">
                <a:ea typeface="Calibri Light"/>
                <a:cs typeface="Calibri Light"/>
              </a:rPr>
              <a:t>   Appointments can be booked and deleted.</a:t>
            </a:r>
            <a:endParaRPr lang="en-US"/>
          </a:p>
          <a:p>
            <a:pPr marL="0" indent="0">
              <a:buNone/>
            </a:pPr>
            <a:r>
              <a:rPr lang="en-US">
                <a:ea typeface="Calibri Light"/>
                <a:cs typeface="Calibri Light"/>
              </a:rPr>
              <a:t>    Some features are missing/not completed.</a:t>
            </a:r>
          </a:p>
          <a:p>
            <a:pPr marL="0" indent="0">
              <a:buNone/>
            </a:pPr>
            <a:r>
              <a:rPr lang="en-US">
                <a:ea typeface="Calibri Light"/>
                <a:cs typeface="Calibri Light"/>
              </a:rPr>
              <a:t>    Each feature functions while being loosely connected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258362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3CE7-258F-5589-B749-17E4879B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 you for listening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5187-45AC-4126-C000-0886FAB0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>
                <a:solidFill>
                  <a:schemeClr val="bg2"/>
                </a:solidFill>
              </a:rPr>
              <a:t>Enjoy spring break! 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8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EED7-D445-7F18-A336-0903BE39A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762" y="0"/>
            <a:ext cx="10518475" cy="1782649"/>
          </a:xfrm>
        </p:spPr>
        <p:txBody>
          <a:bodyPr/>
          <a:lstStyle/>
          <a:p>
            <a:r>
              <a:rPr lang="en-CA"/>
              <a:t>Background of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8143C-5755-3D50-13B2-B5DDFFCB0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899" y="3153704"/>
            <a:ext cx="9228201" cy="2798523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CA"/>
              <a:t>Most people have used the real</a:t>
            </a:r>
            <a:r>
              <a:rPr lang="fr-CA"/>
              <a:t>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CA"/>
              <a:t>Ana used Bonjour-Santé as a patient and as a healthcare professional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CA"/>
              <a:t>Project will look great in a Portfolio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CA"/>
              <a:t>Fun challenge </a:t>
            </a:r>
          </a:p>
        </p:txBody>
      </p:sp>
      <p:pic>
        <p:nvPicPr>
          <p:cNvPr id="5" name="Picture 4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84B4E51B-8943-6A4B-92AA-27300D318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68" y="2595764"/>
            <a:ext cx="4680756" cy="135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4159-FE92-268C-A5CA-EF0574F6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63" y="251036"/>
            <a:ext cx="6788663" cy="1658198"/>
          </a:xfrm>
        </p:spPr>
        <p:txBody>
          <a:bodyPr>
            <a:normAutofit/>
          </a:bodyPr>
          <a:lstStyle/>
          <a:p>
            <a:r>
              <a:rPr lang="en-CA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C017-1F1A-1551-4C01-6E31763E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011680"/>
            <a:ext cx="6789044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/>
          </a:p>
          <a:p>
            <a:pPr>
              <a:buFontTx/>
              <a:buChar char="-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1D423-C2D4-4349-8F35-B88FFA92D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63" y="2104185"/>
            <a:ext cx="6309442" cy="3249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1A3FE9-5E6E-9813-B59D-DFDC1C3ED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252" y="4426142"/>
            <a:ext cx="3730747" cy="1661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7691CE-47F0-821C-F9C1-63F3B636B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003" y="770655"/>
            <a:ext cx="3733996" cy="1658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54D4AD-2D9C-1D6B-8DC7-1660985DB0BF}"/>
              </a:ext>
            </a:extLst>
          </p:cNvPr>
          <p:cNvSpPr txBox="1"/>
          <p:nvPr/>
        </p:nvSpPr>
        <p:spPr>
          <a:xfrm>
            <a:off x="8188204" y="263861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 Light"/>
                <a:cs typeface="Calibri Light"/>
              </a:rPr>
              <a:t>Users can log in</a:t>
            </a: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81842-6863-5CD3-129A-57B855957816}"/>
              </a:ext>
            </a:extLst>
          </p:cNvPr>
          <p:cNvSpPr txBox="1"/>
          <p:nvPr/>
        </p:nvSpPr>
        <p:spPr>
          <a:xfrm>
            <a:off x="8193600" y="389957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 Light"/>
                <a:cs typeface="Calibri Light"/>
              </a:rPr>
              <a:t>Users can register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1431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872C2-0786-BC25-D9C3-870942E8F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E9E0-4593-E03C-FA4D-C2449B72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Solution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696D2-F167-129D-5982-2D2E4458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2338571"/>
            <a:ext cx="6567577" cy="3112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D2386-DCCE-704F-FFC3-6D578E61FB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999" b="11523"/>
          <a:stretch/>
        </p:blipFill>
        <p:spPr>
          <a:xfrm>
            <a:off x="8800897" y="2251410"/>
            <a:ext cx="2159167" cy="2172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3CC75-73EF-08FC-9F1A-ABE66AA6B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8512" y="499533"/>
            <a:ext cx="4203940" cy="1432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E40225-027E-6A10-88D1-BDF2BEA05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511" y="4743966"/>
            <a:ext cx="4203940" cy="1786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4E8DA-0CD3-4DD0-1ED3-B809E77D7CD3}"/>
              </a:ext>
            </a:extLst>
          </p:cNvPr>
          <p:cNvSpPr txBox="1"/>
          <p:nvPr/>
        </p:nvSpPr>
        <p:spPr>
          <a:xfrm>
            <a:off x="1886226" y="5724939"/>
            <a:ext cx="45758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 Light"/>
                <a:cs typeface="Calibri Light"/>
              </a:rPr>
              <a:t>Patients can book appointments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5092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D383E-3641-A0CD-C8E5-A3311BE5D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9358-4559-25C9-FF14-D1251125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Solution overview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40A06-9C0A-8A31-993C-EFD8A52ED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1" y="3567808"/>
            <a:ext cx="6298597" cy="2573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42A403-6A07-F3C9-9583-9087D6132AC0}"/>
              </a:ext>
            </a:extLst>
          </p:cNvPr>
          <p:cNvSpPr txBox="1"/>
          <p:nvPr/>
        </p:nvSpPr>
        <p:spPr>
          <a:xfrm>
            <a:off x="506315" y="2963317"/>
            <a:ext cx="5298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 Light"/>
                <a:cs typeface="Calibri Light"/>
              </a:rPr>
              <a:t>Users can view and upload documents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EE1F3-66F7-EDF9-D195-E2B513EB3F2A}"/>
              </a:ext>
            </a:extLst>
          </p:cNvPr>
          <p:cNvSpPr txBox="1"/>
          <p:nvPr/>
        </p:nvSpPr>
        <p:spPr>
          <a:xfrm>
            <a:off x="7626626" y="3430103"/>
            <a:ext cx="36929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 Light"/>
                <a:cs typeface="Calibri Light"/>
              </a:rPr>
              <a:t>User can get password reset</a:t>
            </a:r>
            <a:endParaRPr lang="en-US" sz="2400"/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2930F5D-3099-60D0-9308-D9D12BD52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724" y="620793"/>
            <a:ext cx="4856965" cy="257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0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0407-2307-AC15-A76A-634B1CF2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chemeClr val="tx1"/>
                </a:solidFill>
              </a:rPr>
              <a:t>Database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A39359-9256-45A2-8B5D-38E0F936D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9DA69B-7F20-9804-D6B5-082D1103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97" b="1"/>
          <a:stretch/>
        </p:blipFill>
        <p:spPr>
          <a:xfrm>
            <a:off x="6096000" y="629265"/>
            <a:ext cx="5452536" cy="55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1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3F34C-D4BE-BE26-4284-0A2A3AA58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15516-2046-450E-8E69-54018BCA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76D93-ACD6-35FC-09E5-97975408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CA" sz="6000">
                <a:solidFill>
                  <a:srgbClr val="FFFFFF"/>
                </a:solidFill>
                <a:ea typeface="Calibri Light"/>
                <a:cs typeface="Calibri Light"/>
              </a:rPr>
              <a:t>Roles</a:t>
            </a:r>
            <a:endParaRPr lang="en-CA" sz="6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F5448A-9CE1-65DA-5F99-694AF8B4F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3535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089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F5B1C2-67EB-516B-AF0C-8B9E2AC36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6A89-50BF-1B0B-A174-ED90C1F2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Challenges (Dang)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EB44-AC49-9B70-62AD-DC717BD1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32" y="2159790"/>
            <a:ext cx="1075372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>
                <a:solidFill>
                  <a:schemeClr val="bg1"/>
                </a:solidFill>
                <a:ea typeface="Calibri Light" panose="020F0302020204030204"/>
                <a:cs typeface="Calibri Light" panose="020F0302020204030204"/>
              </a:rPr>
              <a:t> Technologies used: (sessionStorage), mySQL, Sequelize, Postman</a:t>
            </a:r>
          </a:p>
          <a:p>
            <a:pPr marL="0" indent="0">
              <a:buNone/>
            </a:pPr>
            <a:r>
              <a:rPr lang="en-CA">
                <a:solidFill>
                  <a:schemeClr val="bg1"/>
                </a:solidFill>
                <a:ea typeface="Calibri Light" panose="020F0302020204030204"/>
                <a:cs typeface="Calibri Light" panose="020F0302020204030204"/>
              </a:rPr>
              <a:t>  - retrieving information for the database to the current session using </a:t>
            </a:r>
            <a:r>
              <a:rPr lang="en-CA" err="1">
                <a:solidFill>
                  <a:schemeClr val="bg1"/>
                </a:solidFill>
                <a:ea typeface="Calibri Light"/>
                <a:cs typeface="Calibri Light"/>
              </a:rPr>
              <a:t>patient_id</a:t>
            </a:r>
            <a:endParaRPr lang="en-US">
              <a:solidFill>
                <a:schemeClr val="bg1"/>
              </a:solidFill>
              <a:ea typeface="Calibri Light"/>
              <a:cs typeface="Calibri Light"/>
            </a:endParaRPr>
          </a:p>
          <a:p>
            <a:pPr>
              <a:buNone/>
            </a:pPr>
            <a:r>
              <a:rPr lang="en-CA">
                <a:solidFill>
                  <a:schemeClr val="bg1"/>
                </a:solidFill>
                <a:ea typeface="Calibri Light"/>
                <a:cs typeface="Calibri Light"/>
              </a:rPr>
              <a:t> - time discrepancy between MySQL/Postman and Sequelize (?) in VSCode</a:t>
            </a:r>
          </a:p>
          <a:p>
            <a:pPr>
              <a:buNone/>
            </a:pPr>
            <a:endParaRPr lang="en-CA">
              <a:solidFill>
                <a:schemeClr val="bg1"/>
              </a:solidFill>
              <a:ea typeface="Calibri Light"/>
              <a:cs typeface="Calibri Light"/>
            </a:endParaRPr>
          </a:p>
          <a:p>
            <a:pPr marL="4445" lvl="1" indent="0">
              <a:buNone/>
            </a:pPr>
            <a:r>
              <a:rPr lang="en-CA">
                <a:solidFill>
                  <a:schemeClr val="bg1"/>
                </a:solidFill>
                <a:ea typeface="Calibri Light"/>
                <a:cs typeface="Calibri Light"/>
              </a:rPr>
              <a:t>  Future solutions </a:t>
            </a:r>
          </a:p>
          <a:p>
            <a:pPr marL="4445" lvl="1" indent="0">
              <a:buNone/>
            </a:pPr>
            <a:r>
              <a:rPr lang="en-CA">
                <a:solidFill>
                  <a:schemeClr val="bg1"/>
                </a:solidFill>
                <a:ea typeface="Calibri Light"/>
                <a:cs typeface="Calibri Light"/>
              </a:rPr>
              <a:t> - try using user_id or email for the functions in the controller, patient_id adds difficulties</a:t>
            </a:r>
          </a:p>
          <a:p>
            <a:pPr marL="347345" lvl="1">
              <a:buFont typeface="Calibri" pitchFamily="34" charset="0"/>
              <a:buChar char="-"/>
            </a:pPr>
            <a:r>
              <a:rPr lang="en-CA">
                <a:solidFill>
                  <a:schemeClr val="bg1"/>
                </a:solidFill>
                <a:ea typeface="Calibri Light"/>
                <a:cs typeface="Calibri Light"/>
              </a:rPr>
              <a:t>Try to implement moment.js directly</a:t>
            </a:r>
          </a:p>
          <a:p>
            <a:pPr marL="4445" lvl="1" indent="0">
              <a:buNone/>
            </a:pPr>
            <a:endParaRPr lang="en-CA">
              <a:solidFill>
                <a:srgbClr val="000000"/>
              </a:solidFill>
              <a:ea typeface="Calibri Light"/>
              <a:cs typeface="Calibri Light"/>
            </a:endParaRPr>
          </a:p>
          <a:p>
            <a:pPr marL="4445" lvl="1" indent="0">
              <a:buNone/>
            </a:pPr>
            <a:endParaRPr lang="en-CA">
              <a:solidFill>
                <a:srgbClr val="000000"/>
              </a:solidFill>
              <a:ea typeface="Calibri Light"/>
              <a:cs typeface="Calibri Light"/>
            </a:endParaRPr>
          </a:p>
          <a:p>
            <a:pPr marL="4445" lvl="1" indent="0">
              <a:buNone/>
            </a:pPr>
            <a:endParaRPr lang="en-CA">
              <a:solidFill>
                <a:srgbClr val="000000"/>
              </a:solidFill>
              <a:ea typeface="Calibri Light"/>
              <a:cs typeface="Calibri Light"/>
            </a:endParaRPr>
          </a:p>
          <a:p>
            <a:pPr marL="4445" lvl="1" indent="0">
              <a:buNone/>
            </a:pPr>
            <a:endParaRPr lang="en-CA">
              <a:solidFill>
                <a:srgbClr val="FFFFFF"/>
              </a:solidFill>
              <a:ea typeface="Calibri Light"/>
              <a:cs typeface="Calibri Light"/>
            </a:endParaRPr>
          </a:p>
          <a:p>
            <a:pPr>
              <a:buFont typeface="Calibri"/>
              <a:buChar char="-"/>
            </a:pPr>
            <a:endParaRPr lang="en-CA">
              <a:ea typeface="Calibri Light"/>
              <a:cs typeface="Calibri Light"/>
            </a:endParaRPr>
          </a:p>
          <a:p>
            <a:pPr>
              <a:buFont typeface="Calibri" pitchFamily="34" charset="0"/>
              <a:buChar char="-"/>
            </a:pPr>
            <a:endParaRPr lang="en-CA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346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2A03AD-8624-08F3-5A02-D512B119C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0802-2ADB-67BA-28DA-1229186F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49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solidFill>
                  <a:schemeClr val="tx1"/>
                </a:solidFill>
              </a:rPr>
              <a:t>Challenges and Solutions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B9F7EB-00A0-46C4-8C5B-16DE97E7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logo&#10;&#10;AI-generated content may be incorrect.">
            <a:extLst>
              <a:ext uri="{FF2B5EF4-FFF2-40B4-BE49-F238E27FC236}">
                <a16:creationId xmlns:a16="http://schemas.microsoft.com/office/drawing/2014/main" id="{DAD9A782-D06D-3AB7-EC94-71C97BD7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48" y="640080"/>
            <a:ext cx="2386946" cy="3151084"/>
          </a:xfrm>
          <a:prstGeom prst="rect">
            <a:avLst/>
          </a:prstGeom>
        </p:spPr>
      </p:pic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5A9D6421-B95D-6856-1F3F-CB743BB0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60" b="3915"/>
          <a:stretch/>
        </p:blipFill>
        <p:spPr>
          <a:xfrm>
            <a:off x="5660944" y="903952"/>
            <a:ext cx="5211677" cy="252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7618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692</Words>
  <Application>Microsoft Office PowerPoint</Application>
  <PresentationFormat>Widescreen</PresentationFormat>
  <Paragraphs>117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Courier New</vt:lpstr>
      <vt:lpstr>Metropolitan</vt:lpstr>
      <vt:lpstr>Bonjour-Santé Clone</vt:lpstr>
      <vt:lpstr>Background of project</vt:lpstr>
      <vt:lpstr>Solution overview</vt:lpstr>
      <vt:lpstr>Solution overview</vt:lpstr>
      <vt:lpstr>Solution overview </vt:lpstr>
      <vt:lpstr>Database structure</vt:lpstr>
      <vt:lpstr>Roles</vt:lpstr>
      <vt:lpstr>Challenges (Dang)</vt:lpstr>
      <vt:lpstr>Challenges and Solutions</vt:lpstr>
      <vt:lpstr>What we learned (Trang)</vt:lpstr>
      <vt:lpstr>What we learned (Trang)</vt:lpstr>
      <vt:lpstr>What we learned (Ana)</vt:lpstr>
      <vt:lpstr>What we learned (Ana)</vt:lpstr>
      <vt:lpstr>Future work (1 slide)</vt:lpstr>
      <vt:lpstr>Summary (1 page)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Tarassova, Anastassia</dc:creator>
  <cp:lastModifiedBy>Tarassova, Anastassia</cp:lastModifiedBy>
  <cp:revision>2</cp:revision>
  <dcterms:created xsi:type="dcterms:W3CDTF">2025-02-25T13:53:35Z</dcterms:created>
  <dcterms:modified xsi:type="dcterms:W3CDTF">2025-04-01T20:08:33Z</dcterms:modified>
</cp:coreProperties>
</file>