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选择不同词数为特征数的分类准确率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5484106153397494E-2"/>
          <c:y val="0.20317460317460317"/>
          <c:w val="0.9190529308836396"/>
          <c:h val="0.61399450068741401"/>
        </c:manualLayout>
      </c:layout>
      <c:barChart>
        <c:barDir val="col"/>
        <c:grouping val="clustered"/>
        <c:varyColors val="0"/>
        <c:ser>
          <c:idx val="0"/>
          <c:order val="0"/>
          <c:tx>
            <c:strRef>
              <c:f>Sheet1!$B$1</c:f>
              <c:strCache>
                <c:ptCount val="1"/>
                <c:pt idx="0">
                  <c:v>词数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3000</c:v>
                </c:pt>
                <c:pt idx="1">
                  <c:v>4000</c:v>
                </c:pt>
                <c:pt idx="2">
                  <c:v>5000</c:v>
                </c:pt>
                <c:pt idx="3">
                  <c:v>6000</c:v>
                </c:pt>
                <c:pt idx="4">
                  <c:v>21282</c:v>
                </c:pt>
              </c:numCache>
            </c:numRef>
          </c:cat>
          <c:val>
            <c:numRef>
              <c:f>Sheet1!$B$2:$B$6</c:f>
              <c:numCache>
                <c:formatCode>General</c:formatCode>
                <c:ptCount val="5"/>
                <c:pt idx="0">
                  <c:v>75.510000000000005</c:v>
                </c:pt>
                <c:pt idx="1">
                  <c:v>75.989999999999995</c:v>
                </c:pt>
                <c:pt idx="2">
                  <c:v>74.47</c:v>
                </c:pt>
                <c:pt idx="3">
                  <c:v>73.12</c:v>
                </c:pt>
                <c:pt idx="4">
                  <c:v>71.84</c:v>
                </c:pt>
              </c:numCache>
            </c:numRef>
          </c:val>
          <c:extLst>
            <c:ext xmlns:c16="http://schemas.microsoft.com/office/drawing/2014/chart" uri="{C3380CC4-5D6E-409C-BE32-E72D297353CC}">
              <c16:uniqueId val="{00000000-CC5E-4C21-ACE8-08DBC0C132F5}"/>
            </c:ext>
          </c:extLst>
        </c:ser>
        <c:dLbls>
          <c:dLblPos val="outEnd"/>
          <c:showLegendKey val="0"/>
          <c:showVal val="1"/>
          <c:showCatName val="0"/>
          <c:showSerName val="0"/>
          <c:showPercent val="0"/>
          <c:showBubbleSize val="0"/>
        </c:dLbls>
        <c:gapWidth val="219"/>
        <c:overlap val="-27"/>
        <c:axId val="711766520"/>
        <c:axId val="711770128"/>
      </c:barChart>
      <c:catAx>
        <c:axId val="711766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770128"/>
        <c:crosses val="autoZero"/>
        <c:auto val="1"/>
        <c:lblAlgn val="ctr"/>
        <c:lblOffset val="100"/>
        <c:noMultiLvlLbl val="0"/>
      </c:catAx>
      <c:valAx>
        <c:axId val="71177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7665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3766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36682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11216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29610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10331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75448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149376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381196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379935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152310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5AA3407-AC24-4C0A-B500-BB6C6A11BA91}" type="datetimeFigureOut">
              <a:rPr lang="zh-CN" altLang="en-US" smtClean="0"/>
              <a:t>2017/12/17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184262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A3407-AC24-4C0A-B500-BB6C6A11BA91}" type="datetimeFigureOut">
              <a:rPr lang="zh-CN" altLang="en-US" smtClean="0"/>
              <a:t>2017/12/17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A6BEA-6B1F-4548-934F-73F6DE6D5425}" type="slidenum">
              <a:rPr lang="zh-CN" altLang="en-US" smtClean="0"/>
              <a:t>‹#›</a:t>
            </a:fld>
            <a:endParaRPr lang="zh-CN" altLang="en-US"/>
          </a:p>
        </p:txBody>
      </p:sp>
    </p:spTree>
    <p:extLst>
      <p:ext uri="{BB962C8B-B14F-4D97-AF65-F5344CB8AC3E}">
        <p14:creationId xmlns:p14="http://schemas.microsoft.com/office/powerpoint/2010/main" val="3648960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A0A76A-C409-4BE9-AABE-394D6F832E50}"/>
              </a:ext>
            </a:extLst>
          </p:cNvPr>
          <p:cNvSpPr/>
          <p:nvPr/>
        </p:nvSpPr>
        <p:spPr>
          <a:xfrm>
            <a:off x="1524000" y="467221"/>
            <a:ext cx="6096000" cy="1323439"/>
          </a:xfrm>
          <a:prstGeom prst="rect">
            <a:avLst/>
          </a:prstGeom>
        </p:spPr>
        <p:txBody>
          <a:bodyPr>
            <a:spAutoFit/>
          </a:bodyPr>
          <a:lstStyle/>
          <a:p>
            <a:pPr algn="ctr"/>
            <a:r>
              <a:rPr lang="zh-CN" altLang="zh-CN" sz="4000" kern="100" spc="-80" dirty="0">
                <a:latin typeface="Times New Roman" panose="02020603050405020304" pitchFamily="18" charset="0"/>
                <a:ea typeface="隶书" panose="02010509060101010101" pitchFamily="49" charset="-122"/>
              </a:rPr>
              <a:t>《网络安全前沿技术》</a:t>
            </a:r>
            <a:endParaRPr lang="zh-CN" altLang="zh-CN" sz="1400" kern="100" dirty="0">
              <a:latin typeface="Times New Roman" panose="02020603050405020304" pitchFamily="18" charset="0"/>
              <a:ea typeface="宋体" panose="02010600030101010101" pitchFamily="2" charset="-122"/>
            </a:endParaRPr>
          </a:p>
          <a:p>
            <a:pPr algn="ctr"/>
            <a:r>
              <a:rPr lang="zh-CN" altLang="zh-CN" sz="4000" kern="100" spc="-80" dirty="0">
                <a:latin typeface="Times New Roman" panose="02020603050405020304" pitchFamily="18" charset="0"/>
                <a:ea typeface="隶书" panose="02010509060101010101" pitchFamily="49" charset="-122"/>
              </a:rPr>
              <a:t>实践讲堂研究报告</a:t>
            </a:r>
            <a:endParaRPr lang="zh-CN" altLang="zh-CN" sz="1400" kern="100"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7FB53DA4-EEBF-420E-9417-65B37DC83F1A}"/>
              </a:ext>
            </a:extLst>
          </p:cNvPr>
          <p:cNvSpPr/>
          <p:nvPr/>
        </p:nvSpPr>
        <p:spPr>
          <a:xfrm>
            <a:off x="3415275" y="4024919"/>
            <a:ext cx="2375971" cy="1754326"/>
          </a:xfrm>
          <a:prstGeom prst="rect">
            <a:avLst/>
          </a:prstGeom>
        </p:spPr>
        <p:txBody>
          <a:bodyPr wrap="none">
            <a:spAutoFit/>
          </a:bodyPr>
          <a:lstStyle/>
          <a:p>
            <a:r>
              <a:rPr lang="zh-CN" altLang="zh-CN" dirty="0"/>
              <a:t>学号</a:t>
            </a:r>
            <a:r>
              <a:rPr lang="en-US" altLang="zh-CN" dirty="0"/>
              <a:t>: ZY1624134</a:t>
            </a:r>
            <a:endParaRPr lang="zh-CN" altLang="zh-CN" dirty="0"/>
          </a:p>
          <a:p>
            <a:r>
              <a:rPr lang="zh-CN" altLang="zh-CN" dirty="0"/>
              <a:t>姓名</a:t>
            </a:r>
            <a:r>
              <a:rPr lang="en-US" altLang="zh-CN" dirty="0"/>
              <a:t>: </a:t>
            </a:r>
            <a:r>
              <a:rPr lang="zh-CN" altLang="zh-CN" dirty="0"/>
              <a:t>是黎彬</a:t>
            </a:r>
          </a:p>
          <a:p>
            <a:r>
              <a:rPr lang="zh-CN" altLang="zh-CN" dirty="0"/>
              <a:t>学院</a:t>
            </a:r>
            <a:r>
              <a:rPr lang="en-US" altLang="zh-CN" dirty="0"/>
              <a:t>: </a:t>
            </a:r>
            <a:r>
              <a:rPr lang="zh-CN" altLang="zh-CN" dirty="0"/>
              <a:t>中法工程师学院</a:t>
            </a:r>
          </a:p>
          <a:p>
            <a:pPr algn="ctr"/>
            <a:r>
              <a:rPr lang="en-US" altLang="zh-CN" dirty="0"/>
              <a:t> </a:t>
            </a:r>
            <a:endParaRPr lang="zh-CN" altLang="zh-CN" dirty="0"/>
          </a:p>
          <a:p>
            <a:pPr algn="ctr"/>
            <a:r>
              <a:rPr lang="en-US" altLang="zh-CN" dirty="0"/>
              <a:t>2017</a:t>
            </a:r>
            <a:r>
              <a:rPr lang="zh-CN" altLang="zh-CN" dirty="0"/>
              <a:t>年</a:t>
            </a:r>
            <a:r>
              <a:rPr lang="en-US" altLang="zh-CN" dirty="0"/>
              <a:t>12</a:t>
            </a:r>
            <a:r>
              <a:rPr lang="zh-CN" altLang="zh-CN" dirty="0"/>
              <a:t>月</a:t>
            </a:r>
          </a:p>
          <a:p>
            <a:pPr algn="ctr"/>
            <a:endParaRPr lang="zh-CN" altLang="en-US" dirty="0"/>
          </a:p>
        </p:txBody>
      </p:sp>
      <p:sp>
        <p:nvSpPr>
          <p:cNvPr id="11" name="矩形 10">
            <a:extLst>
              <a:ext uri="{FF2B5EF4-FFF2-40B4-BE49-F238E27FC236}">
                <a16:creationId xmlns:a16="http://schemas.microsoft.com/office/drawing/2014/main" id="{EE0B96F6-E2D7-4FE7-ADF7-2F223550C53D}"/>
              </a:ext>
            </a:extLst>
          </p:cNvPr>
          <p:cNvSpPr/>
          <p:nvPr/>
        </p:nvSpPr>
        <p:spPr>
          <a:xfrm>
            <a:off x="2390154" y="2428727"/>
            <a:ext cx="4363695" cy="646331"/>
          </a:xfrm>
          <a:prstGeom prst="rect">
            <a:avLst/>
          </a:prstGeom>
        </p:spPr>
        <p:txBody>
          <a:bodyPr wrap="none">
            <a:spAutoFit/>
          </a:bodyPr>
          <a:lstStyle/>
          <a:p>
            <a:r>
              <a:rPr lang="zh-CN" altLang="zh-CN" sz="3600" kern="100" spc="-80" dirty="0">
                <a:ea typeface="隶书" panose="02010509060101010101" pitchFamily="49" charset="-122"/>
                <a:cs typeface="Times New Roman" panose="02020603050405020304" pitchFamily="18" charset="0"/>
              </a:rPr>
              <a:t>大数据舆情情感分析</a:t>
            </a:r>
            <a:r>
              <a:rPr lang="en-US" altLang="zh-CN" sz="3600" kern="100" spc="-80" dirty="0">
                <a:ea typeface="隶书" panose="02010509060101010101" pitchFamily="49" charset="-122"/>
                <a:cs typeface="Times New Roman" panose="02020603050405020304" pitchFamily="18" charset="0"/>
              </a:rPr>
              <a:t> </a:t>
            </a:r>
            <a:endParaRPr lang="zh-CN" altLang="en-US" sz="3600" dirty="0"/>
          </a:p>
        </p:txBody>
      </p:sp>
    </p:spTree>
    <p:extLst>
      <p:ext uri="{BB962C8B-B14F-4D97-AF65-F5344CB8AC3E}">
        <p14:creationId xmlns:p14="http://schemas.microsoft.com/office/powerpoint/2010/main" val="139358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5A028-EF3B-45E4-9622-882C1106F674}"/>
              </a:ext>
            </a:extLst>
          </p:cNvPr>
          <p:cNvSpPr>
            <a:spLocks noGrp="1"/>
          </p:cNvSpPr>
          <p:nvPr>
            <p:ph type="title"/>
          </p:nvPr>
        </p:nvSpPr>
        <p:spPr/>
        <p:txBody>
          <a:bodyPr/>
          <a:lstStyle/>
          <a:p>
            <a:r>
              <a:rPr lang="zh-CN" altLang="en-US" dirty="0"/>
              <a:t>结论</a:t>
            </a:r>
          </a:p>
        </p:txBody>
      </p:sp>
      <p:sp>
        <p:nvSpPr>
          <p:cNvPr id="4" name="矩形 3">
            <a:extLst>
              <a:ext uri="{FF2B5EF4-FFF2-40B4-BE49-F238E27FC236}">
                <a16:creationId xmlns:a16="http://schemas.microsoft.com/office/drawing/2014/main" id="{7A00EA50-9C8D-4C0E-AEF0-7C2FDAA4A902}"/>
              </a:ext>
            </a:extLst>
          </p:cNvPr>
          <p:cNvSpPr/>
          <p:nvPr/>
        </p:nvSpPr>
        <p:spPr>
          <a:xfrm>
            <a:off x="628650" y="2136338"/>
            <a:ext cx="4572000" cy="2585323"/>
          </a:xfrm>
          <a:prstGeom prst="rect">
            <a:avLst/>
          </a:prstGeom>
        </p:spPr>
        <p:txBody>
          <a:bodyPr>
            <a:spAutoFit/>
          </a:bodyPr>
          <a:lstStyle/>
          <a:p>
            <a:pPr algn="just"/>
            <a:r>
              <a:rPr lang="zh-CN" altLang="zh-CN" dirty="0"/>
              <a:t>本文在挖掘文本数据与人们情感之间的关联性时，首先观察数据的基本情况，考察与其相关统计信息，做一些针对性的处理。然后针对观察得到的信息，设计方法与模型，本课题是使用卡方特征选择方法去提取特征，即选择一些词为特征词，并把用特征表示过后的文本数据训练支持向量机分类器。最后在电影评论数据集上实践了我们的算法，并得到符合我的观察和想法的结果。</a:t>
            </a:r>
            <a:endParaRPr lang="en-US" altLang="zh-CN" dirty="0"/>
          </a:p>
        </p:txBody>
      </p:sp>
    </p:spTree>
    <p:extLst>
      <p:ext uri="{BB962C8B-B14F-4D97-AF65-F5344CB8AC3E}">
        <p14:creationId xmlns:p14="http://schemas.microsoft.com/office/powerpoint/2010/main" val="133401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01E748-0951-4A29-A0FB-5714F8956DFA}"/>
              </a:ext>
            </a:extLst>
          </p:cNvPr>
          <p:cNvSpPr txBox="1"/>
          <p:nvPr/>
        </p:nvSpPr>
        <p:spPr>
          <a:xfrm>
            <a:off x="2313878" y="3044279"/>
            <a:ext cx="4516244" cy="769441"/>
          </a:xfrm>
          <a:prstGeom prst="rect">
            <a:avLst/>
          </a:prstGeom>
          <a:noFill/>
        </p:spPr>
        <p:txBody>
          <a:bodyPr wrap="square" rtlCol="0">
            <a:spAutoFit/>
          </a:bodyPr>
          <a:lstStyle/>
          <a:p>
            <a:pPr algn="ctr"/>
            <a:r>
              <a:rPr lang="zh-CN" altLang="en-US" sz="4400" dirty="0"/>
              <a:t>谢谢！</a:t>
            </a:r>
          </a:p>
        </p:txBody>
      </p:sp>
    </p:spTree>
    <p:extLst>
      <p:ext uri="{BB962C8B-B14F-4D97-AF65-F5344CB8AC3E}">
        <p14:creationId xmlns:p14="http://schemas.microsoft.com/office/powerpoint/2010/main" val="215730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1BBAC-7B35-4197-B53A-6A5A9F12BF07}"/>
              </a:ext>
            </a:extLst>
          </p:cNvPr>
          <p:cNvSpPr>
            <a:spLocks noGrp="1"/>
          </p:cNvSpPr>
          <p:nvPr>
            <p:ph type="title"/>
          </p:nvPr>
        </p:nvSpPr>
        <p:spPr/>
        <p:txBody>
          <a:bodyPr/>
          <a:lstStyle/>
          <a:p>
            <a:r>
              <a:rPr lang="zh-CN" altLang="en-US" dirty="0"/>
              <a:t>大纲</a:t>
            </a:r>
          </a:p>
        </p:txBody>
      </p:sp>
      <p:sp>
        <p:nvSpPr>
          <p:cNvPr id="3" name="内容占位符 2">
            <a:extLst>
              <a:ext uri="{FF2B5EF4-FFF2-40B4-BE49-F238E27FC236}">
                <a16:creationId xmlns:a16="http://schemas.microsoft.com/office/drawing/2014/main" id="{AE65D02D-3F13-488A-9752-1543519BEA7E}"/>
              </a:ext>
            </a:extLst>
          </p:cNvPr>
          <p:cNvSpPr>
            <a:spLocks noGrp="1"/>
          </p:cNvSpPr>
          <p:nvPr>
            <p:ph idx="1"/>
          </p:nvPr>
        </p:nvSpPr>
        <p:spPr/>
        <p:txBody>
          <a:bodyPr>
            <a:normAutofit fontScale="92500" lnSpcReduction="20000"/>
          </a:bodyPr>
          <a:lstStyle/>
          <a:p>
            <a:r>
              <a:rPr lang="zh-CN" altLang="en-US" dirty="0"/>
              <a:t>引言</a:t>
            </a:r>
            <a:endParaRPr lang="en-US" altLang="zh-CN" dirty="0"/>
          </a:p>
          <a:p>
            <a:pPr lvl="1"/>
            <a:r>
              <a:rPr lang="zh-CN" altLang="en-US" dirty="0"/>
              <a:t>背景</a:t>
            </a:r>
            <a:endParaRPr lang="en-US" altLang="zh-CN" dirty="0"/>
          </a:p>
          <a:p>
            <a:pPr lvl="1"/>
            <a:r>
              <a:rPr lang="zh-CN" altLang="en-US" dirty="0"/>
              <a:t>问题描述</a:t>
            </a:r>
            <a:endParaRPr lang="en-US" altLang="zh-CN" dirty="0"/>
          </a:p>
          <a:p>
            <a:pPr lvl="1"/>
            <a:r>
              <a:rPr lang="zh-CN" altLang="en-US" dirty="0"/>
              <a:t>课题内容</a:t>
            </a:r>
            <a:endParaRPr lang="en-US" altLang="zh-CN" dirty="0"/>
          </a:p>
          <a:p>
            <a:r>
              <a:rPr lang="zh-CN" altLang="en-US" dirty="0"/>
              <a:t>方法</a:t>
            </a:r>
            <a:endParaRPr lang="en-US" altLang="zh-CN" dirty="0"/>
          </a:p>
          <a:p>
            <a:pPr lvl="1"/>
            <a:r>
              <a:rPr lang="zh-CN" altLang="en-US" dirty="0"/>
              <a:t>卡方检验特征选择</a:t>
            </a:r>
            <a:endParaRPr lang="en-US" altLang="zh-CN" dirty="0"/>
          </a:p>
          <a:p>
            <a:pPr lvl="1"/>
            <a:r>
              <a:rPr lang="zh-CN" altLang="en-US" dirty="0"/>
              <a:t>支持向量机</a:t>
            </a:r>
            <a:endParaRPr lang="en-US" altLang="zh-CN" dirty="0"/>
          </a:p>
          <a:p>
            <a:pPr lvl="1"/>
            <a:r>
              <a:rPr lang="en-US" altLang="zh-CN" dirty="0"/>
              <a:t>Pipeline </a:t>
            </a:r>
          </a:p>
          <a:p>
            <a:r>
              <a:rPr lang="zh-CN" altLang="en-US" dirty="0"/>
              <a:t>实验</a:t>
            </a:r>
            <a:endParaRPr lang="en-US" altLang="zh-CN" dirty="0"/>
          </a:p>
          <a:p>
            <a:pPr lvl="1"/>
            <a:r>
              <a:rPr lang="zh-CN" altLang="en-US" dirty="0"/>
              <a:t>数据集</a:t>
            </a:r>
            <a:endParaRPr lang="en-US" altLang="zh-CN" dirty="0"/>
          </a:p>
          <a:p>
            <a:pPr lvl="1"/>
            <a:r>
              <a:rPr lang="zh-CN" altLang="en-US" dirty="0"/>
              <a:t>数据处理与显示</a:t>
            </a:r>
            <a:endParaRPr lang="en-US" altLang="zh-CN" dirty="0"/>
          </a:p>
          <a:p>
            <a:pPr lvl="1"/>
            <a:r>
              <a:rPr lang="zh-CN" altLang="en-US" dirty="0"/>
              <a:t>文本分类结果</a:t>
            </a:r>
            <a:endParaRPr lang="en-US" altLang="zh-CN" dirty="0"/>
          </a:p>
          <a:p>
            <a:r>
              <a:rPr lang="zh-CN" altLang="en-US" dirty="0"/>
              <a:t>总结</a:t>
            </a:r>
          </a:p>
        </p:txBody>
      </p:sp>
    </p:spTree>
    <p:extLst>
      <p:ext uri="{BB962C8B-B14F-4D97-AF65-F5344CB8AC3E}">
        <p14:creationId xmlns:p14="http://schemas.microsoft.com/office/powerpoint/2010/main" val="70685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6732E-9582-4DAA-9349-9648B32B8122}"/>
              </a:ext>
            </a:extLst>
          </p:cNvPr>
          <p:cNvSpPr>
            <a:spLocks noGrp="1"/>
          </p:cNvSpPr>
          <p:nvPr>
            <p:ph type="title"/>
          </p:nvPr>
        </p:nvSpPr>
        <p:spPr/>
        <p:txBody>
          <a:bodyPr/>
          <a:lstStyle/>
          <a:p>
            <a:r>
              <a:rPr lang="zh-CN" altLang="en-US" dirty="0"/>
              <a:t>引言</a:t>
            </a:r>
          </a:p>
        </p:txBody>
      </p:sp>
      <p:sp>
        <p:nvSpPr>
          <p:cNvPr id="4" name="文本框 3">
            <a:extLst>
              <a:ext uri="{FF2B5EF4-FFF2-40B4-BE49-F238E27FC236}">
                <a16:creationId xmlns:a16="http://schemas.microsoft.com/office/drawing/2014/main" id="{C09CB782-4A5D-488D-A926-962540D63A27}"/>
              </a:ext>
            </a:extLst>
          </p:cNvPr>
          <p:cNvSpPr txBox="1"/>
          <p:nvPr/>
        </p:nvSpPr>
        <p:spPr>
          <a:xfrm>
            <a:off x="628650" y="1690689"/>
            <a:ext cx="5229921" cy="923330"/>
          </a:xfrm>
          <a:prstGeom prst="rect">
            <a:avLst/>
          </a:prstGeom>
          <a:noFill/>
        </p:spPr>
        <p:txBody>
          <a:bodyPr wrap="square" rtlCol="0">
            <a:spAutoFit/>
          </a:bodyPr>
          <a:lstStyle/>
          <a:p>
            <a:r>
              <a:rPr lang="zh-CN" altLang="en-US" b="1" dirty="0"/>
              <a:t>背景</a:t>
            </a:r>
            <a:endParaRPr lang="en-US" altLang="zh-CN" b="1" dirty="0"/>
          </a:p>
          <a:p>
            <a:pPr marL="342891" indent="-342891">
              <a:buAutoNum type="arabicPeriod"/>
            </a:pPr>
            <a:r>
              <a:rPr lang="zh-CN" altLang="en-US" dirty="0"/>
              <a:t>舆情分析非常重要</a:t>
            </a:r>
            <a:endParaRPr lang="en-US" altLang="zh-CN" dirty="0"/>
          </a:p>
          <a:p>
            <a:pPr marL="342891" indent="-342891">
              <a:buAutoNum type="arabicPeriod"/>
            </a:pPr>
            <a:r>
              <a:rPr lang="zh-CN" altLang="en-US" dirty="0"/>
              <a:t>大数据背景下，由人工分析转向电脑自动分析</a:t>
            </a:r>
            <a:endParaRPr lang="en-US" altLang="zh-CN" dirty="0"/>
          </a:p>
        </p:txBody>
      </p:sp>
      <p:sp>
        <p:nvSpPr>
          <p:cNvPr id="6" name="文本框 5">
            <a:extLst>
              <a:ext uri="{FF2B5EF4-FFF2-40B4-BE49-F238E27FC236}">
                <a16:creationId xmlns:a16="http://schemas.microsoft.com/office/drawing/2014/main" id="{865B051E-B4E5-47E7-93B8-7ED2D3658E7D}"/>
              </a:ext>
            </a:extLst>
          </p:cNvPr>
          <p:cNvSpPr txBox="1"/>
          <p:nvPr/>
        </p:nvSpPr>
        <p:spPr>
          <a:xfrm>
            <a:off x="628649" y="2814340"/>
            <a:ext cx="5229921" cy="1477328"/>
          </a:xfrm>
          <a:prstGeom prst="rect">
            <a:avLst/>
          </a:prstGeom>
          <a:noFill/>
        </p:spPr>
        <p:txBody>
          <a:bodyPr wrap="square" rtlCol="0">
            <a:spAutoFit/>
          </a:bodyPr>
          <a:lstStyle/>
          <a:p>
            <a:r>
              <a:rPr lang="zh-CN" altLang="en-US" b="1" dirty="0"/>
              <a:t>问题描述</a:t>
            </a:r>
            <a:endParaRPr lang="en-US" altLang="zh-CN" b="1" dirty="0"/>
          </a:p>
          <a:p>
            <a:r>
              <a:rPr lang="zh-CN" altLang="en-US" dirty="0"/>
              <a:t>情感分析就是对新闻资源、社会媒体评论和各大互联网社交平台上的网民意见等，带有情感色彩的主观或客观性文本进行分析然后处理进而归纳和推理的过程。</a:t>
            </a:r>
          </a:p>
        </p:txBody>
      </p:sp>
      <p:sp>
        <p:nvSpPr>
          <p:cNvPr id="7" name="文本框 6">
            <a:extLst>
              <a:ext uri="{FF2B5EF4-FFF2-40B4-BE49-F238E27FC236}">
                <a16:creationId xmlns:a16="http://schemas.microsoft.com/office/drawing/2014/main" id="{0B2E4C5F-2FCE-44E4-9D5E-7BD3795C61B1}"/>
              </a:ext>
            </a:extLst>
          </p:cNvPr>
          <p:cNvSpPr txBox="1"/>
          <p:nvPr/>
        </p:nvSpPr>
        <p:spPr>
          <a:xfrm>
            <a:off x="628649" y="4491992"/>
            <a:ext cx="5229921" cy="2031325"/>
          </a:xfrm>
          <a:prstGeom prst="rect">
            <a:avLst/>
          </a:prstGeom>
          <a:noFill/>
        </p:spPr>
        <p:txBody>
          <a:bodyPr wrap="square" rtlCol="0">
            <a:spAutoFit/>
          </a:bodyPr>
          <a:lstStyle/>
          <a:p>
            <a:r>
              <a:rPr lang="zh-CN" altLang="en-US" b="1" dirty="0"/>
              <a:t>课题内容</a:t>
            </a:r>
            <a:endParaRPr lang="en-US" altLang="zh-CN" b="1" dirty="0"/>
          </a:p>
          <a:p>
            <a:pPr marL="342891" indent="-342891">
              <a:buAutoNum type="arabicPeriod"/>
            </a:pPr>
            <a:r>
              <a:rPr lang="zh-CN" altLang="en-US" dirty="0"/>
              <a:t>相关方法：从</a:t>
            </a:r>
            <a:r>
              <a:rPr lang="zh-CN" altLang="zh-CN" dirty="0"/>
              <a:t>构建情感字典</a:t>
            </a:r>
            <a:r>
              <a:rPr lang="zh-CN" altLang="en-US" dirty="0"/>
              <a:t>到</a:t>
            </a:r>
            <a:r>
              <a:rPr lang="zh-CN" altLang="zh-CN" dirty="0"/>
              <a:t>当前利用深度神经网络的模型去构建文本到情感的映射的建模方法</a:t>
            </a:r>
            <a:endParaRPr lang="en-US" altLang="zh-CN" dirty="0"/>
          </a:p>
          <a:p>
            <a:pPr marL="342891" indent="-342891">
              <a:buAutoNum type="arabicPeriod"/>
            </a:pPr>
            <a:r>
              <a:rPr lang="zh-CN" altLang="en-US" dirty="0"/>
              <a:t>本课题使用方法：特征词选择</a:t>
            </a:r>
            <a:r>
              <a:rPr lang="en-US" altLang="zh-CN" dirty="0"/>
              <a:t>+</a:t>
            </a:r>
            <a:r>
              <a:rPr lang="zh-CN" altLang="en-US" dirty="0"/>
              <a:t>支持向量机</a:t>
            </a:r>
            <a:endParaRPr lang="en-US" altLang="zh-CN" dirty="0"/>
          </a:p>
          <a:p>
            <a:pPr marL="342891" indent="-342891">
              <a:buAutoNum type="arabicPeriod"/>
            </a:pPr>
            <a:endParaRPr lang="en-US" altLang="zh-CN" dirty="0"/>
          </a:p>
          <a:p>
            <a:r>
              <a:rPr lang="en-US" altLang="zh-CN" dirty="0"/>
              <a:t>          </a:t>
            </a:r>
          </a:p>
        </p:txBody>
      </p:sp>
    </p:spTree>
    <p:extLst>
      <p:ext uri="{BB962C8B-B14F-4D97-AF65-F5344CB8AC3E}">
        <p14:creationId xmlns:p14="http://schemas.microsoft.com/office/powerpoint/2010/main" val="261859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BB140-CBE8-48D5-8788-828928C7FB45}"/>
              </a:ext>
            </a:extLst>
          </p:cNvPr>
          <p:cNvSpPr>
            <a:spLocks noGrp="1"/>
          </p:cNvSpPr>
          <p:nvPr>
            <p:ph type="title"/>
          </p:nvPr>
        </p:nvSpPr>
        <p:spPr/>
        <p:txBody>
          <a:bodyPr/>
          <a:lstStyle/>
          <a:p>
            <a:r>
              <a:rPr lang="zh-CN" altLang="en-US" dirty="0"/>
              <a:t>方法</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8E47858-CE16-45FD-9F1D-58969B56E0E5}"/>
                  </a:ext>
                </a:extLst>
              </p:cNvPr>
              <p:cNvSpPr txBox="1"/>
              <p:nvPr/>
            </p:nvSpPr>
            <p:spPr>
              <a:xfrm>
                <a:off x="628650" y="2049101"/>
                <a:ext cx="7581900" cy="3087064"/>
              </a:xfrm>
              <a:prstGeom prst="rect">
                <a:avLst/>
              </a:prstGeom>
              <a:noFill/>
            </p:spPr>
            <p:txBody>
              <a:bodyPr wrap="square" rtlCol="0">
                <a:spAutoFit/>
              </a:bodyPr>
              <a:lstStyle/>
              <a:p>
                <a:pPr algn="just"/>
                <a:r>
                  <a:rPr lang="en-US" altLang="zh-CN" sz="2000" b="1" dirty="0"/>
                  <a:t>1. </a:t>
                </a:r>
                <a:r>
                  <a:rPr lang="zh-CN" altLang="en-US" sz="2000" b="1" dirty="0"/>
                  <a:t>卡方检验特征选择</a:t>
                </a:r>
                <a:endParaRPr lang="en-US" altLang="zh-CN" sz="2000" b="1" dirty="0"/>
              </a:p>
              <a:p>
                <a:pPr algn="just"/>
                <a:r>
                  <a:rPr lang="zh-CN" altLang="en-US" sz="2000" dirty="0"/>
                  <a:t>卡方检验最基本的思想就是通过观察实际值与理论值的偏差来确定理论的正确与否。理论值为</a:t>
                </a:r>
                <a:r>
                  <a:rPr lang="en-US" altLang="zh-CN" sz="2000" dirty="0"/>
                  <a:t>E</a:t>
                </a:r>
                <a:r>
                  <a:rPr lang="zh-CN" altLang="en-US" sz="2000" dirty="0"/>
                  <a:t>，实际值为</a:t>
                </a:r>
                <a:r>
                  <a:rPr lang="en-US" altLang="zh-CN" sz="2000" dirty="0"/>
                  <a:t>X</a:t>
                </a:r>
                <a:r>
                  <a:rPr lang="zh-CN" altLang="en-US" sz="2000" dirty="0"/>
                  <a:t>，那么偏差程度的就算公式为如下，</a:t>
                </a:r>
                <a:endParaRPr lang="en-US" altLang="zh-CN" sz="2000" dirty="0"/>
              </a:p>
              <a:p>
                <a:pPr algn="just"/>
                <a14:m>
                  <m:oMathPara xmlns:m="http://schemas.openxmlformats.org/officeDocument/2006/math">
                    <m:oMathParaPr>
                      <m:jc m:val="centerGroup"/>
                    </m:oMathParaPr>
                    <m:oMath xmlns:m="http://schemas.openxmlformats.org/officeDocument/2006/math">
                      <m:nary>
                        <m:naryPr>
                          <m:chr m:val="∑"/>
                          <m:ctrlPr>
                            <a:rPr lang="it-IT" altLang="zh-CN" sz="2000" i="1" smtClean="0">
                              <a:latin typeface="Cambria Math" panose="02040503050406030204" pitchFamily="18" charset="0"/>
                            </a:rPr>
                          </m:ctrlPr>
                        </m:naryPr>
                        <m:sub>
                          <m:r>
                            <a:rPr lang="it-IT" altLang="zh-CN" sz="2000" i="1">
                              <a:latin typeface="Cambria Math" panose="02040503050406030204" pitchFamily="18" charset="0"/>
                            </a:rPr>
                            <m:t>𝑖</m:t>
                          </m:r>
                          <m:r>
                            <a:rPr lang="it-IT" altLang="zh-CN" sz="2000" i="1">
                              <a:latin typeface="Cambria Math" panose="02040503050406030204" pitchFamily="18" charset="0"/>
                            </a:rPr>
                            <m:t>=1</m:t>
                          </m:r>
                        </m:sub>
                        <m:sup>
                          <m:r>
                            <a:rPr lang="it-IT" altLang="zh-CN" sz="2000" i="1">
                              <a:latin typeface="Cambria Math" panose="02040503050406030204" pitchFamily="18" charset="0"/>
                            </a:rPr>
                            <m:t>𝑛</m:t>
                          </m:r>
                        </m:sup>
                        <m:e>
                          <m:f>
                            <m:fPr>
                              <m:ctrlPr>
                                <a:rPr lang="it-IT" altLang="zh-CN" sz="2000" i="1">
                                  <a:latin typeface="Cambria Math" panose="02040503050406030204" pitchFamily="18" charset="0"/>
                                </a:rPr>
                              </m:ctrlPr>
                            </m:fPr>
                            <m:num>
                              <m:sSup>
                                <m:sSupPr>
                                  <m:ctrlPr>
                                    <a:rPr lang="it-IT" altLang="zh-CN" sz="2000" i="1">
                                      <a:latin typeface="Cambria Math" panose="02040503050406030204" pitchFamily="18" charset="0"/>
                                    </a:rPr>
                                  </m:ctrlPr>
                                </m:sSupPr>
                                <m:e>
                                  <m:d>
                                    <m:dPr>
                                      <m:ctrlPr>
                                        <a:rPr lang="it-IT" altLang="zh-CN" sz="2000" i="1">
                                          <a:latin typeface="Cambria Math" panose="02040503050406030204" pitchFamily="18" charset="0"/>
                                        </a:rPr>
                                      </m:ctrlPr>
                                    </m:dPr>
                                    <m:e>
                                      <m:sSub>
                                        <m:sSubPr>
                                          <m:ctrlPr>
                                            <a:rPr lang="it-IT" altLang="zh-CN" sz="2000" i="1">
                                              <a:latin typeface="Cambria Math" panose="02040503050406030204" pitchFamily="18" charset="0"/>
                                            </a:rPr>
                                          </m:ctrlPr>
                                        </m:sSubPr>
                                        <m:e>
                                          <m:r>
                                            <a:rPr lang="it-IT" altLang="zh-CN" sz="2000" i="1">
                                              <a:latin typeface="Cambria Math" panose="02040503050406030204" pitchFamily="18" charset="0"/>
                                            </a:rPr>
                                            <m:t>𝑥</m:t>
                                          </m:r>
                                        </m:e>
                                        <m:sub>
                                          <m:r>
                                            <a:rPr lang="it-IT" altLang="zh-CN" sz="2000" i="1">
                                              <a:latin typeface="Cambria Math" panose="02040503050406030204" pitchFamily="18" charset="0"/>
                                            </a:rPr>
                                            <m:t>𝑖</m:t>
                                          </m:r>
                                        </m:sub>
                                      </m:sSub>
                                      <m:r>
                                        <a:rPr lang="it-IT" altLang="zh-CN" sz="2000" i="1">
                                          <a:latin typeface="Cambria Math" panose="02040503050406030204" pitchFamily="18" charset="0"/>
                                        </a:rPr>
                                        <m:t>−</m:t>
                                      </m:r>
                                      <m:r>
                                        <a:rPr lang="it-IT" altLang="zh-CN" sz="2000" i="1">
                                          <a:latin typeface="Cambria Math" panose="02040503050406030204" pitchFamily="18" charset="0"/>
                                        </a:rPr>
                                        <m:t>𝐸</m:t>
                                      </m:r>
                                    </m:e>
                                  </m:d>
                                </m:e>
                                <m:sup>
                                  <m:r>
                                    <a:rPr lang="it-IT" altLang="zh-CN" sz="2000" i="1">
                                      <a:latin typeface="Cambria Math" panose="02040503050406030204" pitchFamily="18" charset="0"/>
                                    </a:rPr>
                                    <m:t>2</m:t>
                                  </m:r>
                                </m:sup>
                              </m:sSup>
                            </m:num>
                            <m:den>
                              <m:r>
                                <a:rPr lang="it-IT" altLang="zh-CN" sz="2000" i="1">
                                  <a:latin typeface="Cambria Math" panose="02040503050406030204" pitchFamily="18" charset="0"/>
                                </a:rPr>
                                <m:t>𝐸</m:t>
                              </m:r>
                            </m:den>
                          </m:f>
                        </m:e>
                      </m:nary>
                    </m:oMath>
                  </m:oMathPara>
                </a14:m>
                <a:endParaRPr lang="en-US" altLang="zh-CN" sz="2000" dirty="0"/>
              </a:p>
              <a:p>
                <a:pPr algn="just"/>
                <a:r>
                  <a:rPr lang="zh-CN" altLang="en-US" sz="2000" dirty="0"/>
                  <a:t>在文本分类的特征选择阶段，一般使用“词</a:t>
                </a:r>
                <a:r>
                  <a:rPr lang="en-US" altLang="zh-CN" sz="2000" dirty="0"/>
                  <a:t>w</a:t>
                </a:r>
                <a:r>
                  <a:rPr lang="zh-CN" altLang="en-US" sz="2000" dirty="0"/>
                  <a:t>与类别</a:t>
                </a:r>
                <a:r>
                  <a:rPr lang="en-US" altLang="zh-CN" sz="2000" dirty="0"/>
                  <a:t>c</a:t>
                </a:r>
                <a:r>
                  <a:rPr lang="zh-CN" altLang="en-US" sz="2000" dirty="0"/>
                  <a:t>不相关”来做原假设，计算出开方值越大，说明对原假设的偏离越大，即词与类别越相关。基于此，我们就可以选择那些开方值较大的词。</a:t>
                </a:r>
                <a:endParaRPr lang="en-US" altLang="zh-CN" sz="2000" dirty="0"/>
              </a:p>
            </p:txBody>
          </p:sp>
        </mc:Choice>
        <mc:Fallback>
          <p:sp>
            <p:nvSpPr>
              <p:cNvPr id="4" name="文本框 3">
                <a:extLst>
                  <a:ext uri="{FF2B5EF4-FFF2-40B4-BE49-F238E27FC236}">
                    <a16:creationId xmlns:a16="http://schemas.microsoft.com/office/drawing/2014/main" id="{88E47858-CE16-45FD-9F1D-58969B56E0E5}"/>
                  </a:ext>
                </a:extLst>
              </p:cNvPr>
              <p:cNvSpPr txBox="1">
                <a:spLocks noRot="1" noChangeAspect="1" noMove="1" noResize="1" noEditPoints="1" noAdjustHandles="1" noChangeArrowheads="1" noChangeShapeType="1" noTextEdit="1"/>
              </p:cNvSpPr>
              <p:nvPr/>
            </p:nvSpPr>
            <p:spPr>
              <a:xfrm>
                <a:off x="628650" y="2049101"/>
                <a:ext cx="7581900" cy="3087064"/>
              </a:xfrm>
              <a:prstGeom prst="rect">
                <a:avLst/>
              </a:prstGeom>
              <a:blipFill>
                <a:blip r:embed="rId2"/>
                <a:stretch>
                  <a:fillRect l="-804" t="-986" r="-884" b="-2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920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EB027-41AF-4E33-B870-9B16C30E880B}"/>
              </a:ext>
            </a:extLst>
          </p:cNvPr>
          <p:cNvSpPr>
            <a:spLocks noGrp="1"/>
          </p:cNvSpPr>
          <p:nvPr>
            <p:ph type="title"/>
          </p:nvPr>
        </p:nvSpPr>
        <p:spPr/>
        <p:txBody>
          <a:bodyPr/>
          <a:lstStyle/>
          <a:p>
            <a:r>
              <a:rPr lang="zh-CN" altLang="en-US" dirty="0"/>
              <a:t>方法</a:t>
            </a:r>
          </a:p>
        </p:txBody>
      </p:sp>
      <p:sp>
        <p:nvSpPr>
          <p:cNvPr id="4" name="矩形 3">
            <a:extLst>
              <a:ext uri="{FF2B5EF4-FFF2-40B4-BE49-F238E27FC236}">
                <a16:creationId xmlns:a16="http://schemas.microsoft.com/office/drawing/2014/main" id="{BBEC97BA-6F83-4B92-8281-671CF593108F}"/>
              </a:ext>
            </a:extLst>
          </p:cNvPr>
          <p:cNvSpPr/>
          <p:nvPr/>
        </p:nvSpPr>
        <p:spPr>
          <a:xfrm>
            <a:off x="628650" y="2062075"/>
            <a:ext cx="4572000" cy="3970318"/>
          </a:xfrm>
          <a:prstGeom prst="rect">
            <a:avLst/>
          </a:prstGeom>
        </p:spPr>
        <p:txBody>
          <a:bodyPr>
            <a:spAutoFit/>
          </a:bodyPr>
          <a:lstStyle/>
          <a:p>
            <a:pPr algn="just"/>
            <a:r>
              <a:rPr lang="en-US" altLang="zh-CN" b="1" dirty="0"/>
              <a:t>2. </a:t>
            </a:r>
            <a:r>
              <a:rPr lang="zh-CN" altLang="en-US" b="1" dirty="0"/>
              <a:t>支持向量机（</a:t>
            </a:r>
            <a:r>
              <a:rPr lang="en-US" altLang="zh-CN" b="1" dirty="0"/>
              <a:t>SVM</a:t>
            </a:r>
            <a:r>
              <a:rPr lang="zh-CN" altLang="en-US" b="1" dirty="0"/>
              <a:t>）</a:t>
            </a:r>
            <a:endParaRPr lang="en-US" altLang="zh-CN" b="1" dirty="0"/>
          </a:p>
          <a:p>
            <a:pPr algn="just"/>
            <a:r>
              <a:rPr lang="zh-CN" altLang="en-US" dirty="0"/>
              <a:t>是一个从感知器发展而来的分类模型。当训练数据集线性可分时，存在无穷多个分离超平面可将两类数据正确分开。感知器利用误分类最小的策略求得分离超平面，不过这时的解有无穷多个。而线性可分支持向量机利用间隔最大化求最优分离超平面，这时是唯一解。这里假设数据是线性可分的，在实际情况里，尤其是复杂的文本分类问题，这一假设并不成立，于是在</a:t>
            </a:r>
            <a:r>
              <a:rPr lang="en-US" altLang="zh-CN" dirty="0"/>
              <a:t>SVM</a:t>
            </a:r>
            <a:r>
              <a:rPr lang="zh-CN" altLang="en-US" dirty="0"/>
              <a:t>的基础上，又通过加松弛变量和核技巧等方法提升</a:t>
            </a:r>
            <a:r>
              <a:rPr lang="en-US" altLang="zh-CN" dirty="0"/>
              <a:t>SVM</a:t>
            </a:r>
            <a:r>
              <a:rPr lang="zh-CN" altLang="en-US" dirty="0"/>
              <a:t>的学习能力</a:t>
            </a:r>
            <a:r>
              <a:rPr lang="en-US" altLang="zh-CN" dirty="0"/>
              <a:t>——</a:t>
            </a:r>
            <a:r>
              <a:rPr lang="zh-CN" altLang="en-US" dirty="0"/>
              <a:t>使得</a:t>
            </a:r>
            <a:r>
              <a:rPr lang="en-US" altLang="zh-CN" dirty="0"/>
              <a:t>SVM</a:t>
            </a:r>
            <a:r>
              <a:rPr lang="zh-CN" altLang="en-US" dirty="0"/>
              <a:t>能够用某一维度的超平面尽可能将数据分开。</a:t>
            </a:r>
            <a:endParaRPr lang="en-US" altLang="zh-CN" dirty="0"/>
          </a:p>
          <a:p>
            <a:pPr algn="just"/>
            <a:endParaRPr lang="en-US" altLang="zh-CN" dirty="0"/>
          </a:p>
        </p:txBody>
      </p:sp>
      <p:pic>
        <p:nvPicPr>
          <p:cNvPr id="5" name="图片 4" descr="File:Svm max sep hyperplane with margin.png">
            <a:extLst>
              <a:ext uri="{FF2B5EF4-FFF2-40B4-BE49-F238E27FC236}">
                <a16:creationId xmlns:a16="http://schemas.microsoft.com/office/drawing/2014/main" id="{A3FCAED7-3AAE-448E-8584-A9459C2BD5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9064" y="2442895"/>
            <a:ext cx="3207736" cy="3454004"/>
          </a:xfrm>
          <a:prstGeom prst="rect">
            <a:avLst/>
          </a:prstGeom>
          <a:noFill/>
          <a:ln>
            <a:noFill/>
          </a:ln>
        </p:spPr>
      </p:pic>
    </p:spTree>
    <p:extLst>
      <p:ext uri="{BB962C8B-B14F-4D97-AF65-F5344CB8AC3E}">
        <p14:creationId xmlns:p14="http://schemas.microsoft.com/office/powerpoint/2010/main" val="17643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9DBEA-6724-4A05-BC93-081F79CDCD85}"/>
              </a:ext>
            </a:extLst>
          </p:cNvPr>
          <p:cNvSpPr>
            <a:spLocks noGrp="1"/>
          </p:cNvSpPr>
          <p:nvPr>
            <p:ph type="title"/>
          </p:nvPr>
        </p:nvSpPr>
        <p:spPr/>
        <p:txBody>
          <a:bodyPr/>
          <a:lstStyle/>
          <a:p>
            <a:r>
              <a:rPr lang="zh-CN" altLang="en-US" dirty="0"/>
              <a:t>方法</a:t>
            </a:r>
          </a:p>
        </p:txBody>
      </p:sp>
      <p:sp>
        <p:nvSpPr>
          <p:cNvPr id="4" name="矩形 3">
            <a:extLst>
              <a:ext uri="{FF2B5EF4-FFF2-40B4-BE49-F238E27FC236}">
                <a16:creationId xmlns:a16="http://schemas.microsoft.com/office/drawing/2014/main" id="{F34FBDEE-6B2A-4E61-A5AE-66B399532B35}"/>
              </a:ext>
            </a:extLst>
          </p:cNvPr>
          <p:cNvSpPr/>
          <p:nvPr/>
        </p:nvSpPr>
        <p:spPr>
          <a:xfrm>
            <a:off x="628650" y="2008330"/>
            <a:ext cx="4572000" cy="923330"/>
          </a:xfrm>
          <a:prstGeom prst="rect">
            <a:avLst/>
          </a:prstGeom>
        </p:spPr>
        <p:txBody>
          <a:bodyPr>
            <a:spAutoFit/>
          </a:bodyPr>
          <a:lstStyle/>
          <a:p>
            <a:pPr algn="just"/>
            <a:r>
              <a:rPr lang="en-US" altLang="zh-CN" b="1" dirty="0"/>
              <a:t>3. Pipeline</a:t>
            </a:r>
          </a:p>
          <a:p>
            <a:pPr algn="just"/>
            <a:r>
              <a:rPr lang="zh-CN" altLang="en-US" dirty="0"/>
              <a:t>结合上述介绍的卡方特征选择方法以及支持向量机分类器，我们给出以下流程。</a:t>
            </a:r>
            <a:endParaRPr lang="en-US" altLang="zh-CN" dirty="0"/>
          </a:p>
        </p:txBody>
      </p:sp>
      <p:grpSp>
        <p:nvGrpSpPr>
          <p:cNvPr id="5" name="组合 4">
            <a:extLst>
              <a:ext uri="{FF2B5EF4-FFF2-40B4-BE49-F238E27FC236}">
                <a16:creationId xmlns:a16="http://schemas.microsoft.com/office/drawing/2014/main" id="{677E9271-29AB-4D63-BC37-72FD678AFCE8}"/>
              </a:ext>
            </a:extLst>
          </p:cNvPr>
          <p:cNvGrpSpPr/>
          <p:nvPr/>
        </p:nvGrpSpPr>
        <p:grpSpPr>
          <a:xfrm>
            <a:off x="855242" y="3516352"/>
            <a:ext cx="7433515" cy="1457093"/>
            <a:chOff x="1487460" y="3549804"/>
            <a:chExt cx="7433515" cy="1457093"/>
          </a:xfrm>
        </p:grpSpPr>
        <p:grpSp>
          <p:nvGrpSpPr>
            <p:cNvPr id="6" name="组合 5">
              <a:extLst>
                <a:ext uri="{FF2B5EF4-FFF2-40B4-BE49-F238E27FC236}">
                  <a16:creationId xmlns:a16="http://schemas.microsoft.com/office/drawing/2014/main" id="{7AEB957F-F984-422A-841F-D7E8E6BADD08}"/>
                </a:ext>
              </a:extLst>
            </p:cNvPr>
            <p:cNvGrpSpPr/>
            <p:nvPr/>
          </p:nvGrpSpPr>
          <p:grpSpPr>
            <a:xfrm>
              <a:off x="1487460" y="3549804"/>
              <a:ext cx="7433515" cy="1457093"/>
              <a:chOff x="1487460" y="3549804"/>
              <a:chExt cx="7433515" cy="1457093"/>
            </a:xfrm>
          </p:grpSpPr>
          <p:sp>
            <p:nvSpPr>
              <p:cNvPr id="10" name="矩形: 圆角 9">
                <a:extLst>
                  <a:ext uri="{FF2B5EF4-FFF2-40B4-BE49-F238E27FC236}">
                    <a16:creationId xmlns:a16="http://schemas.microsoft.com/office/drawing/2014/main" id="{EBE197FD-D8A6-445E-B23C-7C7100FA903D}"/>
                  </a:ext>
                </a:extLst>
              </p:cNvPr>
              <p:cNvSpPr/>
              <p:nvPr/>
            </p:nvSpPr>
            <p:spPr>
              <a:xfrm>
                <a:off x="1487460" y="3549804"/>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corpus</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ED05A43D-0BD5-4771-9F2E-61F75E7525E8}"/>
                  </a:ext>
                </a:extLst>
              </p:cNvPr>
              <p:cNvSpPr/>
              <p:nvPr/>
            </p:nvSpPr>
            <p:spPr>
              <a:xfrm>
                <a:off x="2667126" y="4638907"/>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dev</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7DF157B6-EF50-47F8-A111-791439AC4663}"/>
                  </a:ext>
                </a:extLst>
              </p:cNvPr>
              <p:cNvSpPr/>
              <p:nvPr/>
            </p:nvSpPr>
            <p:spPr>
              <a:xfrm>
                <a:off x="2667126" y="3549804"/>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train</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3" name="矩形: 圆角 12">
                <a:extLst>
                  <a:ext uri="{FF2B5EF4-FFF2-40B4-BE49-F238E27FC236}">
                    <a16:creationId xmlns:a16="http://schemas.microsoft.com/office/drawing/2014/main" id="{67260A65-ADBA-49D8-A400-FF0181C45F28}"/>
                  </a:ext>
                </a:extLst>
              </p:cNvPr>
              <p:cNvSpPr/>
              <p:nvPr/>
            </p:nvSpPr>
            <p:spPr>
              <a:xfrm>
                <a:off x="4010722" y="3549804"/>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feature</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0AB56368-AC13-431D-BA1E-1B04FF550EC6}"/>
                  </a:ext>
                </a:extLst>
              </p:cNvPr>
              <p:cNvSpPr/>
              <p:nvPr/>
            </p:nvSpPr>
            <p:spPr>
              <a:xfrm>
                <a:off x="5205856" y="3549804"/>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trainset</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CE77CBA2-44B4-4A6D-8E0A-F744AB72FACF}"/>
                  </a:ext>
                </a:extLst>
              </p:cNvPr>
              <p:cNvSpPr/>
              <p:nvPr/>
            </p:nvSpPr>
            <p:spPr>
              <a:xfrm>
                <a:off x="5205856" y="4638907"/>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ysClr val="windowText" lastClr="000000"/>
                    </a:solidFill>
                    <a:latin typeface="Times New Roman" panose="02020603050405020304" pitchFamily="18" charset="0"/>
                    <a:cs typeface="Times New Roman" panose="02020603050405020304" pitchFamily="18" charset="0"/>
                  </a:rPr>
                  <a:t>devset</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矩形: 圆角 15">
                <a:extLst>
                  <a:ext uri="{FF2B5EF4-FFF2-40B4-BE49-F238E27FC236}">
                    <a16:creationId xmlns:a16="http://schemas.microsoft.com/office/drawing/2014/main" id="{50440C41-9D54-498B-AFB1-8833A385CA26}"/>
                  </a:ext>
                </a:extLst>
              </p:cNvPr>
              <p:cNvSpPr/>
              <p:nvPr/>
            </p:nvSpPr>
            <p:spPr>
              <a:xfrm>
                <a:off x="6392290" y="3733799"/>
                <a:ext cx="1042959" cy="9051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SVM</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FE0A2767-4B67-4E91-A0B5-35807CD64B4D}"/>
                  </a:ext>
                </a:extLst>
              </p:cNvPr>
              <p:cNvCxnSpPr>
                <a:cxnSpLocks/>
                <a:stCxn id="7" idx="3"/>
                <a:endCxn id="12" idx="1"/>
              </p:cNvCxnSpPr>
              <p:nvPr/>
            </p:nvCxnSpPr>
            <p:spPr>
              <a:xfrm flipV="1">
                <a:off x="2370198" y="3733799"/>
                <a:ext cx="296928" cy="104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297A711-ABAC-4E56-BC8F-62EE9A4A6890}"/>
                  </a:ext>
                </a:extLst>
              </p:cNvPr>
              <p:cNvCxnSpPr>
                <a:stCxn id="12" idx="3"/>
                <a:endCxn id="13" idx="1"/>
              </p:cNvCxnSpPr>
              <p:nvPr/>
            </p:nvCxnSpPr>
            <p:spPr>
              <a:xfrm>
                <a:off x="3413156" y="3733799"/>
                <a:ext cx="5975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C4BC141D-97AD-4FB6-B76A-422E455B9434}"/>
                  </a:ext>
                </a:extLst>
              </p:cNvPr>
              <p:cNvCxnSpPr>
                <a:stCxn id="13" idx="3"/>
                <a:endCxn id="14" idx="1"/>
              </p:cNvCxnSpPr>
              <p:nvPr/>
            </p:nvCxnSpPr>
            <p:spPr>
              <a:xfrm>
                <a:off x="4756752" y="3733799"/>
                <a:ext cx="449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42F89D93-527D-4BDD-B35A-839F92351CC2}"/>
                  </a:ext>
                </a:extLst>
              </p:cNvPr>
              <p:cNvCxnSpPr>
                <a:stCxn id="11" idx="3"/>
                <a:endCxn id="15" idx="1"/>
              </p:cNvCxnSpPr>
              <p:nvPr/>
            </p:nvCxnSpPr>
            <p:spPr>
              <a:xfrm>
                <a:off x="3413156" y="4822902"/>
                <a:ext cx="1792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438EFEA9-D3DA-4248-8BAC-E6605EC484E4}"/>
                  </a:ext>
                </a:extLst>
              </p:cNvPr>
              <p:cNvCxnSpPr>
                <a:stCxn id="13" idx="2"/>
              </p:cNvCxnSpPr>
              <p:nvPr/>
            </p:nvCxnSpPr>
            <p:spPr>
              <a:xfrm>
                <a:off x="4383737" y="3917794"/>
                <a:ext cx="5568" cy="905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D6A599C7-DB16-4CFD-B6FF-653736004326}"/>
                  </a:ext>
                </a:extLst>
              </p:cNvPr>
              <p:cNvCxnSpPr>
                <a:stCxn id="14" idx="3"/>
                <a:endCxn id="16" idx="1"/>
              </p:cNvCxnSpPr>
              <p:nvPr/>
            </p:nvCxnSpPr>
            <p:spPr>
              <a:xfrm>
                <a:off x="5951886" y="3733799"/>
                <a:ext cx="440405" cy="452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20E6B716-2D73-4D12-8411-37FC8A72F7D2}"/>
                  </a:ext>
                </a:extLst>
              </p:cNvPr>
              <p:cNvCxnSpPr>
                <a:stCxn id="15" idx="3"/>
                <a:endCxn id="16" idx="1"/>
              </p:cNvCxnSpPr>
              <p:nvPr/>
            </p:nvCxnSpPr>
            <p:spPr>
              <a:xfrm flipV="1">
                <a:off x="5951886" y="4186353"/>
                <a:ext cx="440405" cy="636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圆角 23">
                <a:extLst>
                  <a:ext uri="{FF2B5EF4-FFF2-40B4-BE49-F238E27FC236}">
                    <a16:creationId xmlns:a16="http://schemas.microsoft.com/office/drawing/2014/main" id="{3F499B10-D159-4015-9E85-059E0DEFD3AD}"/>
                  </a:ext>
                </a:extLst>
              </p:cNvPr>
              <p:cNvSpPr/>
              <p:nvPr/>
            </p:nvSpPr>
            <p:spPr>
              <a:xfrm>
                <a:off x="7758322" y="4002358"/>
                <a:ext cx="1162653"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classification</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55B68980-0DDC-4D7A-BFA7-355B5D05BEE4}"/>
                  </a:ext>
                </a:extLst>
              </p:cNvPr>
              <p:cNvCxnSpPr>
                <a:cxnSpLocks/>
                <a:stCxn id="16" idx="3"/>
                <a:endCxn id="24" idx="1"/>
              </p:cNvCxnSpPr>
              <p:nvPr/>
            </p:nvCxnSpPr>
            <p:spPr>
              <a:xfrm>
                <a:off x="7435249" y="4186353"/>
                <a:ext cx="323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组合 25">
                <a:extLst>
                  <a:ext uri="{FF2B5EF4-FFF2-40B4-BE49-F238E27FC236}">
                    <a16:creationId xmlns:a16="http://schemas.microsoft.com/office/drawing/2014/main" id="{E06B245F-2609-48D5-AB50-41BEECE736B6}"/>
                  </a:ext>
                </a:extLst>
              </p:cNvPr>
              <p:cNvGrpSpPr/>
              <p:nvPr/>
            </p:nvGrpSpPr>
            <p:grpSpPr>
              <a:xfrm>
                <a:off x="3397075" y="3964490"/>
                <a:ext cx="597565" cy="378367"/>
                <a:chOff x="2944607" y="2563695"/>
                <a:chExt cx="597565" cy="378367"/>
              </a:xfrm>
            </p:grpSpPr>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7389DA66-1236-4BDE-99B6-472FEF2D3522}"/>
                        </a:ext>
                      </a:extLst>
                    </p:cNvPr>
                    <p:cNvSpPr txBox="1"/>
                    <p:nvPr/>
                  </p:nvSpPr>
                  <p:spPr>
                    <a:xfrm>
                      <a:off x="2944607" y="2563695"/>
                      <a:ext cx="5975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𝜒</m:t>
                                </m:r>
                              </m:e>
                              <m:sup>
                                <m:r>
                                  <a:rPr lang="en-US" altLang="zh-CN" i="1">
                                    <a:latin typeface="Cambria Math" panose="02040503050406030204" pitchFamily="18" charset="0"/>
                                  </a:rPr>
                                  <m:t>2</m:t>
                                </m:r>
                              </m:sup>
                            </m:sSup>
                          </m:oMath>
                        </m:oMathPara>
                      </a14:m>
                      <a:endParaRPr lang="zh-CN" altLang="en-US" dirty="0"/>
                    </a:p>
                  </p:txBody>
                </p:sp>
              </mc:Choice>
              <mc:Fallback>
                <p:sp>
                  <p:nvSpPr>
                    <p:cNvPr id="28" name="文本框 27">
                      <a:extLst>
                        <a:ext uri="{FF2B5EF4-FFF2-40B4-BE49-F238E27FC236}">
                          <a16:creationId xmlns:a16="http://schemas.microsoft.com/office/drawing/2014/main" id="{7389DA66-1236-4BDE-99B6-472FEF2D3522}"/>
                        </a:ext>
                      </a:extLst>
                    </p:cNvPr>
                    <p:cNvSpPr txBox="1">
                      <a:spLocks noRot="1" noChangeAspect="1" noMove="1" noResize="1" noEditPoints="1" noAdjustHandles="1" noChangeArrowheads="1" noChangeShapeType="1" noTextEdit="1"/>
                    </p:cNvSpPr>
                    <p:nvPr/>
                  </p:nvSpPr>
                  <p:spPr>
                    <a:xfrm>
                      <a:off x="2944607" y="2563695"/>
                      <a:ext cx="597565" cy="369332"/>
                    </a:xfrm>
                    <a:prstGeom prst="rect">
                      <a:avLst/>
                    </a:prstGeom>
                    <a:blipFill>
                      <a:blip r:embed="rId2"/>
                      <a:stretch>
                        <a:fillRect b="-5000"/>
                      </a:stretch>
                    </a:blipFill>
                  </p:spPr>
                  <p:txBody>
                    <a:bodyPr/>
                    <a:lstStyle/>
                    <a:p>
                      <a:r>
                        <a:rPr lang="zh-CN" altLang="en-US">
                          <a:noFill/>
                        </a:rPr>
                        <a:t> </a:t>
                      </a:r>
                    </a:p>
                  </p:txBody>
                </p:sp>
              </mc:Fallback>
            </mc:AlternateContent>
            <p:sp>
              <p:nvSpPr>
                <p:cNvPr id="29" name="矩形: 圆角 28">
                  <a:extLst>
                    <a:ext uri="{FF2B5EF4-FFF2-40B4-BE49-F238E27FC236}">
                      <a16:creationId xmlns:a16="http://schemas.microsoft.com/office/drawing/2014/main" id="{AE27212C-F76A-4A97-9A83-12A566E07B76}"/>
                    </a:ext>
                  </a:extLst>
                </p:cNvPr>
                <p:cNvSpPr/>
                <p:nvPr/>
              </p:nvSpPr>
              <p:spPr>
                <a:xfrm>
                  <a:off x="3051354" y="2574072"/>
                  <a:ext cx="384073"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grpSp>
          <p:cxnSp>
            <p:nvCxnSpPr>
              <p:cNvPr id="27" name="直接箭头连接符 26">
                <a:extLst>
                  <a:ext uri="{FF2B5EF4-FFF2-40B4-BE49-F238E27FC236}">
                    <a16:creationId xmlns:a16="http://schemas.microsoft.com/office/drawing/2014/main" id="{3238D276-5EB2-4F1F-89E1-28D78B2732EB}"/>
                  </a:ext>
                </a:extLst>
              </p:cNvPr>
              <p:cNvCxnSpPr>
                <a:stCxn id="29" idx="0"/>
              </p:cNvCxnSpPr>
              <p:nvPr/>
            </p:nvCxnSpPr>
            <p:spPr>
              <a:xfrm flipH="1" flipV="1">
                <a:off x="3695857" y="3733799"/>
                <a:ext cx="2" cy="241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 name="矩形: 圆角 6">
              <a:extLst>
                <a:ext uri="{FF2B5EF4-FFF2-40B4-BE49-F238E27FC236}">
                  <a16:creationId xmlns:a16="http://schemas.microsoft.com/office/drawing/2014/main" id="{D1E98ACF-1B73-4576-A6D1-727FE95CB333}"/>
                </a:ext>
              </a:extLst>
            </p:cNvPr>
            <p:cNvSpPr/>
            <p:nvPr/>
          </p:nvSpPr>
          <p:spPr>
            <a:xfrm>
              <a:off x="1490626" y="4549704"/>
              <a:ext cx="879572" cy="4571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Pre-process</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AE4542CB-0935-4702-8D67-ACA2F6326DCB}"/>
                </a:ext>
              </a:extLst>
            </p:cNvPr>
            <p:cNvCxnSpPr>
              <a:cxnSpLocks/>
            </p:cNvCxnSpPr>
            <p:nvPr/>
          </p:nvCxnSpPr>
          <p:spPr>
            <a:xfrm>
              <a:off x="1860475" y="3928024"/>
              <a:ext cx="0" cy="621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5F6DC27F-9B64-42DF-9B3C-F8A6BBBA30F2}"/>
                </a:ext>
              </a:extLst>
            </p:cNvPr>
            <p:cNvCxnSpPr/>
            <p:nvPr/>
          </p:nvCxnSpPr>
          <p:spPr>
            <a:xfrm>
              <a:off x="2363083" y="4822902"/>
              <a:ext cx="3040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4852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D9387-1CD3-4E21-AFE2-6E5A3D04F45C}"/>
              </a:ext>
            </a:extLst>
          </p:cNvPr>
          <p:cNvSpPr>
            <a:spLocks noGrp="1"/>
          </p:cNvSpPr>
          <p:nvPr>
            <p:ph type="title"/>
          </p:nvPr>
        </p:nvSpPr>
        <p:spPr/>
        <p:txBody>
          <a:bodyPr/>
          <a:lstStyle/>
          <a:p>
            <a:r>
              <a:rPr lang="zh-CN" altLang="en-US" dirty="0"/>
              <a:t>实验</a:t>
            </a:r>
          </a:p>
        </p:txBody>
      </p:sp>
      <p:sp>
        <p:nvSpPr>
          <p:cNvPr id="29" name="文本框 28">
            <a:extLst>
              <a:ext uri="{FF2B5EF4-FFF2-40B4-BE49-F238E27FC236}">
                <a16:creationId xmlns:a16="http://schemas.microsoft.com/office/drawing/2014/main" id="{09E2941A-E241-447D-BF5C-EE39128F0D26}"/>
              </a:ext>
            </a:extLst>
          </p:cNvPr>
          <p:cNvSpPr txBox="1"/>
          <p:nvPr/>
        </p:nvSpPr>
        <p:spPr>
          <a:xfrm>
            <a:off x="628650" y="2042658"/>
            <a:ext cx="869795" cy="369332"/>
          </a:xfrm>
          <a:prstGeom prst="rect">
            <a:avLst/>
          </a:prstGeom>
          <a:noFill/>
        </p:spPr>
        <p:txBody>
          <a:bodyPr wrap="square" rtlCol="0">
            <a:spAutoFit/>
          </a:bodyPr>
          <a:lstStyle/>
          <a:p>
            <a:pPr algn="ctr"/>
            <a:r>
              <a:rPr lang="zh-CN" altLang="en-US" b="1" dirty="0"/>
              <a:t>数据集</a:t>
            </a:r>
          </a:p>
        </p:txBody>
      </p:sp>
      <p:graphicFrame>
        <p:nvGraphicFramePr>
          <p:cNvPr id="30" name="表格 29">
            <a:extLst>
              <a:ext uri="{FF2B5EF4-FFF2-40B4-BE49-F238E27FC236}">
                <a16:creationId xmlns:a16="http://schemas.microsoft.com/office/drawing/2014/main" id="{DB0A277C-A71E-499E-8E30-37DB2998F821}"/>
              </a:ext>
            </a:extLst>
          </p:cNvPr>
          <p:cNvGraphicFramePr>
            <a:graphicFrameLocks noGrp="1"/>
          </p:cNvGraphicFramePr>
          <p:nvPr>
            <p:extLst>
              <p:ext uri="{D42A27DB-BD31-4B8C-83A1-F6EECF244321}">
                <p14:modId xmlns:p14="http://schemas.microsoft.com/office/powerpoint/2010/main" val="1864311180"/>
              </p:ext>
            </p:extLst>
          </p:nvPr>
        </p:nvGraphicFramePr>
        <p:xfrm>
          <a:off x="628648" y="2611680"/>
          <a:ext cx="3583392" cy="2172195"/>
        </p:xfrm>
        <a:graphic>
          <a:graphicData uri="http://schemas.openxmlformats.org/drawingml/2006/table">
            <a:tbl>
              <a:tblPr firstRow="1" bandRow="1">
                <a:tableStyleId>{5C22544A-7EE6-4342-B048-85BDC9FD1C3A}</a:tableStyleId>
              </a:tblPr>
              <a:tblGrid>
                <a:gridCol w="1791696">
                  <a:extLst>
                    <a:ext uri="{9D8B030D-6E8A-4147-A177-3AD203B41FA5}">
                      <a16:colId xmlns:a16="http://schemas.microsoft.com/office/drawing/2014/main" val="3438801148"/>
                    </a:ext>
                  </a:extLst>
                </a:gridCol>
                <a:gridCol w="1791696">
                  <a:extLst>
                    <a:ext uri="{9D8B030D-6E8A-4147-A177-3AD203B41FA5}">
                      <a16:colId xmlns:a16="http://schemas.microsoft.com/office/drawing/2014/main" val="251959722"/>
                    </a:ext>
                  </a:extLst>
                </a:gridCol>
              </a:tblGrid>
              <a:tr h="434439">
                <a:tc gridSpan="2">
                  <a:txBody>
                    <a:bodyPr/>
                    <a:lstStyle/>
                    <a:p>
                      <a:pPr algn="ctr"/>
                      <a:r>
                        <a:rPr lang="zh-CN" altLang="en-US" sz="2000" dirty="0">
                          <a:solidFill>
                            <a:schemeClr val="tx1"/>
                          </a:solidFill>
                        </a:rPr>
                        <a:t>电影评论</a:t>
                      </a:r>
                    </a:p>
                  </a:txBody>
                  <a:tcPr marL="107781" marR="107781" marT="53891" marB="538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noFill/>
                  </a:tcPr>
                </a:tc>
                <a:extLst>
                  <a:ext uri="{0D108BD9-81ED-4DB2-BD59-A6C34878D82A}">
                    <a16:rowId xmlns:a16="http://schemas.microsoft.com/office/drawing/2014/main" val="3403579604"/>
                  </a:ext>
                </a:extLst>
              </a:tr>
              <a:tr h="434439">
                <a:tc>
                  <a:txBody>
                    <a:bodyPr/>
                    <a:lstStyle/>
                    <a:p>
                      <a:pPr marL="0" marR="0" lvl="0" indent="0" algn="ctr" defTabSz="3027396"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样本总数</a:t>
                      </a:r>
                    </a:p>
                  </a:txBody>
                  <a:tcPr marL="51050" marR="51050" marT="25525" marB="25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10624</a:t>
                      </a:r>
                      <a:endParaRPr lang="zh-CN" altLang="en-US" sz="2000" dirty="0">
                        <a:solidFill>
                          <a:schemeClr val="tx1"/>
                        </a:solidFill>
                      </a:endParaRPr>
                    </a:p>
                  </a:txBody>
                  <a:tcPr marL="51050" marR="51050" marT="25525" marB="25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428630"/>
                  </a:ext>
                </a:extLst>
              </a:tr>
              <a:tr h="434439">
                <a:tc>
                  <a:txBody>
                    <a:bodyPr/>
                    <a:lstStyle/>
                    <a:p>
                      <a:pPr algn="ctr"/>
                      <a:r>
                        <a:rPr lang="zh-CN" altLang="en-US" sz="2000" dirty="0">
                          <a:solidFill>
                            <a:schemeClr val="tx1"/>
                          </a:solidFill>
                        </a:rPr>
                        <a:t>正样本数</a:t>
                      </a: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5312</a:t>
                      </a:r>
                      <a:endParaRPr lang="zh-CN" altLang="en-US" sz="2000" dirty="0">
                        <a:solidFill>
                          <a:schemeClr val="tx1"/>
                        </a:solidFill>
                      </a:endParaRP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6593932"/>
                  </a:ext>
                </a:extLst>
              </a:tr>
              <a:tr h="434439">
                <a:tc>
                  <a:txBody>
                    <a:bodyPr/>
                    <a:lstStyle/>
                    <a:p>
                      <a:pPr algn="ctr"/>
                      <a:r>
                        <a:rPr lang="zh-CN" altLang="en-US" sz="2000" dirty="0">
                          <a:solidFill>
                            <a:schemeClr val="tx1"/>
                          </a:solidFill>
                        </a:rPr>
                        <a:t>负样本数</a:t>
                      </a: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5312</a:t>
                      </a:r>
                      <a:endParaRPr lang="zh-CN" altLang="en-US" sz="2000" dirty="0">
                        <a:solidFill>
                          <a:schemeClr val="tx1"/>
                        </a:solidFill>
                      </a:endParaRP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6227981"/>
                  </a:ext>
                </a:extLst>
              </a:tr>
              <a:tr h="434439">
                <a:tc>
                  <a:txBody>
                    <a:bodyPr/>
                    <a:lstStyle/>
                    <a:p>
                      <a:pPr algn="ctr"/>
                      <a:r>
                        <a:rPr lang="zh-CN" altLang="en-US" sz="2000" dirty="0">
                          <a:solidFill>
                            <a:schemeClr val="tx1"/>
                          </a:solidFill>
                        </a:rPr>
                        <a:t>词表总数</a:t>
                      </a: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21282</a:t>
                      </a:r>
                      <a:endParaRPr lang="zh-CN" altLang="en-US" sz="2000" dirty="0">
                        <a:solidFill>
                          <a:schemeClr val="tx1"/>
                        </a:solidFill>
                      </a:endParaRPr>
                    </a:p>
                  </a:txBody>
                  <a:tcPr marL="51050" marR="51050" marT="25525" marB="25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53986"/>
                  </a:ext>
                </a:extLst>
              </a:tr>
            </a:tbl>
          </a:graphicData>
        </a:graphic>
      </p:graphicFrame>
      <p:graphicFrame>
        <p:nvGraphicFramePr>
          <p:cNvPr id="31" name="表格 30">
            <a:extLst>
              <a:ext uri="{FF2B5EF4-FFF2-40B4-BE49-F238E27FC236}">
                <a16:creationId xmlns:a16="http://schemas.microsoft.com/office/drawing/2014/main" id="{7C1EA375-134B-45E1-B7F4-61DC40BB5CF0}"/>
              </a:ext>
            </a:extLst>
          </p:cNvPr>
          <p:cNvGraphicFramePr>
            <a:graphicFrameLocks noGrp="1"/>
          </p:cNvGraphicFramePr>
          <p:nvPr>
            <p:extLst>
              <p:ext uri="{D42A27DB-BD31-4B8C-83A1-F6EECF244321}">
                <p14:modId xmlns:p14="http://schemas.microsoft.com/office/powerpoint/2010/main" val="3277373091"/>
              </p:ext>
            </p:extLst>
          </p:nvPr>
        </p:nvGraphicFramePr>
        <p:xfrm>
          <a:off x="4721147" y="2525999"/>
          <a:ext cx="3918286" cy="2257875"/>
        </p:xfrm>
        <a:graphic>
          <a:graphicData uri="http://schemas.openxmlformats.org/drawingml/2006/table">
            <a:tbl>
              <a:tblPr firstRow="1" bandRow="1">
                <a:tableStyleId>{5C22544A-7EE6-4342-B048-85BDC9FD1C3A}</a:tableStyleId>
              </a:tblPr>
              <a:tblGrid>
                <a:gridCol w="1959143">
                  <a:extLst>
                    <a:ext uri="{9D8B030D-6E8A-4147-A177-3AD203B41FA5}">
                      <a16:colId xmlns:a16="http://schemas.microsoft.com/office/drawing/2014/main" val="516971528"/>
                    </a:ext>
                  </a:extLst>
                </a:gridCol>
                <a:gridCol w="1959143">
                  <a:extLst>
                    <a:ext uri="{9D8B030D-6E8A-4147-A177-3AD203B41FA5}">
                      <a16:colId xmlns:a16="http://schemas.microsoft.com/office/drawing/2014/main" val="3303896409"/>
                    </a:ext>
                  </a:extLst>
                </a:gridCol>
              </a:tblGrid>
              <a:tr h="396800">
                <a:tc gridSpan="2">
                  <a:txBody>
                    <a:bodyPr/>
                    <a:lstStyle/>
                    <a:p>
                      <a:pPr algn="ctr"/>
                      <a:r>
                        <a:rPr lang="zh-CN" altLang="en-US" sz="1400" dirty="0"/>
                        <a:t>数据样例</a:t>
                      </a:r>
                    </a:p>
                  </a:txBody>
                  <a:tcPr marL="79338" marR="79338" marT="39668" marB="39668" anchor="ctr"/>
                </a:tc>
                <a:tc hMerge="1">
                  <a:txBody>
                    <a:bodyPr/>
                    <a:lstStyle/>
                    <a:p>
                      <a:endParaRPr lang="zh-CN" altLang="en-US" sz="4500" dirty="0"/>
                    </a:p>
                  </a:txBody>
                  <a:tcPr marL="69685" marR="69685" marT="34842" marB="34842"/>
                </a:tc>
                <a:extLst>
                  <a:ext uri="{0D108BD9-81ED-4DB2-BD59-A6C34878D82A}">
                    <a16:rowId xmlns:a16="http://schemas.microsoft.com/office/drawing/2014/main" val="4269137496"/>
                  </a:ext>
                </a:extLst>
              </a:tr>
              <a:tr h="285445">
                <a:tc>
                  <a:txBody>
                    <a:bodyPr/>
                    <a:lstStyle/>
                    <a:p>
                      <a:pPr algn="ctr"/>
                      <a:r>
                        <a:rPr lang="zh-CN" altLang="en-US" sz="1400" dirty="0"/>
                        <a:t>正样本示例</a:t>
                      </a:r>
                    </a:p>
                  </a:txBody>
                  <a:tcPr marL="41579" marR="41579" marT="20789" marB="20789" anchor="ctr"/>
                </a:tc>
                <a:tc>
                  <a:txBody>
                    <a:bodyPr/>
                    <a:lstStyle/>
                    <a:p>
                      <a:pPr algn="ctr"/>
                      <a:r>
                        <a:rPr lang="zh-CN" altLang="en-US" sz="1400" dirty="0"/>
                        <a:t>负样本示例</a:t>
                      </a:r>
                    </a:p>
                  </a:txBody>
                  <a:tcPr marL="41579" marR="41579" marT="20789" marB="20789" anchor="ctr"/>
                </a:tc>
                <a:extLst>
                  <a:ext uri="{0D108BD9-81ED-4DB2-BD59-A6C34878D82A}">
                    <a16:rowId xmlns:a16="http://schemas.microsoft.com/office/drawing/2014/main" val="2259180315"/>
                  </a:ext>
                </a:extLst>
              </a:tr>
              <a:tr h="525210">
                <a:tc>
                  <a:txBody>
                    <a:bodyPr/>
                    <a:lstStyle/>
                    <a:p>
                      <a:r>
                        <a:rPr lang="fr-FR" altLang="zh-CN" sz="1400" dirty="0"/>
                        <a:t>a taut, intelligent psychological drama.</a:t>
                      </a:r>
                      <a:endParaRPr lang="zh-CN" altLang="en-US" sz="1400" dirty="0"/>
                    </a:p>
                  </a:txBody>
                  <a:tcPr marL="41579" marR="41579" marT="20789" marB="20789"/>
                </a:tc>
                <a:tc>
                  <a:txBody>
                    <a:bodyPr/>
                    <a:lstStyle/>
                    <a:p>
                      <a:r>
                        <a:rPr lang="en-US" altLang="zh-CN" sz="1400" dirty="0"/>
                        <a:t>simplistic, silly and tedious.</a:t>
                      </a:r>
                      <a:endParaRPr lang="zh-CN" altLang="en-US" sz="1400" dirty="0"/>
                    </a:p>
                  </a:txBody>
                  <a:tcPr marL="41579" marR="41579" marT="20789" marB="20789"/>
                </a:tc>
                <a:extLst>
                  <a:ext uri="{0D108BD9-81ED-4DB2-BD59-A6C34878D82A}">
                    <a16:rowId xmlns:a16="http://schemas.microsoft.com/office/drawing/2014/main" val="1773072711"/>
                  </a:ext>
                </a:extLst>
              </a:tr>
              <a:tr h="525210">
                <a:tc>
                  <a:txBody>
                    <a:bodyPr/>
                    <a:lstStyle/>
                    <a:p>
                      <a:r>
                        <a:rPr lang="en-US" altLang="zh-CN" sz="1400" dirty="0"/>
                        <a:t>a fascinating and fun film. </a:t>
                      </a:r>
                      <a:endParaRPr lang="zh-CN" altLang="en-US" sz="1400" dirty="0"/>
                    </a:p>
                  </a:txBody>
                  <a:tcPr marL="41579" marR="41579" marT="20789" marB="20789"/>
                </a:tc>
                <a:tc>
                  <a:txBody>
                    <a:bodyPr/>
                    <a:lstStyle/>
                    <a:p>
                      <a:r>
                        <a:rPr lang="en-US" altLang="zh-CN" sz="1400" dirty="0"/>
                        <a:t>feels shrill, simple and soapy. </a:t>
                      </a:r>
                      <a:endParaRPr lang="zh-CN" altLang="en-US" sz="1400" dirty="0"/>
                    </a:p>
                  </a:txBody>
                  <a:tcPr marL="41579" marR="41579" marT="20789" marB="20789"/>
                </a:tc>
                <a:extLst>
                  <a:ext uri="{0D108BD9-81ED-4DB2-BD59-A6C34878D82A}">
                    <a16:rowId xmlns:a16="http://schemas.microsoft.com/office/drawing/2014/main" val="3145342075"/>
                  </a:ext>
                </a:extLst>
              </a:tr>
              <a:tr h="525210">
                <a:tc>
                  <a:txBody>
                    <a:bodyPr/>
                    <a:lstStyle/>
                    <a:p>
                      <a:r>
                        <a:rPr lang="en-US" altLang="zh-CN" sz="1400" dirty="0"/>
                        <a:t>this is one of </a:t>
                      </a:r>
                      <a:r>
                        <a:rPr lang="en-US" altLang="zh-CN" sz="1400" dirty="0" err="1"/>
                        <a:t>polanski's</a:t>
                      </a:r>
                      <a:r>
                        <a:rPr lang="en-US" altLang="zh-CN" sz="1400" dirty="0"/>
                        <a:t> best films. </a:t>
                      </a:r>
                      <a:endParaRPr lang="zh-CN" altLang="en-US" sz="1400" dirty="0"/>
                    </a:p>
                  </a:txBody>
                  <a:tcPr marL="41579" marR="41579" marT="20789" marB="20789"/>
                </a:tc>
                <a:tc>
                  <a:txBody>
                    <a:bodyPr/>
                    <a:lstStyle/>
                    <a:p>
                      <a:r>
                        <a:rPr lang="en-US" altLang="zh-CN" sz="1400" dirty="0"/>
                        <a:t>too silly to take seriously. </a:t>
                      </a:r>
                      <a:endParaRPr lang="zh-CN" altLang="en-US" sz="1400" dirty="0"/>
                    </a:p>
                  </a:txBody>
                  <a:tcPr marL="41579" marR="41579" marT="20789" marB="20789"/>
                </a:tc>
                <a:extLst>
                  <a:ext uri="{0D108BD9-81ED-4DB2-BD59-A6C34878D82A}">
                    <a16:rowId xmlns:a16="http://schemas.microsoft.com/office/drawing/2014/main" val="1884015624"/>
                  </a:ext>
                </a:extLst>
              </a:tr>
            </a:tbl>
          </a:graphicData>
        </a:graphic>
      </p:graphicFrame>
      <p:sp>
        <p:nvSpPr>
          <p:cNvPr id="32" name="文本框 31">
            <a:extLst>
              <a:ext uri="{FF2B5EF4-FFF2-40B4-BE49-F238E27FC236}">
                <a16:creationId xmlns:a16="http://schemas.microsoft.com/office/drawing/2014/main" id="{5B199FA0-E1E3-4077-B554-3F8A8C571E91}"/>
              </a:ext>
            </a:extLst>
          </p:cNvPr>
          <p:cNvSpPr txBox="1"/>
          <p:nvPr/>
        </p:nvSpPr>
        <p:spPr>
          <a:xfrm>
            <a:off x="4721147" y="2042658"/>
            <a:ext cx="1311663" cy="369332"/>
          </a:xfrm>
          <a:prstGeom prst="rect">
            <a:avLst/>
          </a:prstGeom>
          <a:noFill/>
        </p:spPr>
        <p:txBody>
          <a:bodyPr wrap="square" rtlCol="0">
            <a:spAutoFit/>
          </a:bodyPr>
          <a:lstStyle/>
          <a:p>
            <a:pPr algn="ctr"/>
            <a:r>
              <a:rPr lang="zh-CN" altLang="en-US" b="1" dirty="0"/>
              <a:t>数据样例</a:t>
            </a:r>
          </a:p>
        </p:txBody>
      </p:sp>
    </p:spTree>
    <p:extLst>
      <p:ext uri="{BB962C8B-B14F-4D97-AF65-F5344CB8AC3E}">
        <p14:creationId xmlns:p14="http://schemas.microsoft.com/office/powerpoint/2010/main" val="2662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63815-4C3B-45B9-8833-798450605AB0}"/>
              </a:ext>
            </a:extLst>
          </p:cNvPr>
          <p:cNvSpPr>
            <a:spLocks noGrp="1"/>
          </p:cNvSpPr>
          <p:nvPr>
            <p:ph type="title"/>
          </p:nvPr>
        </p:nvSpPr>
        <p:spPr/>
        <p:txBody>
          <a:bodyPr/>
          <a:lstStyle/>
          <a:p>
            <a:r>
              <a:rPr lang="zh-CN" altLang="en-US" dirty="0"/>
              <a:t>实验</a:t>
            </a:r>
          </a:p>
        </p:txBody>
      </p:sp>
      <p:sp>
        <p:nvSpPr>
          <p:cNvPr id="4" name="矩形 3">
            <a:extLst>
              <a:ext uri="{FF2B5EF4-FFF2-40B4-BE49-F238E27FC236}">
                <a16:creationId xmlns:a16="http://schemas.microsoft.com/office/drawing/2014/main" id="{6A685CA9-B6CD-4511-8E89-D2967CC007ED}"/>
              </a:ext>
            </a:extLst>
          </p:cNvPr>
          <p:cNvSpPr/>
          <p:nvPr/>
        </p:nvSpPr>
        <p:spPr>
          <a:xfrm>
            <a:off x="628650" y="1688745"/>
            <a:ext cx="4059231" cy="4524315"/>
          </a:xfrm>
          <a:prstGeom prst="rect">
            <a:avLst/>
          </a:prstGeom>
        </p:spPr>
        <p:txBody>
          <a:bodyPr wrap="square">
            <a:spAutoFit/>
          </a:bodyPr>
          <a:lstStyle/>
          <a:p>
            <a:r>
              <a:rPr lang="zh-CN" altLang="en-US" b="1" dirty="0"/>
              <a:t>数据分析与可视化</a:t>
            </a:r>
            <a:endParaRPr lang="en-US" altLang="zh-CN" b="1" dirty="0"/>
          </a:p>
          <a:p>
            <a:endParaRPr lang="en-US" altLang="zh-CN" dirty="0"/>
          </a:p>
          <a:p>
            <a:r>
              <a:rPr lang="zh-CN" altLang="en-US" dirty="0"/>
              <a:t>本人使用</a:t>
            </a:r>
            <a:r>
              <a:rPr lang="en-US" altLang="zh-CN" dirty="0" err="1"/>
              <a:t>WordCloud</a:t>
            </a:r>
            <a:r>
              <a:rPr lang="zh-CN" altLang="en-US" dirty="0"/>
              <a:t>工具将所有的正样本和负样本分别生成一个“词云”，</a:t>
            </a:r>
            <a:r>
              <a:rPr lang="zh-CN" altLang="zh-CN" dirty="0"/>
              <a:t>“词云”建图的特点是把出现频率高的词凸显出来，由图可以明显的看出一个特点，有很多词在正负样本中都出现的频率非常高，比如“</a:t>
            </a:r>
            <a:r>
              <a:rPr lang="en-US" altLang="zh-CN" dirty="0"/>
              <a:t>movie, file, one, make, character…</a:t>
            </a:r>
            <a:r>
              <a:rPr lang="zh-CN" altLang="zh-CN" dirty="0"/>
              <a:t>”，</a:t>
            </a:r>
            <a:r>
              <a:rPr lang="zh-CN" altLang="en-US" dirty="0"/>
              <a:t>而</a:t>
            </a:r>
            <a:r>
              <a:rPr lang="zh-CN" altLang="zh-CN" dirty="0"/>
              <a:t>这些词对于文本分类可能就没那么重要。这也是本人要用一个特征选择方法的初衷。用卡方特征选择方法计算了每个词的卡方值，从高到低对其进行排序并取出前</a:t>
            </a:r>
            <a:r>
              <a:rPr lang="en-US" altLang="zh-CN" dirty="0"/>
              <a:t>20</a:t>
            </a:r>
            <a:r>
              <a:rPr lang="zh-CN" altLang="zh-CN" dirty="0"/>
              <a:t>个词。我们发现，这里面有一些非常显著的带有情感色彩的词，如“</a:t>
            </a:r>
            <a:r>
              <a:rPr lang="en-US" altLang="zh-CN" dirty="0"/>
              <a:t>bad, dull, boring, moving, best, enjoyable…</a:t>
            </a:r>
            <a:r>
              <a:rPr lang="zh-CN" altLang="zh-CN" dirty="0"/>
              <a:t>”</a:t>
            </a:r>
            <a:r>
              <a:rPr lang="zh-CN" altLang="en-US" dirty="0"/>
              <a:t>。</a:t>
            </a:r>
            <a:endParaRPr lang="en-US" altLang="zh-CN" dirty="0"/>
          </a:p>
        </p:txBody>
      </p:sp>
      <p:grpSp>
        <p:nvGrpSpPr>
          <p:cNvPr id="5" name="组合 4">
            <a:extLst>
              <a:ext uri="{FF2B5EF4-FFF2-40B4-BE49-F238E27FC236}">
                <a16:creationId xmlns:a16="http://schemas.microsoft.com/office/drawing/2014/main" id="{8ECFDD2A-D6C4-4271-B4F0-A35B8F419C9B}"/>
              </a:ext>
            </a:extLst>
          </p:cNvPr>
          <p:cNvGrpSpPr/>
          <p:nvPr/>
        </p:nvGrpSpPr>
        <p:grpSpPr>
          <a:xfrm>
            <a:off x="5229922" y="740501"/>
            <a:ext cx="2940707" cy="5872360"/>
            <a:chOff x="22631979" y="17505044"/>
            <a:chExt cx="7033313" cy="14044970"/>
          </a:xfrm>
        </p:grpSpPr>
        <p:pic>
          <p:nvPicPr>
            <p:cNvPr id="6" name="图片 5">
              <a:extLst>
                <a:ext uri="{FF2B5EF4-FFF2-40B4-BE49-F238E27FC236}">
                  <a16:creationId xmlns:a16="http://schemas.microsoft.com/office/drawing/2014/main" id="{29FF3BD5-8354-48F1-B40D-DF09F83811C6}"/>
                </a:ext>
              </a:extLst>
            </p:cNvPr>
            <p:cNvPicPr/>
            <p:nvPr/>
          </p:nvPicPr>
          <p:blipFill rotWithShape="1">
            <a:blip r:embed="rId2">
              <a:extLst>
                <a:ext uri="{28A0092B-C50C-407E-A947-70E740481C1C}">
                  <a14:useLocalDpi xmlns:a14="http://schemas.microsoft.com/office/drawing/2010/main" val="0"/>
                </a:ext>
              </a:extLst>
            </a:blip>
            <a:srcRect l="12615" t="24121" r="9736" b="24247"/>
            <a:stretch/>
          </p:blipFill>
          <p:spPr bwMode="auto">
            <a:xfrm>
              <a:off x="22680983" y="21474827"/>
              <a:ext cx="6909066" cy="3417942"/>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6CD02344-C439-4899-A596-04D80C9B601E}"/>
                </a:ext>
              </a:extLst>
            </p:cNvPr>
            <p:cNvPicPr/>
            <p:nvPr/>
          </p:nvPicPr>
          <p:blipFill rotWithShape="1">
            <a:blip r:embed="rId3">
              <a:extLst>
                <a:ext uri="{28A0092B-C50C-407E-A947-70E740481C1C}">
                  <a14:useLocalDpi xmlns:a14="http://schemas.microsoft.com/office/drawing/2010/main" val="0"/>
                </a:ext>
              </a:extLst>
            </a:blip>
            <a:srcRect l="12535" t="23976" r="9470" b="24700"/>
            <a:stretch/>
          </p:blipFill>
          <p:spPr bwMode="auto">
            <a:xfrm>
              <a:off x="22680983" y="17505044"/>
              <a:ext cx="6890103" cy="3372032"/>
            </a:xfrm>
            <a:prstGeom prst="rect">
              <a:avLst/>
            </a:prstGeom>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969D3516-2A1A-41CE-BC0B-6C3D9E14BEF9}"/>
                </a:ext>
              </a:extLst>
            </p:cNvPr>
            <p:cNvPicPr/>
            <p:nvPr/>
          </p:nvPicPr>
          <p:blipFill rotWithShape="1">
            <a:blip r:embed="rId4">
              <a:extLst>
                <a:ext uri="{28A0092B-C50C-407E-A947-70E740481C1C}">
                  <a14:useLocalDpi xmlns:a14="http://schemas.microsoft.com/office/drawing/2010/main" val="0"/>
                </a:ext>
              </a:extLst>
            </a:blip>
            <a:srcRect l="6944" t="20537" r="9548" b="3035"/>
            <a:stretch/>
          </p:blipFill>
          <p:spPr bwMode="auto">
            <a:xfrm>
              <a:off x="22664000" y="25594794"/>
              <a:ext cx="6907086" cy="5183904"/>
            </a:xfrm>
            <a:prstGeom prst="rect">
              <a:avLst/>
            </a:prstGeom>
            <a:ln>
              <a:noFill/>
            </a:ln>
            <a:extLst>
              <a:ext uri="{53640926-AAD7-44D8-BBD7-CCE9431645EC}">
                <a14:shadowObscured xmlns:a14="http://schemas.microsoft.com/office/drawing/2010/main"/>
              </a:ext>
            </a:extLst>
          </p:spPr>
        </p:pic>
        <p:sp>
          <p:nvSpPr>
            <p:cNvPr id="9" name="矩形 8">
              <a:extLst>
                <a:ext uri="{FF2B5EF4-FFF2-40B4-BE49-F238E27FC236}">
                  <a16:creationId xmlns:a16="http://schemas.microsoft.com/office/drawing/2014/main" id="{E67AD694-6E94-40AD-8B57-5FB1F4DD51C6}"/>
                </a:ext>
              </a:extLst>
            </p:cNvPr>
            <p:cNvSpPr/>
            <p:nvPr/>
          </p:nvSpPr>
          <p:spPr>
            <a:xfrm>
              <a:off x="22631979" y="20793559"/>
              <a:ext cx="6890102" cy="736113"/>
            </a:xfrm>
            <a:prstGeom prst="rect">
              <a:avLst/>
            </a:prstGeom>
          </p:spPr>
          <p:txBody>
            <a:bodyPr wrap="square">
              <a:spAutoFit/>
            </a:bodyPr>
            <a:lstStyle/>
            <a:p>
              <a:pPr algn="ctr"/>
              <a:r>
                <a:rPr lang="zh-CN" altLang="en-US" sz="1400" dirty="0"/>
                <a:t>原始正样本数据的</a:t>
              </a:r>
              <a:r>
                <a:rPr lang="en-US" altLang="zh-CN" sz="1400" dirty="0" err="1"/>
                <a:t>WordCloud</a:t>
              </a:r>
              <a:r>
                <a:rPr lang="zh-CN" altLang="en-US" sz="1400" dirty="0"/>
                <a:t>结果</a:t>
              </a:r>
              <a:endParaRPr lang="en-US" sz="1400" dirty="0"/>
            </a:p>
          </p:txBody>
        </p:sp>
        <p:sp>
          <p:nvSpPr>
            <p:cNvPr id="10" name="矩形 9">
              <a:extLst>
                <a:ext uri="{FF2B5EF4-FFF2-40B4-BE49-F238E27FC236}">
                  <a16:creationId xmlns:a16="http://schemas.microsoft.com/office/drawing/2014/main" id="{D13D50E4-5DFB-43BE-8F6D-93D127F2616B}"/>
                </a:ext>
              </a:extLst>
            </p:cNvPr>
            <p:cNvSpPr/>
            <p:nvPr/>
          </p:nvSpPr>
          <p:spPr>
            <a:xfrm>
              <a:off x="22775190" y="24815333"/>
              <a:ext cx="6890102" cy="736113"/>
            </a:xfrm>
            <a:prstGeom prst="rect">
              <a:avLst/>
            </a:prstGeom>
          </p:spPr>
          <p:txBody>
            <a:bodyPr wrap="square">
              <a:spAutoFit/>
            </a:bodyPr>
            <a:lstStyle/>
            <a:p>
              <a:pPr algn="ctr"/>
              <a:r>
                <a:rPr lang="zh-CN" altLang="en-US" sz="1400" dirty="0"/>
                <a:t>原始负样本数据的</a:t>
              </a:r>
              <a:r>
                <a:rPr lang="en-US" altLang="zh-CN" sz="1400" dirty="0" err="1"/>
                <a:t>WordCloud</a:t>
              </a:r>
              <a:r>
                <a:rPr lang="zh-CN" altLang="en-US" sz="1400" dirty="0"/>
                <a:t>结果</a:t>
              </a:r>
              <a:endParaRPr lang="en-US" sz="1400" dirty="0"/>
            </a:p>
          </p:txBody>
        </p:sp>
        <p:sp>
          <p:nvSpPr>
            <p:cNvPr id="11" name="矩形 10">
              <a:extLst>
                <a:ext uri="{FF2B5EF4-FFF2-40B4-BE49-F238E27FC236}">
                  <a16:creationId xmlns:a16="http://schemas.microsoft.com/office/drawing/2014/main" id="{24F981E1-360B-4086-9C1C-F6791890B254}"/>
                </a:ext>
              </a:extLst>
            </p:cNvPr>
            <p:cNvSpPr/>
            <p:nvPr/>
          </p:nvSpPr>
          <p:spPr>
            <a:xfrm>
              <a:off x="22775190" y="30813901"/>
              <a:ext cx="6890102" cy="736113"/>
            </a:xfrm>
            <a:prstGeom prst="rect">
              <a:avLst/>
            </a:prstGeom>
          </p:spPr>
          <p:txBody>
            <a:bodyPr wrap="square">
              <a:spAutoFit/>
            </a:bodyPr>
            <a:lstStyle/>
            <a:p>
              <a:pPr algn="ctr"/>
              <a:r>
                <a:rPr lang="zh-CN" altLang="en-US" sz="1400" dirty="0"/>
                <a:t>卡方检验得分最高的</a:t>
              </a:r>
              <a:r>
                <a:rPr lang="en-US" altLang="zh-CN" sz="1400" dirty="0"/>
                <a:t>20</a:t>
              </a:r>
              <a:r>
                <a:rPr lang="zh-CN" altLang="en-US" sz="1400" dirty="0"/>
                <a:t>个词</a:t>
              </a:r>
              <a:endParaRPr lang="en-US" sz="1400" dirty="0"/>
            </a:p>
          </p:txBody>
        </p:sp>
      </p:grpSp>
    </p:spTree>
    <p:extLst>
      <p:ext uri="{BB962C8B-B14F-4D97-AF65-F5344CB8AC3E}">
        <p14:creationId xmlns:p14="http://schemas.microsoft.com/office/powerpoint/2010/main" val="265893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9D79B-39D2-4E1A-B567-2B5E308D60DA}"/>
              </a:ext>
            </a:extLst>
          </p:cNvPr>
          <p:cNvSpPr>
            <a:spLocks noGrp="1"/>
          </p:cNvSpPr>
          <p:nvPr>
            <p:ph type="title"/>
          </p:nvPr>
        </p:nvSpPr>
        <p:spPr/>
        <p:txBody>
          <a:bodyPr/>
          <a:lstStyle/>
          <a:p>
            <a:r>
              <a:rPr lang="zh-CN" altLang="en-US" dirty="0"/>
              <a:t>实验</a:t>
            </a:r>
          </a:p>
        </p:txBody>
      </p:sp>
      <p:graphicFrame>
        <p:nvGraphicFramePr>
          <p:cNvPr id="4" name="图表 3">
            <a:extLst>
              <a:ext uri="{FF2B5EF4-FFF2-40B4-BE49-F238E27FC236}">
                <a16:creationId xmlns:a16="http://schemas.microsoft.com/office/drawing/2014/main" id="{766947FF-3450-418C-BD75-1D72ABFBE3F5}"/>
              </a:ext>
            </a:extLst>
          </p:cNvPr>
          <p:cNvGraphicFramePr/>
          <p:nvPr>
            <p:extLst>
              <p:ext uri="{D42A27DB-BD31-4B8C-83A1-F6EECF244321}">
                <p14:modId xmlns:p14="http://schemas.microsoft.com/office/powerpoint/2010/main" val="2331436072"/>
              </p:ext>
            </p:extLst>
          </p:nvPr>
        </p:nvGraphicFramePr>
        <p:xfrm>
          <a:off x="4293221" y="2798646"/>
          <a:ext cx="4505092" cy="2437130"/>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a:extLst>
              <a:ext uri="{FF2B5EF4-FFF2-40B4-BE49-F238E27FC236}">
                <a16:creationId xmlns:a16="http://schemas.microsoft.com/office/drawing/2014/main" id="{6243E527-A709-40B2-A49A-A54AA9C04191}"/>
              </a:ext>
            </a:extLst>
          </p:cNvPr>
          <p:cNvSpPr/>
          <p:nvPr/>
        </p:nvSpPr>
        <p:spPr>
          <a:xfrm>
            <a:off x="628650" y="1616554"/>
            <a:ext cx="3519604" cy="4801314"/>
          </a:xfrm>
          <a:prstGeom prst="rect">
            <a:avLst/>
          </a:prstGeom>
        </p:spPr>
        <p:txBody>
          <a:bodyPr wrap="square">
            <a:spAutoFit/>
          </a:bodyPr>
          <a:lstStyle/>
          <a:p>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以带有高斯核的支持向量机为分类器，用卡方特征选择方法选择不同词数为特征数的分类准确率；其中，横轴表示选择不同的词数，本课题对比了（</a:t>
            </a:r>
            <a:r>
              <a:rPr lang="en-US" altLang="zh-CN" kern="100" dirty="0">
                <a:latin typeface="Times New Roman" panose="02020603050405020304" pitchFamily="18" charset="0"/>
                <a:ea typeface="宋体" panose="02010600030101010101" pitchFamily="2" charset="-122"/>
              </a:rPr>
              <a:t>3000, 4000, 5000, 6000, 21282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21282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原始语料的所有词的数量；纵轴表示分类准确率。根据该表格显示，能够首先得出的结论是用卡方特征选择提升了分类器的准确率；此外，并不是说特征数越少就越好，这也是可以解释的，当特征数越少，那么就丢失了越多的词，那么该特征表示的延展性就很低，只能表示出含有这部分少数词的文本。</a:t>
            </a:r>
            <a:endParaRPr lang="zh-CN" altLang="en-US" dirty="0"/>
          </a:p>
        </p:txBody>
      </p:sp>
    </p:spTree>
    <p:extLst>
      <p:ext uri="{BB962C8B-B14F-4D97-AF65-F5344CB8AC3E}">
        <p14:creationId xmlns:p14="http://schemas.microsoft.com/office/powerpoint/2010/main" val="12334836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937</Words>
  <Application>Microsoft Office PowerPoint</Application>
  <PresentationFormat>全屏显示(4:3)</PresentationFormat>
  <Paragraphs>90</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等线 Light</vt:lpstr>
      <vt:lpstr>隶书</vt:lpstr>
      <vt:lpstr>宋体</vt:lpstr>
      <vt:lpstr>Arial</vt:lpstr>
      <vt:lpstr>Calibri</vt:lpstr>
      <vt:lpstr>Calibri Light</vt:lpstr>
      <vt:lpstr>Cambria Math</vt:lpstr>
      <vt:lpstr>Times New Roman</vt:lpstr>
      <vt:lpstr>Office 主题​​</vt:lpstr>
      <vt:lpstr>PowerPoint 演示文稿</vt:lpstr>
      <vt:lpstr>大纲</vt:lpstr>
      <vt:lpstr>引言</vt:lpstr>
      <vt:lpstr>方法</vt:lpstr>
      <vt:lpstr>方法</vt:lpstr>
      <vt:lpstr>方法</vt:lpstr>
      <vt:lpstr>实验</vt:lpstr>
      <vt:lpstr>实验</vt:lpstr>
      <vt:lpstr>实验</vt:lpstr>
      <vt:lpstr>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是黎彬</dc:creator>
  <cp:lastModifiedBy>是黎彬</cp:lastModifiedBy>
  <cp:revision>35</cp:revision>
  <dcterms:created xsi:type="dcterms:W3CDTF">2017-12-16T14:01:22Z</dcterms:created>
  <dcterms:modified xsi:type="dcterms:W3CDTF">2017-12-17T06:56:20Z</dcterms:modified>
</cp:coreProperties>
</file>