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3625" cy="42794238"/>
  <p:notesSz cx="6858000" cy="9144000"/>
  <p:defaultTextStyle>
    <a:defPPr>
      <a:defRPr lang="en-US"/>
    </a:defPPr>
    <a:lvl1pPr marL="0" algn="l" defTabSz="3507181" rtl="0" eaLnBrk="1" latinLnBrk="0" hangingPunct="1">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79A6FF"/>
    <a:srgbClr val="19A7FF"/>
    <a:srgbClr val="33B1FF"/>
    <a:srgbClr val="57BFFF"/>
    <a:srgbClr val="6DC7FF"/>
    <a:srgbClr val="8FD4FF"/>
    <a:srgbClr val="6699FF"/>
    <a:srgbClr val="E1F4FF"/>
    <a:srgbClr val="AB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118" y="-13992"/>
      </p:cViewPr>
      <p:guideLst>
        <p:guide orient="horz" pos="13478"/>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zh-CN" sz="2800" dirty="0"/>
              <a:t>选择不同词数</a:t>
            </a:r>
            <a:r>
              <a:rPr lang="zh-CN" altLang="en-US" sz="2800" dirty="0"/>
              <a:t>为特征</a:t>
            </a:r>
            <a:r>
              <a:rPr lang="zh-CN" sz="2800" dirty="0"/>
              <a:t>的分类准确率</a:t>
            </a:r>
          </a:p>
        </c:rich>
      </c:tx>
      <c:layout>
        <c:manualLayout>
          <c:xMode val="edge"/>
          <c:yMode val="edge"/>
          <c:x val="0.1112432783983086"/>
          <c:y val="2.1926912937551978E-3"/>
        </c:manualLayout>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5484106153397494E-2"/>
          <c:y val="0.20317460317460317"/>
          <c:w val="0.9190529308836396"/>
          <c:h val="0.61399450068741401"/>
        </c:manualLayout>
      </c:layout>
      <c:barChart>
        <c:barDir val="col"/>
        <c:grouping val="clustered"/>
        <c:varyColors val="0"/>
        <c:ser>
          <c:idx val="0"/>
          <c:order val="0"/>
          <c:tx>
            <c:strRef>
              <c:f>Sheet1!$B$1</c:f>
              <c:strCache>
                <c:ptCount val="1"/>
                <c:pt idx="0">
                  <c:v>词数</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3000</c:v>
                </c:pt>
                <c:pt idx="1">
                  <c:v>4000</c:v>
                </c:pt>
                <c:pt idx="2">
                  <c:v>5000</c:v>
                </c:pt>
                <c:pt idx="3">
                  <c:v>6000</c:v>
                </c:pt>
                <c:pt idx="4">
                  <c:v>21282</c:v>
                </c:pt>
              </c:numCache>
            </c:numRef>
          </c:cat>
          <c:val>
            <c:numRef>
              <c:f>Sheet1!$B$2:$B$6</c:f>
              <c:numCache>
                <c:formatCode>General</c:formatCode>
                <c:ptCount val="5"/>
                <c:pt idx="0">
                  <c:v>75.510000000000005</c:v>
                </c:pt>
                <c:pt idx="1">
                  <c:v>75.989999999999995</c:v>
                </c:pt>
                <c:pt idx="2">
                  <c:v>74.47</c:v>
                </c:pt>
                <c:pt idx="3">
                  <c:v>73.12</c:v>
                </c:pt>
                <c:pt idx="4">
                  <c:v>71.84</c:v>
                </c:pt>
              </c:numCache>
            </c:numRef>
          </c:val>
          <c:extLst>
            <c:ext xmlns:c16="http://schemas.microsoft.com/office/drawing/2014/chart" uri="{C3380CC4-5D6E-409C-BE32-E72D297353CC}">
              <c16:uniqueId val="{00000000-70FC-49BB-83B2-EF347F926907}"/>
            </c:ext>
          </c:extLst>
        </c:ser>
        <c:dLbls>
          <c:dLblPos val="outEnd"/>
          <c:showLegendKey val="0"/>
          <c:showVal val="1"/>
          <c:showCatName val="0"/>
          <c:showSerName val="0"/>
          <c:showPercent val="0"/>
          <c:showBubbleSize val="0"/>
        </c:dLbls>
        <c:gapWidth val="219"/>
        <c:overlap val="-27"/>
        <c:axId val="711766520"/>
        <c:axId val="711770128"/>
      </c:barChart>
      <c:catAx>
        <c:axId val="711766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711770128"/>
        <c:crosses val="autoZero"/>
        <c:auto val="1"/>
        <c:lblAlgn val="ctr"/>
        <c:lblOffset val="100"/>
        <c:noMultiLvlLbl val="0"/>
      </c:catAx>
      <c:valAx>
        <c:axId val="71177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7117665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53B1E-A1D3-4801-B8EE-831C007C2F96}" type="datetimeFigureOut">
              <a:rPr lang="zh-CN" altLang="en-US" smtClean="0"/>
              <a:t>2017/12/17</a:t>
            </a:fld>
            <a:endParaRPr lang="zh-CN" altLang="en-US"/>
          </a:p>
        </p:txBody>
      </p:sp>
      <p:sp>
        <p:nvSpPr>
          <p:cNvPr id="4" name="幻灯片图像占位符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8DE3C-01B0-47AB-AAC2-922CC8314DAF}" type="slidenum">
              <a:rPr lang="zh-CN" altLang="en-US" smtClean="0"/>
              <a:t>‹#›</a:t>
            </a:fld>
            <a:endParaRPr lang="zh-CN" altLang="en-US"/>
          </a:p>
        </p:txBody>
      </p:sp>
    </p:spTree>
    <p:extLst>
      <p:ext uri="{BB962C8B-B14F-4D97-AF65-F5344CB8AC3E}">
        <p14:creationId xmlns:p14="http://schemas.microsoft.com/office/powerpoint/2010/main" val="101195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78DE3C-01B0-47AB-AAC2-922CC8314DAF}" type="slidenum">
              <a:rPr lang="zh-CN" altLang="en-US" smtClean="0"/>
              <a:t>1</a:t>
            </a:fld>
            <a:endParaRPr lang="zh-CN" altLang="en-US"/>
          </a:p>
        </p:txBody>
      </p:sp>
    </p:spTree>
    <p:extLst>
      <p:ext uri="{BB962C8B-B14F-4D97-AF65-F5344CB8AC3E}">
        <p14:creationId xmlns:p14="http://schemas.microsoft.com/office/powerpoint/2010/main" val="140795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522" y="7003597"/>
            <a:ext cx="25732581" cy="14898735"/>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203" y="22476884"/>
            <a:ext cx="22705219" cy="10332032"/>
          </a:xfrm>
        </p:spPr>
        <p:txBody>
          <a:bodyPr/>
          <a:lstStyle>
            <a:lvl1pPr marL="0" indent="0" algn="ctr">
              <a:buNone/>
              <a:defRPr sz="7946"/>
            </a:lvl1pPr>
            <a:lvl2pPr marL="1513698" indent="0" algn="ctr">
              <a:buNone/>
              <a:defRPr sz="6622"/>
            </a:lvl2pPr>
            <a:lvl3pPr marL="3027396" indent="0" algn="ctr">
              <a:buNone/>
              <a:defRPr sz="5959"/>
            </a:lvl3pPr>
            <a:lvl4pPr marL="4541093" indent="0" algn="ctr">
              <a:buNone/>
              <a:defRPr sz="5297"/>
            </a:lvl4pPr>
            <a:lvl5pPr marL="6054791" indent="0" algn="ctr">
              <a:buNone/>
              <a:defRPr sz="5297"/>
            </a:lvl5pPr>
            <a:lvl6pPr marL="7568489" indent="0" algn="ctr">
              <a:buNone/>
              <a:defRPr sz="5297"/>
            </a:lvl6pPr>
            <a:lvl7pPr marL="9082187" indent="0" algn="ctr">
              <a:buNone/>
              <a:defRPr sz="5297"/>
            </a:lvl7pPr>
            <a:lvl8pPr marL="10595884" indent="0" algn="ctr">
              <a:buNone/>
              <a:defRPr sz="5297"/>
            </a:lvl8pPr>
            <a:lvl9pPr marL="12109582" indent="0" algn="ctr">
              <a:buNone/>
              <a:defRPr sz="529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D1F9F-7111-4527-93F1-6050917DD2FB}"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80055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D1F9F-7111-4527-93F1-6050917DD2FB}"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132151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4565" y="2278397"/>
            <a:ext cx="6527750" cy="362661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313" y="2278397"/>
            <a:ext cx="19204831" cy="362661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D1F9F-7111-4527-93F1-6050917DD2FB}"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82924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D1F9F-7111-4527-93F1-6050917DD2FB}"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101494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546" y="10668854"/>
            <a:ext cx="26111002" cy="17801211"/>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546" y="28638472"/>
            <a:ext cx="26111002" cy="9361236"/>
          </a:xfrm>
        </p:spPr>
        <p:txBody>
          <a:bodyPr/>
          <a:lstStyle>
            <a:lvl1pPr marL="0" indent="0">
              <a:buNone/>
              <a:defRPr sz="7946">
                <a:solidFill>
                  <a:schemeClr val="tx1"/>
                </a:solidFill>
              </a:defRPr>
            </a:lvl1pPr>
            <a:lvl2pPr marL="1513698" indent="0">
              <a:buNone/>
              <a:defRPr sz="6622">
                <a:solidFill>
                  <a:schemeClr val="tx1">
                    <a:tint val="75000"/>
                  </a:schemeClr>
                </a:solidFill>
              </a:defRPr>
            </a:lvl2pPr>
            <a:lvl3pPr marL="3027396" indent="0">
              <a:buNone/>
              <a:defRPr sz="5959">
                <a:solidFill>
                  <a:schemeClr val="tx1">
                    <a:tint val="75000"/>
                  </a:schemeClr>
                </a:solidFill>
              </a:defRPr>
            </a:lvl3pPr>
            <a:lvl4pPr marL="4541093" indent="0">
              <a:buNone/>
              <a:defRPr sz="5297">
                <a:solidFill>
                  <a:schemeClr val="tx1">
                    <a:tint val="75000"/>
                  </a:schemeClr>
                </a:solidFill>
              </a:defRPr>
            </a:lvl4pPr>
            <a:lvl5pPr marL="6054791" indent="0">
              <a:buNone/>
              <a:defRPr sz="5297">
                <a:solidFill>
                  <a:schemeClr val="tx1">
                    <a:tint val="75000"/>
                  </a:schemeClr>
                </a:solidFill>
              </a:defRPr>
            </a:lvl5pPr>
            <a:lvl6pPr marL="7568489" indent="0">
              <a:buNone/>
              <a:defRPr sz="5297">
                <a:solidFill>
                  <a:schemeClr val="tx1">
                    <a:tint val="75000"/>
                  </a:schemeClr>
                </a:solidFill>
              </a:defRPr>
            </a:lvl6pPr>
            <a:lvl7pPr marL="9082187" indent="0">
              <a:buNone/>
              <a:defRPr sz="5297">
                <a:solidFill>
                  <a:schemeClr val="tx1">
                    <a:tint val="75000"/>
                  </a:schemeClr>
                </a:solidFill>
              </a:defRPr>
            </a:lvl7pPr>
            <a:lvl8pPr marL="10595884" indent="0">
              <a:buNone/>
              <a:defRPr sz="5297">
                <a:solidFill>
                  <a:schemeClr val="tx1">
                    <a:tint val="75000"/>
                  </a:schemeClr>
                </a:solidFill>
              </a:defRPr>
            </a:lvl8pPr>
            <a:lvl9pPr marL="12109582" indent="0">
              <a:buNone/>
              <a:defRPr sz="529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3D1F9F-7111-4527-93F1-6050917DD2FB}"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341520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312" y="11391985"/>
            <a:ext cx="12866291" cy="271525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5326022" y="11391985"/>
            <a:ext cx="12866291" cy="271525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D1F9F-7111-4527-93F1-6050917DD2FB}"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33773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255" y="2278406"/>
            <a:ext cx="26111002" cy="827157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258" y="10490535"/>
            <a:ext cx="12807160" cy="5141249"/>
          </a:xfrm>
        </p:spPr>
        <p:txBody>
          <a:bodyPr anchor="b"/>
          <a:lstStyle>
            <a:lvl1pPr marL="0" indent="0">
              <a:buNone/>
              <a:defRPr sz="7946" b="1"/>
            </a:lvl1pPr>
            <a:lvl2pPr marL="1513698" indent="0">
              <a:buNone/>
              <a:defRPr sz="6622" b="1"/>
            </a:lvl2pPr>
            <a:lvl3pPr marL="3027396" indent="0">
              <a:buNone/>
              <a:defRPr sz="5959" b="1"/>
            </a:lvl3pPr>
            <a:lvl4pPr marL="4541093" indent="0">
              <a:buNone/>
              <a:defRPr sz="5297" b="1"/>
            </a:lvl4pPr>
            <a:lvl5pPr marL="6054791" indent="0">
              <a:buNone/>
              <a:defRPr sz="5297" b="1"/>
            </a:lvl5pPr>
            <a:lvl6pPr marL="7568489" indent="0">
              <a:buNone/>
              <a:defRPr sz="5297" b="1"/>
            </a:lvl6pPr>
            <a:lvl7pPr marL="9082187" indent="0">
              <a:buNone/>
              <a:defRPr sz="5297" b="1"/>
            </a:lvl7pPr>
            <a:lvl8pPr marL="10595884" indent="0">
              <a:buNone/>
              <a:defRPr sz="5297" b="1"/>
            </a:lvl8pPr>
            <a:lvl9pPr marL="12109582" indent="0">
              <a:buNone/>
              <a:defRPr sz="5297" b="1"/>
            </a:lvl9pPr>
          </a:lstStyle>
          <a:p>
            <a:pPr lvl="0"/>
            <a:r>
              <a:rPr lang="zh-CN" altLang="en-US"/>
              <a:t>单击此处编辑母版文本样式</a:t>
            </a:r>
          </a:p>
        </p:txBody>
      </p:sp>
      <p:sp>
        <p:nvSpPr>
          <p:cNvPr id="4" name="Content Placeholder 3"/>
          <p:cNvSpPr>
            <a:spLocks noGrp="1"/>
          </p:cNvSpPr>
          <p:nvPr>
            <p:ph sz="half" idx="2"/>
          </p:nvPr>
        </p:nvSpPr>
        <p:spPr>
          <a:xfrm>
            <a:off x="2085258" y="15631784"/>
            <a:ext cx="12807160" cy="2299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5326024" y="10490535"/>
            <a:ext cx="12870234" cy="5141249"/>
          </a:xfrm>
        </p:spPr>
        <p:txBody>
          <a:bodyPr anchor="b"/>
          <a:lstStyle>
            <a:lvl1pPr marL="0" indent="0">
              <a:buNone/>
              <a:defRPr sz="7946" b="1"/>
            </a:lvl1pPr>
            <a:lvl2pPr marL="1513698" indent="0">
              <a:buNone/>
              <a:defRPr sz="6622" b="1"/>
            </a:lvl2pPr>
            <a:lvl3pPr marL="3027396" indent="0">
              <a:buNone/>
              <a:defRPr sz="5959" b="1"/>
            </a:lvl3pPr>
            <a:lvl4pPr marL="4541093" indent="0">
              <a:buNone/>
              <a:defRPr sz="5297" b="1"/>
            </a:lvl4pPr>
            <a:lvl5pPr marL="6054791" indent="0">
              <a:buNone/>
              <a:defRPr sz="5297" b="1"/>
            </a:lvl5pPr>
            <a:lvl6pPr marL="7568489" indent="0">
              <a:buNone/>
              <a:defRPr sz="5297" b="1"/>
            </a:lvl6pPr>
            <a:lvl7pPr marL="9082187" indent="0">
              <a:buNone/>
              <a:defRPr sz="5297" b="1"/>
            </a:lvl7pPr>
            <a:lvl8pPr marL="10595884" indent="0">
              <a:buNone/>
              <a:defRPr sz="5297" b="1"/>
            </a:lvl8pPr>
            <a:lvl9pPr marL="12109582" indent="0">
              <a:buNone/>
              <a:defRPr sz="5297" b="1"/>
            </a:lvl9pPr>
          </a:lstStyle>
          <a:p>
            <a:pPr lvl="0"/>
            <a:r>
              <a:rPr lang="zh-CN" altLang="en-US"/>
              <a:t>单击此处编辑母版文本样式</a:t>
            </a:r>
          </a:p>
        </p:txBody>
      </p:sp>
      <p:sp>
        <p:nvSpPr>
          <p:cNvPr id="6" name="Content Placeholder 5"/>
          <p:cNvSpPr>
            <a:spLocks noGrp="1"/>
          </p:cNvSpPr>
          <p:nvPr>
            <p:ph sz="quarter" idx="4"/>
          </p:nvPr>
        </p:nvSpPr>
        <p:spPr>
          <a:xfrm>
            <a:off x="15326024" y="15631784"/>
            <a:ext cx="12870234" cy="2299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D1F9F-7111-4527-93F1-6050917DD2FB}" type="datetimeFigureOut">
              <a:rPr lang="en-US" smtClean="0"/>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120999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D1F9F-7111-4527-93F1-6050917DD2FB}" type="datetimeFigureOut">
              <a:rPr lang="en-US" smtClean="0"/>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425388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1F9F-7111-4527-93F1-6050917DD2FB}" type="datetimeFigureOut">
              <a:rPr lang="en-US" smtClean="0"/>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418809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255" y="2852949"/>
            <a:ext cx="9764032" cy="9985322"/>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234" y="6161587"/>
            <a:ext cx="15326023" cy="30411646"/>
          </a:xfrm>
        </p:spPr>
        <p:txBody>
          <a:bodyPr/>
          <a:lstStyle>
            <a:lvl1pPr>
              <a:defRPr sz="10595"/>
            </a:lvl1pPr>
            <a:lvl2pPr>
              <a:defRPr sz="9270"/>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085255" y="12838271"/>
            <a:ext cx="9764032" cy="23784486"/>
          </a:xfrm>
        </p:spPr>
        <p:txBody>
          <a:bodyPr/>
          <a:lstStyle>
            <a:lvl1pPr marL="0" indent="0">
              <a:buNone/>
              <a:defRPr sz="5297"/>
            </a:lvl1pPr>
            <a:lvl2pPr marL="1513698" indent="0">
              <a:buNone/>
              <a:defRPr sz="4635"/>
            </a:lvl2pPr>
            <a:lvl3pPr marL="3027396" indent="0">
              <a:buNone/>
              <a:defRPr sz="3973"/>
            </a:lvl3pPr>
            <a:lvl4pPr marL="4541093" indent="0">
              <a:buNone/>
              <a:defRPr sz="3311"/>
            </a:lvl4pPr>
            <a:lvl5pPr marL="6054791" indent="0">
              <a:buNone/>
              <a:defRPr sz="3311"/>
            </a:lvl5pPr>
            <a:lvl6pPr marL="7568489" indent="0">
              <a:buNone/>
              <a:defRPr sz="3311"/>
            </a:lvl6pPr>
            <a:lvl7pPr marL="9082187" indent="0">
              <a:buNone/>
              <a:defRPr sz="3311"/>
            </a:lvl7pPr>
            <a:lvl8pPr marL="10595884" indent="0">
              <a:buNone/>
              <a:defRPr sz="3311"/>
            </a:lvl8pPr>
            <a:lvl9pPr marL="12109582"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3D1F9F-7111-4527-93F1-6050917DD2FB}"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50583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255" y="2852949"/>
            <a:ext cx="9764032" cy="9985322"/>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234" y="6161587"/>
            <a:ext cx="15326023" cy="30411646"/>
          </a:xfrm>
        </p:spPr>
        <p:txBody>
          <a:bodyPr anchor="t"/>
          <a:lstStyle>
            <a:lvl1pPr marL="0" indent="0">
              <a:buNone/>
              <a:defRPr sz="10595"/>
            </a:lvl1pPr>
            <a:lvl2pPr marL="1513698" indent="0">
              <a:buNone/>
              <a:defRPr sz="9270"/>
            </a:lvl2pPr>
            <a:lvl3pPr marL="3027396" indent="0">
              <a:buNone/>
              <a:defRPr sz="7946"/>
            </a:lvl3pPr>
            <a:lvl4pPr marL="4541093" indent="0">
              <a:buNone/>
              <a:defRPr sz="6622"/>
            </a:lvl4pPr>
            <a:lvl5pPr marL="6054791" indent="0">
              <a:buNone/>
              <a:defRPr sz="6622"/>
            </a:lvl5pPr>
            <a:lvl6pPr marL="7568489" indent="0">
              <a:buNone/>
              <a:defRPr sz="6622"/>
            </a:lvl6pPr>
            <a:lvl7pPr marL="9082187" indent="0">
              <a:buNone/>
              <a:defRPr sz="6622"/>
            </a:lvl7pPr>
            <a:lvl8pPr marL="10595884" indent="0">
              <a:buNone/>
              <a:defRPr sz="6622"/>
            </a:lvl8pPr>
            <a:lvl9pPr marL="12109582"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255" y="12838271"/>
            <a:ext cx="9764032" cy="23784486"/>
          </a:xfrm>
        </p:spPr>
        <p:txBody>
          <a:bodyPr/>
          <a:lstStyle>
            <a:lvl1pPr marL="0" indent="0">
              <a:buNone/>
              <a:defRPr sz="5297"/>
            </a:lvl1pPr>
            <a:lvl2pPr marL="1513698" indent="0">
              <a:buNone/>
              <a:defRPr sz="4635"/>
            </a:lvl2pPr>
            <a:lvl3pPr marL="3027396" indent="0">
              <a:buNone/>
              <a:defRPr sz="3973"/>
            </a:lvl3pPr>
            <a:lvl4pPr marL="4541093" indent="0">
              <a:buNone/>
              <a:defRPr sz="3311"/>
            </a:lvl4pPr>
            <a:lvl5pPr marL="6054791" indent="0">
              <a:buNone/>
              <a:defRPr sz="3311"/>
            </a:lvl5pPr>
            <a:lvl6pPr marL="7568489" indent="0">
              <a:buNone/>
              <a:defRPr sz="3311"/>
            </a:lvl6pPr>
            <a:lvl7pPr marL="9082187" indent="0">
              <a:buNone/>
              <a:defRPr sz="3311"/>
            </a:lvl7pPr>
            <a:lvl8pPr marL="10595884" indent="0">
              <a:buNone/>
              <a:defRPr sz="3311"/>
            </a:lvl8pPr>
            <a:lvl9pPr marL="12109582"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3D1F9F-7111-4527-93F1-6050917DD2FB}"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07C5-C324-4676-8837-997433C7FB28}" type="slidenum">
              <a:rPr lang="en-US" smtClean="0"/>
              <a:t>‹#›</a:t>
            </a:fld>
            <a:endParaRPr lang="en-US"/>
          </a:p>
        </p:txBody>
      </p:sp>
    </p:spTree>
    <p:extLst>
      <p:ext uri="{BB962C8B-B14F-4D97-AF65-F5344CB8AC3E}">
        <p14:creationId xmlns:p14="http://schemas.microsoft.com/office/powerpoint/2010/main" val="87543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312" y="2278406"/>
            <a:ext cx="26111002" cy="827157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312" y="11391985"/>
            <a:ext cx="26111002" cy="2715255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081312" y="39663928"/>
            <a:ext cx="6811566" cy="2278397"/>
          </a:xfrm>
          <a:prstGeom prst="rect">
            <a:avLst/>
          </a:prstGeom>
        </p:spPr>
        <p:txBody>
          <a:bodyPr vert="horz" lIns="91440" tIns="45720" rIns="91440" bIns="45720" rtlCol="0" anchor="ctr"/>
          <a:lstStyle>
            <a:lvl1pPr algn="l">
              <a:defRPr sz="3973">
                <a:solidFill>
                  <a:schemeClr val="tx1">
                    <a:tint val="75000"/>
                  </a:schemeClr>
                </a:solidFill>
              </a:defRPr>
            </a:lvl1pPr>
          </a:lstStyle>
          <a:p>
            <a:fld id="{163D1F9F-7111-4527-93F1-6050917DD2FB}" type="datetimeFigureOut">
              <a:rPr lang="en-US" smtClean="0"/>
              <a:t>12/17/2017</a:t>
            </a:fld>
            <a:endParaRPr lang="en-US"/>
          </a:p>
        </p:txBody>
      </p:sp>
      <p:sp>
        <p:nvSpPr>
          <p:cNvPr id="5" name="Footer Placeholder 4"/>
          <p:cNvSpPr>
            <a:spLocks noGrp="1"/>
          </p:cNvSpPr>
          <p:nvPr>
            <p:ph type="ftr" sz="quarter" idx="3"/>
          </p:nvPr>
        </p:nvSpPr>
        <p:spPr>
          <a:xfrm>
            <a:off x="10028139" y="39663928"/>
            <a:ext cx="10217348" cy="2278397"/>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0747" y="39663928"/>
            <a:ext cx="6811566" cy="2278397"/>
          </a:xfrm>
          <a:prstGeom prst="rect">
            <a:avLst/>
          </a:prstGeom>
        </p:spPr>
        <p:txBody>
          <a:bodyPr vert="horz" lIns="91440" tIns="45720" rIns="91440" bIns="45720" rtlCol="0" anchor="ctr"/>
          <a:lstStyle>
            <a:lvl1pPr algn="r">
              <a:defRPr sz="3973">
                <a:solidFill>
                  <a:schemeClr val="tx1">
                    <a:tint val="75000"/>
                  </a:schemeClr>
                </a:solidFill>
              </a:defRPr>
            </a:lvl1pPr>
          </a:lstStyle>
          <a:p>
            <a:fld id="{339007C5-C324-4676-8837-997433C7FB28}" type="slidenum">
              <a:rPr lang="en-US" smtClean="0"/>
              <a:t>‹#›</a:t>
            </a:fld>
            <a:endParaRPr lang="en-US"/>
          </a:p>
        </p:txBody>
      </p:sp>
    </p:spTree>
    <p:extLst>
      <p:ext uri="{BB962C8B-B14F-4D97-AF65-F5344CB8AC3E}">
        <p14:creationId xmlns:p14="http://schemas.microsoft.com/office/powerpoint/2010/main" val="407866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396"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49" indent="-756849" algn="l" defTabSz="3027396" rtl="0" eaLnBrk="1" latinLnBrk="0" hangingPunct="1">
        <a:lnSpc>
          <a:spcPct val="90000"/>
        </a:lnSpc>
        <a:spcBef>
          <a:spcPts val="3311"/>
        </a:spcBef>
        <a:buFont typeface="Arial" panose="020B0604020202020204" pitchFamily="34" charset="0"/>
        <a:buChar char="•"/>
        <a:defRPr sz="9270" kern="1200">
          <a:solidFill>
            <a:schemeClr val="tx1"/>
          </a:solidFill>
          <a:latin typeface="+mn-lt"/>
          <a:ea typeface="+mn-ea"/>
          <a:cs typeface="+mn-cs"/>
        </a:defRPr>
      </a:lvl1pPr>
      <a:lvl2pPr marL="2270547" indent="-756849" algn="l" defTabSz="3027396"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244" indent="-756849" algn="l" defTabSz="3027396"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7942"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4pPr>
      <a:lvl5pPr marL="6811640"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5pPr>
      <a:lvl6pPr marL="8325338"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6pPr>
      <a:lvl7pPr marL="9839035"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7pPr>
      <a:lvl8pPr marL="11352733"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8pPr>
      <a:lvl9pPr marL="12866431" indent="-756849" algn="l" defTabSz="3027396" rtl="0" eaLnBrk="1" latinLnBrk="0" hangingPunct="1">
        <a:lnSpc>
          <a:spcPct val="90000"/>
        </a:lnSpc>
        <a:spcBef>
          <a:spcPts val="1655"/>
        </a:spcBef>
        <a:buFont typeface="Arial" panose="020B0604020202020204" pitchFamily="34" charset="0"/>
        <a:buChar char="•"/>
        <a:defRPr sz="5959" kern="1200">
          <a:solidFill>
            <a:schemeClr val="tx1"/>
          </a:solidFill>
          <a:latin typeface="+mn-lt"/>
          <a:ea typeface="+mn-ea"/>
          <a:cs typeface="+mn-cs"/>
        </a:defRPr>
      </a:lvl9pPr>
    </p:bodyStyle>
    <p:otherStyle>
      <a:defPPr>
        <a:defRPr lang="en-US"/>
      </a:defPPr>
      <a:lvl1pPr marL="0" algn="l" defTabSz="3027396" rtl="0" eaLnBrk="1" latinLnBrk="0" hangingPunct="1">
        <a:defRPr sz="5959" kern="1200">
          <a:solidFill>
            <a:schemeClr val="tx1"/>
          </a:solidFill>
          <a:latin typeface="+mn-lt"/>
          <a:ea typeface="+mn-ea"/>
          <a:cs typeface="+mn-cs"/>
        </a:defRPr>
      </a:lvl1pPr>
      <a:lvl2pPr marL="1513698" algn="l" defTabSz="3027396" rtl="0" eaLnBrk="1" latinLnBrk="0" hangingPunct="1">
        <a:defRPr sz="5959" kern="1200">
          <a:solidFill>
            <a:schemeClr val="tx1"/>
          </a:solidFill>
          <a:latin typeface="+mn-lt"/>
          <a:ea typeface="+mn-ea"/>
          <a:cs typeface="+mn-cs"/>
        </a:defRPr>
      </a:lvl2pPr>
      <a:lvl3pPr marL="3027396" algn="l" defTabSz="3027396" rtl="0" eaLnBrk="1" latinLnBrk="0" hangingPunct="1">
        <a:defRPr sz="5959" kern="1200">
          <a:solidFill>
            <a:schemeClr val="tx1"/>
          </a:solidFill>
          <a:latin typeface="+mn-lt"/>
          <a:ea typeface="+mn-ea"/>
          <a:cs typeface="+mn-cs"/>
        </a:defRPr>
      </a:lvl3pPr>
      <a:lvl4pPr marL="4541093" algn="l" defTabSz="3027396" rtl="0" eaLnBrk="1" latinLnBrk="0" hangingPunct="1">
        <a:defRPr sz="5959" kern="1200">
          <a:solidFill>
            <a:schemeClr val="tx1"/>
          </a:solidFill>
          <a:latin typeface="+mn-lt"/>
          <a:ea typeface="+mn-ea"/>
          <a:cs typeface="+mn-cs"/>
        </a:defRPr>
      </a:lvl4pPr>
      <a:lvl5pPr marL="6054791" algn="l" defTabSz="3027396" rtl="0" eaLnBrk="1" latinLnBrk="0" hangingPunct="1">
        <a:defRPr sz="5959" kern="1200">
          <a:solidFill>
            <a:schemeClr val="tx1"/>
          </a:solidFill>
          <a:latin typeface="+mn-lt"/>
          <a:ea typeface="+mn-ea"/>
          <a:cs typeface="+mn-cs"/>
        </a:defRPr>
      </a:lvl5pPr>
      <a:lvl6pPr marL="7568489" algn="l" defTabSz="3027396" rtl="0" eaLnBrk="1" latinLnBrk="0" hangingPunct="1">
        <a:defRPr sz="5959" kern="1200">
          <a:solidFill>
            <a:schemeClr val="tx1"/>
          </a:solidFill>
          <a:latin typeface="+mn-lt"/>
          <a:ea typeface="+mn-ea"/>
          <a:cs typeface="+mn-cs"/>
        </a:defRPr>
      </a:lvl6pPr>
      <a:lvl7pPr marL="9082187" algn="l" defTabSz="3027396" rtl="0" eaLnBrk="1" latinLnBrk="0" hangingPunct="1">
        <a:defRPr sz="5959" kern="1200">
          <a:solidFill>
            <a:schemeClr val="tx1"/>
          </a:solidFill>
          <a:latin typeface="+mn-lt"/>
          <a:ea typeface="+mn-ea"/>
          <a:cs typeface="+mn-cs"/>
        </a:defRPr>
      </a:lvl7pPr>
      <a:lvl8pPr marL="10595884" algn="l" defTabSz="3027396" rtl="0" eaLnBrk="1" latinLnBrk="0" hangingPunct="1">
        <a:defRPr sz="5959" kern="1200">
          <a:solidFill>
            <a:schemeClr val="tx1"/>
          </a:solidFill>
          <a:latin typeface="+mn-lt"/>
          <a:ea typeface="+mn-ea"/>
          <a:cs typeface="+mn-cs"/>
        </a:defRPr>
      </a:lvl8pPr>
      <a:lvl9pPr marL="12109582" algn="l" defTabSz="3027396" rtl="0" eaLnBrk="1" latinLnBrk="0" hangingPunct="1">
        <a:defRPr sz="59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240406" y="40033764"/>
            <a:ext cx="14755402" cy="1661998"/>
          </a:xfrm>
          <a:prstGeom prst="rect">
            <a:avLst/>
          </a:prstGeom>
          <a:solidFill>
            <a:srgbClr val="0033CC"/>
          </a:solidFill>
          <a:ln>
            <a:solidFill>
              <a:srgbClr val="0033CC"/>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2" name="矩形 111"/>
          <p:cNvSpPr/>
          <p:nvPr/>
        </p:nvSpPr>
        <p:spPr>
          <a:xfrm>
            <a:off x="5498194" y="40218923"/>
            <a:ext cx="9374802" cy="1331874"/>
          </a:xfrm>
          <a:prstGeom prst="rect">
            <a:avLst/>
          </a:prstGeom>
          <a:solidFill>
            <a:srgbClr val="E1E1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02" name="组合 101"/>
          <p:cNvGrpSpPr/>
          <p:nvPr/>
        </p:nvGrpSpPr>
        <p:grpSpPr>
          <a:xfrm>
            <a:off x="15213574" y="35081269"/>
            <a:ext cx="14755402" cy="6576900"/>
            <a:chOff x="15213574" y="35081269"/>
            <a:chExt cx="14755402" cy="6576900"/>
          </a:xfrm>
        </p:grpSpPr>
        <p:sp>
          <p:nvSpPr>
            <p:cNvPr id="100" name="矩形 99"/>
            <p:cNvSpPr/>
            <p:nvPr/>
          </p:nvSpPr>
          <p:spPr>
            <a:xfrm>
              <a:off x="15213574" y="35081269"/>
              <a:ext cx="14755402" cy="6576900"/>
            </a:xfrm>
            <a:prstGeom prst="rect">
              <a:avLst/>
            </a:prstGeom>
            <a:solidFill>
              <a:srgbClr val="0033CC"/>
            </a:solidFill>
            <a:ln>
              <a:solidFill>
                <a:srgbClr val="0033CC"/>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1" name="矩形 100"/>
            <p:cNvSpPr/>
            <p:nvPr/>
          </p:nvSpPr>
          <p:spPr>
            <a:xfrm>
              <a:off x="15344717" y="36173149"/>
              <a:ext cx="14455517" cy="5319057"/>
            </a:xfrm>
            <a:prstGeom prst="rect">
              <a:avLst/>
            </a:prstGeom>
            <a:solidFill>
              <a:srgbClr val="E1E1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73" name="组合 72"/>
          <p:cNvGrpSpPr/>
          <p:nvPr/>
        </p:nvGrpSpPr>
        <p:grpSpPr>
          <a:xfrm>
            <a:off x="15189812" y="14928268"/>
            <a:ext cx="14755402" cy="20005193"/>
            <a:chOff x="15189812" y="14928268"/>
            <a:chExt cx="14755402" cy="20005193"/>
          </a:xfrm>
        </p:grpSpPr>
        <p:sp>
          <p:nvSpPr>
            <p:cNvPr id="71" name="矩形 70"/>
            <p:cNvSpPr/>
            <p:nvPr/>
          </p:nvSpPr>
          <p:spPr>
            <a:xfrm>
              <a:off x="15189812" y="14928268"/>
              <a:ext cx="14755402" cy="20005193"/>
            </a:xfrm>
            <a:prstGeom prst="rect">
              <a:avLst/>
            </a:prstGeom>
            <a:solidFill>
              <a:srgbClr val="0033CC"/>
            </a:solidFill>
            <a:ln>
              <a:solidFill>
                <a:srgbClr val="0033CC"/>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2" name="矩形 71"/>
            <p:cNvSpPr/>
            <p:nvPr/>
          </p:nvSpPr>
          <p:spPr>
            <a:xfrm>
              <a:off x="15326701" y="16027316"/>
              <a:ext cx="14473536" cy="18753766"/>
            </a:xfrm>
            <a:prstGeom prst="rect">
              <a:avLst/>
            </a:prstGeom>
            <a:solidFill>
              <a:srgbClr val="E1E1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95" name="组合 94"/>
          <p:cNvGrpSpPr/>
          <p:nvPr/>
        </p:nvGrpSpPr>
        <p:grpSpPr>
          <a:xfrm>
            <a:off x="22434649" y="16031335"/>
            <a:ext cx="7311265" cy="18682096"/>
            <a:chOff x="22486302" y="16067624"/>
            <a:chExt cx="7323857" cy="8922189"/>
          </a:xfrm>
        </p:grpSpPr>
        <p:sp>
          <p:nvSpPr>
            <p:cNvPr id="96" name="圆角矩形 74"/>
            <p:cNvSpPr/>
            <p:nvPr/>
          </p:nvSpPr>
          <p:spPr>
            <a:xfrm>
              <a:off x="22486302" y="16067624"/>
              <a:ext cx="7323857" cy="3812166"/>
            </a:xfrm>
            <a:custGeom>
              <a:avLst/>
              <a:gdLst>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915335 w 6949975"/>
                <a:gd name="connsiteY6" fmla="*/ 549190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843267 h 5491902"/>
                <a:gd name="connsiteX8" fmla="*/ 0 w 6949975"/>
                <a:gd name="connsiteY8" fmla="*/ 915335 h 5491902"/>
                <a:gd name="connsiteX0" fmla="*/ 0 w 6952853"/>
                <a:gd name="connsiteY0" fmla="*/ 915335 h 5434752"/>
                <a:gd name="connsiteX1" fmla="*/ 915335 w 6952853"/>
                <a:gd name="connsiteY1" fmla="*/ 0 h 5434752"/>
                <a:gd name="connsiteX2" fmla="*/ 6034640 w 6952853"/>
                <a:gd name="connsiteY2" fmla="*/ 0 h 5434752"/>
                <a:gd name="connsiteX3" fmla="*/ 6949975 w 6952853"/>
                <a:gd name="connsiteY3" fmla="*/ 915335 h 5434752"/>
                <a:gd name="connsiteX4" fmla="*/ 6949975 w 6952853"/>
                <a:gd name="connsiteY4" fmla="*/ 4576567 h 5434752"/>
                <a:gd name="connsiteX5" fmla="*/ 6510890 w 6952853"/>
                <a:gd name="connsiteY5" fmla="*/ 5434752 h 5434752"/>
                <a:gd name="connsiteX6" fmla="*/ 534335 w 6952853"/>
                <a:gd name="connsiteY6" fmla="*/ 5434752 h 5434752"/>
                <a:gd name="connsiteX7" fmla="*/ 0 w 6952853"/>
                <a:gd name="connsiteY7" fmla="*/ 4843267 h 5434752"/>
                <a:gd name="connsiteX8" fmla="*/ 0 w 6952853"/>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49975 w 6970206"/>
                <a:gd name="connsiteY3" fmla="*/ 91533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19050 w 6970206"/>
                <a:gd name="connsiteY0" fmla="*/ 7248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19050 w 6970206"/>
                <a:gd name="connsiteY8" fmla="*/ 724835 h 5434752"/>
                <a:gd name="connsiteX0" fmla="*/ 19050 w 6985425"/>
                <a:gd name="connsiteY0" fmla="*/ 724835 h 5434752"/>
                <a:gd name="connsiteX1" fmla="*/ 915335 w 6985425"/>
                <a:gd name="connsiteY1" fmla="*/ 0 h 5434752"/>
                <a:gd name="connsiteX2" fmla="*/ 6034640 w 6985425"/>
                <a:gd name="connsiteY2" fmla="*/ 0 h 5434752"/>
                <a:gd name="connsiteX3" fmla="*/ 6985425 w 6985425"/>
                <a:gd name="connsiteY3" fmla="*/ 721497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724835 h 5434752"/>
                <a:gd name="connsiteX0" fmla="*/ 19050 w 6985425"/>
                <a:gd name="connsiteY0" fmla="*/ 567719 h 5434752"/>
                <a:gd name="connsiteX1" fmla="*/ 915335 w 6985425"/>
                <a:gd name="connsiteY1" fmla="*/ 0 h 5434752"/>
                <a:gd name="connsiteX2" fmla="*/ 6034640 w 6985425"/>
                <a:gd name="connsiteY2" fmla="*/ 0 h 5434752"/>
                <a:gd name="connsiteX3" fmla="*/ 6985425 w 6985425"/>
                <a:gd name="connsiteY3" fmla="*/ 721497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567719 h 5434752"/>
                <a:gd name="connsiteX0" fmla="*/ 19050 w 6985425"/>
                <a:gd name="connsiteY0" fmla="*/ 567719 h 5434752"/>
                <a:gd name="connsiteX1" fmla="*/ 915335 w 6985425"/>
                <a:gd name="connsiteY1" fmla="*/ 0 h 5434752"/>
                <a:gd name="connsiteX2" fmla="*/ 6034640 w 6985425"/>
                <a:gd name="connsiteY2" fmla="*/ 0 h 5434752"/>
                <a:gd name="connsiteX3" fmla="*/ 6985425 w 6985425"/>
                <a:gd name="connsiteY3" fmla="*/ 611516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567719 h 5434752"/>
                <a:gd name="connsiteX0" fmla="*/ 589 w 6985425"/>
                <a:gd name="connsiteY0" fmla="*/ 498102 h 5434758"/>
                <a:gd name="connsiteX1" fmla="*/ 915335 w 6985425"/>
                <a:gd name="connsiteY1" fmla="*/ 6 h 5434758"/>
                <a:gd name="connsiteX2" fmla="*/ 6034640 w 6985425"/>
                <a:gd name="connsiteY2" fmla="*/ 6 h 5434758"/>
                <a:gd name="connsiteX3" fmla="*/ 6985425 w 6985425"/>
                <a:gd name="connsiteY3" fmla="*/ 611522 h 5434758"/>
                <a:gd name="connsiteX4" fmla="*/ 6969025 w 6985425"/>
                <a:gd name="connsiteY4" fmla="*/ 4919473 h 5434758"/>
                <a:gd name="connsiteX5" fmla="*/ 6510890 w 6985425"/>
                <a:gd name="connsiteY5" fmla="*/ 5434758 h 5434758"/>
                <a:gd name="connsiteX6" fmla="*/ 534335 w 6985425"/>
                <a:gd name="connsiteY6" fmla="*/ 5434758 h 5434758"/>
                <a:gd name="connsiteX7" fmla="*/ 0 w 6985425"/>
                <a:gd name="connsiteY7" fmla="*/ 4843273 h 5434758"/>
                <a:gd name="connsiteX8" fmla="*/ 589 w 6985425"/>
                <a:gd name="connsiteY8" fmla="*/ 498102 h 5434758"/>
                <a:gd name="connsiteX0" fmla="*/ 589 w 6985425"/>
                <a:gd name="connsiteY0" fmla="*/ 498102 h 5434758"/>
                <a:gd name="connsiteX1" fmla="*/ 915335 w 6985425"/>
                <a:gd name="connsiteY1" fmla="*/ 6 h 5434758"/>
                <a:gd name="connsiteX2" fmla="*/ 6034640 w 6985425"/>
                <a:gd name="connsiteY2" fmla="*/ 6 h 5434758"/>
                <a:gd name="connsiteX3" fmla="*/ 6985425 w 6985425"/>
                <a:gd name="connsiteY3" fmla="*/ 530295 h 5434758"/>
                <a:gd name="connsiteX4" fmla="*/ 6969025 w 6985425"/>
                <a:gd name="connsiteY4" fmla="*/ 4919473 h 5434758"/>
                <a:gd name="connsiteX5" fmla="*/ 6510890 w 6985425"/>
                <a:gd name="connsiteY5" fmla="*/ 5434758 h 5434758"/>
                <a:gd name="connsiteX6" fmla="*/ 534335 w 6985425"/>
                <a:gd name="connsiteY6" fmla="*/ 5434758 h 5434758"/>
                <a:gd name="connsiteX7" fmla="*/ 0 w 6985425"/>
                <a:gd name="connsiteY7" fmla="*/ 4843273 h 5434758"/>
                <a:gd name="connsiteX8" fmla="*/ 589 w 6985425"/>
                <a:gd name="connsiteY8" fmla="*/ 498102 h 543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425" h="5434758">
                  <a:moveTo>
                    <a:pt x="589" y="498102"/>
                  </a:moveTo>
                  <a:cubicBezTo>
                    <a:pt x="589" y="-7424"/>
                    <a:pt x="409809" y="6"/>
                    <a:pt x="915335" y="6"/>
                  </a:cubicBezTo>
                  <a:lnTo>
                    <a:pt x="6034640" y="6"/>
                  </a:lnTo>
                  <a:cubicBezTo>
                    <a:pt x="6540166" y="6"/>
                    <a:pt x="6985425" y="24769"/>
                    <a:pt x="6985425" y="530295"/>
                  </a:cubicBezTo>
                  <a:cubicBezTo>
                    <a:pt x="6979958" y="1929618"/>
                    <a:pt x="6974492" y="3520150"/>
                    <a:pt x="6969025" y="4919473"/>
                  </a:cubicBezTo>
                  <a:cubicBezTo>
                    <a:pt x="6969025" y="5424999"/>
                    <a:pt x="7016416" y="5434758"/>
                    <a:pt x="6510890" y="5434758"/>
                  </a:cubicBezTo>
                  <a:lnTo>
                    <a:pt x="534335" y="5434758"/>
                  </a:lnTo>
                  <a:cubicBezTo>
                    <a:pt x="28809" y="5434758"/>
                    <a:pt x="0" y="5348799"/>
                    <a:pt x="0" y="4843273"/>
                  </a:cubicBezTo>
                  <a:cubicBezTo>
                    <a:pt x="196" y="3394883"/>
                    <a:pt x="393" y="1946492"/>
                    <a:pt x="589" y="498102"/>
                  </a:cubicBezTo>
                  <a:close/>
                </a:path>
              </a:pathLst>
            </a:custGeom>
            <a:solidFill>
              <a:srgbClr val="19A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p:cNvSpPr/>
            <p:nvPr/>
          </p:nvSpPr>
          <p:spPr>
            <a:xfrm>
              <a:off x="22491927" y="16374117"/>
              <a:ext cx="7318232" cy="8615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92" name="组合 91"/>
          <p:cNvGrpSpPr/>
          <p:nvPr/>
        </p:nvGrpSpPr>
        <p:grpSpPr>
          <a:xfrm>
            <a:off x="15357216" y="24667919"/>
            <a:ext cx="7060402" cy="2271810"/>
            <a:chOff x="22635229" y="16015991"/>
            <a:chExt cx="7064324" cy="3712142"/>
          </a:xfrm>
        </p:grpSpPr>
        <p:sp>
          <p:nvSpPr>
            <p:cNvPr id="93" name="圆角矩形 74"/>
            <p:cNvSpPr/>
            <p:nvPr/>
          </p:nvSpPr>
          <p:spPr>
            <a:xfrm>
              <a:off x="22635229" y="16015991"/>
              <a:ext cx="7040530" cy="3677127"/>
            </a:xfrm>
            <a:custGeom>
              <a:avLst/>
              <a:gdLst>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915335 w 6949975"/>
                <a:gd name="connsiteY6" fmla="*/ 549190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843267 h 5491902"/>
                <a:gd name="connsiteX8" fmla="*/ 0 w 6949975"/>
                <a:gd name="connsiteY8" fmla="*/ 915335 h 5491902"/>
                <a:gd name="connsiteX0" fmla="*/ 0 w 6952853"/>
                <a:gd name="connsiteY0" fmla="*/ 915335 h 5434752"/>
                <a:gd name="connsiteX1" fmla="*/ 915335 w 6952853"/>
                <a:gd name="connsiteY1" fmla="*/ 0 h 5434752"/>
                <a:gd name="connsiteX2" fmla="*/ 6034640 w 6952853"/>
                <a:gd name="connsiteY2" fmla="*/ 0 h 5434752"/>
                <a:gd name="connsiteX3" fmla="*/ 6949975 w 6952853"/>
                <a:gd name="connsiteY3" fmla="*/ 915335 h 5434752"/>
                <a:gd name="connsiteX4" fmla="*/ 6949975 w 6952853"/>
                <a:gd name="connsiteY4" fmla="*/ 4576567 h 5434752"/>
                <a:gd name="connsiteX5" fmla="*/ 6510890 w 6952853"/>
                <a:gd name="connsiteY5" fmla="*/ 5434752 h 5434752"/>
                <a:gd name="connsiteX6" fmla="*/ 534335 w 6952853"/>
                <a:gd name="connsiteY6" fmla="*/ 5434752 h 5434752"/>
                <a:gd name="connsiteX7" fmla="*/ 0 w 6952853"/>
                <a:gd name="connsiteY7" fmla="*/ 4843267 h 5434752"/>
                <a:gd name="connsiteX8" fmla="*/ 0 w 6952853"/>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49975 w 6970206"/>
                <a:gd name="connsiteY3" fmla="*/ 91533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19050 w 6970206"/>
                <a:gd name="connsiteY0" fmla="*/ 7248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19050 w 6970206"/>
                <a:gd name="connsiteY8" fmla="*/ 724835 h 5434752"/>
                <a:gd name="connsiteX0" fmla="*/ 19050 w 6985425"/>
                <a:gd name="connsiteY0" fmla="*/ 724835 h 5434752"/>
                <a:gd name="connsiteX1" fmla="*/ 915335 w 6985425"/>
                <a:gd name="connsiteY1" fmla="*/ 0 h 5434752"/>
                <a:gd name="connsiteX2" fmla="*/ 6034640 w 6985425"/>
                <a:gd name="connsiteY2" fmla="*/ 0 h 5434752"/>
                <a:gd name="connsiteX3" fmla="*/ 6985425 w 6985425"/>
                <a:gd name="connsiteY3" fmla="*/ 721497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724835 h 5434752"/>
                <a:gd name="connsiteX0" fmla="*/ 19050 w 6985425"/>
                <a:gd name="connsiteY0" fmla="*/ 724835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724835 h 5434752"/>
                <a:gd name="connsiteX0" fmla="*/ 123 w 6985425"/>
                <a:gd name="connsiteY0" fmla="*/ 1059398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23 w 6985425"/>
                <a:gd name="connsiteY8" fmla="*/ 1059398 h 5434752"/>
                <a:gd name="connsiteX0" fmla="*/ 19050 w 6985425"/>
                <a:gd name="connsiteY0" fmla="*/ 1421241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1421241 h 5434752"/>
                <a:gd name="connsiteX0" fmla="*/ 19050 w 6985425"/>
                <a:gd name="connsiteY0" fmla="*/ 1167951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1167951 h 5434752"/>
                <a:gd name="connsiteX0" fmla="*/ 19050 w 6985425"/>
                <a:gd name="connsiteY0" fmla="*/ 1167951 h 5434752"/>
                <a:gd name="connsiteX1" fmla="*/ 915335 w 6985425"/>
                <a:gd name="connsiteY1" fmla="*/ 0 h 5434752"/>
                <a:gd name="connsiteX2" fmla="*/ 6034640 w 6985425"/>
                <a:gd name="connsiteY2" fmla="*/ 0 h 5434752"/>
                <a:gd name="connsiteX3" fmla="*/ 6985425 w 6985425"/>
                <a:gd name="connsiteY3" fmla="*/ 1189260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1167951 h 543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425" h="5434752">
                  <a:moveTo>
                    <a:pt x="19050" y="1167951"/>
                  </a:moveTo>
                  <a:cubicBezTo>
                    <a:pt x="19050" y="662425"/>
                    <a:pt x="409809" y="0"/>
                    <a:pt x="915335" y="0"/>
                  </a:cubicBezTo>
                  <a:lnTo>
                    <a:pt x="6034640" y="0"/>
                  </a:lnTo>
                  <a:cubicBezTo>
                    <a:pt x="6540166" y="0"/>
                    <a:pt x="6985425" y="683734"/>
                    <a:pt x="6985425" y="1189260"/>
                  </a:cubicBezTo>
                  <a:cubicBezTo>
                    <a:pt x="6979958" y="2588583"/>
                    <a:pt x="6974492" y="3520144"/>
                    <a:pt x="6969025" y="4919467"/>
                  </a:cubicBezTo>
                  <a:cubicBezTo>
                    <a:pt x="6969025" y="5424993"/>
                    <a:pt x="7016416" y="5434752"/>
                    <a:pt x="6510890" y="5434752"/>
                  </a:cubicBezTo>
                  <a:lnTo>
                    <a:pt x="534335" y="5434752"/>
                  </a:lnTo>
                  <a:cubicBezTo>
                    <a:pt x="28809" y="5434752"/>
                    <a:pt x="0" y="5348793"/>
                    <a:pt x="0" y="4843267"/>
                  </a:cubicBezTo>
                  <a:lnTo>
                    <a:pt x="19050" y="1167951"/>
                  </a:lnTo>
                  <a:close/>
                </a:path>
              </a:pathLst>
            </a:custGeom>
            <a:solidFill>
              <a:srgbClr val="79A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矩形 93"/>
            <p:cNvSpPr/>
            <p:nvPr/>
          </p:nvSpPr>
          <p:spPr>
            <a:xfrm>
              <a:off x="22635229" y="16962241"/>
              <a:ext cx="7064324" cy="2765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89" name="组合 88"/>
          <p:cNvGrpSpPr/>
          <p:nvPr/>
        </p:nvGrpSpPr>
        <p:grpSpPr>
          <a:xfrm>
            <a:off x="15336423" y="27009638"/>
            <a:ext cx="7036688" cy="7771444"/>
            <a:chOff x="22712738" y="16185869"/>
            <a:chExt cx="7046231" cy="3967172"/>
          </a:xfrm>
        </p:grpSpPr>
        <p:sp>
          <p:nvSpPr>
            <p:cNvPr id="90" name="圆角矩形 74"/>
            <p:cNvSpPr/>
            <p:nvPr/>
          </p:nvSpPr>
          <p:spPr>
            <a:xfrm>
              <a:off x="22712738" y="16185869"/>
              <a:ext cx="7040530" cy="1948067"/>
            </a:xfrm>
            <a:custGeom>
              <a:avLst/>
              <a:gdLst>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915335 w 6949975"/>
                <a:gd name="connsiteY6" fmla="*/ 549190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843267 h 5491902"/>
                <a:gd name="connsiteX8" fmla="*/ 0 w 6949975"/>
                <a:gd name="connsiteY8" fmla="*/ 915335 h 5491902"/>
                <a:gd name="connsiteX0" fmla="*/ 0 w 6952853"/>
                <a:gd name="connsiteY0" fmla="*/ 915335 h 5434752"/>
                <a:gd name="connsiteX1" fmla="*/ 915335 w 6952853"/>
                <a:gd name="connsiteY1" fmla="*/ 0 h 5434752"/>
                <a:gd name="connsiteX2" fmla="*/ 6034640 w 6952853"/>
                <a:gd name="connsiteY2" fmla="*/ 0 h 5434752"/>
                <a:gd name="connsiteX3" fmla="*/ 6949975 w 6952853"/>
                <a:gd name="connsiteY3" fmla="*/ 915335 h 5434752"/>
                <a:gd name="connsiteX4" fmla="*/ 6949975 w 6952853"/>
                <a:gd name="connsiteY4" fmla="*/ 4576567 h 5434752"/>
                <a:gd name="connsiteX5" fmla="*/ 6510890 w 6952853"/>
                <a:gd name="connsiteY5" fmla="*/ 5434752 h 5434752"/>
                <a:gd name="connsiteX6" fmla="*/ 534335 w 6952853"/>
                <a:gd name="connsiteY6" fmla="*/ 5434752 h 5434752"/>
                <a:gd name="connsiteX7" fmla="*/ 0 w 6952853"/>
                <a:gd name="connsiteY7" fmla="*/ 4843267 h 5434752"/>
                <a:gd name="connsiteX8" fmla="*/ 0 w 6952853"/>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49975 w 6970206"/>
                <a:gd name="connsiteY3" fmla="*/ 91533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19050 w 6970206"/>
                <a:gd name="connsiteY0" fmla="*/ 7248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19050 w 6970206"/>
                <a:gd name="connsiteY8" fmla="*/ 724835 h 5434752"/>
                <a:gd name="connsiteX0" fmla="*/ 19050 w 6985425"/>
                <a:gd name="connsiteY0" fmla="*/ 724835 h 5434752"/>
                <a:gd name="connsiteX1" fmla="*/ 915335 w 6985425"/>
                <a:gd name="connsiteY1" fmla="*/ 0 h 5434752"/>
                <a:gd name="connsiteX2" fmla="*/ 6034640 w 6985425"/>
                <a:gd name="connsiteY2" fmla="*/ 0 h 5434752"/>
                <a:gd name="connsiteX3" fmla="*/ 6985425 w 6985425"/>
                <a:gd name="connsiteY3" fmla="*/ 721497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724835 h 5434752"/>
                <a:gd name="connsiteX0" fmla="*/ 19050 w 6985425"/>
                <a:gd name="connsiteY0" fmla="*/ 724835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9050 w 6985425"/>
                <a:gd name="connsiteY8" fmla="*/ 724835 h 5434752"/>
                <a:gd name="connsiteX0" fmla="*/ 123 w 6985425"/>
                <a:gd name="connsiteY0" fmla="*/ 1059398 h 5434752"/>
                <a:gd name="connsiteX1" fmla="*/ 915335 w 6985425"/>
                <a:gd name="connsiteY1" fmla="*/ 0 h 5434752"/>
                <a:gd name="connsiteX2" fmla="*/ 6034640 w 6985425"/>
                <a:gd name="connsiteY2" fmla="*/ 0 h 5434752"/>
                <a:gd name="connsiteX3" fmla="*/ 6985425 w 6985425"/>
                <a:gd name="connsiteY3" fmla="*/ 1116891 h 5434752"/>
                <a:gd name="connsiteX4" fmla="*/ 6969025 w 6985425"/>
                <a:gd name="connsiteY4" fmla="*/ 4919467 h 5434752"/>
                <a:gd name="connsiteX5" fmla="*/ 6510890 w 6985425"/>
                <a:gd name="connsiteY5" fmla="*/ 5434752 h 5434752"/>
                <a:gd name="connsiteX6" fmla="*/ 534335 w 6985425"/>
                <a:gd name="connsiteY6" fmla="*/ 5434752 h 5434752"/>
                <a:gd name="connsiteX7" fmla="*/ 0 w 6985425"/>
                <a:gd name="connsiteY7" fmla="*/ 4843267 h 5434752"/>
                <a:gd name="connsiteX8" fmla="*/ 123 w 6985425"/>
                <a:gd name="connsiteY8" fmla="*/ 1059398 h 543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425" h="5434752">
                  <a:moveTo>
                    <a:pt x="123" y="1059398"/>
                  </a:moveTo>
                  <a:cubicBezTo>
                    <a:pt x="123" y="553872"/>
                    <a:pt x="409809" y="0"/>
                    <a:pt x="915335" y="0"/>
                  </a:cubicBezTo>
                  <a:lnTo>
                    <a:pt x="6034640" y="0"/>
                  </a:lnTo>
                  <a:cubicBezTo>
                    <a:pt x="6540166" y="0"/>
                    <a:pt x="6985425" y="611365"/>
                    <a:pt x="6985425" y="1116891"/>
                  </a:cubicBezTo>
                  <a:cubicBezTo>
                    <a:pt x="6979958" y="2516214"/>
                    <a:pt x="6974492" y="3520144"/>
                    <a:pt x="6969025" y="4919467"/>
                  </a:cubicBezTo>
                  <a:cubicBezTo>
                    <a:pt x="6969025" y="5424993"/>
                    <a:pt x="7016416" y="5434752"/>
                    <a:pt x="6510890" y="5434752"/>
                  </a:cubicBezTo>
                  <a:lnTo>
                    <a:pt x="534335" y="5434752"/>
                  </a:lnTo>
                  <a:cubicBezTo>
                    <a:pt x="28809" y="5434752"/>
                    <a:pt x="0" y="5348793"/>
                    <a:pt x="0" y="4843267"/>
                  </a:cubicBezTo>
                  <a:lnTo>
                    <a:pt x="123" y="1059398"/>
                  </a:lnTo>
                  <a:close/>
                </a:path>
              </a:pathLst>
            </a:custGeom>
            <a:solidFill>
              <a:srgbClr val="8FD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p:cNvSpPr/>
            <p:nvPr/>
          </p:nvSpPr>
          <p:spPr>
            <a:xfrm>
              <a:off x="22721044" y="16790463"/>
              <a:ext cx="7037925" cy="3362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5" name="圆角矩形 74"/>
          <p:cNvSpPr/>
          <p:nvPr/>
        </p:nvSpPr>
        <p:spPr>
          <a:xfrm>
            <a:off x="15326702" y="16028021"/>
            <a:ext cx="6970206" cy="8569851"/>
          </a:xfrm>
          <a:custGeom>
            <a:avLst/>
            <a:gdLst>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915335 w 6949975"/>
              <a:gd name="connsiteY6" fmla="*/ 549190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576567 h 5491902"/>
              <a:gd name="connsiteX8" fmla="*/ 0 w 6949975"/>
              <a:gd name="connsiteY8" fmla="*/ 915335 h 5491902"/>
              <a:gd name="connsiteX0" fmla="*/ 0 w 6949975"/>
              <a:gd name="connsiteY0" fmla="*/ 915335 h 5491902"/>
              <a:gd name="connsiteX1" fmla="*/ 915335 w 6949975"/>
              <a:gd name="connsiteY1" fmla="*/ 0 h 5491902"/>
              <a:gd name="connsiteX2" fmla="*/ 6034640 w 6949975"/>
              <a:gd name="connsiteY2" fmla="*/ 0 h 5491902"/>
              <a:gd name="connsiteX3" fmla="*/ 6949975 w 6949975"/>
              <a:gd name="connsiteY3" fmla="*/ 915335 h 5491902"/>
              <a:gd name="connsiteX4" fmla="*/ 6949975 w 6949975"/>
              <a:gd name="connsiteY4" fmla="*/ 4576567 h 5491902"/>
              <a:gd name="connsiteX5" fmla="*/ 6034640 w 6949975"/>
              <a:gd name="connsiteY5" fmla="*/ 5491902 h 5491902"/>
              <a:gd name="connsiteX6" fmla="*/ 534335 w 6949975"/>
              <a:gd name="connsiteY6" fmla="*/ 5434752 h 5491902"/>
              <a:gd name="connsiteX7" fmla="*/ 0 w 6949975"/>
              <a:gd name="connsiteY7" fmla="*/ 4843267 h 5491902"/>
              <a:gd name="connsiteX8" fmla="*/ 0 w 6949975"/>
              <a:gd name="connsiteY8" fmla="*/ 915335 h 5491902"/>
              <a:gd name="connsiteX0" fmla="*/ 0 w 6952853"/>
              <a:gd name="connsiteY0" fmla="*/ 915335 h 5434752"/>
              <a:gd name="connsiteX1" fmla="*/ 915335 w 6952853"/>
              <a:gd name="connsiteY1" fmla="*/ 0 h 5434752"/>
              <a:gd name="connsiteX2" fmla="*/ 6034640 w 6952853"/>
              <a:gd name="connsiteY2" fmla="*/ 0 h 5434752"/>
              <a:gd name="connsiteX3" fmla="*/ 6949975 w 6952853"/>
              <a:gd name="connsiteY3" fmla="*/ 915335 h 5434752"/>
              <a:gd name="connsiteX4" fmla="*/ 6949975 w 6952853"/>
              <a:gd name="connsiteY4" fmla="*/ 4576567 h 5434752"/>
              <a:gd name="connsiteX5" fmla="*/ 6510890 w 6952853"/>
              <a:gd name="connsiteY5" fmla="*/ 5434752 h 5434752"/>
              <a:gd name="connsiteX6" fmla="*/ 534335 w 6952853"/>
              <a:gd name="connsiteY6" fmla="*/ 5434752 h 5434752"/>
              <a:gd name="connsiteX7" fmla="*/ 0 w 6952853"/>
              <a:gd name="connsiteY7" fmla="*/ 4843267 h 5434752"/>
              <a:gd name="connsiteX8" fmla="*/ 0 w 6952853"/>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49975 w 6970206"/>
              <a:gd name="connsiteY3" fmla="*/ 91533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0 w 6970206"/>
              <a:gd name="connsiteY0" fmla="*/ 9153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0 w 6970206"/>
              <a:gd name="connsiteY8" fmla="*/ 915335 h 5434752"/>
              <a:gd name="connsiteX0" fmla="*/ 19050 w 6970206"/>
              <a:gd name="connsiteY0" fmla="*/ 724835 h 5434752"/>
              <a:gd name="connsiteX1" fmla="*/ 915335 w 6970206"/>
              <a:gd name="connsiteY1" fmla="*/ 0 h 5434752"/>
              <a:gd name="connsiteX2" fmla="*/ 6034640 w 6970206"/>
              <a:gd name="connsiteY2" fmla="*/ 0 h 5434752"/>
              <a:gd name="connsiteX3" fmla="*/ 6930925 w 6970206"/>
              <a:gd name="connsiteY3" fmla="*/ 705785 h 5434752"/>
              <a:gd name="connsiteX4" fmla="*/ 6969025 w 6970206"/>
              <a:gd name="connsiteY4" fmla="*/ 4919467 h 5434752"/>
              <a:gd name="connsiteX5" fmla="*/ 6510890 w 6970206"/>
              <a:gd name="connsiteY5" fmla="*/ 5434752 h 5434752"/>
              <a:gd name="connsiteX6" fmla="*/ 534335 w 6970206"/>
              <a:gd name="connsiteY6" fmla="*/ 5434752 h 5434752"/>
              <a:gd name="connsiteX7" fmla="*/ 0 w 6970206"/>
              <a:gd name="connsiteY7" fmla="*/ 4843267 h 5434752"/>
              <a:gd name="connsiteX8" fmla="*/ 19050 w 6970206"/>
              <a:gd name="connsiteY8" fmla="*/ 724835 h 543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0206" h="5434752">
                <a:moveTo>
                  <a:pt x="19050" y="724835"/>
                </a:moveTo>
                <a:cubicBezTo>
                  <a:pt x="19050" y="219309"/>
                  <a:pt x="409809" y="0"/>
                  <a:pt x="915335" y="0"/>
                </a:cubicBezTo>
                <a:lnTo>
                  <a:pt x="6034640" y="0"/>
                </a:lnTo>
                <a:cubicBezTo>
                  <a:pt x="6540166" y="0"/>
                  <a:pt x="6930925" y="200259"/>
                  <a:pt x="6930925" y="705785"/>
                </a:cubicBezTo>
                <a:lnTo>
                  <a:pt x="6969025" y="4919467"/>
                </a:lnTo>
                <a:cubicBezTo>
                  <a:pt x="6969025" y="5424993"/>
                  <a:pt x="7016416" y="5434752"/>
                  <a:pt x="6510890" y="5434752"/>
                </a:cubicBezTo>
                <a:lnTo>
                  <a:pt x="534335" y="5434752"/>
                </a:lnTo>
                <a:cubicBezTo>
                  <a:pt x="28809" y="5434752"/>
                  <a:pt x="0" y="5348793"/>
                  <a:pt x="0" y="4843267"/>
                </a:cubicBezTo>
                <a:lnTo>
                  <a:pt x="19050" y="724835"/>
                </a:lnTo>
                <a:close/>
              </a:path>
            </a:pathLst>
          </a:custGeom>
          <a:solidFill>
            <a:srgbClr val="E1F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矩形 68"/>
          <p:cNvSpPr/>
          <p:nvPr/>
        </p:nvSpPr>
        <p:spPr>
          <a:xfrm>
            <a:off x="235528" y="14928270"/>
            <a:ext cx="14755402" cy="24872224"/>
          </a:xfrm>
          <a:prstGeom prst="rect">
            <a:avLst/>
          </a:prstGeom>
          <a:solidFill>
            <a:srgbClr val="0033CC"/>
          </a:solidFill>
          <a:ln>
            <a:solidFill>
              <a:srgbClr val="0033CC"/>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0" name="矩形 69"/>
          <p:cNvSpPr/>
          <p:nvPr/>
        </p:nvSpPr>
        <p:spPr>
          <a:xfrm>
            <a:off x="360708" y="16238152"/>
            <a:ext cx="14473536" cy="23615756"/>
          </a:xfrm>
          <a:prstGeom prst="rect">
            <a:avLst/>
          </a:prstGeom>
          <a:solidFill>
            <a:srgbClr val="E1E1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7" name="组合 66"/>
          <p:cNvGrpSpPr/>
          <p:nvPr/>
        </p:nvGrpSpPr>
        <p:grpSpPr>
          <a:xfrm>
            <a:off x="229011" y="5922601"/>
            <a:ext cx="29750558" cy="8765606"/>
            <a:chOff x="-10330759" y="5694249"/>
            <a:chExt cx="29750558" cy="9372437"/>
          </a:xfrm>
        </p:grpSpPr>
        <p:sp>
          <p:nvSpPr>
            <p:cNvPr id="5" name="矩形 4"/>
            <p:cNvSpPr/>
            <p:nvPr/>
          </p:nvSpPr>
          <p:spPr>
            <a:xfrm>
              <a:off x="-10330759" y="5694249"/>
              <a:ext cx="29750558" cy="9372437"/>
            </a:xfrm>
            <a:prstGeom prst="rect">
              <a:avLst/>
            </a:prstGeom>
            <a:solidFill>
              <a:srgbClr val="0033CC"/>
            </a:solidFill>
            <a:ln>
              <a:solidFill>
                <a:srgbClr val="0033CC"/>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6" name="矩形 65"/>
            <p:cNvSpPr/>
            <p:nvPr/>
          </p:nvSpPr>
          <p:spPr>
            <a:xfrm>
              <a:off x="-10168941" y="6878533"/>
              <a:ext cx="29447541" cy="8057392"/>
            </a:xfrm>
            <a:prstGeom prst="rect">
              <a:avLst/>
            </a:prstGeom>
            <a:solidFill>
              <a:srgbClr val="E1E1F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9" name="文本框 8"/>
          <p:cNvSpPr txBox="1"/>
          <p:nvPr/>
        </p:nvSpPr>
        <p:spPr>
          <a:xfrm>
            <a:off x="11193833" y="1345446"/>
            <a:ext cx="8148386" cy="1154803"/>
          </a:xfrm>
          <a:prstGeom prst="rect">
            <a:avLst/>
          </a:prstGeom>
          <a:noFill/>
        </p:spPr>
        <p:txBody>
          <a:bodyPr wrap="none" rtlCol="0">
            <a:spAutoFit/>
          </a:bodyPr>
          <a:lstStyle/>
          <a:p>
            <a:pPr algn="ctr"/>
            <a:r>
              <a:rPr lang="zh-CN" altLang="zh-CN" dirty="0"/>
              <a:t>大数据舆情情感分析</a:t>
            </a:r>
            <a:endParaRPr lang="en-US" sz="8800" dirty="0">
              <a:latin typeface="Miriam" panose="020B0502050101010101" pitchFamily="34" charset="-79"/>
              <a:cs typeface="Miriam" panose="020B0502050101010101" pitchFamily="34" charset="-79"/>
            </a:endParaRPr>
          </a:p>
        </p:txBody>
      </p:sp>
      <p:sp>
        <p:nvSpPr>
          <p:cNvPr id="10" name="文本框 9"/>
          <p:cNvSpPr txBox="1"/>
          <p:nvPr/>
        </p:nvSpPr>
        <p:spPr>
          <a:xfrm>
            <a:off x="11966713" y="2853533"/>
            <a:ext cx="6340197" cy="2616101"/>
          </a:xfrm>
          <a:prstGeom prst="rect">
            <a:avLst/>
          </a:prstGeom>
          <a:noFill/>
        </p:spPr>
        <p:txBody>
          <a:bodyPr wrap="none" rtlCol="0">
            <a:spAutoFit/>
          </a:bodyPr>
          <a:lstStyle/>
          <a:p>
            <a:pPr algn="ctr"/>
            <a:r>
              <a:rPr lang="zh-CN" altLang="en-US" sz="5400" dirty="0"/>
              <a:t>是黎彬</a:t>
            </a:r>
            <a:endParaRPr lang="en-US" altLang="zh-CN" sz="5400" dirty="0"/>
          </a:p>
          <a:p>
            <a:pPr algn="ctr"/>
            <a:r>
              <a:rPr lang="en-US" altLang="zh-CN" sz="5400" dirty="0"/>
              <a:t>ZY1624134</a:t>
            </a:r>
          </a:p>
          <a:p>
            <a:pPr algn="ctr"/>
            <a:r>
              <a:rPr lang="zh-CN" altLang="en-US" sz="3200" dirty="0"/>
              <a:t>北京航空航天大学中法工程师学院</a:t>
            </a:r>
            <a:endParaRPr lang="en-US" sz="3200" dirty="0"/>
          </a:p>
          <a:p>
            <a:pPr algn="ctr"/>
            <a:r>
              <a:rPr lang="en-US" altLang="zh-CN" sz="2400" dirty="0"/>
              <a:t>Olivier.shi@buaa.edu.cn</a:t>
            </a:r>
            <a:endParaRPr lang="en-US" sz="2400" dirty="0"/>
          </a:p>
        </p:txBody>
      </p:sp>
      <p:sp>
        <p:nvSpPr>
          <p:cNvPr id="11" name="文本框 10"/>
          <p:cNvSpPr txBox="1"/>
          <p:nvPr/>
        </p:nvSpPr>
        <p:spPr>
          <a:xfrm>
            <a:off x="358261" y="5947900"/>
            <a:ext cx="4766241" cy="1154803"/>
          </a:xfrm>
          <a:prstGeom prst="rect">
            <a:avLst/>
          </a:prstGeom>
          <a:noFill/>
        </p:spPr>
        <p:txBody>
          <a:bodyPr wrap="none" rtlCol="0">
            <a:spAutoFit/>
          </a:bodyPr>
          <a:lstStyle/>
          <a:p>
            <a:r>
              <a:rPr lang="en-US" b="1" dirty="0">
                <a:solidFill>
                  <a:schemeClr val="bg1"/>
                </a:solidFill>
              </a:rPr>
              <a:t>Introduction</a:t>
            </a:r>
          </a:p>
        </p:txBody>
      </p:sp>
      <p:sp>
        <p:nvSpPr>
          <p:cNvPr id="12" name="文本框 11"/>
          <p:cNvSpPr txBox="1"/>
          <p:nvPr/>
        </p:nvSpPr>
        <p:spPr>
          <a:xfrm>
            <a:off x="403587" y="7121753"/>
            <a:ext cx="29277077" cy="7540526"/>
          </a:xfrm>
          <a:prstGeom prst="rect">
            <a:avLst/>
          </a:prstGeom>
          <a:noFill/>
        </p:spPr>
        <p:txBody>
          <a:bodyPr wrap="square" rtlCol="0">
            <a:spAutoFit/>
          </a:bodyPr>
          <a:lstStyle/>
          <a:p>
            <a:pPr algn="just"/>
            <a:r>
              <a:rPr lang="zh-CN" altLang="en-US" sz="4400" kern="100" dirty="0">
                <a:latin typeface="Times New Roman" panose="02020603050405020304" pitchFamily="18" charset="0"/>
                <a:cs typeface="Times New Roman" panose="02020603050405020304" pitchFamily="18" charset="0"/>
              </a:rPr>
              <a:t>随着互联网技术的发展和网民数量的急剧增长，互联网上的数据量急剧膨胀尤其是文本数据的增长，如何快速自动的从网络上的文本数据中挖掘出意见、喜好、态度等情感并分析舆论，已经成为很多商业公司讨论和研究的热点。本文从这个复杂的问题中抽枝剥茧出一个小缺重要的任务</a:t>
            </a:r>
            <a:r>
              <a:rPr lang="en-US" altLang="zh-CN" sz="4400" kern="100" dirty="0">
                <a:latin typeface="Times New Roman" panose="02020603050405020304" pitchFamily="18" charset="0"/>
                <a:cs typeface="Times New Roman" panose="02020603050405020304" pitchFamily="18" charset="0"/>
              </a:rPr>
              <a:t>——</a:t>
            </a:r>
            <a:r>
              <a:rPr lang="zh-CN" altLang="en-US" sz="4400" kern="100" dirty="0">
                <a:latin typeface="Times New Roman" panose="02020603050405020304" pitchFamily="18" charset="0"/>
                <a:cs typeface="Times New Roman" panose="02020603050405020304" pitchFamily="18" charset="0"/>
              </a:rPr>
              <a:t>文本情感分类。</a:t>
            </a:r>
            <a:endParaRPr lang="en-US" altLang="zh-CN" sz="4400" kern="100" dirty="0">
              <a:latin typeface="Times New Roman" panose="02020603050405020304" pitchFamily="18" charset="0"/>
              <a:cs typeface="Times New Roman" panose="02020603050405020304" pitchFamily="18" charset="0"/>
            </a:endParaRPr>
          </a:p>
          <a:p>
            <a:pPr algn="just"/>
            <a:r>
              <a:rPr lang="zh-CN" altLang="zh-CN" sz="4400" kern="100" dirty="0">
                <a:latin typeface="Times New Roman" panose="02020603050405020304" pitchFamily="18" charset="0"/>
                <a:cs typeface="Times New Roman" panose="02020603050405020304" pitchFamily="18" charset="0"/>
              </a:rPr>
              <a:t>对于</a:t>
            </a:r>
            <a:r>
              <a:rPr lang="zh-CN" altLang="en-US" sz="4400" kern="100" dirty="0">
                <a:latin typeface="Times New Roman" panose="02020603050405020304" pitchFamily="18" charset="0"/>
                <a:cs typeface="Times New Roman" panose="02020603050405020304" pitchFamily="18" charset="0"/>
              </a:rPr>
              <a:t>文本</a:t>
            </a:r>
            <a:r>
              <a:rPr lang="zh-CN" altLang="zh-CN" sz="4400" kern="100" dirty="0">
                <a:latin typeface="Times New Roman" panose="02020603050405020304" pitchFamily="18" charset="0"/>
                <a:cs typeface="Times New Roman" panose="02020603050405020304" pitchFamily="18" charset="0"/>
              </a:rPr>
              <a:t>情感</a:t>
            </a:r>
            <a:r>
              <a:rPr lang="zh-CN" altLang="en-US" sz="4400" kern="100" dirty="0">
                <a:latin typeface="Times New Roman" panose="02020603050405020304" pitchFamily="18" charset="0"/>
                <a:cs typeface="Times New Roman" panose="02020603050405020304" pitchFamily="18" charset="0"/>
              </a:rPr>
              <a:t>分类</a:t>
            </a:r>
            <a:r>
              <a:rPr lang="zh-CN" altLang="zh-CN" sz="4400" kern="100" dirty="0">
                <a:latin typeface="Times New Roman" panose="02020603050405020304" pitchFamily="18" charset="0"/>
                <a:cs typeface="Times New Roman" panose="02020603050405020304" pitchFamily="18" charset="0"/>
              </a:rPr>
              <a:t>这个问题，可以尝试很多方法去做这个任务，包括最最传统的依靠构建情感字典的方法，到当前利用深度神经网络的模型去构建文本到情感的映射的建模方法。为了简单且有效的解决这个任务，本课题使用一个传统的机器学习方法——支持向量机（</a:t>
            </a:r>
            <a:r>
              <a:rPr lang="en-US" altLang="zh-CN" sz="4400" kern="100" dirty="0">
                <a:latin typeface="Times New Roman" panose="02020603050405020304" pitchFamily="18" charset="0"/>
              </a:rPr>
              <a:t>SVM</a:t>
            </a:r>
            <a:r>
              <a:rPr lang="zh-CN" altLang="zh-CN" sz="4400" kern="100" dirty="0">
                <a:latin typeface="Times New Roman" panose="02020603050405020304" pitchFamily="18" charset="0"/>
                <a:cs typeface="Times New Roman" panose="02020603050405020304" pitchFamily="18" charset="0"/>
              </a:rPr>
              <a:t>），来当作文本分类器。另外，在具体实验的过程中，我们发现文本中有些词对于分类不起作用。不仅如此，当用支持向量机作分类器时，该分类是基于每个词的，那么如果词的数量过大，噪声过多，那么对于分类器来说，就越难从该数据中学习模式——从文本到类别的映射关系。对于这个问题，我们用卡方检验的方法去选择一些对于分类更加敏感且有效的词来作为分类的基本点，也就是文本表示特征（</a:t>
            </a:r>
            <a:r>
              <a:rPr lang="en-US" altLang="zh-CN" sz="4400" kern="100" dirty="0">
                <a:latin typeface="Times New Roman" panose="02020603050405020304" pitchFamily="18" charset="0"/>
              </a:rPr>
              <a:t>feature</a:t>
            </a:r>
            <a:r>
              <a:rPr lang="zh-CN" altLang="zh-CN" sz="4400" kern="100" dirty="0">
                <a:latin typeface="Times New Roman" panose="02020603050405020304" pitchFamily="18" charset="0"/>
                <a:cs typeface="Times New Roman" panose="02020603050405020304" pitchFamily="18" charset="0"/>
              </a:rPr>
              <a:t>），再把这些挑选过的词作为特征训练支持向量机分类器模型。</a:t>
            </a:r>
            <a:r>
              <a:rPr lang="zh-CN" altLang="en-US" sz="4400" kern="100" dirty="0">
                <a:latin typeface="Times New Roman" panose="02020603050405020304" pitchFamily="18" charset="0"/>
                <a:cs typeface="Times New Roman" panose="02020603050405020304" pitchFamily="18" charset="0"/>
              </a:rPr>
              <a:t>最后的实验结果与我们的观察现象相符，通过提取特征和过滤一些词能有助于分类器的训练和提升分类器的准确率。</a:t>
            </a:r>
            <a:endParaRPr lang="en-US" sz="4400" dirty="0"/>
          </a:p>
        </p:txBody>
      </p:sp>
      <p:sp>
        <p:nvSpPr>
          <p:cNvPr id="17" name="文本框 16"/>
          <p:cNvSpPr txBox="1"/>
          <p:nvPr/>
        </p:nvSpPr>
        <p:spPr>
          <a:xfrm>
            <a:off x="358261" y="14874856"/>
            <a:ext cx="5139933" cy="1154803"/>
          </a:xfrm>
          <a:prstGeom prst="rect">
            <a:avLst/>
          </a:prstGeom>
          <a:noFill/>
        </p:spPr>
        <p:txBody>
          <a:bodyPr wrap="none" rtlCol="0">
            <a:spAutoFit/>
          </a:bodyPr>
          <a:lstStyle/>
          <a:p>
            <a:r>
              <a:rPr lang="en-US" b="1" dirty="0">
                <a:solidFill>
                  <a:schemeClr val="bg1"/>
                </a:solidFill>
              </a:rPr>
              <a:t>Methodology</a:t>
            </a:r>
          </a:p>
        </p:txBody>
      </p:sp>
      <mc:AlternateContent xmlns:mc="http://schemas.openxmlformats.org/markup-compatibility/2006" xmlns:a14="http://schemas.microsoft.com/office/drawing/2010/main">
        <mc:Choice Requires="a14">
          <p:sp>
            <p:nvSpPr>
              <p:cNvPr id="18" name="文本框 17"/>
              <p:cNvSpPr txBox="1"/>
              <p:nvPr/>
            </p:nvSpPr>
            <p:spPr>
              <a:xfrm>
                <a:off x="415412" y="16133401"/>
                <a:ext cx="14303670" cy="7357592"/>
              </a:xfrm>
              <a:prstGeom prst="rect">
                <a:avLst/>
              </a:prstGeom>
              <a:noFill/>
            </p:spPr>
            <p:txBody>
              <a:bodyPr wrap="square" rtlCol="0">
                <a:spAutoFit/>
              </a:bodyPr>
              <a:lstStyle/>
              <a:p>
                <a:pPr algn="just"/>
                <a:r>
                  <a:rPr lang="zh-CN" altLang="en-US" sz="4400" dirty="0"/>
                  <a:t>本文使用的方法主要包括两部分：</a:t>
                </a:r>
                <a:endParaRPr lang="en-US" altLang="zh-CN" sz="4400" dirty="0"/>
              </a:p>
              <a:p>
                <a:pPr algn="just"/>
                <a:r>
                  <a:rPr lang="en-US" altLang="zh-CN" sz="4400" dirty="0"/>
                  <a:t>1. </a:t>
                </a:r>
                <a:r>
                  <a:rPr lang="zh-CN" altLang="en-US" sz="4400" dirty="0"/>
                  <a:t>卡方检验特征选择。卡方检验最基本的思想就是通过观察实际值与理论值的偏差来确定理论的正确与否。理论值为</a:t>
                </a:r>
                <a:r>
                  <a:rPr lang="en-US" altLang="zh-CN" sz="4400" dirty="0"/>
                  <a:t>E</a:t>
                </a:r>
                <a:r>
                  <a:rPr lang="zh-CN" altLang="en-US" sz="4400" dirty="0"/>
                  <a:t>，实际值为</a:t>
                </a:r>
                <a:r>
                  <a:rPr lang="en-US" altLang="zh-CN" sz="4400" dirty="0"/>
                  <a:t>X</a:t>
                </a:r>
                <a:r>
                  <a:rPr lang="zh-CN" altLang="en-US" sz="4400" dirty="0"/>
                  <a:t>，那么偏差程度的就算公式为如下，</a:t>
                </a:r>
                <a:endParaRPr lang="en-US" altLang="zh-CN" sz="4400" dirty="0"/>
              </a:p>
              <a:p>
                <a:pPr algn="just"/>
                <a14:m>
                  <m:oMathPara xmlns:m="http://schemas.openxmlformats.org/officeDocument/2006/math">
                    <m:oMathParaPr>
                      <m:jc m:val="centerGroup"/>
                    </m:oMathParaPr>
                    <m:oMath xmlns:m="http://schemas.openxmlformats.org/officeDocument/2006/math">
                      <m:nary>
                        <m:naryPr>
                          <m:chr m:val="∑"/>
                          <m:ctrlPr>
                            <a:rPr lang="it-IT" altLang="zh-CN" sz="4400" i="1" smtClean="0">
                              <a:latin typeface="Cambria Math" panose="02040503050406030204" pitchFamily="18" charset="0"/>
                            </a:rPr>
                          </m:ctrlPr>
                        </m:naryPr>
                        <m:sub>
                          <m:r>
                            <a:rPr lang="it-IT" altLang="zh-CN" sz="4400" i="1">
                              <a:latin typeface="Cambria Math" panose="02040503050406030204" pitchFamily="18" charset="0"/>
                            </a:rPr>
                            <m:t>𝑖</m:t>
                          </m:r>
                          <m:r>
                            <a:rPr lang="it-IT" altLang="zh-CN" sz="4400" i="1">
                              <a:latin typeface="Cambria Math" panose="02040503050406030204" pitchFamily="18" charset="0"/>
                            </a:rPr>
                            <m:t>=1</m:t>
                          </m:r>
                        </m:sub>
                        <m:sup>
                          <m:r>
                            <a:rPr lang="it-IT" altLang="zh-CN" sz="4400" i="1">
                              <a:latin typeface="Cambria Math" panose="02040503050406030204" pitchFamily="18" charset="0"/>
                            </a:rPr>
                            <m:t>𝑛</m:t>
                          </m:r>
                        </m:sup>
                        <m:e>
                          <m:f>
                            <m:fPr>
                              <m:ctrlPr>
                                <a:rPr lang="it-IT" altLang="zh-CN" sz="4400" i="1">
                                  <a:latin typeface="Cambria Math" panose="02040503050406030204" pitchFamily="18" charset="0"/>
                                </a:rPr>
                              </m:ctrlPr>
                            </m:fPr>
                            <m:num>
                              <m:sSup>
                                <m:sSupPr>
                                  <m:ctrlPr>
                                    <a:rPr lang="it-IT" altLang="zh-CN" sz="4400" i="1">
                                      <a:latin typeface="Cambria Math" panose="02040503050406030204" pitchFamily="18" charset="0"/>
                                    </a:rPr>
                                  </m:ctrlPr>
                                </m:sSupPr>
                                <m:e>
                                  <m:d>
                                    <m:dPr>
                                      <m:ctrlPr>
                                        <a:rPr lang="it-IT" altLang="zh-CN" sz="4400" i="1">
                                          <a:latin typeface="Cambria Math" panose="02040503050406030204" pitchFamily="18" charset="0"/>
                                        </a:rPr>
                                      </m:ctrlPr>
                                    </m:dPr>
                                    <m:e>
                                      <m:sSub>
                                        <m:sSubPr>
                                          <m:ctrlPr>
                                            <a:rPr lang="it-IT" altLang="zh-CN" sz="4400" i="1">
                                              <a:latin typeface="Cambria Math" panose="02040503050406030204" pitchFamily="18" charset="0"/>
                                            </a:rPr>
                                          </m:ctrlPr>
                                        </m:sSubPr>
                                        <m:e>
                                          <m:r>
                                            <a:rPr lang="it-IT" altLang="zh-CN" sz="4400" i="1">
                                              <a:latin typeface="Cambria Math" panose="02040503050406030204" pitchFamily="18" charset="0"/>
                                            </a:rPr>
                                            <m:t>𝑥</m:t>
                                          </m:r>
                                        </m:e>
                                        <m:sub>
                                          <m:r>
                                            <a:rPr lang="it-IT" altLang="zh-CN" sz="4400" i="1">
                                              <a:latin typeface="Cambria Math" panose="02040503050406030204" pitchFamily="18" charset="0"/>
                                            </a:rPr>
                                            <m:t>𝑖</m:t>
                                          </m:r>
                                        </m:sub>
                                      </m:sSub>
                                      <m:r>
                                        <a:rPr lang="it-IT" altLang="zh-CN" sz="4400" i="1">
                                          <a:latin typeface="Cambria Math" panose="02040503050406030204" pitchFamily="18" charset="0"/>
                                        </a:rPr>
                                        <m:t>−</m:t>
                                      </m:r>
                                      <m:r>
                                        <a:rPr lang="it-IT" altLang="zh-CN" sz="4400" i="1">
                                          <a:latin typeface="Cambria Math" panose="02040503050406030204" pitchFamily="18" charset="0"/>
                                        </a:rPr>
                                        <m:t>𝐸</m:t>
                                      </m:r>
                                    </m:e>
                                  </m:d>
                                </m:e>
                                <m:sup>
                                  <m:r>
                                    <a:rPr lang="it-IT" altLang="zh-CN" sz="4400" i="1">
                                      <a:latin typeface="Cambria Math" panose="02040503050406030204" pitchFamily="18" charset="0"/>
                                    </a:rPr>
                                    <m:t>2</m:t>
                                  </m:r>
                                </m:sup>
                              </m:sSup>
                            </m:num>
                            <m:den>
                              <m:r>
                                <a:rPr lang="it-IT" altLang="zh-CN" sz="4400" i="1">
                                  <a:latin typeface="Cambria Math" panose="02040503050406030204" pitchFamily="18" charset="0"/>
                                </a:rPr>
                                <m:t>𝐸</m:t>
                              </m:r>
                            </m:den>
                          </m:f>
                        </m:e>
                      </m:nary>
                    </m:oMath>
                  </m:oMathPara>
                </a14:m>
                <a:endParaRPr lang="en-US" altLang="zh-CN" sz="4400" dirty="0"/>
              </a:p>
              <a:p>
                <a:pPr algn="just"/>
                <a:r>
                  <a:rPr lang="zh-CN" altLang="en-US" sz="4400" dirty="0"/>
                  <a:t>在文本分类的特征选择阶段，一般使用“词</a:t>
                </a:r>
                <a:r>
                  <a:rPr lang="en-US" altLang="zh-CN" sz="4400" dirty="0"/>
                  <a:t>w</a:t>
                </a:r>
                <a:r>
                  <a:rPr lang="zh-CN" altLang="en-US" sz="4400" dirty="0"/>
                  <a:t>与类别</a:t>
                </a:r>
                <a:r>
                  <a:rPr lang="en-US" altLang="zh-CN" sz="4400" dirty="0"/>
                  <a:t>c</a:t>
                </a:r>
                <a:r>
                  <a:rPr lang="zh-CN" altLang="en-US" sz="4400" dirty="0"/>
                  <a:t>不相关”来做原假设，计算出开方值越大，说明对原假设的偏离越大，即词与类别越相关。基于此，我们就可以选择那些开方值较大的词。</a:t>
                </a:r>
                <a:endParaRPr lang="en-US" altLang="zh-CN" sz="4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15412" y="16133401"/>
                <a:ext cx="14303670" cy="7357592"/>
              </a:xfrm>
              <a:prstGeom prst="rect">
                <a:avLst/>
              </a:prstGeom>
              <a:blipFill>
                <a:blip r:embed="rId3"/>
                <a:stretch>
                  <a:fillRect l="-1704" t="-2237" r="-1704" b="-2486"/>
                </a:stretch>
              </a:blipFill>
            </p:spPr>
            <p:txBody>
              <a:bodyPr/>
              <a:lstStyle/>
              <a:p>
                <a:r>
                  <a:rPr lang="zh-CN" altLang="en-US">
                    <a:noFill/>
                  </a:rPr>
                  <a:t> </a:t>
                </a:r>
              </a:p>
            </p:txBody>
          </p:sp>
        </mc:Fallback>
      </mc:AlternateContent>
      <p:sp>
        <p:nvSpPr>
          <p:cNvPr id="20" name="文本框 19"/>
          <p:cNvSpPr txBox="1"/>
          <p:nvPr/>
        </p:nvSpPr>
        <p:spPr>
          <a:xfrm>
            <a:off x="15345751" y="14805973"/>
            <a:ext cx="4765856" cy="1154803"/>
          </a:xfrm>
          <a:prstGeom prst="rect">
            <a:avLst/>
          </a:prstGeom>
          <a:noFill/>
        </p:spPr>
        <p:txBody>
          <a:bodyPr wrap="none" rtlCol="0">
            <a:spAutoFit/>
          </a:bodyPr>
          <a:lstStyle/>
          <a:p>
            <a:r>
              <a:rPr lang="en-US" b="1" dirty="0">
                <a:solidFill>
                  <a:schemeClr val="bg1"/>
                </a:solidFill>
              </a:rPr>
              <a:t>Experiments</a:t>
            </a:r>
          </a:p>
        </p:txBody>
      </p:sp>
      <p:sp>
        <p:nvSpPr>
          <p:cNvPr id="35" name="矩形 34"/>
          <p:cNvSpPr/>
          <p:nvPr/>
        </p:nvSpPr>
        <p:spPr>
          <a:xfrm>
            <a:off x="17835736" y="24582038"/>
            <a:ext cx="1952137" cy="769441"/>
          </a:xfrm>
          <a:prstGeom prst="rect">
            <a:avLst/>
          </a:prstGeom>
        </p:spPr>
        <p:txBody>
          <a:bodyPr wrap="none">
            <a:spAutoFit/>
          </a:bodyPr>
          <a:lstStyle/>
          <a:p>
            <a:r>
              <a:rPr lang="en-US" sz="4400" b="1" dirty="0"/>
              <a:t>Metrics</a:t>
            </a:r>
          </a:p>
        </p:txBody>
      </p:sp>
      <p:grpSp>
        <p:nvGrpSpPr>
          <p:cNvPr id="46" name="组合 45"/>
          <p:cNvGrpSpPr/>
          <p:nvPr/>
        </p:nvGrpSpPr>
        <p:grpSpPr>
          <a:xfrm>
            <a:off x="16216608" y="38036093"/>
            <a:ext cx="6788804" cy="3106467"/>
            <a:chOff x="15350934" y="27914057"/>
            <a:chExt cx="6788804" cy="3341505"/>
          </a:xfrm>
        </p:grpSpPr>
        <p:grpSp>
          <p:nvGrpSpPr>
            <p:cNvPr id="45" name="组合 44"/>
            <p:cNvGrpSpPr/>
            <p:nvPr/>
          </p:nvGrpSpPr>
          <p:grpSpPr>
            <a:xfrm>
              <a:off x="15350934" y="28654890"/>
              <a:ext cx="6788804" cy="2600672"/>
              <a:chOff x="15350934" y="28654890"/>
              <a:chExt cx="6788804" cy="2600672"/>
            </a:xfrm>
          </p:grpSpPr>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5030" y="28654891"/>
                <a:ext cx="3324708" cy="2600671"/>
              </a:xfrm>
              <a:prstGeom prst="rect">
                <a:avLst/>
              </a:prstGeom>
            </p:spPr>
          </p:pic>
          <p:pic>
            <p:nvPicPr>
              <p:cNvPr id="42" name="图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50934" y="28654890"/>
                <a:ext cx="3323400" cy="2600672"/>
              </a:xfrm>
              <a:prstGeom prst="rect">
                <a:avLst/>
              </a:prstGeom>
            </p:spPr>
          </p:pic>
        </p:grpSp>
        <p:sp>
          <p:nvSpPr>
            <p:cNvPr id="43" name="文本框 42"/>
            <p:cNvSpPr txBox="1"/>
            <p:nvPr/>
          </p:nvSpPr>
          <p:spPr>
            <a:xfrm>
              <a:off x="16895371" y="27914057"/>
              <a:ext cx="3679149" cy="827657"/>
            </a:xfrm>
            <a:prstGeom prst="rect">
              <a:avLst/>
            </a:prstGeom>
            <a:noFill/>
          </p:spPr>
          <p:txBody>
            <a:bodyPr wrap="none" rtlCol="0">
              <a:spAutoFit/>
            </a:bodyPr>
            <a:lstStyle/>
            <a:p>
              <a:r>
                <a:rPr lang="en-US" sz="4400" b="1" dirty="0"/>
                <a:t>Results of ZEST</a:t>
              </a:r>
            </a:p>
          </p:txBody>
        </p:sp>
      </p:grpSp>
      <p:sp>
        <p:nvSpPr>
          <p:cNvPr id="50" name="矩形 49"/>
          <p:cNvSpPr/>
          <p:nvPr/>
        </p:nvSpPr>
        <p:spPr>
          <a:xfrm>
            <a:off x="24327481" y="15988501"/>
            <a:ext cx="3576536" cy="769441"/>
          </a:xfrm>
          <a:prstGeom prst="rect">
            <a:avLst/>
          </a:prstGeom>
        </p:spPr>
        <p:txBody>
          <a:bodyPr wrap="square">
            <a:spAutoFit/>
          </a:bodyPr>
          <a:lstStyle/>
          <a:p>
            <a:r>
              <a:rPr lang="en-US" sz="4400" b="1" dirty="0"/>
              <a:t>Data analysis</a:t>
            </a:r>
          </a:p>
        </p:txBody>
      </p:sp>
      <p:sp>
        <p:nvSpPr>
          <p:cNvPr id="57" name="文本框 56"/>
          <p:cNvSpPr txBox="1"/>
          <p:nvPr/>
        </p:nvSpPr>
        <p:spPr>
          <a:xfrm>
            <a:off x="15405930" y="35031436"/>
            <a:ext cx="4540025" cy="1154803"/>
          </a:xfrm>
          <a:prstGeom prst="rect">
            <a:avLst/>
          </a:prstGeom>
          <a:noFill/>
        </p:spPr>
        <p:txBody>
          <a:bodyPr wrap="none" rtlCol="0">
            <a:spAutoFit/>
          </a:bodyPr>
          <a:lstStyle/>
          <a:p>
            <a:r>
              <a:rPr lang="en-US" b="1" dirty="0">
                <a:solidFill>
                  <a:schemeClr val="bg1"/>
                </a:solidFill>
              </a:rPr>
              <a:t>Conclusions</a:t>
            </a:r>
          </a:p>
        </p:txBody>
      </p:sp>
      <p:sp>
        <p:nvSpPr>
          <p:cNvPr id="61" name="文本框 60"/>
          <p:cNvSpPr txBox="1"/>
          <p:nvPr/>
        </p:nvSpPr>
        <p:spPr>
          <a:xfrm>
            <a:off x="1010155" y="41990112"/>
            <a:ext cx="28504528" cy="584775"/>
          </a:xfrm>
          <a:prstGeom prst="rect">
            <a:avLst/>
          </a:prstGeom>
          <a:noFill/>
        </p:spPr>
        <p:txBody>
          <a:bodyPr wrap="square" rtlCol="0">
            <a:spAutoFit/>
          </a:bodyPr>
          <a:lstStyle/>
          <a:p>
            <a:pPr algn="ctr"/>
            <a:r>
              <a:rPr lang="zh-CN" altLang="en-US" sz="3200" dirty="0"/>
              <a:t>是黎彬（</a:t>
            </a:r>
            <a:r>
              <a:rPr lang="en-US" altLang="zh-CN" sz="3200" dirty="0"/>
              <a:t>ZY1624134</a:t>
            </a:r>
            <a:r>
              <a:rPr lang="zh-CN" altLang="en-US" sz="3200" dirty="0"/>
              <a:t>）：大数据舆情情感分析，</a:t>
            </a:r>
            <a:r>
              <a:rPr lang="en-US" altLang="zh-CN" sz="3200" dirty="0"/>
              <a:t>《</a:t>
            </a:r>
            <a:r>
              <a:rPr lang="zh-CN" altLang="en-US" sz="3200" dirty="0"/>
              <a:t>网络安全前沿技术实践讲堂</a:t>
            </a:r>
            <a:r>
              <a:rPr lang="en-US" altLang="zh-CN" sz="3200" dirty="0"/>
              <a:t>》</a:t>
            </a:r>
            <a:r>
              <a:rPr lang="zh-CN" altLang="en-US" sz="3200" dirty="0"/>
              <a:t>个人课题研究报告，</a:t>
            </a:r>
            <a:r>
              <a:rPr lang="en-US" altLang="zh-CN" sz="3200" dirty="0"/>
              <a:t>2017</a:t>
            </a:r>
            <a:r>
              <a:rPr lang="zh-CN" altLang="en-US" sz="3200" dirty="0"/>
              <a:t>年</a:t>
            </a:r>
          </a:p>
        </p:txBody>
      </p:sp>
      <p:sp>
        <p:nvSpPr>
          <p:cNvPr id="74" name="文本框 73"/>
          <p:cNvSpPr txBox="1"/>
          <p:nvPr/>
        </p:nvSpPr>
        <p:spPr>
          <a:xfrm>
            <a:off x="17678986" y="16030040"/>
            <a:ext cx="2207464" cy="769441"/>
          </a:xfrm>
          <a:prstGeom prst="rect">
            <a:avLst/>
          </a:prstGeom>
          <a:noFill/>
        </p:spPr>
        <p:txBody>
          <a:bodyPr wrap="none" rtlCol="0">
            <a:spAutoFit/>
          </a:bodyPr>
          <a:lstStyle/>
          <a:p>
            <a:r>
              <a:rPr lang="en-US" sz="4400" b="1" dirty="0"/>
              <a:t>Datasets</a:t>
            </a:r>
          </a:p>
        </p:txBody>
      </p:sp>
      <p:pic>
        <p:nvPicPr>
          <p:cNvPr id="105" name="图片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7327" y="2005970"/>
            <a:ext cx="3555534" cy="3555534"/>
          </a:xfrm>
          <a:prstGeom prst="rect">
            <a:avLst/>
          </a:prstGeom>
        </p:spPr>
      </p:pic>
      <p:sp>
        <p:nvSpPr>
          <p:cNvPr id="106" name="矩形 105"/>
          <p:cNvSpPr/>
          <p:nvPr/>
        </p:nvSpPr>
        <p:spPr>
          <a:xfrm>
            <a:off x="15357216" y="38183968"/>
            <a:ext cx="14423528" cy="32765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矩形 58"/>
          <p:cNvSpPr/>
          <p:nvPr/>
        </p:nvSpPr>
        <p:spPr>
          <a:xfrm>
            <a:off x="15285615" y="36064333"/>
            <a:ext cx="14426094" cy="2123658"/>
          </a:xfrm>
          <a:prstGeom prst="rect">
            <a:avLst/>
          </a:prstGeom>
        </p:spPr>
        <p:txBody>
          <a:bodyPr wrap="square">
            <a:spAutoFit/>
          </a:bodyPr>
          <a:lstStyle/>
          <a:p>
            <a:pPr algn="just"/>
            <a:r>
              <a:rPr lang="zh-CN" altLang="en-US" sz="4400" dirty="0"/>
              <a:t>本课题在大数据舆情情感分析这个领域做了一定的研究与实践。使用卡方特征选择方法去提取特征</a:t>
            </a:r>
            <a:r>
              <a:rPr lang="en-US" altLang="zh-CN" sz="4400" dirty="0"/>
              <a:t>,</a:t>
            </a:r>
            <a:r>
              <a:rPr lang="zh-CN" altLang="en-US" sz="4400" dirty="0"/>
              <a:t>并把用特征表示过后的文本数据训练支持向量机分类器。</a:t>
            </a:r>
            <a:endParaRPr lang="en-US" sz="4400" dirty="0"/>
          </a:p>
        </p:txBody>
      </p:sp>
      <p:sp>
        <p:nvSpPr>
          <p:cNvPr id="107" name="矩形 106"/>
          <p:cNvSpPr/>
          <p:nvPr/>
        </p:nvSpPr>
        <p:spPr>
          <a:xfrm>
            <a:off x="15268026" y="38134068"/>
            <a:ext cx="14512717" cy="3477875"/>
          </a:xfrm>
          <a:prstGeom prst="rect">
            <a:avLst/>
          </a:prstGeom>
        </p:spPr>
        <p:txBody>
          <a:bodyPr wrap="square">
            <a:spAutoFit/>
          </a:bodyPr>
          <a:lstStyle/>
          <a:p>
            <a:pPr algn="ctr"/>
            <a:r>
              <a:rPr lang="en-US" sz="4400" b="1" dirty="0"/>
              <a:t>Highlights</a:t>
            </a:r>
            <a:endParaRPr lang="en-US" sz="4400" dirty="0"/>
          </a:p>
          <a:p>
            <a:pPr marL="571500" indent="-571500" algn="ctr">
              <a:buFont typeface="Arial" panose="020B0604020202020204" pitchFamily="34" charset="0"/>
              <a:buChar char="•"/>
            </a:pPr>
            <a:r>
              <a:rPr lang="zh-CN" altLang="en-US" sz="4400" dirty="0"/>
              <a:t>数据处理与分析</a:t>
            </a:r>
            <a:endParaRPr lang="en-US" sz="4400" dirty="0"/>
          </a:p>
          <a:p>
            <a:pPr marL="571500" indent="-571500" algn="ctr">
              <a:buFont typeface="Arial" panose="020B0604020202020204" pitchFamily="34" charset="0"/>
              <a:buChar char="•"/>
            </a:pPr>
            <a:r>
              <a:rPr lang="zh-CN" altLang="en-US" sz="4400" dirty="0"/>
              <a:t>卡方检验特征选择</a:t>
            </a:r>
            <a:endParaRPr lang="en-US" sz="4400" dirty="0"/>
          </a:p>
          <a:p>
            <a:pPr marL="571500" indent="-571500" algn="ctr">
              <a:buFont typeface="Arial" panose="020B0604020202020204" pitchFamily="34" charset="0"/>
              <a:buChar char="•"/>
            </a:pPr>
            <a:r>
              <a:rPr lang="zh-CN" altLang="en-US" sz="4400" dirty="0"/>
              <a:t>支持向量机分类器</a:t>
            </a:r>
            <a:endParaRPr lang="en-US" sz="4400" dirty="0"/>
          </a:p>
          <a:p>
            <a:pPr marL="571500" indent="-571500" algn="ctr">
              <a:buFont typeface="Arial" panose="020B0604020202020204" pitchFamily="34" charset="0"/>
              <a:buChar char="•"/>
            </a:pPr>
            <a:r>
              <a:rPr lang="zh-CN" altLang="en-US" sz="4400" dirty="0"/>
              <a:t>文本情感分析的完整流程设计</a:t>
            </a:r>
            <a:endParaRPr lang="en-US" sz="4400" dirty="0"/>
          </a:p>
        </p:txBody>
      </p:sp>
      <p:sp>
        <p:nvSpPr>
          <p:cNvPr id="113" name="文本框 112"/>
          <p:cNvSpPr txBox="1"/>
          <p:nvPr/>
        </p:nvSpPr>
        <p:spPr>
          <a:xfrm>
            <a:off x="415412" y="40317573"/>
            <a:ext cx="4959050" cy="1154803"/>
          </a:xfrm>
          <a:prstGeom prst="rect">
            <a:avLst/>
          </a:prstGeom>
          <a:noFill/>
        </p:spPr>
        <p:txBody>
          <a:bodyPr wrap="none" rtlCol="0">
            <a:spAutoFit/>
          </a:bodyPr>
          <a:lstStyle/>
          <a:p>
            <a:r>
              <a:rPr lang="en-US" b="1" dirty="0">
                <a:solidFill>
                  <a:schemeClr val="bg1"/>
                </a:solidFill>
              </a:rPr>
              <a:t>Further Links</a:t>
            </a:r>
          </a:p>
        </p:txBody>
      </p:sp>
      <p:sp>
        <p:nvSpPr>
          <p:cNvPr id="116" name="文本框 115"/>
          <p:cNvSpPr txBox="1"/>
          <p:nvPr/>
        </p:nvSpPr>
        <p:spPr>
          <a:xfrm>
            <a:off x="5803356" y="40384623"/>
            <a:ext cx="7931693" cy="830997"/>
          </a:xfrm>
          <a:prstGeom prst="rect">
            <a:avLst/>
          </a:prstGeom>
          <a:noFill/>
        </p:spPr>
        <p:txBody>
          <a:bodyPr wrap="square" rtlCol="0">
            <a:spAutoFit/>
          </a:bodyPr>
          <a:lstStyle/>
          <a:p>
            <a:pPr algn="ctr"/>
            <a:r>
              <a:rPr lang="zh-CN" altLang="en-US" sz="2400" b="1" i="1" dirty="0"/>
              <a:t>数据、处理数据代码、报告、</a:t>
            </a:r>
            <a:r>
              <a:rPr lang="en-US" altLang="zh-CN" sz="2400" b="1" i="1" dirty="0"/>
              <a:t>oral</a:t>
            </a:r>
            <a:r>
              <a:rPr lang="zh-CN" altLang="en-US" sz="2400" b="1" i="1" dirty="0"/>
              <a:t>等材料已上传至</a:t>
            </a:r>
            <a:r>
              <a:rPr lang="en-US" altLang="zh-CN" sz="2400" b="1" i="1" dirty="0" err="1"/>
              <a:t>Github</a:t>
            </a:r>
            <a:r>
              <a:rPr lang="en-US" altLang="zh-CN" sz="2400" b="1" i="1" dirty="0"/>
              <a:t>:</a:t>
            </a:r>
          </a:p>
          <a:p>
            <a:pPr algn="ctr"/>
            <a:r>
              <a:rPr lang="en-US" altLang="zh-CN" sz="2400" b="1" i="1" dirty="0"/>
              <a:t> https://github.com/OlivierShi/ecpkn/NetworkSecurity</a:t>
            </a:r>
            <a:endParaRPr lang="en-US" sz="2400" b="1" i="1" dirty="0"/>
          </a:p>
        </p:txBody>
      </p:sp>
      <p:sp>
        <p:nvSpPr>
          <p:cNvPr id="121" name="文本框 120"/>
          <p:cNvSpPr txBox="1"/>
          <p:nvPr/>
        </p:nvSpPr>
        <p:spPr>
          <a:xfrm>
            <a:off x="15868223" y="27247907"/>
            <a:ext cx="5967394" cy="769441"/>
          </a:xfrm>
          <a:prstGeom prst="rect">
            <a:avLst/>
          </a:prstGeom>
          <a:noFill/>
        </p:spPr>
        <p:txBody>
          <a:bodyPr wrap="square" rtlCol="0">
            <a:spAutoFit/>
          </a:bodyPr>
          <a:lstStyle/>
          <a:p>
            <a:pPr algn="ctr"/>
            <a:r>
              <a:rPr lang="zh-CN" altLang="en-US" sz="4400" b="1" dirty="0"/>
              <a:t>实验结果</a:t>
            </a:r>
            <a:endParaRPr lang="en-US" sz="4400" b="1" dirty="0"/>
          </a:p>
        </p:txBody>
      </p:sp>
      <p:sp>
        <p:nvSpPr>
          <p:cNvPr id="4" name="圆角矩形 3"/>
          <p:cNvSpPr/>
          <p:nvPr/>
        </p:nvSpPr>
        <p:spPr>
          <a:xfrm>
            <a:off x="-60928" y="-55056"/>
            <a:ext cx="30273625" cy="1066023"/>
          </a:xfrm>
          <a:prstGeom prst="round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5400" dirty="0">
                <a:solidFill>
                  <a:srgbClr val="FF0000"/>
                </a:solidFill>
                <a:latin typeface="黑体" panose="02010609060101010101" pitchFamily="49" charset="-122"/>
                <a:ea typeface="黑体" panose="02010609060101010101" pitchFamily="49" charset="-122"/>
              </a:rPr>
              <a:t>《</a:t>
            </a:r>
            <a:r>
              <a:rPr lang="zh-CN" altLang="en-US" sz="5400" dirty="0">
                <a:solidFill>
                  <a:srgbClr val="FF0000"/>
                </a:solidFill>
                <a:latin typeface="黑体" panose="02010609060101010101" pitchFamily="49" charset="-122"/>
                <a:ea typeface="黑体" panose="02010609060101010101" pitchFamily="49" charset="-122"/>
              </a:rPr>
              <a:t>网络安全前沿技术实践讲堂</a:t>
            </a:r>
            <a:r>
              <a:rPr lang="en-US" altLang="zh-CN" sz="5400" dirty="0">
                <a:solidFill>
                  <a:srgbClr val="FF0000"/>
                </a:solidFill>
                <a:latin typeface="黑体" panose="02010609060101010101" pitchFamily="49" charset="-122"/>
                <a:ea typeface="黑体" panose="02010609060101010101" pitchFamily="49" charset="-122"/>
              </a:rPr>
              <a:t>》</a:t>
            </a:r>
            <a:r>
              <a:rPr lang="zh-CN" altLang="en-US" sz="5400" dirty="0">
                <a:solidFill>
                  <a:srgbClr val="FF0000"/>
                </a:solidFill>
                <a:latin typeface="黑体" panose="02010609060101010101" pitchFamily="49" charset="-122"/>
                <a:ea typeface="黑体" panose="02010609060101010101" pitchFamily="49" charset="-122"/>
              </a:rPr>
              <a:t>课程报告，</a:t>
            </a:r>
            <a:r>
              <a:rPr lang="en-US" altLang="zh-CN" sz="5400" dirty="0">
                <a:solidFill>
                  <a:srgbClr val="FF0000"/>
                </a:solidFill>
                <a:latin typeface="黑体" panose="02010609060101010101" pitchFamily="49" charset="-122"/>
                <a:ea typeface="黑体" panose="02010609060101010101" pitchFamily="49" charset="-122"/>
              </a:rPr>
              <a:t>2017</a:t>
            </a:r>
            <a:r>
              <a:rPr lang="zh-CN" altLang="en-US" sz="5400" dirty="0">
                <a:solidFill>
                  <a:srgbClr val="FF0000"/>
                </a:solidFill>
                <a:latin typeface="黑体" panose="02010609060101010101" pitchFamily="49" charset="-122"/>
                <a:ea typeface="黑体" panose="02010609060101010101" pitchFamily="49" charset="-122"/>
              </a:rPr>
              <a:t>年</a:t>
            </a:r>
            <a:endParaRPr lang="en-US" sz="5400" dirty="0">
              <a:solidFill>
                <a:srgbClr val="FF0000"/>
              </a:solidFill>
              <a:latin typeface="黑体" panose="02010609060101010101" pitchFamily="49" charset="-122"/>
              <a:ea typeface="黑体" panose="02010609060101010101" pitchFamily="49" charset="-122"/>
            </a:endParaRPr>
          </a:p>
        </p:txBody>
      </p:sp>
      <p:grpSp>
        <p:nvGrpSpPr>
          <p:cNvPr id="108" name="组合 107">
            <a:extLst>
              <a:ext uri="{FF2B5EF4-FFF2-40B4-BE49-F238E27FC236}">
                <a16:creationId xmlns:a16="http://schemas.microsoft.com/office/drawing/2014/main" id="{EC12839F-F37C-4BDA-96CA-AD99FF13B097}"/>
              </a:ext>
            </a:extLst>
          </p:cNvPr>
          <p:cNvGrpSpPr/>
          <p:nvPr/>
        </p:nvGrpSpPr>
        <p:grpSpPr>
          <a:xfrm>
            <a:off x="561916" y="36748771"/>
            <a:ext cx="14157169" cy="2643733"/>
            <a:chOff x="-1" y="0"/>
            <a:chExt cx="7433516" cy="1457093"/>
          </a:xfrm>
        </p:grpSpPr>
        <p:grpSp>
          <p:nvGrpSpPr>
            <p:cNvPr id="109" name="组合 108">
              <a:extLst>
                <a:ext uri="{FF2B5EF4-FFF2-40B4-BE49-F238E27FC236}">
                  <a16:creationId xmlns:a16="http://schemas.microsoft.com/office/drawing/2014/main" id="{0D83AFE3-513D-47E8-BB25-CDA3E097DDEE}"/>
                </a:ext>
              </a:extLst>
            </p:cNvPr>
            <p:cNvGrpSpPr/>
            <p:nvPr/>
          </p:nvGrpSpPr>
          <p:grpSpPr>
            <a:xfrm>
              <a:off x="-1" y="0"/>
              <a:ext cx="7433516" cy="1457093"/>
              <a:chOff x="-1" y="0"/>
              <a:chExt cx="7433516" cy="1457093"/>
            </a:xfrm>
          </p:grpSpPr>
          <p:sp>
            <p:nvSpPr>
              <p:cNvPr id="123" name="矩形: 圆角 122">
                <a:extLst>
                  <a:ext uri="{FF2B5EF4-FFF2-40B4-BE49-F238E27FC236}">
                    <a16:creationId xmlns:a16="http://schemas.microsoft.com/office/drawing/2014/main" id="{EC5670FC-28A5-4FB1-8F46-80F94097CFD4}"/>
                  </a:ext>
                </a:extLst>
              </p:cNvPr>
              <p:cNvSpPr/>
              <p:nvPr/>
            </p:nvSpPr>
            <p:spPr>
              <a:xfrm>
                <a:off x="-1" y="0"/>
                <a:ext cx="794135" cy="364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corpus</a:t>
                </a:r>
                <a:endParaRPr lang="zh-CN" sz="4400">
                  <a:effectLst/>
                  <a:latin typeface="宋体" panose="02010600030101010101" pitchFamily="2" charset="-122"/>
                  <a:ea typeface="宋体" panose="02010600030101010101" pitchFamily="2" charset="-122"/>
                  <a:cs typeface="宋体" panose="02010600030101010101" pitchFamily="2" charset="-122"/>
                </a:endParaRPr>
              </a:p>
            </p:txBody>
          </p:sp>
          <p:sp>
            <p:nvSpPr>
              <p:cNvPr id="124" name="矩形: 圆角 123">
                <a:extLst>
                  <a:ext uri="{FF2B5EF4-FFF2-40B4-BE49-F238E27FC236}">
                    <a16:creationId xmlns:a16="http://schemas.microsoft.com/office/drawing/2014/main" id="{9DD950CE-EA84-4446-AED8-52AA98F4BCAB}"/>
                  </a:ext>
                </a:extLst>
              </p:cNvPr>
              <p:cNvSpPr/>
              <p:nvPr/>
            </p:nvSpPr>
            <p:spPr>
              <a:xfrm>
                <a:off x="1179666" y="1089103"/>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dev</a:t>
                </a:r>
                <a:endParaRPr lang="zh-CN" sz="4400">
                  <a:effectLst/>
                  <a:latin typeface="宋体" panose="02010600030101010101" pitchFamily="2" charset="-122"/>
                  <a:ea typeface="宋体" panose="02010600030101010101" pitchFamily="2" charset="-122"/>
                  <a:cs typeface="宋体" panose="02010600030101010101" pitchFamily="2" charset="-122"/>
                </a:endParaRPr>
              </a:p>
            </p:txBody>
          </p:sp>
          <p:sp>
            <p:nvSpPr>
              <p:cNvPr id="125" name="矩形: 圆角 124">
                <a:extLst>
                  <a:ext uri="{FF2B5EF4-FFF2-40B4-BE49-F238E27FC236}">
                    <a16:creationId xmlns:a16="http://schemas.microsoft.com/office/drawing/2014/main" id="{16886850-1B13-4C4F-8ED5-A8DA544659DE}"/>
                  </a:ext>
                </a:extLst>
              </p:cNvPr>
              <p:cNvSpPr/>
              <p:nvPr/>
            </p:nvSpPr>
            <p:spPr>
              <a:xfrm>
                <a:off x="1179666" y="0"/>
                <a:ext cx="746030"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train</a:t>
                </a:r>
                <a:endParaRPr lang="zh-CN" sz="4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6" name="矩形: 圆角 125">
                <a:extLst>
                  <a:ext uri="{FF2B5EF4-FFF2-40B4-BE49-F238E27FC236}">
                    <a16:creationId xmlns:a16="http://schemas.microsoft.com/office/drawing/2014/main" id="{E0A2A1F5-2101-4354-BD4B-E43187A0EBEB}"/>
                  </a:ext>
                </a:extLst>
              </p:cNvPr>
              <p:cNvSpPr/>
              <p:nvPr/>
            </p:nvSpPr>
            <p:spPr>
              <a:xfrm>
                <a:off x="2483873" y="4390"/>
                <a:ext cx="816699" cy="3638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feature</a:t>
                </a:r>
                <a:endParaRPr lang="zh-CN" sz="4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7" name="矩形: 圆角 126">
                <a:extLst>
                  <a:ext uri="{FF2B5EF4-FFF2-40B4-BE49-F238E27FC236}">
                    <a16:creationId xmlns:a16="http://schemas.microsoft.com/office/drawing/2014/main" id="{DD9D4146-ADE0-4492-B697-53EE038DFAB1}"/>
                  </a:ext>
                </a:extLst>
              </p:cNvPr>
              <p:cNvSpPr/>
              <p:nvPr/>
            </p:nvSpPr>
            <p:spPr>
              <a:xfrm>
                <a:off x="3584155" y="1"/>
                <a:ext cx="880271" cy="3763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trainset</a:t>
                </a:r>
                <a:endParaRPr lang="zh-CN" sz="4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8" name="矩形: 圆角 127">
                <a:extLst>
                  <a:ext uri="{FF2B5EF4-FFF2-40B4-BE49-F238E27FC236}">
                    <a16:creationId xmlns:a16="http://schemas.microsoft.com/office/drawing/2014/main" id="{82A8E52D-084C-4A92-AC86-057E84AAA730}"/>
                  </a:ext>
                </a:extLst>
              </p:cNvPr>
              <p:cNvSpPr/>
              <p:nvPr/>
            </p:nvSpPr>
            <p:spPr>
              <a:xfrm>
                <a:off x="3584155" y="1089103"/>
                <a:ext cx="880271"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devset</a:t>
                </a:r>
                <a:endParaRPr lang="zh-CN" sz="4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9" name="矩形: 圆角 128">
                <a:extLst>
                  <a:ext uri="{FF2B5EF4-FFF2-40B4-BE49-F238E27FC236}">
                    <a16:creationId xmlns:a16="http://schemas.microsoft.com/office/drawing/2014/main" id="{4DFFE471-09AA-49F2-B055-CA72AFD750C1}"/>
                  </a:ext>
                </a:extLst>
              </p:cNvPr>
              <p:cNvSpPr/>
              <p:nvPr/>
            </p:nvSpPr>
            <p:spPr>
              <a:xfrm>
                <a:off x="4904830" y="183995"/>
                <a:ext cx="1042959" cy="9051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SVM</a:t>
                </a:r>
                <a:endParaRPr lang="zh-CN" sz="44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30" name="直接箭头连接符 129">
                <a:extLst>
                  <a:ext uri="{FF2B5EF4-FFF2-40B4-BE49-F238E27FC236}">
                    <a16:creationId xmlns:a16="http://schemas.microsoft.com/office/drawing/2014/main" id="{AEF405BB-CE25-4C86-890B-935E45AA6D31}"/>
                  </a:ext>
                </a:extLst>
              </p:cNvPr>
              <p:cNvCxnSpPr>
                <a:cxnSpLocks/>
              </p:cNvCxnSpPr>
              <p:nvPr/>
            </p:nvCxnSpPr>
            <p:spPr>
              <a:xfrm flipV="1">
                <a:off x="882738" y="183995"/>
                <a:ext cx="296928" cy="104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直接箭头连接符 130">
                <a:extLst>
                  <a:ext uri="{FF2B5EF4-FFF2-40B4-BE49-F238E27FC236}">
                    <a16:creationId xmlns:a16="http://schemas.microsoft.com/office/drawing/2014/main" id="{D3568E46-8519-418E-90A7-70BC4AA0DFF7}"/>
                  </a:ext>
                </a:extLst>
              </p:cNvPr>
              <p:cNvCxnSpPr>
                <a:cxnSpLocks/>
                <a:endCxn id="126" idx="1"/>
              </p:cNvCxnSpPr>
              <p:nvPr/>
            </p:nvCxnSpPr>
            <p:spPr>
              <a:xfrm flipV="1">
                <a:off x="1925696" y="186317"/>
                <a:ext cx="558177" cy="1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直接箭头连接符 131">
                <a:extLst>
                  <a:ext uri="{FF2B5EF4-FFF2-40B4-BE49-F238E27FC236}">
                    <a16:creationId xmlns:a16="http://schemas.microsoft.com/office/drawing/2014/main" id="{C8521696-733D-4B3E-B7D8-2E1AE78FF11A}"/>
                  </a:ext>
                </a:extLst>
              </p:cNvPr>
              <p:cNvCxnSpPr>
                <a:cxnSpLocks/>
                <a:stCxn id="126" idx="3"/>
                <a:endCxn id="127" idx="1"/>
              </p:cNvCxnSpPr>
              <p:nvPr/>
            </p:nvCxnSpPr>
            <p:spPr>
              <a:xfrm>
                <a:off x="3300572" y="186317"/>
                <a:ext cx="283583" cy="1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B8938475-8919-4CFB-ADFF-5AE046225A5C}"/>
                  </a:ext>
                </a:extLst>
              </p:cNvPr>
              <p:cNvCxnSpPr>
                <a:cxnSpLocks/>
                <a:endCxn id="128" idx="1"/>
              </p:cNvCxnSpPr>
              <p:nvPr/>
            </p:nvCxnSpPr>
            <p:spPr>
              <a:xfrm>
                <a:off x="1925696" y="1273098"/>
                <a:ext cx="1658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直接箭头连接符 133">
                <a:extLst>
                  <a:ext uri="{FF2B5EF4-FFF2-40B4-BE49-F238E27FC236}">
                    <a16:creationId xmlns:a16="http://schemas.microsoft.com/office/drawing/2014/main" id="{2BEDE3CA-D9DC-4908-9C03-74C2AE30D8A0}"/>
                  </a:ext>
                </a:extLst>
              </p:cNvPr>
              <p:cNvCxnSpPr/>
              <p:nvPr/>
            </p:nvCxnSpPr>
            <p:spPr>
              <a:xfrm>
                <a:off x="2896277" y="367990"/>
                <a:ext cx="5568" cy="905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a:extLst>
                  <a:ext uri="{FF2B5EF4-FFF2-40B4-BE49-F238E27FC236}">
                    <a16:creationId xmlns:a16="http://schemas.microsoft.com/office/drawing/2014/main" id="{D3C532FA-3ADD-47EA-A205-E84F3BEA4271}"/>
                  </a:ext>
                </a:extLst>
              </p:cNvPr>
              <p:cNvCxnSpPr/>
              <p:nvPr/>
            </p:nvCxnSpPr>
            <p:spPr>
              <a:xfrm>
                <a:off x="4464426" y="183995"/>
                <a:ext cx="440405" cy="452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691277EB-9BA2-4933-8161-B57E2E7B2B7B}"/>
                  </a:ext>
                </a:extLst>
              </p:cNvPr>
              <p:cNvCxnSpPr/>
              <p:nvPr/>
            </p:nvCxnSpPr>
            <p:spPr>
              <a:xfrm flipV="1">
                <a:off x="4464426" y="636549"/>
                <a:ext cx="440405" cy="636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矩形: 圆角 136">
                <a:extLst>
                  <a:ext uri="{FF2B5EF4-FFF2-40B4-BE49-F238E27FC236}">
                    <a16:creationId xmlns:a16="http://schemas.microsoft.com/office/drawing/2014/main" id="{C33EB942-1F9E-4F98-994A-81DC859F016B}"/>
                  </a:ext>
                </a:extLst>
              </p:cNvPr>
              <p:cNvSpPr/>
              <p:nvPr/>
            </p:nvSpPr>
            <p:spPr>
              <a:xfrm>
                <a:off x="6270862" y="266195"/>
                <a:ext cx="1162653" cy="7139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classification</a:t>
                </a:r>
                <a:endParaRPr lang="zh-CN" sz="44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38" name="直接箭头连接符 137">
                <a:extLst>
                  <a:ext uri="{FF2B5EF4-FFF2-40B4-BE49-F238E27FC236}">
                    <a16:creationId xmlns:a16="http://schemas.microsoft.com/office/drawing/2014/main" id="{00BB11E1-A536-4F3E-B77F-71C243063F0C}"/>
                  </a:ext>
                </a:extLst>
              </p:cNvPr>
              <p:cNvCxnSpPr>
                <a:cxnSpLocks/>
              </p:cNvCxnSpPr>
              <p:nvPr/>
            </p:nvCxnSpPr>
            <p:spPr>
              <a:xfrm>
                <a:off x="5947789" y="636549"/>
                <a:ext cx="323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9" name="组合 138">
                <a:extLst>
                  <a:ext uri="{FF2B5EF4-FFF2-40B4-BE49-F238E27FC236}">
                    <a16:creationId xmlns:a16="http://schemas.microsoft.com/office/drawing/2014/main" id="{51620DCD-D815-4F75-B597-047B60E93309}"/>
                  </a:ext>
                </a:extLst>
              </p:cNvPr>
              <p:cNvGrpSpPr/>
              <p:nvPr/>
            </p:nvGrpSpPr>
            <p:grpSpPr>
              <a:xfrm>
                <a:off x="1909562" y="414571"/>
                <a:ext cx="597535" cy="378482"/>
                <a:chOff x="1909562" y="414571"/>
                <a:chExt cx="597535" cy="378482"/>
              </a:xfrm>
            </p:grpSpPr>
            <mc:AlternateContent xmlns:mc="http://schemas.openxmlformats.org/markup-compatibility/2006" xmlns:a14="http://schemas.microsoft.com/office/drawing/2010/main">
              <mc:Choice Requires="a14">
                <p:sp>
                  <p:nvSpPr>
                    <p:cNvPr id="141" name="文本框 16">
                      <a:extLst>
                        <a:ext uri="{FF2B5EF4-FFF2-40B4-BE49-F238E27FC236}">
                          <a16:creationId xmlns:a16="http://schemas.microsoft.com/office/drawing/2014/main" id="{13EF1BE8-3D04-4778-9BA7-E5D4731ECE30}"/>
                        </a:ext>
                      </a:extLst>
                    </p:cNvPr>
                    <p:cNvSpPr txBox="1"/>
                    <p:nvPr/>
                  </p:nvSpPr>
                  <p:spPr>
                    <a:xfrm>
                      <a:off x="1909562" y="414571"/>
                      <a:ext cx="597535" cy="363855"/>
                    </a:xfrm>
                    <a:prstGeom prst="rect">
                      <a:avLst/>
                    </a:prstGeom>
                    <a:noFill/>
                  </p:spPr>
                  <p:txBody>
                    <a:bodyPr wrap="square" rtlCol="0">
                      <a:noAutofit/>
                    </a:bodyPr>
                    <a:lstStyle/>
                    <a:p>
                      <a:pPr>
                        <a:spcAft>
                          <a:spcPts val="0"/>
                        </a:spcAft>
                      </a:pPr>
                      <a14:m>
                        <m:oMathPara xmlns:m="http://schemas.openxmlformats.org/officeDocument/2006/math">
                          <m:oMathParaPr>
                            <m:jc m:val="centerGroup"/>
                          </m:oMathParaPr>
                          <m:oMath xmlns:m="http://schemas.openxmlformats.org/officeDocument/2006/math">
                            <m:sSup>
                              <m:sSupPr>
                                <m:ctrlPr>
                                  <a:rPr lang="zh-CN" sz="36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3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𝜒</m:t>
                                </m:r>
                              </m:e>
                              <m:sup>
                                <m:r>
                                  <a:rPr lang="en-US" sz="360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sz="440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41" name="文本框 16">
                      <a:extLst>
                        <a:ext uri="{FF2B5EF4-FFF2-40B4-BE49-F238E27FC236}">
                          <a16:creationId xmlns:a16="http://schemas.microsoft.com/office/drawing/2014/main" id="{13EF1BE8-3D04-4778-9BA7-E5D4731ECE30}"/>
                        </a:ext>
                      </a:extLst>
                    </p:cNvPr>
                    <p:cNvSpPr txBox="1">
                      <a:spLocks noRot="1" noChangeAspect="1" noMove="1" noResize="1" noEditPoints="1" noAdjustHandles="1" noChangeArrowheads="1" noChangeShapeType="1" noTextEdit="1"/>
                    </p:cNvSpPr>
                    <p:nvPr/>
                  </p:nvSpPr>
                  <p:spPr>
                    <a:xfrm>
                      <a:off x="1909562" y="414571"/>
                      <a:ext cx="597535" cy="363855"/>
                    </a:xfrm>
                    <a:prstGeom prst="rect">
                      <a:avLst/>
                    </a:prstGeom>
                    <a:blipFill>
                      <a:blip r:embed="rId7"/>
                      <a:stretch>
                        <a:fillRect/>
                      </a:stretch>
                    </a:blipFill>
                  </p:spPr>
                  <p:txBody>
                    <a:bodyPr/>
                    <a:lstStyle/>
                    <a:p>
                      <a:r>
                        <a:rPr lang="zh-CN" altLang="en-US">
                          <a:noFill/>
                        </a:rPr>
                        <a:t> </a:t>
                      </a:r>
                    </a:p>
                  </p:txBody>
                </p:sp>
              </mc:Fallback>
            </mc:AlternateContent>
            <p:sp>
              <p:nvSpPr>
                <p:cNvPr id="142" name="矩形: 圆角 141">
                  <a:extLst>
                    <a:ext uri="{FF2B5EF4-FFF2-40B4-BE49-F238E27FC236}">
                      <a16:creationId xmlns:a16="http://schemas.microsoft.com/office/drawing/2014/main" id="{BB4F1C4E-BA04-4DD4-A7A2-F04B7683DA4A}"/>
                    </a:ext>
                  </a:extLst>
                </p:cNvPr>
                <p:cNvSpPr/>
                <p:nvPr/>
              </p:nvSpPr>
              <p:spPr>
                <a:xfrm>
                  <a:off x="2016362" y="425063"/>
                  <a:ext cx="384073" cy="3679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700"/>
                </a:p>
              </p:txBody>
            </p:sp>
          </p:grpSp>
          <p:cxnSp>
            <p:nvCxnSpPr>
              <p:cNvPr id="140" name="直接箭头连接符 139">
                <a:extLst>
                  <a:ext uri="{FF2B5EF4-FFF2-40B4-BE49-F238E27FC236}">
                    <a16:creationId xmlns:a16="http://schemas.microsoft.com/office/drawing/2014/main" id="{9DDE6BC2-0A05-4F3C-A5C2-8F98E5EF5DB6}"/>
                  </a:ext>
                </a:extLst>
              </p:cNvPr>
              <p:cNvCxnSpPr/>
              <p:nvPr/>
            </p:nvCxnSpPr>
            <p:spPr>
              <a:xfrm flipH="1" flipV="1">
                <a:off x="2208397" y="183995"/>
                <a:ext cx="2" cy="241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7" name="矩形: 圆角 116">
              <a:extLst>
                <a:ext uri="{FF2B5EF4-FFF2-40B4-BE49-F238E27FC236}">
                  <a16:creationId xmlns:a16="http://schemas.microsoft.com/office/drawing/2014/main" id="{CE39B087-EB57-49C1-92DB-F76E5A4C3254}"/>
                </a:ext>
              </a:extLst>
            </p:cNvPr>
            <p:cNvSpPr/>
            <p:nvPr/>
          </p:nvSpPr>
          <p:spPr>
            <a:xfrm>
              <a:off x="3166" y="881973"/>
              <a:ext cx="879573" cy="5740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3600" kern="12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pre-process</a:t>
              </a:r>
              <a:endParaRPr lang="zh-CN" sz="44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18" name="直接箭头连接符 117">
              <a:extLst>
                <a:ext uri="{FF2B5EF4-FFF2-40B4-BE49-F238E27FC236}">
                  <a16:creationId xmlns:a16="http://schemas.microsoft.com/office/drawing/2014/main" id="{81F9D732-2155-47BE-967F-AEF05C11F47B}"/>
                </a:ext>
              </a:extLst>
            </p:cNvPr>
            <p:cNvCxnSpPr>
              <a:cxnSpLocks/>
            </p:cNvCxnSpPr>
            <p:nvPr/>
          </p:nvCxnSpPr>
          <p:spPr>
            <a:xfrm>
              <a:off x="373015" y="376347"/>
              <a:ext cx="0" cy="513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a:extLst>
                <a:ext uri="{FF2B5EF4-FFF2-40B4-BE49-F238E27FC236}">
                  <a16:creationId xmlns:a16="http://schemas.microsoft.com/office/drawing/2014/main" id="{28F5F779-C340-4BCB-906B-5DFC015B07C5}"/>
                </a:ext>
              </a:extLst>
            </p:cNvPr>
            <p:cNvCxnSpPr/>
            <p:nvPr/>
          </p:nvCxnSpPr>
          <p:spPr>
            <a:xfrm>
              <a:off x="875623" y="1273098"/>
              <a:ext cx="3040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143" name="图片 142" descr="File:Svm max sep hyperplane with margin.png">
            <a:extLst>
              <a:ext uri="{FF2B5EF4-FFF2-40B4-BE49-F238E27FC236}">
                <a16:creationId xmlns:a16="http://schemas.microsoft.com/office/drawing/2014/main" id="{85BC8EDF-7555-4922-B97E-1BFF969B8F6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1371" y="26950663"/>
            <a:ext cx="6949195" cy="7482706"/>
          </a:xfrm>
          <a:prstGeom prst="rect">
            <a:avLst/>
          </a:prstGeom>
          <a:noFill/>
          <a:ln>
            <a:noFill/>
          </a:ln>
        </p:spPr>
      </p:pic>
      <p:sp>
        <p:nvSpPr>
          <p:cNvPr id="144" name="文本框 143">
            <a:extLst>
              <a:ext uri="{FF2B5EF4-FFF2-40B4-BE49-F238E27FC236}">
                <a16:creationId xmlns:a16="http://schemas.microsoft.com/office/drawing/2014/main" id="{2B972412-4ABE-445C-8F59-374C90B4C9B7}"/>
              </a:ext>
            </a:extLst>
          </p:cNvPr>
          <p:cNvSpPr txBox="1"/>
          <p:nvPr/>
        </p:nvSpPr>
        <p:spPr>
          <a:xfrm>
            <a:off x="449200" y="23347203"/>
            <a:ext cx="14216112" cy="3477875"/>
          </a:xfrm>
          <a:prstGeom prst="rect">
            <a:avLst/>
          </a:prstGeom>
          <a:noFill/>
        </p:spPr>
        <p:txBody>
          <a:bodyPr wrap="square" rtlCol="0">
            <a:spAutoFit/>
          </a:bodyPr>
          <a:lstStyle/>
          <a:p>
            <a:pPr algn="just"/>
            <a:r>
              <a:rPr lang="en-US" altLang="zh-CN" sz="4400" dirty="0"/>
              <a:t>2. </a:t>
            </a:r>
            <a:r>
              <a:rPr lang="zh-CN" altLang="en-US" sz="4400" dirty="0"/>
              <a:t>支持向量机（</a:t>
            </a:r>
            <a:r>
              <a:rPr lang="en-US" altLang="zh-CN" sz="4400" dirty="0"/>
              <a:t>SVM</a:t>
            </a:r>
            <a:r>
              <a:rPr lang="zh-CN" altLang="en-US" sz="4400" dirty="0"/>
              <a:t>）是一个从感知器发展而来的分类模型。当训练数据集线性可分时，存在无穷多个分离超平面可将两类数据正确分开。感知器利用误分类最小的策略求得分离超平面，不过这时的解有无穷多个。而线性可分支持向量机利用间隔最大化求最优分离超平面，这时是唯一</a:t>
            </a:r>
            <a:endParaRPr lang="en-US" altLang="zh-CN" sz="4400" dirty="0"/>
          </a:p>
        </p:txBody>
      </p:sp>
      <p:sp>
        <p:nvSpPr>
          <p:cNvPr id="145" name="文本框 144">
            <a:extLst>
              <a:ext uri="{FF2B5EF4-FFF2-40B4-BE49-F238E27FC236}">
                <a16:creationId xmlns:a16="http://schemas.microsoft.com/office/drawing/2014/main" id="{154930D0-B889-4AA8-B54E-7D5B79FA2E49}"/>
              </a:ext>
            </a:extLst>
          </p:cNvPr>
          <p:cNvSpPr txBox="1"/>
          <p:nvPr/>
        </p:nvSpPr>
        <p:spPr>
          <a:xfrm>
            <a:off x="399183" y="26593468"/>
            <a:ext cx="6949194" cy="6186309"/>
          </a:xfrm>
          <a:prstGeom prst="rect">
            <a:avLst/>
          </a:prstGeom>
          <a:noFill/>
        </p:spPr>
        <p:txBody>
          <a:bodyPr wrap="square" rtlCol="0">
            <a:spAutoFit/>
          </a:bodyPr>
          <a:lstStyle/>
          <a:p>
            <a:pPr algn="just"/>
            <a:r>
              <a:rPr lang="zh-CN" altLang="en-US" sz="4400" dirty="0"/>
              <a:t>解。这里假设数据是线性可分的，在实际情况里，尤其是复杂的文本分类问题，这一假设并不成立，于是在</a:t>
            </a:r>
            <a:r>
              <a:rPr lang="en-US" altLang="zh-CN" sz="4400" dirty="0"/>
              <a:t>SVM</a:t>
            </a:r>
            <a:r>
              <a:rPr lang="zh-CN" altLang="en-US" sz="4400" dirty="0"/>
              <a:t>的基础上，又通过加松弛变量和核技巧等方法提升</a:t>
            </a:r>
            <a:r>
              <a:rPr lang="en-US" altLang="zh-CN" sz="4400" dirty="0"/>
              <a:t>SVM</a:t>
            </a:r>
            <a:r>
              <a:rPr lang="zh-CN" altLang="en-US" sz="4400" dirty="0"/>
              <a:t>的学习能力</a:t>
            </a:r>
            <a:r>
              <a:rPr lang="en-US" altLang="zh-CN" sz="4400" dirty="0"/>
              <a:t>——</a:t>
            </a:r>
            <a:r>
              <a:rPr lang="zh-CN" altLang="en-US" sz="4400" dirty="0"/>
              <a:t>使得</a:t>
            </a:r>
            <a:r>
              <a:rPr lang="en-US" altLang="zh-CN" sz="4400" dirty="0"/>
              <a:t>SVM</a:t>
            </a:r>
            <a:r>
              <a:rPr lang="zh-CN" altLang="en-US" sz="4400" dirty="0"/>
              <a:t>能够用某一维度的超平面尽可能将数据分开。</a:t>
            </a:r>
            <a:endParaRPr lang="en-US" altLang="zh-CN" sz="4400" dirty="0"/>
          </a:p>
        </p:txBody>
      </p:sp>
      <p:sp>
        <p:nvSpPr>
          <p:cNvPr id="146" name="文本框 145">
            <a:extLst>
              <a:ext uri="{FF2B5EF4-FFF2-40B4-BE49-F238E27FC236}">
                <a16:creationId xmlns:a16="http://schemas.microsoft.com/office/drawing/2014/main" id="{FF67FF78-24C9-4021-8F27-FBDD54F6818D}"/>
              </a:ext>
            </a:extLst>
          </p:cNvPr>
          <p:cNvSpPr txBox="1"/>
          <p:nvPr/>
        </p:nvSpPr>
        <p:spPr>
          <a:xfrm>
            <a:off x="399183" y="34203666"/>
            <a:ext cx="14216112" cy="2123658"/>
          </a:xfrm>
          <a:prstGeom prst="rect">
            <a:avLst/>
          </a:prstGeom>
          <a:noFill/>
        </p:spPr>
        <p:txBody>
          <a:bodyPr wrap="square" rtlCol="0">
            <a:spAutoFit/>
          </a:bodyPr>
          <a:lstStyle/>
          <a:p>
            <a:pPr algn="just"/>
            <a:r>
              <a:rPr lang="en-US" altLang="zh-CN" sz="4400" dirty="0"/>
              <a:t>3. Pipeline</a:t>
            </a:r>
          </a:p>
          <a:p>
            <a:pPr algn="just"/>
            <a:r>
              <a:rPr lang="zh-CN" altLang="en-US" sz="4400" dirty="0"/>
              <a:t>结合上述介绍的卡方特征选择方法以及支持向量机分类器，我们给出以下流程。</a:t>
            </a:r>
            <a:endParaRPr lang="en-US" altLang="zh-CN" sz="4400" dirty="0"/>
          </a:p>
        </p:txBody>
      </p:sp>
      <p:graphicFrame>
        <p:nvGraphicFramePr>
          <p:cNvPr id="38" name="表格 37">
            <a:extLst>
              <a:ext uri="{FF2B5EF4-FFF2-40B4-BE49-F238E27FC236}">
                <a16:creationId xmlns:a16="http://schemas.microsoft.com/office/drawing/2014/main" id="{FD28F3CA-1311-4967-9DE4-7CACAC680340}"/>
              </a:ext>
            </a:extLst>
          </p:cNvPr>
          <p:cNvGraphicFramePr>
            <a:graphicFrameLocks noGrp="1"/>
          </p:cNvGraphicFramePr>
          <p:nvPr>
            <p:extLst>
              <p:ext uri="{D42A27DB-BD31-4B8C-83A1-F6EECF244321}">
                <p14:modId xmlns:p14="http://schemas.microsoft.com/office/powerpoint/2010/main" val="263615393"/>
              </p:ext>
            </p:extLst>
          </p:nvPr>
        </p:nvGraphicFramePr>
        <p:xfrm>
          <a:off x="15916511" y="16805150"/>
          <a:ext cx="5811104" cy="3522600"/>
        </p:xfrm>
        <a:graphic>
          <a:graphicData uri="http://schemas.openxmlformats.org/drawingml/2006/table">
            <a:tbl>
              <a:tblPr firstRow="1" bandRow="1">
                <a:tableStyleId>{5C22544A-7EE6-4342-B048-85BDC9FD1C3A}</a:tableStyleId>
              </a:tblPr>
              <a:tblGrid>
                <a:gridCol w="2905552">
                  <a:extLst>
                    <a:ext uri="{9D8B030D-6E8A-4147-A177-3AD203B41FA5}">
                      <a16:colId xmlns:a16="http://schemas.microsoft.com/office/drawing/2014/main" val="3438801148"/>
                    </a:ext>
                  </a:extLst>
                </a:gridCol>
                <a:gridCol w="2905552">
                  <a:extLst>
                    <a:ext uri="{9D8B030D-6E8A-4147-A177-3AD203B41FA5}">
                      <a16:colId xmlns:a16="http://schemas.microsoft.com/office/drawing/2014/main" val="251959722"/>
                    </a:ext>
                  </a:extLst>
                </a:gridCol>
              </a:tblGrid>
              <a:tr h="704520">
                <a:tc gridSpan="2">
                  <a:txBody>
                    <a:bodyPr/>
                    <a:lstStyle/>
                    <a:p>
                      <a:pPr algn="ctr"/>
                      <a:r>
                        <a:rPr lang="zh-CN" altLang="en-US" sz="3300" dirty="0">
                          <a:solidFill>
                            <a:schemeClr val="tx1"/>
                          </a:solidFill>
                        </a:rPr>
                        <a:t>电影评论</a:t>
                      </a:r>
                    </a:p>
                  </a:txBody>
                  <a:tcPr marL="85655" marR="85655" marT="42828" marB="428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noFill/>
                  </a:tcPr>
                </a:tc>
                <a:extLst>
                  <a:ext uri="{0D108BD9-81ED-4DB2-BD59-A6C34878D82A}">
                    <a16:rowId xmlns:a16="http://schemas.microsoft.com/office/drawing/2014/main" val="3403579604"/>
                  </a:ext>
                </a:extLst>
              </a:tr>
              <a:tr h="704520">
                <a:tc>
                  <a:txBody>
                    <a:bodyPr/>
                    <a:lstStyle/>
                    <a:p>
                      <a:pPr marL="0" marR="0" lvl="0" indent="0" algn="ctr" defTabSz="3027396" rtl="0" eaLnBrk="1" fontAlgn="auto" latinLnBrk="0" hangingPunct="1">
                        <a:lnSpc>
                          <a:spcPct val="100000"/>
                        </a:lnSpc>
                        <a:spcBef>
                          <a:spcPts val="0"/>
                        </a:spcBef>
                        <a:spcAft>
                          <a:spcPts val="0"/>
                        </a:spcAft>
                        <a:buClrTx/>
                        <a:buSzTx/>
                        <a:buFontTx/>
                        <a:buNone/>
                        <a:tabLst/>
                        <a:defRPr/>
                      </a:pPr>
                      <a:r>
                        <a:rPr lang="zh-CN" altLang="en-US" sz="3300" dirty="0">
                          <a:solidFill>
                            <a:schemeClr val="tx1"/>
                          </a:solidFill>
                        </a:rPr>
                        <a:t>样本总数</a:t>
                      </a:r>
                    </a:p>
                  </a:txBody>
                  <a:tcPr marL="82786" marR="82786" marT="41393" marB="413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300" dirty="0">
                          <a:solidFill>
                            <a:schemeClr val="tx1"/>
                          </a:solidFill>
                        </a:rPr>
                        <a:t>10624</a:t>
                      </a:r>
                      <a:endParaRPr lang="zh-CN" altLang="en-US" sz="3300" dirty="0">
                        <a:solidFill>
                          <a:schemeClr val="tx1"/>
                        </a:solidFill>
                      </a:endParaRPr>
                    </a:p>
                  </a:txBody>
                  <a:tcPr marL="82786" marR="82786" marT="41393" marB="413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428630"/>
                  </a:ext>
                </a:extLst>
              </a:tr>
              <a:tr h="704520">
                <a:tc>
                  <a:txBody>
                    <a:bodyPr/>
                    <a:lstStyle/>
                    <a:p>
                      <a:pPr algn="ctr"/>
                      <a:r>
                        <a:rPr lang="zh-CN" altLang="en-US" sz="3300" dirty="0">
                          <a:solidFill>
                            <a:schemeClr val="tx1"/>
                          </a:solidFill>
                        </a:rPr>
                        <a:t>正样本数</a:t>
                      </a: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300" dirty="0">
                          <a:solidFill>
                            <a:schemeClr val="tx1"/>
                          </a:solidFill>
                        </a:rPr>
                        <a:t>5312</a:t>
                      </a:r>
                      <a:endParaRPr lang="zh-CN" altLang="en-US" sz="3300" dirty="0">
                        <a:solidFill>
                          <a:schemeClr val="tx1"/>
                        </a:solidFill>
                      </a:endParaRP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6593932"/>
                  </a:ext>
                </a:extLst>
              </a:tr>
              <a:tr h="704520">
                <a:tc>
                  <a:txBody>
                    <a:bodyPr/>
                    <a:lstStyle/>
                    <a:p>
                      <a:pPr algn="ctr"/>
                      <a:r>
                        <a:rPr lang="zh-CN" altLang="en-US" sz="3300" dirty="0">
                          <a:solidFill>
                            <a:schemeClr val="tx1"/>
                          </a:solidFill>
                        </a:rPr>
                        <a:t>负样本数</a:t>
                      </a: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300" dirty="0">
                          <a:solidFill>
                            <a:schemeClr val="tx1"/>
                          </a:solidFill>
                        </a:rPr>
                        <a:t>5312</a:t>
                      </a:r>
                      <a:endParaRPr lang="zh-CN" altLang="en-US" sz="3300" dirty="0">
                        <a:solidFill>
                          <a:schemeClr val="tx1"/>
                        </a:solidFill>
                      </a:endParaRP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6227981"/>
                  </a:ext>
                </a:extLst>
              </a:tr>
              <a:tr h="704520">
                <a:tc>
                  <a:txBody>
                    <a:bodyPr/>
                    <a:lstStyle/>
                    <a:p>
                      <a:pPr algn="ctr"/>
                      <a:r>
                        <a:rPr lang="zh-CN" altLang="en-US" sz="3300" dirty="0">
                          <a:solidFill>
                            <a:schemeClr val="tx1"/>
                          </a:solidFill>
                        </a:rPr>
                        <a:t>词表总数</a:t>
                      </a: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3300" dirty="0">
                          <a:solidFill>
                            <a:schemeClr val="tx1"/>
                          </a:solidFill>
                        </a:rPr>
                        <a:t>21282</a:t>
                      </a:r>
                      <a:endParaRPr lang="zh-CN" altLang="en-US" sz="3300" dirty="0">
                        <a:solidFill>
                          <a:schemeClr val="tx1"/>
                        </a:solidFill>
                      </a:endParaRPr>
                    </a:p>
                  </a:txBody>
                  <a:tcPr marL="82786" marR="82786" marT="41393" marB="413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53986"/>
                  </a:ext>
                </a:extLst>
              </a:tr>
            </a:tbl>
          </a:graphicData>
        </a:graphic>
      </p:graphicFrame>
      <p:grpSp>
        <p:nvGrpSpPr>
          <p:cNvPr id="58" name="组合 57">
            <a:extLst>
              <a:ext uri="{FF2B5EF4-FFF2-40B4-BE49-F238E27FC236}">
                <a16:creationId xmlns:a16="http://schemas.microsoft.com/office/drawing/2014/main" id="{02D1C1F3-E6FC-43F8-90E8-957C506AF84D}"/>
              </a:ext>
            </a:extLst>
          </p:cNvPr>
          <p:cNvGrpSpPr/>
          <p:nvPr/>
        </p:nvGrpSpPr>
        <p:grpSpPr>
          <a:xfrm>
            <a:off x="22612212" y="20837734"/>
            <a:ext cx="7033313" cy="13708966"/>
            <a:chOff x="22631979" y="17505044"/>
            <a:chExt cx="7033313" cy="13708966"/>
          </a:xfrm>
        </p:grpSpPr>
        <p:pic>
          <p:nvPicPr>
            <p:cNvPr id="147" name="图片 146">
              <a:extLst>
                <a:ext uri="{FF2B5EF4-FFF2-40B4-BE49-F238E27FC236}">
                  <a16:creationId xmlns:a16="http://schemas.microsoft.com/office/drawing/2014/main" id="{5C639241-3F7D-4FEA-8636-D79B5E1865D5}"/>
                </a:ext>
              </a:extLst>
            </p:cNvPr>
            <p:cNvPicPr/>
            <p:nvPr/>
          </p:nvPicPr>
          <p:blipFill rotWithShape="1">
            <a:blip r:embed="rId9">
              <a:extLst>
                <a:ext uri="{28A0092B-C50C-407E-A947-70E740481C1C}">
                  <a14:useLocalDpi xmlns:a14="http://schemas.microsoft.com/office/drawing/2010/main" val="0"/>
                </a:ext>
              </a:extLst>
            </a:blip>
            <a:srcRect l="12615" t="24121" r="9736" b="24247"/>
            <a:stretch/>
          </p:blipFill>
          <p:spPr bwMode="auto">
            <a:xfrm>
              <a:off x="22680983" y="21474827"/>
              <a:ext cx="6909066" cy="3417942"/>
            </a:xfrm>
            <a:prstGeom prst="rect">
              <a:avLst/>
            </a:prstGeom>
            <a:ln>
              <a:noFill/>
            </a:ln>
            <a:extLst>
              <a:ext uri="{53640926-AAD7-44D8-BBD7-CCE9431645EC}">
                <a14:shadowObscured xmlns:a14="http://schemas.microsoft.com/office/drawing/2010/main"/>
              </a:ext>
            </a:extLst>
          </p:spPr>
        </p:pic>
        <p:pic>
          <p:nvPicPr>
            <p:cNvPr id="148" name="图片 147">
              <a:extLst>
                <a:ext uri="{FF2B5EF4-FFF2-40B4-BE49-F238E27FC236}">
                  <a16:creationId xmlns:a16="http://schemas.microsoft.com/office/drawing/2014/main" id="{0E34DDF6-B5E8-4875-ABE4-7B2FA10198CD}"/>
                </a:ext>
              </a:extLst>
            </p:cNvPr>
            <p:cNvPicPr/>
            <p:nvPr/>
          </p:nvPicPr>
          <p:blipFill rotWithShape="1">
            <a:blip r:embed="rId10">
              <a:extLst>
                <a:ext uri="{28A0092B-C50C-407E-A947-70E740481C1C}">
                  <a14:useLocalDpi xmlns:a14="http://schemas.microsoft.com/office/drawing/2010/main" val="0"/>
                </a:ext>
              </a:extLst>
            </a:blip>
            <a:srcRect l="12535" t="23976" r="9470" b="24700"/>
            <a:stretch/>
          </p:blipFill>
          <p:spPr bwMode="auto">
            <a:xfrm>
              <a:off x="22680983" y="17505044"/>
              <a:ext cx="6890103" cy="3372032"/>
            </a:xfrm>
            <a:prstGeom prst="rect">
              <a:avLst/>
            </a:prstGeom>
            <a:ln>
              <a:noFill/>
            </a:ln>
            <a:extLst>
              <a:ext uri="{53640926-AAD7-44D8-BBD7-CCE9431645EC}">
                <a14:shadowObscured xmlns:a14="http://schemas.microsoft.com/office/drawing/2010/main"/>
              </a:ext>
            </a:extLst>
          </p:spPr>
        </p:pic>
        <p:pic>
          <p:nvPicPr>
            <p:cNvPr id="149" name="图片 148">
              <a:extLst>
                <a:ext uri="{FF2B5EF4-FFF2-40B4-BE49-F238E27FC236}">
                  <a16:creationId xmlns:a16="http://schemas.microsoft.com/office/drawing/2014/main" id="{EAE64941-324E-4F1C-B312-100E289F4087}"/>
                </a:ext>
              </a:extLst>
            </p:cNvPr>
            <p:cNvPicPr/>
            <p:nvPr/>
          </p:nvPicPr>
          <p:blipFill rotWithShape="1">
            <a:blip r:embed="rId11">
              <a:extLst>
                <a:ext uri="{28A0092B-C50C-407E-A947-70E740481C1C}">
                  <a14:useLocalDpi xmlns:a14="http://schemas.microsoft.com/office/drawing/2010/main" val="0"/>
                </a:ext>
              </a:extLst>
            </a:blip>
            <a:srcRect l="6944" t="20537" r="9548" b="3035"/>
            <a:stretch/>
          </p:blipFill>
          <p:spPr bwMode="auto">
            <a:xfrm>
              <a:off x="22664000" y="25594794"/>
              <a:ext cx="6907086" cy="5183904"/>
            </a:xfrm>
            <a:prstGeom prst="rect">
              <a:avLst/>
            </a:prstGeom>
            <a:ln>
              <a:noFill/>
            </a:ln>
            <a:extLst>
              <a:ext uri="{53640926-AAD7-44D8-BBD7-CCE9431645EC}">
                <a14:shadowObscured xmlns:a14="http://schemas.microsoft.com/office/drawing/2010/main"/>
              </a:ext>
            </a:extLst>
          </p:spPr>
        </p:pic>
        <p:sp>
          <p:nvSpPr>
            <p:cNvPr id="150" name="矩形 149">
              <a:extLst>
                <a:ext uri="{FF2B5EF4-FFF2-40B4-BE49-F238E27FC236}">
                  <a16:creationId xmlns:a16="http://schemas.microsoft.com/office/drawing/2014/main" id="{D5FE223A-39D3-49ED-886C-FA35FC886284}"/>
                </a:ext>
              </a:extLst>
            </p:cNvPr>
            <p:cNvSpPr/>
            <p:nvPr/>
          </p:nvSpPr>
          <p:spPr>
            <a:xfrm>
              <a:off x="22631979" y="20926909"/>
              <a:ext cx="6890103" cy="400110"/>
            </a:xfrm>
            <a:prstGeom prst="rect">
              <a:avLst/>
            </a:prstGeom>
          </p:spPr>
          <p:txBody>
            <a:bodyPr wrap="square">
              <a:spAutoFit/>
            </a:bodyPr>
            <a:lstStyle/>
            <a:p>
              <a:pPr algn="ctr"/>
              <a:r>
                <a:rPr lang="zh-CN" altLang="en-US" sz="2000" dirty="0"/>
                <a:t>原始正样本数据的</a:t>
              </a:r>
              <a:r>
                <a:rPr lang="en-US" altLang="zh-CN" sz="2000" dirty="0" err="1"/>
                <a:t>WordCloud</a:t>
              </a:r>
              <a:r>
                <a:rPr lang="zh-CN" altLang="en-US" sz="2000" dirty="0"/>
                <a:t>结果</a:t>
              </a:r>
              <a:endParaRPr lang="en-US" sz="2000" dirty="0"/>
            </a:p>
          </p:txBody>
        </p:sp>
        <p:sp>
          <p:nvSpPr>
            <p:cNvPr id="151" name="矩形 150">
              <a:extLst>
                <a:ext uri="{FF2B5EF4-FFF2-40B4-BE49-F238E27FC236}">
                  <a16:creationId xmlns:a16="http://schemas.microsoft.com/office/drawing/2014/main" id="{7D44BB41-1AE3-4DED-9764-BD18B2A38EED}"/>
                </a:ext>
              </a:extLst>
            </p:cNvPr>
            <p:cNvSpPr/>
            <p:nvPr/>
          </p:nvSpPr>
          <p:spPr>
            <a:xfrm>
              <a:off x="22775189" y="24948682"/>
              <a:ext cx="6890103" cy="400110"/>
            </a:xfrm>
            <a:prstGeom prst="rect">
              <a:avLst/>
            </a:prstGeom>
          </p:spPr>
          <p:txBody>
            <a:bodyPr wrap="square">
              <a:spAutoFit/>
            </a:bodyPr>
            <a:lstStyle/>
            <a:p>
              <a:pPr algn="ctr"/>
              <a:r>
                <a:rPr lang="zh-CN" altLang="en-US" sz="2000" dirty="0"/>
                <a:t>原始负样本数据的</a:t>
              </a:r>
              <a:r>
                <a:rPr lang="en-US" altLang="zh-CN" sz="2000" dirty="0" err="1"/>
                <a:t>WordCloud</a:t>
              </a:r>
              <a:r>
                <a:rPr lang="zh-CN" altLang="en-US" sz="2000" dirty="0"/>
                <a:t>结果</a:t>
              </a:r>
              <a:endParaRPr lang="en-US" sz="2000" dirty="0"/>
            </a:p>
          </p:txBody>
        </p:sp>
        <p:sp>
          <p:nvSpPr>
            <p:cNvPr id="152" name="矩形 151">
              <a:extLst>
                <a:ext uri="{FF2B5EF4-FFF2-40B4-BE49-F238E27FC236}">
                  <a16:creationId xmlns:a16="http://schemas.microsoft.com/office/drawing/2014/main" id="{B8834647-322D-4411-83CD-337C6FD1A9AA}"/>
                </a:ext>
              </a:extLst>
            </p:cNvPr>
            <p:cNvSpPr/>
            <p:nvPr/>
          </p:nvSpPr>
          <p:spPr>
            <a:xfrm>
              <a:off x="22775189" y="30813900"/>
              <a:ext cx="6890103" cy="400110"/>
            </a:xfrm>
            <a:prstGeom prst="rect">
              <a:avLst/>
            </a:prstGeom>
          </p:spPr>
          <p:txBody>
            <a:bodyPr wrap="square">
              <a:spAutoFit/>
            </a:bodyPr>
            <a:lstStyle/>
            <a:p>
              <a:pPr algn="ctr"/>
              <a:r>
                <a:rPr lang="zh-CN" altLang="en-US" sz="2000" dirty="0"/>
                <a:t>卡方检验得分最高的</a:t>
              </a:r>
              <a:r>
                <a:rPr lang="en-US" altLang="zh-CN" sz="2000" dirty="0"/>
                <a:t>20</a:t>
              </a:r>
              <a:r>
                <a:rPr lang="zh-CN" altLang="en-US" sz="2000" dirty="0"/>
                <a:t>个词</a:t>
              </a:r>
              <a:endParaRPr lang="en-US" sz="2000" dirty="0"/>
            </a:p>
          </p:txBody>
        </p:sp>
      </p:grpSp>
      <p:sp>
        <p:nvSpPr>
          <p:cNvPr id="153" name="矩形 152">
            <a:extLst>
              <a:ext uri="{FF2B5EF4-FFF2-40B4-BE49-F238E27FC236}">
                <a16:creationId xmlns:a16="http://schemas.microsoft.com/office/drawing/2014/main" id="{CCFC8C92-349B-42C3-9C59-6695F13BA3DE}"/>
              </a:ext>
            </a:extLst>
          </p:cNvPr>
          <p:cNvSpPr/>
          <p:nvPr/>
        </p:nvSpPr>
        <p:spPr>
          <a:xfrm>
            <a:off x="22572475" y="16674605"/>
            <a:ext cx="6890103" cy="4154984"/>
          </a:xfrm>
          <a:prstGeom prst="rect">
            <a:avLst/>
          </a:prstGeom>
        </p:spPr>
        <p:txBody>
          <a:bodyPr wrap="square">
            <a:spAutoFit/>
          </a:bodyPr>
          <a:lstStyle/>
          <a:p>
            <a:r>
              <a:rPr lang="zh-CN" altLang="en-US" sz="2400" dirty="0"/>
              <a:t>本人使用</a:t>
            </a:r>
            <a:r>
              <a:rPr lang="en-US" altLang="zh-CN" sz="2400" dirty="0" err="1"/>
              <a:t>WordCloud</a:t>
            </a:r>
            <a:r>
              <a:rPr lang="zh-CN" altLang="en-US" sz="2400" dirty="0"/>
              <a:t>工具将所有的正样本和负样本分别生成一个“词云”，</a:t>
            </a:r>
            <a:r>
              <a:rPr lang="zh-CN" altLang="zh-CN" sz="2400" dirty="0"/>
              <a:t>“词云”建图的特点是把出现频率高的词凸显出来，由图可以明显的看出一个特点，有很多词在正负样本中都出现的频率非常高，比如“</a:t>
            </a:r>
            <a:r>
              <a:rPr lang="en-US" altLang="zh-CN" sz="2400" dirty="0"/>
              <a:t>movie, file, one, make, character…</a:t>
            </a:r>
            <a:r>
              <a:rPr lang="zh-CN" altLang="zh-CN" sz="2400" dirty="0"/>
              <a:t>”，</a:t>
            </a:r>
            <a:r>
              <a:rPr lang="zh-CN" altLang="en-US" sz="2400" dirty="0"/>
              <a:t>而</a:t>
            </a:r>
            <a:r>
              <a:rPr lang="zh-CN" altLang="zh-CN" sz="2400" dirty="0"/>
              <a:t>这些词对于文本分类可能就没那么重要。这也是本人要用一个特征选择方法的初衷。用卡方特征选择方法计算了每个词的卡方值，从高到低对其进行排序并取出前</a:t>
            </a:r>
            <a:r>
              <a:rPr lang="en-US" altLang="zh-CN" sz="2400" dirty="0"/>
              <a:t>20</a:t>
            </a:r>
            <a:r>
              <a:rPr lang="zh-CN" altLang="zh-CN" sz="2400" dirty="0"/>
              <a:t>个词。我们发现，这里面有一些非常显著的带有情感色彩的词，如“</a:t>
            </a:r>
            <a:r>
              <a:rPr lang="en-US" altLang="zh-CN" sz="2400" dirty="0"/>
              <a:t>bad, dull, boring, moving, best, enjoyable…</a:t>
            </a:r>
            <a:r>
              <a:rPr lang="zh-CN" altLang="zh-CN" sz="2400" dirty="0"/>
              <a:t>”</a:t>
            </a:r>
            <a:r>
              <a:rPr lang="zh-CN" altLang="en-US" sz="2400" dirty="0"/>
              <a:t>。</a:t>
            </a:r>
            <a:endParaRPr lang="en-US" sz="2400" dirty="0"/>
          </a:p>
        </p:txBody>
      </p:sp>
      <p:graphicFrame>
        <p:nvGraphicFramePr>
          <p:cNvPr id="157" name="图表 156">
            <a:extLst>
              <a:ext uri="{FF2B5EF4-FFF2-40B4-BE49-F238E27FC236}">
                <a16:creationId xmlns:a16="http://schemas.microsoft.com/office/drawing/2014/main" id="{90D9A032-9056-4A24-93EC-46ECBA3A81DB}"/>
              </a:ext>
            </a:extLst>
          </p:cNvPr>
          <p:cNvGraphicFramePr/>
          <p:nvPr>
            <p:extLst>
              <p:ext uri="{D42A27DB-BD31-4B8C-83A1-F6EECF244321}">
                <p14:modId xmlns:p14="http://schemas.microsoft.com/office/powerpoint/2010/main" val="2395409096"/>
              </p:ext>
            </p:extLst>
          </p:nvPr>
        </p:nvGraphicFramePr>
        <p:xfrm>
          <a:off x="15405930" y="28631934"/>
          <a:ext cx="6814596" cy="579196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64" name="表格 63">
            <a:extLst>
              <a:ext uri="{FF2B5EF4-FFF2-40B4-BE49-F238E27FC236}">
                <a16:creationId xmlns:a16="http://schemas.microsoft.com/office/drawing/2014/main" id="{DBAF93CB-7A62-4F0C-B5A9-F0A56AC625A0}"/>
              </a:ext>
            </a:extLst>
          </p:cNvPr>
          <p:cNvGraphicFramePr>
            <a:graphicFrameLocks noGrp="1"/>
          </p:cNvGraphicFramePr>
          <p:nvPr>
            <p:extLst>
              <p:ext uri="{D42A27DB-BD31-4B8C-83A1-F6EECF244321}">
                <p14:modId xmlns:p14="http://schemas.microsoft.com/office/powerpoint/2010/main" val="1807550435"/>
              </p:ext>
            </p:extLst>
          </p:nvPr>
        </p:nvGraphicFramePr>
        <p:xfrm>
          <a:off x="15538674" y="20475557"/>
          <a:ext cx="6566778" cy="3784042"/>
        </p:xfrm>
        <a:graphic>
          <a:graphicData uri="http://schemas.openxmlformats.org/drawingml/2006/table">
            <a:tbl>
              <a:tblPr firstRow="1" bandRow="1">
                <a:tableStyleId>{5C22544A-7EE6-4342-B048-85BDC9FD1C3A}</a:tableStyleId>
              </a:tblPr>
              <a:tblGrid>
                <a:gridCol w="3283389">
                  <a:extLst>
                    <a:ext uri="{9D8B030D-6E8A-4147-A177-3AD203B41FA5}">
                      <a16:colId xmlns:a16="http://schemas.microsoft.com/office/drawing/2014/main" val="516971528"/>
                    </a:ext>
                  </a:extLst>
                </a:gridCol>
                <a:gridCol w="3283389">
                  <a:extLst>
                    <a:ext uri="{9D8B030D-6E8A-4147-A177-3AD203B41FA5}">
                      <a16:colId xmlns:a16="http://schemas.microsoft.com/office/drawing/2014/main" val="3303896409"/>
                    </a:ext>
                  </a:extLst>
                </a:gridCol>
              </a:tblGrid>
              <a:tr h="665008">
                <a:tc gridSpan="2">
                  <a:txBody>
                    <a:bodyPr/>
                    <a:lstStyle/>
                    <a:p>
                      <a:pPr algn="ctr"/>
                      <a:r>
                        <a:rPr lang="zh-CN" altLang="en-US" sz="2400" dirty="0"/>
                        <a:t>数据样例</a:t>
                      </a:r>
                    </a:p>
                  </a:txBody>
                  <a:tcPr marL="69685" marR="69685" marT="34842" marB="34842" anchor="ctr"/>
                </a:tc>
                <a:tc hMerge="1">
                  <a:txBody>
                    <a:bodyPr/>
                    <a:lstStyle/>
                    <a:p>
                      <a:endParaRPr lang="zh-CN" altLang="en-US" sz="4500" dirty="0"/>
                    </a:p>
                  </a:txBody>
                  <a:tcPr marL="69685" marR="69685" marT="34842" marB="34842"/>
                </a:tc>
                <a:extLst>
                  <a:ext uri="{0D108BD9-81ED-4DB2-BD59-A6C34878D82A}">
                    <a16:rowId xmlns:a16="http://schemas.microsoft.com/office/drawing/2014/main" val="4269137496"/>
                  </a:ext>
                </a:extLst>
              </a:tr>
              <a:tr h="478386">
                <a:tc>
                  <a:txBody>
                    <a:bodyPr/>
                    <a:lstStyle/>
                    <a:p>
                      <a:pPr algn="ctr"/>
                      <a:r>
                        <a:rPr lang="zh-CN" altLang="en-US" sz="2400" dirty="0"/>
                        <a:t>正样本示例</a:t>
                      </a:r>
                    </a:p>
                  </a:txBody>
                  <a:tcPr marL="69685" marR="69685" marT="34842" marB="34842" anchor="ctr"/>
                </a:tc>
                <a:tc>
                  <a:txBody>
                    <a:bodyPr/>
                    <a:lstStyle/>
                    <a:p>
                      <a:pPr algn="ctr"/>
                      <a:r>
                        <a:rPr lang="zh-CN" altLang="en-US" sz="2400" dirty="0"/>
                        <a:t>负样本示例</a:t>
                      </a:r>
                    </a:p>
                  </a:txBody>
                  <a:tcPr marL="69685" marR="69685" marT="34842" marB="34842" anchor="ctr"/>
                </a:tc>
                <a:extLst>
                  <a:ext uri="{0D108BD9-81ED-4DB2-BD59-A6C34878D82A}">
                    <a16:rowId xmlns:a16="http://schemas.microsoft.com/office/drawing/2014/main" val="2259180315"/>
                  </a:ext>
                </a:extLst>
              </a:tr>
              <a:tr h="880216">
                <a:tc>
                  <a:txBody>
                    <a:bodyPr/>
                    <a:lstStyle/>
                    <a:p>
                      <a:r>
                        <a:rPr lang="fr-FR" altLang="zh-CN" sz="2400" dirty="0"/>
                        <a:t>a taut, intelligent psychological drama.</a:t>
                      </a:r>
                      <a:endParaRPr lang="zh-CN" altLang="en-US" sz="2400" dirty="0"/>
                    </a:p>
                  </a:txBody>
                  <a:tcPr marL="69685" marR="69685" marT="34842" marB="34842"/>
                </a:tc>
                <a:tc>
                  <a:txBody>
                    <a:bodyPr/>
                    <a:lstStyle/>
                    <a:p>
                      <a:r>
                        <a:rPr lang="en-US" altLang="zh-CN" sz="2400" dirty="0"/>
                        <a:t>simplistic, silly and tedious.</a:t>
                      </a:r>
                      <a:endParaRPr lang="zh-CN" altLang="en-US" sz="2400" dirty="0"/>
                    </a:p>
                  </a:txBody>
                  <a:tcPr marL="69685" marR="69685" marT="34842" marB="34842"/>
                </a:tc>
                <a:extLst>
                  <a:ext uri="{0D108BD9-81ED-4DB2-BD59-A6C34878D82A}">
                    <a16:rowId xmlns:a16="http://schemas.microsoft.com/office/drawing/2014/main" val="1773072711"/>
                  </a:ext>
                </a:extLst>
              </a:tr>
              <a:tr h="880216">
                <a:tc>
                  <a:txBody>
                    <a:bodyPr/>
                    <a:lstStyle/>
                    <a:p>
                      <a:r>
                        <a:rPr lang="en-US" altLang="zh-CN" sz="2400" dirty="0"/>
                        <a:t>a fascinating and fun film. </a:t>
                      </a:r>
                      <a:endParaRPr lang="zh-CN" altLang="en-US" sz="2400" dirty="0"/>
                    </a:p>
                  </a:txBody>
                  <a:tcPr marL="69685" marR="69685" marT="34842" marB="34842"/>
                </a:tc>
                <a:tc>
                  <a:txBody>
                    <a:bodyPr/>
                    <a:lstStyle/>
                    <a:p>
                      <a:r>
                        <a:rPr lang="en-US" altLang="zh-CN" sz="2400" dirty="0"/>
                        <a:t>feels shrill, simple and soapy. </a:t>
                      </a:r>
                      <a:endParaRPr lang="zh-CN" altLang="en-US" sz="2400" dirty="0"/>
                    </a:p>
                  </a:txBody>
                  <a:tcPr marL="69685" marR="69685" marT="34842" marB="34842"/>
                </a:tc>
                <a:extLst>
                  <a:ext uri="{0D108BD9-81ED-4DB2-BD59-A6C34878D82A}">
                    <a16:rowId xmlns:a16="http://schemas.microsoft.com/office/drawing/2014/main" val="3145342075"/>
                  </a:ext>
                </a:extLst>
              </a:tr>
              <a:tr h="880216">
                <a:tc>
                  <a:txBody>
                    <a:bodyPr/>
                    <a:lstStyle/>
                    <a:p>
                      <a:r>
                        <a:rPr lang="en-US" altLang="zh-CN" sz="2400" dirty="0"/>
                        <a:t>this is one of </a:t>
                      </a:r>
                      <a:r>
                        <a:rPr lang="en-US" altLang="zh-CN" sz="2400" dirty="0" err="1"/>
                        <a:t>polanski's</a:t>
                      </a:r>
                      <a:r>
                        <a:rPr lang="en-US" altLang="zh-CN" sz="2400" dirty="0"/>
                        <a:t> best films. </a:t>
                      </a:r>
                      <a:endParaRPr lang="zh-CN" altLang="en-US" sz="2400" dirty="0"/>
                    </a:p>
                  </a:txBody>
                  <a:tcPr marL="69685" marR="69685" marT="34842" marB="34842"/>
                </a:tc>
                <a:tc>
                  <a:txBody>
                    <a:bodyPr/>
                    <a:lstStyle/>
                    <a:p>
                      <a:r>
                        <a:rPr lang="en-US" altLang="zh-CN" sz="2400" dirty="0"/>
                        <a:t>too silly to take seriously. </a:t>
                      </a:r>
                      <a:endParaRPr lang="zh-CN" altLang="en-US" sz="2400" dirty="0"/>
                    </a:p>
                  </a:txBody>
                  <a:tcPr marL="69685" marR="69685" marT="34842" marB="34842"/>
                </a:tc>
                <a:extLst>
                  <a:ext uri="{0D108BD9-81ED-4DB2-BD59-A6C34878D82A}">
                    <a16:rowId xmlns:a16="http://schemas.microsoft.com/office/drawing/2014/main" val="1884015624"/>
                  </a:ext>
                </a:extLst>
              </a:tr>
            </a:tbl>
          </a:graphicData>
        </a:graphic>
      </p:graphicFrame>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A35D853A-3097-4F54-A6B6-239ACB596AF3}"/>
                  </a:ext>
                </a:extLst>
              </p:cNvPr>
              <p:cNvSpPr txBox="1"/>
              <p:nvPr/>
            </p:nvSpPr>
            <p:spPr>
              <a:xfrm>
                <a:off x="15868223" y="25470712"/>
                <a:ext cx="6079584" cy="13417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rPr>
                        <m:t>a</m:t>
                      </m:r>
                      <m:r>
                        <a:rPr lang="en-US" altLang="zh-CN" sz="2800" b="0" i="1" smtClean="0">
                          <a:latin typeface="Cambria Math" panose="02040503050406030204" pitchFamily="18" charset="0"/>
                        </a:rPr>
                        <m:t>𝑐𝑐𝑢𝑟𝑎𝑐𝑦</m:t>
                      </m:r>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𝑁</m:t>
                          </m:r>
                        </m:sup>
                        <m:e>
                          <m:r>
                            <a:rPr lang="en-US" altLang="zh-CN" sz="2800" b="0" i="1" smtClean="0">
                              <a:latin typeface="Cambria Math" panose="02040503050406030204" pitchFamily="18" charset="0"/>
                            </a:rPr>
                            <m:t>𝑠𝑖𝑔𝑛</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𝑦</m:t>
                                  </m:r>
                                </m:e>
                              </m:acc>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e>
                      </m:nary>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 </m:t>
                      </m:r>
                    </m:oMath>
                  </m:oMathPara>
                </a14:m>
                <a:endParaRPr lang="zh-CN" altLang="en-US" sz="2800" dirty="0"/>
              </a:p>
            </p:txBody>
          </p:sp>
        </mc:Choice>
        <mc:Fallback xmlns="">
          <p:sp>
            <p:nvSpPr>
              <p:cNvPr id="65" name="文本框 64">
                <a:extLst>
                  <a:ext uri="{FF2B5EF4-FFF2-40B4-BE49-F238E27FC236}">
                    <a16:creationId xmlns:a16="http://schemas.microsoft.com/office/drawing/2014/main" id="{A35D853A-3097-4F54-A6B6-239ACB596AF3}"/>
                  </a:ext>
                </a:extLst>
              </p:cNvPr>
              <p:cNvSpPr txBox="1">
                <a:spLocks noRot="1" noChangeAspect="1" noMove="1" noResize="1" noEditPoints="1" noAdjustHandles="1" noChangeArrowheads="1" noChangeShapeType="1" noTextEdit="1"/>
              </p:cNvSpPr>
              <p:nvPr/>
            </p:nvSpPr>
            <p:spPr>
              <a:xfrm>
                <a:off x="15868223" y="25470712"/>
                <a:ext cx="6079584" cy="1341778"/>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336999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1016</Words>
  <Application>Microsoft Office PowerPoint</Application>
  <PresentationFormat>自定义</PresentationFormat>
  <Paragraphs>70</Paragraphs>
  <Slides>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Miriam</vt:lpstr>
      <vt:lpstr>等线</vt:lpstr>
      <vt:lpstr>黑体</vt:lpstr>
      <vt:lpstr>宋体</vt:lpstr>
      <vt:lpstr>Arial</vt:lpstr>
      <vt:lpstr>Calibri</vt:lpstr>
      <vt:lpstr>Calibri Light</vt:lpstr>
      <vt:lpstr>Cambria Math</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Wei华</dc:creator>
  <cp:lastModifiedBy>是黎彬</cp:lastModifiedBy>
  <cp:revision>95</cp:revision>
  <dcterms:created xsi:type="dcterms:W3CDTF">2016-10-17T02:54:25Z</dcterms:created>
  <dcterms:modified xsi:type="dcterms:W3CDTF">2017-12-17T06:54:35Z</dcterms:modified>
</cp:coreProperties>
</file>