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3d3c581f_2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3d3c581f_2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daf41f45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daf41f45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daf41f45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daf41f45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daf41f45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daf41f45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daf41f45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daf41f45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daf41f45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daf41f45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daf41f45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daf41f45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daf41f45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daf41f45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daf41f458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daf41f45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daf41f45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daf41f45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e4bb4be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e4bb4be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daf41f45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daf41f4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e4bb4be2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9e4bb4be2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e4bb4be2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e4bb4be2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e4bb4be2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e4bb4be2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e4bb4be2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e4bb4be2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e4bb4be2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e4bb4be2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e4bb4be2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e4bb4be2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e4bb4be2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9e4bb4be2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e4bb4be2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9e4bb4be2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9e4bb4be2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9e4bb4be2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e4bb4be2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e4bb4be2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daf41f4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daf41f4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e4bb4be2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e4bb4be2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e4bb4be29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e4bb4be2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e4bb4be29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e4bb4be29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9e4bb4be29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9e4bb4be2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9e4bb4be2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9e4bb4be2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daf41f45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daf41f45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daf41f45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daf41f45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daf41f45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daf41f45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daf41f45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daf41f45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daf41f45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daf41f45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daf41f45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daf41f45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mailto:diogosoaresm@ufam.edu.br" TargetMode="External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/>
        </p:nvSpPr>
        <p:spPr>
          <a:xfrm>
            <a:off x="419100" y="205051"/>
            <a:ext cx="64611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Universidade Federal do Amazonas</a:t>
            </a:r>
            <a:endParaRPr sz="1500">
              <a:solidFill>
                <a:srgbClr val="454F5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Instituto de Computação</a:t>
            </a:r>
            <a:endParaRPr sz="1500">
              <a:solidFill>
                <a:srgbClr val="454F5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54F5B"/>
                </a:solidFill>
              </a:rPr>
              <a:t>DevTITANS - Desenvolvimento, Tecnologia e Inovação em </a:t>
            </a:r>
            <a:br>
              <a:rPr lang="en" sz="1500">
                <a:solidFill>
                  <a:srgbClr val="454F5B"/>
                </a:solidFill>
              </a:rPr>
            </a:br>
            <a:r>
              <a:rPr lang="en" sz="1500">
                <a:solidFill>
                  <a:srgbClr val="454F5B"/>
                </a:solidFill>
              </a:rPr>
              <a:t>                      Android e Sistemas Embarcados</a:t>
            </a:r>
            <a:endParaRPr sz="1500">
              <a:solidFill>
                <a:srgbClr val="454F5B"/>
              </a:solidFill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9674" y="307036"/>
            <a:ext cx="1900427" cy="95433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4022703" y="1943089"/>
            <a:ext cx="1188600" cy="1188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114300" y="4691075"/>
            <a:ext cx="4047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54F5B"/>
                </a:solidFill>
              </a:rPr>
              <a:t>Moodle: </a:t>
            </a:r>
            <a:r>
              <a:rPr lang="en">
                <a:solidFill>
                  <a:srgbClr val="0084D1"/>
                </a:solidFill>
              </a:rPr>
              <a:t>devtitans.icomp.ufam.edu.br/moodle</a:t>
            </a:r>
            <a:endParaRPr>
              <a:solidFill>
                <a:srgbClr val="0084D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500"/>
              <a:buNone/>
              <a:defRPr b="1" sz="3500">
                <a:solidFill>
                  <a:srgbClr val="454F5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/>
        </p:nvSpPr>
        <p:spPr>
          <a:xfrm>
            <a:off x="3919550" y="4125025"/>
            <a:ext cx="3956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Prof. Diogo Soares </a:t>
            </a:r>
            <a:br>
              <a:rPr lang="en">
                <a:solidFill>
                  <a:srgbClr val="454F5B"/>
                </a:solidFill>
              </a:rPr>
            </a:br>
            <a:r>
              <a:rPr i="1" lang="en" sz="1300">
                <a:solidFill>
                  <a:srgbClr val="454F5B"/>
                </a:solidFill>
              </a:rPr>
              <a:t>com base nos materiais </a:t>
            </a:r>
            <a:br>
              <a:rPr i="1" lang="en" sz="1300">
                <a:solidFill>
                  <a:srgbClr val="454F5B"/>
                </a:solidFill>
              </a:rPr>
            </a:br>
            <a:r>
              <a:rPr i="1" lang="en" sz="1300">
                <a:solidFill>
                  <a:srgbClr val="454F5B"/>
                </a:solidFill>
              </a:rPr>
              <a:t>do prof. Dr. Horácio Fernandes</a:t>
            </a:r>
            <a:endParaRPr i="1" sz="1300">
              <a:solidFill>
                <a:srgbClr val="454F5B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diogosoaresm@ufam.edu.br</a:t>
            </a:r>
            <a:r>
              <a:rPr lang="en">
                <a:solidFill>
                  <a:srgbClr val="0084D1"/>
                </a:solidFill>
              </a:rPr>
              <a:t>	</a:t>
            </a:r>
            <a:endParaRPr>
              <a:solidFill>
                <a:srgbClr val="0084D1"/>
              </a:solidFill>
            </a:endParaRP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911" y="4606958"/>
            <a:ext cx="638250" cy="5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415183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  <a:defRPr b="1" sz="3000">
                <a:solidFill>
                  <a:srgbClr val="454F5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  <a:defRPr sz="20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1600"/>
              <a:buChar char="▢"/>
              <a:defRPr sz="16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CDDC39"/>
              </a:buClr>
              <a:buSzPts val="1400"/>
              <a:buChar char="○"/>
              <a:defRPr i="1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54F5B"/>
                </a:solidFill>
              </a:defRPr>
            </a:lvl1pPr>
            <a:lvl2pPr lvl="1">
              <a:buNone/>
              <a:defRPr>
                <a:solidFill>
                  <a:srgbClr val="454F5B"/>
                </a:solidFill>
              </a:defRPr>
            </a:lvl2pPr>
            <a:lvl3pPr lvl="2">
              <a:buNone/>
              <a:defRPr>
                <a:solidFill>
                  <a:srgbClr val="454F5B"/>
                </a:solidFill>
              </a:defRPr>
            </a:lvl3pPr>
            <a:lvl4pPr lvl="3">
              <a:buNone/>
              <a:defRPr>
                <a:solidFill>
                  <a:srgbClr val="454F5B"/>
                </a:solidFill>
              </a:defRPr>
            </a:lvl4pPr>
            <a:lvl5pPr lvl="4">
              <a:buNone/>
              <a:defRPr>
                <a:solidFill>
                  <a:srgbClr val="454F5B"/>
                </a:solidFill>
              </a:defRPr>
            </a:lvl5pPr>
            <a:lvl6pPr lvl="5">
              <a:buNone/>
              <a:defRPr>
                <a:solidFill>
                  <a:srgbClr val="454F5B"/>
                </a:solidFill>
              </a:defRPr>
            </a:lvl6pPr>
            <a:lvl7pPr lvl="6">
              <a:buNone/>
              <a:defRPr>
                <a:solidFill>
                  <a:srgbClr val="454F5B"/>
                </a:solidFill>
              </a:defRPr>
            </a:lvl7pPr>
            <a:lvl8pPr lvl="7">
              <a:buNone/>
              <a:defRPr>
                <a:solidFill>
                  <a:srgbClr val="454F5B"/>
                </a:solidFill>
              </a:defRPr>
            </a:lvl8pPr>
            <a:lvl9pPr lvl="8">
              <a:buNone/>
              <a:defRPr>
                <a:solidFill>
                  <a:srgbClr val="454F5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404778" y="814364"/>
            <a:ext cx="1188600" cy="1188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-5400000">
            <a:off x="8105100" y="4100450"/>
            <a:ext cx="925200" cy="1186500"/>
          </a:xfrm>
          <a:prstGeom prst="round1Rect">
            <a:avLst>
              <a:gd fmla="val 3380" name="adj"/>
            </a:avLst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rgbClr val="4C4C4C"/>
                </a:solidFill>
              </a:rPr>
              <a:t>Asserções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00" y="2045450"/>
            <a:ext cx="3093825" cy="14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Exceções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3001975"/>
            <a:ext cx="8520600" cy="18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Exemplos de Exceções: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Divisão por zero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Acesso a um elemento fora dos limites de um vetor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Nestes casos, muitas linguagens simplesmente fecham o programa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Java, por outro lado, indica o acontecimento de uma exceção e permite o </a:t>
            </a:r>
            <a:br>
              <a:rPr lang="en"/>
            </a:br>
            <a:r>
              <a:rPr lang="en"/>
              <a:t>tratamento da mesma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093375"/>
            <a:ext cx="8520600" cy="18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Um método </a:t>
            </a:r>
            <a:r>
              <a:rPr b="1" lang="en"/>
              <a:t>seu</a:t>
            </a:r>
            <a:r>
              <a:rPr lang="en"/>
              <a:t> pode também disparar uma exceção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Isso permite uma </a:t>
            </a:r>
            <a:r>
              <a:rPr b="1" lang="en"/>
              <a:t>forma alternativa</a:t>
            </a:r>
            <a:r>
              <a:rPr lang="en"/>
              <a:t> ao antigo método de </a:t>
            </a:r>
            <a:r>
              <a:rPr b="1" lang="en"/>
              <a:t>retornar valores inválidos</a:t>
            </a:r>
            <a:r>
              <a:rPr lang="en"/>
              <a:t> em funções para indicar erros. Exemplos: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Uma função que retorna um inteiro retornar um número negativo quando algum erro foi encontrado na função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Uma função que retorna uma estrutura retornar null quando algum erro acontece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Exceções no Java	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093375"/>
            <a:ext cx="85206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Exceções são implementadas como </a:t>
            </a:r>
            <a:r>
              <a:rPr b="1" lang="en"/>
              <a:t>uma classe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Quando uma exceção é disparada, um </a:t>
            </a:r>
            <a:r>
              <a:rPr b="1" lang="en"/>
              <a:t>objeto daquela classe é criado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Essas classes são conhecidas como </a:t>
            </a:r>
            <a:r>
              <a:rPr b="1" lang="en"/>
              <a:t>classes de exceção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Elas são uma subclasse da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Throwable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2218267"/>
            <a:ext cx="8520600" cy="17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 Java possui uma série de exceções da própria linguagem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urier"/>
              <a:buChar char="▢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StringIndexOutOfBoundsException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urier"/>
              <a:buChar char="▢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ArrayIndexOutOfBoundsException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NullPointerException</a:t>
            </a:r>
            <a:r>
              <a:rPr lang="en"/>
              <a:t>, etc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3684397"/>
            <a:ext cx="8520600" cy="15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Outras exceções podem ser criadas pelo programador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Isso normalmente é feito criando uma classe que herda a </a:t>
            </a:r>
            <a:br>
              <a:rPr lang="en"/>
            </a:br>
            <a:r>
              <a:rPr lang="en"/>
              <a:t>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Exception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de Exceção I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093375"/>
            <a:ext cx="85206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▣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StringIndexOutOfBoundsException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Disparado quando tentamos acessar um caractere de uma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lang="en"/>
              <a:t> que está além dos limites dela</a:t>
            </a:r>
            <a:endParaRPr/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873475" y="2171400"/>
            <a:ext cx="4778100" cy="14694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TesteExcecao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 args[])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String teste =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"War. War never changes."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char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c50 = teste.charAt(50);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.println(c50);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873475" y="3771200"/>
            <a:ext cx="6824100" cy="11889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TesteExcecao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Exception in thread "main" java.lang.StringIndexOutOfBoundsException: String index out of range: 50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	at java.base/java.lang.StringLatin1.charAt(StringLatin1.java:47)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	at java.base/java.lang.String.charAt(String.java:693)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	at TesteExcecao.main(TesteExcecao.java:4)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5899675" y="3038100"/>
            <a:ext cx="1934400" cy="286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Acesso fora dos limites</a:t>
            </a:r>
            <a:endParaRPr sz="1300"/>
          </a:p>
        </p:txBody>
      </p:sp>
      <p:cxnSp>
        <p:nvCxnSpPr>
          <p:cNvPr id="162" name="Google Shape;162;p24"/>
          <p:cNvCxnSpPr>
            <a:endCxn id="161" idx="1"/>
          </p:cNvCxnSpPr>
          <p:nvPr/>
        </p:nvCxnSpPr>
        <p:spPr>
          <a:xfrm>
            <a:off x="3965275" y="2928000"/>
            <a:ext cx="1934400" cy="2535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de Exceção II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093375"/>
            <a:ext cx="85206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▣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ArrayIndexOutOfBoundsException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Disparado quando tentamos acessar um elemento de um vetor fora dos limites</a:t>
            </a:r>
            <a:endParaRPr/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873475" y="2171400"/>
            <a:ext cx="4778100" cy="13635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TesteExcecao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 args[])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vetor[]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[3];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vetor[3] = 0451;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873475" y="3771200"/>
            <a:ext cx="6824100" cy="9489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TesteExcecao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Exception in thread "main" java.lang.ArrayIndexOutOfBoundsException: Index 3 out of bounds for length 3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	at TesteExcecao.main(TesteExcecao.java:4)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5899675" y="3038100"/>
            <a:ext cx="1934400" cy="286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Acesso fora dos limites</a:t>
            </a:r>
            <a:endParaRPr sz="1300"/>
          </a:p>
        </p:txBody>
      </p:sp>
      <p:cxnSp>
        <p:nvCxnSpPr>
          <p:cNvPr id="173" name="Google Shape;173;p25"/>
          <p:cNvCxnSpPr>
            <a:endCxn id="172" idx="1"/>
          </p:cNvCxnSpPr>
          <p:nvPr/>
        </p:nvCxnSpPr>
        <p:spPr>
          <a:xfrm>
            <a:off x="2920975" y="3005700"/>
            <a:ext cx="2978700" cy="1758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de Exceção III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1700" y="1093375"/>
            <a:ext cx="85206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▣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ArithmeticException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Disparado quando há um erro aritmético (e.g., divisão por zero, número além dos limites do tipo)</a:t>
            </a:r>
            <a:endParaRPr/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873475" y="2247600"/>
            <a:ext cx="4778100" cy="13635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TesteExcecao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 args[])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 = 3 / 0;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873475" y="3762025"/>
            <a:ext cx="6824100" cy="8820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TesteExcecao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Exception in thread "main" java.lang.ArithmeticException: / by zero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	at TesteExcecao.main(TesteExcecao.java:3)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0"/>
            <a:ext cx="46413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Hierarquia de Exceções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311700" y="1093375"/>
            <a:ext cx="2334000" cy="15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Java possui </a:t>
            </a:r>
            <a:br>
              <a:rPr lang="en"/>
            </a:br>
            <a:r>
              <a:rPr lang="en"/>
              <a:t>uma hierarquia</a:t>
            </a:r>
            <a:br>
              <a:rPr lang="en"/>
            </a:br>
            <a:r>
              <a:rPr lang="en"/>
              <a:t>de classes de</a:t>
            </a:r>
            <a:br>
              <a:rPr lang="en"/>
            </a:br>
            <a:r>
              <a:rPr lang="en"/>
              <a:t>exceções</a:t>
            </a:r>
            <a:endParaRPr/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27"/>
          <p:cNvCxnSpPr>
            <a:stCxn id="191" idx="2"/>
            <a:endCxn id="192" idx="0"/>
          </p:cNvCxnSpPr>
          <p:nvPr/>
        </p:nvCxnSpPr>
        <p:spPr>
          <a:xfrm>
            <a:off x="6419200" y="310525"/>
            <a:ext cx="0" cy="632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7"/>
          <p:cNvCxnSpPr>
            <a:stCxn id="192" idx="2"/>
            <a:endCxn id="194" idx="0"/>
          </p:cNvCxnSpPr>
          <p:nvPr/>
        </p:nvCxnSpPr>
        <p:spPr>
          <a:xfrm>
            <a:off x="6419200" y="1245775"/>
            <a:ext cx="0" cy="6930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7"/>
          <p:cNvCxnSpPr>
            <a:stCxn id="192" idx="2"/>
          </p:cNvCxnSpPr>
          <p:nvPr/>
        </p:nvCxnSpPr>
        <p:spPr>
          <a:xfrm flipH="1">
            <a:off x="4515400" y="1245775"/>
            <a:ext cx="1903800" cy="659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7"/>
          <p:cNvCxnSpPr>
            <a:stCxn id="197" idx="2"/>
          </p:cNvCxnSpPr>
          <p:nvPr/>
        </p:nvCxnSpPr>
        <p:spPr>
          <a:xfrm flipH="1">
            <a:off x="2406075" y="2242025"/>
            <a:ext cx="1494300" cy="6579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7"/>
          <p:cNvCxnSpPr>
            <a:stCxn id="197" idx="2"/>
            <a:endCxn id="199" idx="0"/>
          </p:cNvCxnSpPr>
          <p:nvPr/>
        </p:nvCxnSpPr>
        <p:spPr>
          <a:xfrm>
            <a:off x="3900375" y="2242025"/>
            <a:ext cx="0" cy="6873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7"/>
          <p:cNvCxnSpPr>
            <a:stCxn id="197" idx="2"/>
          </p:cNvCxnSpPr>
          <p:nvPr/>
        </p:nvCxnSpPr>
        <p:spPr>
          <a:xfrm>
            <a:off x="3900375" y="2242025"/>
            <a:ext cx="1546500" cy="6720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7"/>
          <p:cNvSpPr/>
          <p:nvPr/>
        </p:nvSpPr>
        <p:spPr>
          <a:xfrm>
            <a:off x="5911150" y="80425"/>
            <a:ext cx="1016100" cy="230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40"/>
              </a:spcAft>
              <a:buNone/>
            </a:pPr>
            <a:r>
              <a:rPr lang="en" sz="1100">
                <a:latin typeface="Courier"/>
                <a:ea typeface="Courier"/>
                <a:cs typeface="Courier"/>
                <a:sym typeface="Courier"/>
              </a:rPr>
              <a:t>Object</a:t>
            </a:r>
            <a:endParaRPr sz="11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2" name="Google Shape;192;p27"/>
          <p:cNvSpPr/>
          <p:nvPr/>
        </p:nvSpPr>
        <p:spPr>
          <a:xfrm>
            <a:off x="5808850" y="942475"/>
            <a:ext cx="1220700" cy="30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4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Throwable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5808850" y="1938725"/>
            <a:ext cx="1220700" cy="3033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4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Error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5455000" y="2934975"/>
            <a:ext cx="2213100" cy="303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4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InterruptedException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3290025" y="1938725"/>
            <a:ext cx="1220700" cy="303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4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Exception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470625" y="2929325"/>
            <a:ext cx="1928400" cy="303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4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RuntimeException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2936175" y="2929325"/>
            <a:ext cx="1928400" cy="303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4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IOException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99500" y="3843725"/>
            <a:ext cx="2687400" cy="303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4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IndexOutOfBoundsException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3040875" y="3843725"/>
            <a:ext cx="2255700" cy="303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4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NullPointerException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5557750" y="3843725"/>
            <a:ext cx="2069400" cy="303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4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ArithmeticException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206" name="Google Shape;206;p27"/>
          <p:cNvCxnSpPr>
            <a:stCxn id="202" idx="2"/>
            <a:endCxn id="203" idx="0"/>
          </p:cNvCxnSpPr>
          <p:nvPr/>
        </p:nvCxnSpPr>
        <p:spPr>
          <a:xfrm>
            <a:off x="1434825" y="3232625"/>
            <a:ext cx="8400" cy="611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7"/>
          <p:cNvCxnSpPr>
            <a:stCxn id="202" idx="2"/>
          </p:cNvCxnSpPr>
          <p:nvPr/>
        </p:nvCxnSpPr>
        <p:spPr>
          <a:xfrm>
            <a:off x="1434825" y="3232625"/>
            <a:ext cx="1592100" cy="5775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7"/>
          <p:cNvCxnSpPr>
            <a:stCxn id="202" idx="2"/>
          </p:cNvCxnSpPr>
          <p:nvPr/>
        </p:nvCxnSpPr>
        <p:spPr>
          <a:xfrm>
            <a:off x="1434825" y="3232625"/>
            <a:ext cx="4104300" cy="5982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7"/>
          <p:cNvSpPr/>
          <p:nvPr/>
        </p:nvSpPr>
        <p:spPr>
          <a:xfrm>
            <a:off x="99500" y="4758125"/>
            <a:ext cx="3208200" cy="303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4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ArrayIndexOutOfBoundsException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210" name="Google Shape;210;p27"/>
          <p:cNvCxnSpPr/>
          <p:nvPr/>
        </p:nvCxnSpPr>
        <p:spPr>
          <a:xfrm>
            <a:off x="1434825" y="4147025"/>
            <a:ext cx="8400" cy="611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7"/>
          <p:cNvSpPr/>
          <p:nvPr/>
        </p:nvSpPr>
        <p:spPr>
          <a:xfrm>
            <a:off x="4991356" y="4419500"/>
            <a:ext cx="362400" cy="1794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4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5336811" y="4419500"/>
            <a:ext cx="21159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Exceções não checadas</a:t>
            </a:r>
            <a:endParaRPr sz="1300"/>
          </a:p>
        </p:txBody>
      </p:sp>
      <p:sp>
        <p:nvSpPr>
          <p:cNvPr id="213" name="Google Shape;213;p27"/>
          <p:cNvSpPr/>
          <p:nvPr/>
        </p:nvSpPr>
        <p:spPr>
          <a:xfrm>
            <a:off x="4991356" y="4648100"/>
            <a:ext cx="362400" cy="179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4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5336811" y="4648100"/>
            <a:ext cx="21159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Exceções checadas</a:t>
            </a:r>
            <a:endParaRPr sz="1300"/>
          </a:p>
        </p:txBody>
      </p:sp>
      <p:sp>
        <p:nvSpPr>
          <p:cNvPr id="215" name="Google Shape;215;p27"/>
          <p:cNvSpPr/>
          <p:nvPr/>
        </p:nvSpPr>
        <p:spPr>
          <a:xfrm>
            <a:off x="4991356" y="4876700"/>
            <a:ext cx="362400" cy="179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4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5336811" y="4876700"/>
            <a:ext cx="21159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Erros não tratáveis</a:t>
            </a:r>
            <a:endParaRPr sz="1300"/>
          </a:p>
        </p:txBody>
      </p:sp>
      <p:sp>
        <p:nvSpPr>
          <p:cNvPr id="217" name="Google Shape;217;p27"/>
          <p:cNvSpPr/>
          <p:nvPr/>
        </p:nvSpPr>
        <p:spPr>
          <a:xfrm>
            <a:off x="7761100" y="1557725"/>
            <a:ext cx="1383000" cy="393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40"/>
              </a:spcAft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OutOfMemory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Error</a:t>
            </a:r>
            <a:endParaRPr sz="12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7761100" y="2243525"/>
            <a:ext cx="1383000" cy="393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40"/>
              </a:spcAft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StackOverflow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Error</a:t>
            </a:r>
            <a:endParaRPr sz="120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219" name="Google Shape;219;p27"/>
          <p:cNvCxnSpPr>
            <a:stCxn id="194" idx="3"/>
            <a:endCxn id="217" idx="1"/>
          </p:cNvCxnSpPr>
          <p:nvPr/>
        </p:nvCxnSpPr>
        <p:spPr>
          <a:xfrm flipH="1" rot="10800000">
            <a:off x="7029550" y="1754675"/>
            <a:ext cx="731700" cy="3357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7"/>
          <p:cNvCxnSpPr>
            <a:stCxn id="194" idx="3"/>
            <a:endCxn id="218" idx="1"/>
          </p:cNvCxnSpPr>
          <p:nvPr/>
        </p:nvCxnSpPr>
        <p:spPr>
          <a:xfrm>
            <a:off x="7029550" y="2090375"/>
            <a:ext cx="731700" cy="350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311700" y="3462874"/>
            <a:ext cx="8520600" cy="16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Erros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São exceções tão graves que </a:t>
            </a:r>
            <a:r>
              <a:rPr b="1" lang="en"/>
              <a:t>não devem</a:t>
            </a:r>
            <a:r>
              <a:rPr lang="en"/>
              <a:t> nem </a:t>
            </a:r>
            <a:r>
              <a:rPr b="1" lang="en"/>
              <a:t>ser tratadas</a:t>
            </a:r>
            <a:r>
              <a:rPr lang="en"/>
              <a:t> (e.g., falta de </a:t>
            </a:r>
            <a:br>
              <a:rPr lang="en"/>
            </a:br>
            <a:r>
              <a:rPr lang="en"/>
              <a:t>memória, stack overflow)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311700" y="2182999"/>
            <a:ext cx="8520600" cy="19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Exceções checadas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São exceções que podem ocorrer e que obrigatoriamente precisam ser checadas pelo seu código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Um </a:t>
            </a:r>
            <a:r>
              <a:rPr b="1" lang="en"/>
              <a:t>erro de compilação</a:t>
            </a:r>
            <a:r>
              <a:rPr lang="en"/>
              <a:t> será gerado caso você não as trate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São todas que herdam 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Exception</a:t>
            </a:r>
            <a:r>
              <a:rPr lang="en"/>
              <a:t> (mas não a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RuntimeException</a:t>
            </a:r>
            <a:r>
              <a:rPr lang="en"/>
              <a:t>)</a:t>
            </a:r>
            <a:endParaRPr/>
          </a:p>
        </p:txBody>
      </p:sp>
      <p:sp>
        <p:nvSpPr>
          <p:cNvPr id="227" name="Google Shape;227;p2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Exceções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311700" y="1093375"/>
            <a:ext cx="8520600" cy="15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Java possui três tipos de exceções</a:t>
            </a:r>
            <a:endParaRPr/>
          </a:p>
          <a:p>
            <a:pPr indent="-330200" lvl="1" marL="914400" rtl="0" algn="l">
              <a:spcBef>
                <a:spcPts val="50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Exceções não checadas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São exceções que podem ocorrer no programa, mas que </a:t>
            </a:r>
            <a:r>
              <a:rPr b="1" lang="en"/>
              <a:t>não precisam</a:t>
            </a:r>
            <a:r>
              <a:rPr lang="en"/>
              <a:t> </a:t>
            </a:r>
            <a:r>
              <a:rPr b="1" lang="en"/>
              <a:t>ser</a:t>
            </a:r>
            <a:r>
              <a:rPr lang="en"/>
              <a:t> obrigatoriamente </a:t>
            </a:r>
            <a:r>
              <a:rPr b="1" lang="en"/>
              <a:t>tratadas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São todas que herdam 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RuntimeException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807425" y="1639606"/>
            <a:ext cx="362400" cy="1794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4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807425" y="2789661"/>
            <a:ext cx="362400" cy="179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4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807425" y="4195128"/>
            <a:ext cx="362400" cy="179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4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Tratamento de Exceções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Tratar uma exceção</a:t>
            </a:r>
            <a:r>
              <a:rPr lang="en"/>
              <a:t> é:</a:t>
            </a:r>
            <a:endParaRPr/>
          </a:p>
          <a:p>
            <a:pPr indent="-330200" lvl="1" marL="914400" rtl="0" algn="l">
              <a:spcBef>
                <a:spcPts val="7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Indicar ao java que uma parte do código </a:t>
            </a:r>
            <a:r>
              <a:rPr b="1" lang="en"/>
              <a:t>pode gerar uma exceção</a:t>
            </a:r>
            <a:r>
              <a:rPr lang="en"/>
              <a:t>; 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Isso é feito através da palavra reservada </a:t>
            </a:r>
            <a:r>
              <a:rPr b="1" lang="en">
                <a:latin typeface="Courier"/>
                <a:ea typeface="Courier"/>
                <a:cs typeface="Courier"/>
                <a:sym typeface="Courier"/>
              </a:rPr>
              <a:t>try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Implementar um bloco que </a:t>
            </a:r>
            <a:r>
              <a:rPr b="1" lang="en"/>
              <a:t>trate </a:t>
            </a:r>
            <a:r>
              <a:rPr lang="en"/>
              <a:t>essa exceção, caso ela ocorra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Isso é feito através da palavra reservada </a:t>
            </a:r>
            <a:r>
              <a:rPr b="1" lang="en">
                <a:latin typeface="Courier"/>
                <a:ea typeface="Courier"/>
                <a:cs typeface="Courier"/>
                <a:sym typeface="Courier"/>
              </a:rPr>
              <a:t>catch</a:t>
            </a:r>
            <a:endParaRPr/>
          </a:p>
          <a:p>
            <a:pPr indent="-355600" lvl="0" marL="457200" rtl="0" algn="l">
              <a:spcBef>
                <a:spcPts val="2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No caso das exceções checadas, o tratamento é obrigatório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No caso das exceções não checadas e dos erros, o tratamento é opcional</a:t>
            </a:r>
            <a:endParaRPr/>
          </a:p>
        </p:txBody>
      </p:sp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Sintaxe</a:t>
            </a:r>
            <a:endParaRPr/>
          </a:p>
        </p:txBody>
      </p:sp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873475" y="1221534"/>
            <a:ext cx="5060400" cy="36771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{ 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Bloco de instruções que podem gerar exceções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catch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(UmTipoDeExcecao e1)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Bloco de instruções para tratar a 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 // exceção da classe UmTipoDeExcecao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catch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(OutroTipoDeExcecao e2)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Bloco de instruções para tratar a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 // exceção da classe OutroTipoDeExcecao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finally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Bloco de instruções que será 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 // executado sempre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3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247" name="Google Shape;24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5248" y="1240373"/>
            <a:ext cx="1798450" cy="2431000"/>
          </a:xfrm>
          <a:prstGeom prst="rect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de Execução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311700" y="1093375"/>
            <a:ext cx="6395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Execução normal (sem ocorrência de exceções)</a:t>
            </a:r>
            <a:endParaRPr/>
          </a:p>
        </p:txBody>
      </p:sp>
      <p:sp>
        <p:nvSpPr>
          <p:cNvPr id="254" name="Google Shape;254;p3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2687925" y="1651700"/>
            <a:ext cx="5175300" cy="32784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try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{ 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Bloco de instruções que podem gerar exceções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catch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(UmTipoDeExcecao e1)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   // Bloco de instruções para tratar a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   // exceção da classe UmTipoDeExcecao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catch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(OutroTipoDeExcecao e2)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Bloco de instruções para tratar a</a:t>
            </a:r>
            <a:b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  // exceção da classe OutroTipoDeExcecao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finally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Bloco de instruções que será executado sempre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234475" y="1804100"/>
            <a:ext cx="1934400" cy="478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 execução começa no início do bloco </a:t>
            </a: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try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257" name="Google Shape;257;p31"/>
          <p:cNvCxnSpPr>
            <a:stCxn id="256" idx="3"/>
          </p:cNvCxnSpPr>
          <p:nvPr/>
        </p:nvCxnSpPr>
        <p:spPr>
          <a:xfrm flipH="1" rot="10800000">
            <a:off x="2168875" y="1665200"/>
            <a:ext cx="413400" cy="3783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31"/>
          <p:cNvSpPr txBox="1"/>
          <p:nvPr/>
        </p:nvSpPr>
        <p:spPr>
          <a:xfrm>
            <a:off x="234475" y="2571750"/>
            <a:ext cx="1934400" cy="1141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Como não houve exceção, todos os </a:t>
            </a: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catches</a:t>
            </a:r>
            <a:r>
              <a:rPr lang="en" sz="1300"/>
              <a:t> são pulados e a execução vai para o </a:t>
            </a: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finally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234475" y="4001900"/>
            <a:ext cx="1934400" cy="6759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Após o </a:t>
            </a: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finally</a:t>
            </a:r>
            <a:r>
              <a:rPr lang="en" sz="1300"/>
              <a:t>, a execução do código continua normalmente</a:t>
            </a:r>
            <a:endParaRPr sz="1300"/>
          </a:p>
        </p:txBody>
      </p:sp>
      <p:sp>
        <p:nvSpPr>
          <p:cNvPr id="260" name="Google Shape;260;p31"/>
          <p:cNvSpPr/>
          <p:nvPr/>
        </p:nvSpPr>
        <p:spPr>
          <a:xfrm>
            <a:off x="2474197" y="2392760"/>
            <a:ext cx="439825" cy="1802425"/>
          </a:xfrm>
          <a:custGeom>
            <a:rect b="b" l="l" r="r" t="t"/>
            <a:pathLst>
              <a:path extrusionOk="0" h="72097" w="17593">
                <a:moveTo>
                  <a:pt x="15332" y="0"/>
                </a:moveTo>
                <a:cubicBezTo>
                  <a:pt x="12778" y="5904"/>
                  <a:pt x="-369" y="23405"/>
                  <a:pt x="8" y="35421"/>
                </a:cubicBezTo>
                <a:cubicBezTo>
                  <a:pt x="385" y="47437"/>
                  <a:pt x="14662" y="65984"/>
                  <a:pt x="17593" y="72097"/>
                </a:cubicBezTo>
              </a:path>
            </a:pathLst>
          </a:cu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1" name="Google Shape;261;p31"/>
          <p:cNvSpPr/>
          <p:nvPr/>
        </p:nvSpPr>
        <p:spPr>
          <a:xfrm>
            <a:off x="2546000" y="4765141"/>
            <a:ext cx="594100" cy="265325"/>
          </a:xfrm>
          <a:custGeom>
            <a:rect b="b" l="l" r="r" t="t"/>
            <a:pathLst>
              <a:path extrusionOk="0" h="10613" w="23764">
                <a:moveTo>
                  <a:pt x="13650" y="0"/>
                </a:moveTo>
                <a:cubicBezTo>
                  <a:pt x="11400" y="1183"/>
                  <a:pt x="-1535" y="5327"/>
                  <a:pt x="151" y="7096"/>
                </a:cubicBezTo>
                <a:cubicBezTo>
                  <a:pt x="1837" y="8865"/>
                  <a:pt x="19829" y="10027"/>
                  <a:pt x="23764" y="10613"/>
                </a:cubicBezTo>
              </a:path>
            </a:pathLst>
          </a:cu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262" name="Google Shape;262;p31"/>
          <p:cNvCxnSpPr>
            <a:stCxn id="258" idx="3"/>
          </p:cNvCxnSpPr>
          <p:nvPr/>
        </p:nvCxnSpPr>
        <p:spPr>
          <a:xfrm>
            <a:off x="2168875" y="3142350"/>
            <a:ext cx="311700" cy="1410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1"/>
          <p:cNvCxnSpPr>
            <a:stCxn id="259" idx="3"/>
          </p:cNvCxnSpPr>
          <p:nvPr/>
        </p:nvCxnSpPr>
        <p:spPr>
          <a:xfrm>
            <a:off x="2168875" y="4339850"/>
            <a:ext cx="399300" cy="5778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31"/>
          <p:cNvSpPr/>
          <p:nvPr/>
        </p:nvSpPr>
        <p:spPr>
          <a:xfrm flipH="1" rot="10800000">
            <a:off x="2546000" y="1543574"/>
            <a:ext cx="594100" cy="265325"/>
          </a:xfrm>
          <a:custGeom>
            <a:rect b="b" l="l" r="r" t="t"/>
            <a:pathLst>
              <a:path extrusionOk="0" h="10613" w="23764">
                <a:moveTo>
                  <a:pt x="13650" y="0"/>
                </a:moveTo>
                <a:cubicBezTo>
                  <a:pt x="11400" y="1183"/>
                  <a:pt x="-1535" y="5327"/>
                  <a:pt x="151" y="7096"/>
                </a:cubicBezTo>
                <a:cubicBezTo>
                  <a:pt x="1837" y="8865"/>
                  <a:pt x="19829" y="10027"/>
                  <a:pt x="23764" y="10613"/>
                </a:cubicBezTo>
              </a:path>
            </a:pathLst>
          </a:cu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triangl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Asserções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3178550"/>
            <a:ext cx="85206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Asserções serão verificadas apenas durante o desenvolvimento do sistema, e nunca em um sistema em produção (que está sendo usado pelo cliente)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093375"/>
            <a:ext cx="8520600" cy="19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Asserções são usadas para garantir que uma </a:t>
            </a:r>
            <a:r>
              <a:rPr b="1" lang="en"/>
              <a:t>determinada condição é verdadeira</a:t>
            </a:r>
            <a:r>
              <a:rPr lang="en"/>
              <a:t> em uma determinada parte do programa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É uma expressão que contém e verifica uma condição booleana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Servem para ajudar o programador a garantir a validade de algumas expressões durante o desenvolvimento do programa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 </a:t>
            </a:r>
            <a:r>
              <a:rPr b="1" lang="en"/>
              <a:t>encontrar potenciais bugs</a:t>
            </a:r>
            <a:r>
              <a:rPr lang="en"/>
              <a:t> ou </a:t>
            </a:r>
            <a:r>
              <a:rPr b="1" lang="en"/>
              <a:t>erros de lógica</a:t>
            </a:r>
            <a:r>
              <a:rPr lang="en"/>
              <a:t> em tempo de execução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de Execução</a:t>
            </a:r>
            <a:endParaRPr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311700" y="1093375"/>
            <a:ext cx="8649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Execução </a:t>
            </a:r>
            <a:r>
              <a:rPr lang="en"/>
              <a:t>com exceção (da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OutroTipoDeExcecao</a:t>
            </a:r>
            <a:r>
              <a:rPr lang="en"/>
              <a:t>)</a:t>
            </a:r>
            <a:endParaRPr/>
          </a:p>
        </p:txBody>
      </p:sp>
      <p:sp>
        <p:nvSpPr>
          <p:cNvPr id="271" name="Google Shape;271;p3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2687925" y="1651700"/>
            <a:ext cx="5175300" cy="32784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try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{ 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Bloco de instruções que podem gerar exceções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catch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(UmTipoDeExcecao e1)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   // Bloco de instruções para tratar a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   // exceção da classe UmTipoDeExcecao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catch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(OutroTipoDeExcecao e2)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Bloco de instruções para tratar a</a:t>
            </a:r>
            <a:b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  // exceção da classe OutroTipoDeExcecao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finally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Bloco de instruções que será executado sempre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234475" y="1651700"/>
            <a:ext cx="1934400" cy="478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 execução começa no início do bloco </a:t>
            </a: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try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274" name="Google Shape;274;p32"/>
          <p:cNvCxnSpPr>
            <a:stCxn id="273" idx="3"/>
          </p:cNvCxnSpPr>
          <p:nvPr/>
        </p:nvCxnSpPr>
        <p:spPr>
          <a:xfrm flipH="1" rot="10800000">
            <a:off x="2168875" y="1637000"/>
            <a:ext cx="392400" cy="2541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32"/>
          <p:cNvSpPr txBox="1"/>
          <p:nvPr/>
        </p:nvSpPr>
        <p:spPr>
          <a:xfrm>
            <a:off x="234475" y="2296500"/>
            <a:ext cx="1934400" cy="907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Como houve uma exceção, a execução pula para o </a:t>
            </a: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catch </a:t>
            </a:r>
            <a:r>
              <a:rPr lang="en" sz="1300"/>
              <a:t>correspondente</a:t>
            </a:r>
            <a:endParaRPr sz="1300"/>
          </a:p>
        </p:txBody>
      </p:sp>
      <p:sp>
        <p:nvSpPr>
          <p:cNvPr id="276" name="Google Shape;276;p32"/>
          <p:cNvSpPr txBox="1"/>
          <p:nvPr/>
        </p:nvSpPr>
        <p:spPr>
          <a:xfrm>
            <a:off x="234475" y="4233200"/>
            <a:ext cx="1934400" cy="6969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Após o </a:t>
            </a: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finally</a:t>
            </a:r>
            <a:r>
              <a:rPr lang="en" sz="1300"/>
              <a:t>, a execução do código continua normalmente</a:t>
            </a:r>
            <a:endParaRPr sz="1300"/>
          </a:p>
        </p:txBody>
      </p:sp>
      <p:sp>
        <p:nvSpPr>
          <p:cNvPr id="277" name="Google Shape;277;p32"/>
          <p:cNvSpPr/>
          <p:nvPr/>
        </p:nvSpPr>
        <p:spPr>
          <a:xfrm>
            <a:off x="2474200" y="2392755"/>
            <a:ext cx="439825" cy="972769"/>
          </a:xfrm>
          <a:custGeom>
            <a:rect b="b" l="l" r="r" t="t"/>
            <a:pathLst>
              <a:path extrusionOk="0" h="72097" w="17593">
                <a:moveTo>
                  <a:pt x="15332" y="0"/>
                </a:moveTo>
                <a:cubicBezTo>
                  <a:pt x="12778" y="5904"/>
                  <a:pt x="-369" y="23405"/>
                  <a:pt x="8" y="35421"/>
                </a:cubicBezTo>
                <a:cubicBezTo>
                  <a:pt x="385" y="47437"/>
                  <a:pt x="14662" y="65984"/>
                  <a:pt x="17593" y="72097"/>
                </a:cubicBezTo>
              </a:path>
            </a:pathLst>
          </a:cu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78" name="Google Shape;278;p32"/>
          <p:cNvSpPr/>
          <p:nvPr/>
        </p:nvSpPr>
        <p:spPr>
          <a:xfrm>
            <a:off x="2546000" y="4765141"/>
            <a:ext cx="594100" cy="265325"/>
          </a:xfrm>
          <a:custGeom>
            <a:rect b="b" l="l" r="r" t="t"/>
            <a:pathLst>
              <a:path extrusionOk="0" h="10613" w="23764">
                <a:moveTo>
                  <a:pt x="13650" y="0"/>
                </a:moveTo>
                <a:cubicBezTo>
                  <a:pt x="11400" y="1183"/>
                  <a:pt x="-1535" y="5327"/>
                  <a:pt x="151" y="7096"/>
                </a:cubicBezTo>
                <a:cubicBezTo>
                  <a:pt x="1837" y="8865"/>
                  <a:pt x="19829" y="10027"/>
                  <a:pt x="23764" y="10613"/>
                </a:cubicBezTo>
              </a:path>
            </a:pathLst>
          </a:cu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279" name="Google Shape;279;p32"/>
          <p:cNvCxnSpPr>
            <a:stCxn id="275" idx="3"/>
          </p:cNvCxnSpPr>
          <p:nvPr/>
        </p:nvCxnSpPr>
        <p:spPr>
          <a:xfrm>
            <a:off x="2168875" y="2750400"/>
            <a:ext cx="311700" cy="1410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2"/>
          <p:cNvCxnSpPr>
            <a:stCxn id="276" idx="3"/>
          </p:cNvCxnSpPr>
          <p:nvPr/>
        </p:nvCxnSpPr>
        <p:spPr>
          <a:xfrm>
            <a:off x="2168875" y="4581650"/>
            <a:ext cx="392400" cy="3642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32"/>
          <p:cNvSpPr/>
          <p:nvPr/>
        </p:nvSpPr>
        <p:spPr>
          <a:xfrm flipH="1" rot="10800000">
            <a:off x="2546000" y="1543574"/>
            <a:ext cx="594100" cy="265325"/>
          </a:xfrm>
          <a:custGeom>
            <a:rect b="b" l="l" r="r" t="t"/>
            <a:pathLst>
              <a:path extrusionOk="0" h="10613" w="23764">
                <a:moveTo>
                  <a:pt x="13650" y="0"/>
                </a:moveTo>
                <a:cubicBezTo>
                  <a:pt x="11400" y="1183"/>
                  <a:pt x="-1535" y="5327"/>
                  <a:pt x="151" y="7096"/>
                </a:cubicBezTo>
                <a:cubicBezTo>
                  <a:pt x="1837" y="8865"/>
                  <a:pt x="19829" y="10027"/>
                  <a:pt x="23764" y="10613"/>
                </a:cubicBezTo>
              </a:path>
            </a:pathLst>
          </a:cu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82" name="Google Shape;282;p32"/>
          <p:cNvSpPr txBox="1"/>
          <p:nvPr/>
        </p:nvSpPr>
        <p:spPr>
          <a:xfrm>
            <a:off x="234475" y="3370300"/>
            <a:ext cx="1934400" cy="6969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 exceção foi tratada, o controle vai agora para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 </a:t>
            </a: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finally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3" name="Google Shape;283;p32"/>
          <p:cNvSpPr/>
          <p:nvPr/>
        </p:nvSpPr>
        <p:spPr>
          <a:xfrm>
            <a:off x="2474200" y="4067202"/>
            <a:ext cx="439825" cy="166003"/>
          </a:xfrm>
          <a:custGeom>
            <a:rect b="b" l="l" r="r" t="t"/>
            <a:pathLst>
              <a:path extrusionOk="0" h="72097" w="17593">
                <a:moveTo>
                  <a:pt x="15332" y="0"/>
                </a:moveTo>
                <a:cubicBezTo>
                  <a:pt x="12778" y="5904"/>
                  <a:pt x="-369" y="23405"/>
                  <a:pt x="8" y="35421"/>
                </a:cubicBezTo>
                <a:cubicBezTo>
                  <a:pt x="385" y="47437"/>
                  <a:pt x="14662" y="65984"/>
                  <a:pt x="17593" y="72097"/>
                </a:cubicBezTo>
              </a:path>
            </a:pathLst>
          </a:cu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284" name="Google Shape;284;p32"/>
          <p:cNvCxnSpPr>
            <a:stCxn id="282" idx="3"/>
          </p:cNvCxnSpPr>
          <p:nvPr/>
        </p:nvCxnSpPr>
        <p:spPr>
          <a:xfrm>
            <a:off x="2168875" y="3718750"/>
            <a:ext cx="321600" cy="4299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Regras da Sintaxe</a:t>
            </a:r>
            <a:endParaRPr/>
          </a:p>
        </p:txBody>
      </p:sp>
      <p:sp>
        <p:nvSpPr>
          <p:cNvPr id="290" name="Google Shape;290;p33"/>
          <p:cNvSpPr txBox="1"/>
          <p:nvPr>
            <p:ph idx="1" type="body"/>
          </p:nvPr>
        </p:nvSpPr>
        <p:spPr>
          <a:xfrm>
            <a:off x="311700" y="2286000"/>
            <a:ext cx="8520600" cy="14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 </a:t>
            </a:r>
            <a:r>
              <a:rPr b="1" lang="en">
                <a:latin typeface="Courier"/>
                <a:ea typeface="Courier"/>
                <a:cs typeface="Courier"/>
                <a:sym typeface="Courier"/>
              </a:rPr>
              <a:t>finally</a:t>
            </a:r>
            <a:r>
              <a:rPr lang="en"/>
              <a:t> é </a:t>
            </a:r>
            <a:r>
              <a:rPr b="1" lang="en"/>
              <a:t>sempre</a:t>
            </a:r>
            <a:r>
              <a:rPr lang="en"/>
              <a:t> executado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Ocorrendo ou não uma exceção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 ideia é poder liberar recursos que foram alocados no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try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Exemplo: fechar arquivo</a:t>
            </a:r>
            <a:endParaRPr/>
          </a:p>
        </p:txBody>
      </p:sp>
      <p:sp>
        <p:nvSpPr>
          <p:cNvPr id="291" name="Google Shape;291;p3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33"/>
          <p:cNvSpPr txBox="1"/>
          <p:nvPr>
            <p:ph idx="1" type="body"/>
          </p:nvPr>
        </p:nvSpPr>
        <p:spPr>
          <a:xfrm>
            <a:off x="311700" y="1093375"/>
            <a:ext cx="8520600" cy="1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 palavra reservada </a:t>
            </a:r>
            <a:r>
              <a:rPr b="1" lang="en"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"/>
              <a:t>, marca o </a:t>
            </a:r>
            <a:r>
              <a:rPr b="1" lang="en"/>
              <a:t>início</a:t>
            </a:r>
            <a:r>
              <a:rPr lang="en"/>
              <a:t> do tratamento de exceção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Um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"/>
              <a:t> deve ser seguido de zero ou mais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catch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finally</a:t>
            </a:r>
            <a:r>
              <a:rPr lang="en"/>
              <a:t> é opcional desde que se tenha pelo menos um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catch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/>
          <p:nvPr/>
        </p:nvSpPr>
        <p:spPr>
          <a:xfrm>
            <a:off x="1296800" y="712600"/>
            <a:ext cx="818400" cy="31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/ Quiz I</a:t>
            </a:r>
            <a:endParaRPr/>
          </a:p>
        </p:txBody>
      </p:sp>
      <p:sp>
        <p:nvSpPr>
          <p:cNvPr id="299" name="Google Shape;299;p3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1545150" y="745350"/>
            <a:ext cx="6053700" cy="33144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TesteExcecao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 args[])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 vet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[3];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c=0; c&lt;4; c++) vet[c] = 0;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catch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(ArrayIndexOutOfBoundsException e)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"Erro no vetor!"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catch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(Exception e)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"Houve um erro geral!"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"Fim do programa."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01" name="Google Shape;301;p34"/>
          <p:cNvSpPr/>
          <p:nvPr/>
        </p:nvSpPr>
        <p:spPr>
          <a:xfrm>
            <a:off x="1545150" y="4138075"/>
            <a:ext cx="6053700" cy="9420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TesteExcecao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Erro no vetor!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Fim do programa.</a:t>
            </a:r>
            <a:endParaRPr sz="1200">
              <a:solidFill>
                <a:srgbClr val="0066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302" name="Google Shape;302;p34"/>
          <p:cNvGrpSpPr/>
          <p:nvPr/>
        </p:nvGrpSpPr>
        <p:grpSpPr>
          <a:xfrm rot="-1264546">
            <a:off x="5946404" y="1982163"/>
            <a:ext cx="301979" cy="323398"/>
            <a:chOff x="5967608" y="2010343"/>
            <a:chExt cx="301981" cy="323400"/>
          </a:xfrm>
        </p:grpSpPr>
        <p:sp>
          <p:nvSpPr>
            <p:cNvPr id="303" name="Google Shape;303;p34"/>
            <p:cNvSpPr/>
            <p:nvPr/>
          </p:nvSpPr>
          <p:spPr>
            <a:xfrm rot="-4083">
              <a:off x="5967608" y="2010493"/>
              <a:ext cx="252600" cy="3231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57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4"/>
            <p:cNvSpPr txBox="1"/>
            <p:nvPr/>
          </p:nvSpPr>
          <p:spPr>
            <a:xfrm>
              <a:off x="6016989" y="2030900"/>
              <a:ext cx="2526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6FA8DC"/>
                  </a:solidFill>
                </a:rPr>
                <a:t>?</a:t>
              </a:r>
              <a:endParaRPr sz="1100">
                <a:solidFill>
                  <a:srgbClr val="6FA8DC"/>
                </a:solidFill>
              </a:endParaRPr>
            </a:p>
          </p:txBody>
        </p:sp>
      </p:grpSp>
      <p:grpSp>
        <p:nvGrpSpPr>
          <p:cNvPr id="305" name="Google Shape;305;p34"/>
          <p:cNvGrpSpPr/>
          <p:nvPr/>
        </p:nvGrpSpPr>
        <p:grpSpPr>
          <a:xfrm>
            <a:off x="6189151" y="2827430"/>
            <a:ext cx="301981" cy="323400"/>
            <a:chOff x="5967608" y="2010343"/>
            <a:chExt cx="301981" cy="323400"/>
          </a:xfrm>
        </p:grpSpPr>
        <p:sp>
          <p:nvSpPr>
            <p:cNvPr id="306" name="Google Shape;306;p34"/>
            <p:cNvSpPr/>
            <p:nvPr/>
          </p:nvSpPr>
          <p:spPr>
            <a:xfrm rot="-4083">
              <a:off x="5967608" y="2010493"/>
              <a:ext cx="252600" cy="3231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4"/>
            <p:cNvSpPr txBox="1"/>
            <p:nvPr/>
          </p:nvSpPr>
          <p:spPr>
            <a:xfrm>
              <a:off x="6016989" y="2030900"/>
              <a:ext cx="2526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6FA8DC"/>
                  </a:solidFill>
                </a:rPr>
                <a:t>?</a:t>
              </a:r>
              <a:endParaRPr sz="1100">
                <a:solidFill>
                  <a:srgbClr val="6FA8DC"/>
                </a:solidFill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 rot="2374513">
            <a:off x="5592102" y="3424515"/>
            <a:ext cx="301985" cy="323405"/>
            <a:chOff x="5967608" y="2010343"/>
            <a:chExt cx="301981" cy="323400"/>
          </a:xfrm>
        </p:grpSpPr>
        <p:sp>
          <p:nvSpPr>
            <p:cNvPr id="309" name="Google Shape;309;p34"/>
            <p:cNvSpPr/>
            <p:nvPr/>
          </p:nvSpPr>
          <p:spPr>
            <a:xfrm rot="-4083">
              <a:off x="5967608" y="2010493"/>
              <a:ext cx="252600" cy="3231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57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4"/>
            <p:cNvSpPr txBox="1"/>
            <p:nvPr/>
          </p:nvSpPr>
          <p:spPr>
            <a:xfrm>
              <a:off x="6016989" y="2030900"/>
              <a:ext cx="2526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6FA8DC"/>
                  </a:solidFill>
                </a:rPr>
                <a:t>?</a:t>
              </a:r>
              <a:endParaRPr sz="1100">
                <a:solidFill>
                  <a:srgbClr val="6FA8D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/>
          <p:nvPr/>
        </p:nvSpPr>
        <p:spPr>
          <a:xfrm>
            <a:off x="1296800" y="712600"/>
            <a:ext cx="818400" cy="31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/ Quiz II</a:t>
            </a:r>
            <a:endParaRPr/>
          </a:p>
        </p:txBody>
      </p:sp>
      <p:sp>
        <p:nvSpPr>
          <p:cNvPr id="317" name="Google Shape;317;p3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35"/>
          <p:cNvSpPr/>
          <p:nvPr/>
        </p:nvSpPr>
        <p:spPr>
          <a:xfrm>
            <a:off x="1545150" y="745350"/>
            <a:ext cx="6053700" cy="33144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TesteExcecao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 args[])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 vet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[3];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c=0; c&lt;4; c++) vet[c] = 0;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catch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(Exception e)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"Houve um erro geral!"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catch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(ArrayIndexOutOfBoundsException e)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"Erro no vetor!"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"Fim do programa."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19" name="Google Shape;319;p35"/>
          <p:cNvSpPr/>
          <p:nvPr/>
        </p:nvSpPr>
        <p:spPr>
          <a:xfrm>
            <a:off x="1545150" y="4138075"/>
            <a:ext cx="6053700" cy="9420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java TesteExcecao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(…) Unreachable catch block for ArrayIndexOutOfBoundsException.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It is already handled by the catch block for Exception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	at TesteExcecao.main(TesteExcecao.java:12)</a:t>
            </a:r>
            <a:endParaRPr sz="1200">
              <a:solidFill>
                <a:srgbClr val="0066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0" name="Google Shape;320;p35"/>
          <p:cNvSpPr/>
          <p:nvPr/>
        </p:nvSpPr>
        <p:spPr>
          <a:xfrm rot="-2213692">
            <a:off x="5968000" y="2517709"/>
            <a:ext cx="550680" cy="460680"/>
          </a:xfrm>
          <a:prstGeom prst="leftUpArrow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400000" dist="19050">
              <a:srgbClr val="000000">
                <a:alpha val="1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/>
          <p:nvPr/>
        </p:nvSpPr>
        <p:spPr>
          <a:xfrm>
            <a:off x="1296800" y="712600"/>
            <a:ext cx="818400" cy="31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/ Quiz III</a:t>
            </a:r>
            <a:endParaRPr/>
          </a:p>
        </p:txBody>
      </p:sp>
      <p:sp>
        <p:nvSpPr>
          <p:cNvPr id="327" name="Google Shape;327;p3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36"/>
          <p:cNvSpPr/>
          <p:nvPr/>
        </p:nvSpPr>
        <p:spPr>
          <a:xfrm>
            <a:off x="1545150" y="745350"/>
            <a:ext cx="6053700" cy="33144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TesteExcecao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 args[])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 vet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[3];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c=0; c&lt;4; c++) vet[c] = 0;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finally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"Entrada garantida .."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"Fim do programa."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9" name="Google Shape;329;p36"/>
          <p:cNvSpPr/>
          <p:nvPr/>
        </p:nvSpPr>
        <p:spPr>
          <a:xfrm>
            <a:off x="1545150" y="4138075"/>
            <a:ext cx="6053700" cy="9420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TesteExcecao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Entrada garantida ..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Exception in thread "main"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   java.lang.ArrayIndexOutOfBoundsException: 3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   at TesteExcecao.main(TesteExcecao.java:7)</a:t>
            </a:r>
            <a:endParaRPr sz="1200">
              <a:solidFill>
                <a:srgbClr val="0066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330" name="Google Shape;330;p36"/>
          <p:cNvGrpSpPr/>
          <p:nvPr/>
        </p:nvGrpSpPr>
        <p:grpSpPr>
          <a:xfrm>
            <a:off x="6189151" y="2605886"/>
            <a:ext cx="301981" cy="323400"/>
            <a:chOff x="5967608" y="2010343"/>
            <a:chExt cx="301981" cy="323400"/>
          </a:xfrm>
        </p:grpSpPr>
        <p:sp>
          <p:nvSpPr>
            <p:cNvPr id="331" name="Google Shape;331;p36"/>
            <p:cNvSpPr/>
            <p:nvPr/>
          </p:nvSpPr>
          <p:spPr>
            <a:xfrm rot="-4083">
              <a:off x="5967608" y="2010493"/>
              <a:ext cx="252600" cy="3231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6"/>
            <p:cNvSpPr txBox="1"/>
            <p:nvPr/>
          </p:nvSpPr>
          <p:spPr>
            <a:xfrm>
              <a:off x="6016989" y="2030900"/>
              <a:ext cx="2526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6FA8DC"/>
                  </a:solidFill>
                </a:rPr>
                <a:t>?</a:t>
              </a:r>
              <a:endParaRPr sz="1100">
                <a:solidFill>
                  <a:srgbClr val="6FA8DC"/>
                </a:solidFill>
              </a:endParaRPr>
            </a:p>
          </p:txBody>
        </p:sp>
      </p:grpSp>
      <p:grpSp>
        <p:nvGrpSpPr>
          <p:cNvPr id="333" name="Google Shape;333;p36"/>
          <p:cNvGrpSpPr/>
          <p:nvPr/>
        </p:nvGrpSpPr>
        <p:grpSpPr>
          <a:xfrm rot="2374513">
            <a:off x="5577990" y="3176159"/>
            <a:ext cx="301985" cy="323405"/>
            <a:chOff x="5967608" y="2010343"/>
            <a:chExt cx="301981" cy="323400"/>
          </a:xfrm>
        </p:grpSpPr>
        <p:sp>
          <p:nvSpPr>
            <p:cNvPr id="334" name="Google Shape;334;p36"/>
            <p:cNvSpPr/>
            <p:nvPr/>
          </p:nvSpPr>
          <p:spPr>
            <a:xfrm rot="-4083">
              <a:off x="5967608" y="2010493"/>
              <a:ext cx="252600" cy="3231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57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6"/>
            <p:cNvSpPr txBox="1"/>
            <p:nvPr/>
          </p:nvSpPr>
          <p:spPr>
            <a:xfrm>
              <a:off x="6016989" y="2030900"/>
              <a:ext cx="2526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6FA8DC"/>
                  </a:solidFill>
                </a:rPr>
                <a:t>?</a:t>
              </a:r>
              <a:endParaRPr sz="1100">
                <a:solidFill>
                  <a:srgbClr val="6FA8D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/>
          <p:nvPr/>
        </p:nvSpPr>
        <p:spPr>
          <a:xfrm>
            <a:off x="1296800" y="712600"/>
            <a:ext cx="818400" cy="31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/ Quiz IV</a:t>
            </a:r>
            <a:endParaRPr/>
          </a:p>
        </p:txBody>
      </p:sp>
      <p:sp>
        <p:nvSpPr>
          <p:cNvPr id="342" name="Google Shape;342;p3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37"/>
          <p:cNvSpPr/>
          <p:nvPr/>
        </p:nvSpPr>
        <p:spPr>
          <a:xfrm>
            <a:off x="1545150" y="745350"/>
            <a:ext cx="6053700" cy="33144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TesteExcecao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 args[])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 vet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[3];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c=0; c&lt;4; c++) vet[c] = 0;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catch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(Exception e)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"Houve um erro geral! Tratando .."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finally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"Finalmente! Liberando recursos .."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"Fim do programa."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44" name="Google Shape;344;p37"/>
          <p:cNvSpPr/>
          <p:nvPr/>
        </p:nvSpPr>
        <p:spPr>
          <a:xfrm>
            <a:off x="1545150" y="4138075"/>
            <a:ext cx="6053700" cy="9420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TesteExcecao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Houve um erro geral! Tratando ..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Finalmente! Liberando recursos ..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Fim do programa.</a:t>
            </a:r>
            <a:endParaRPr sz="1200">
              <a:solidFill>
                <a:srgbClr val="0066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/>
          <p:nvPr/>
        </p:nvSpPr>
        <p:spPr>
          <a:xfrm>
            <a:off x="1296800" y="712600"/>
            <a:ext cx="818400" cy="31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/ Quiz V</a:t>
            </a:r>
            <a:endParaRPr/>
          </a:p>
        </p:txBody>
      </p:sp>
      <p:sp>
        <p:nvSpPr>
          <p:cNvPr id="351" name="Google Shape;351;p3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1545150" y="745350"/>
            <a:ext cx="6053700" cy="33144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TesteExcecao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 args[])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 vet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[3];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c=0; c&lt;4; c++) vet[c] = 0;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catch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(Exception e)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"Houve um erro geral! Tratando .."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finally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"Finalmente! Liberando recursos .."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"Fim do programa."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3" name="Google Shape;353;p38"/>
          <p:cNvSpPr/>
          <p:nvPr/>
        </p:nvSpPr>
        <p:spPr>
          <a:xfrm>
            <a:off x="1545150" y="4138075"/>
            <a:ext cx="6053700" cy="9420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TesteExcecao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Houve um erro geral! Tratando ..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Finalmente! Liberando recursos ..</a:t>
            </a:r>
            <a:endParaRPr sz="1200">
              <a:solidFill>
                <a:srgbClr val="0066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4" name="Google Shape;354;p38"/>
          <p:cNvSpPr/>
          <p:nvPr/>
        </p:nvSpPr>
        <p:spPr>
          <a:xfrm rot="2236690">
            <a:off x="2867272" y="2543950"/>
            <a:ext cx="252606" cy="32299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/>
          <p:nvPr/>
        </p:nvSpPr>
        <p:spPr>
          <a:xfrm>
            <a:off x="1296800" y="712600"/>
            <a:ext cx="818400" cy="31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/ Quiz VI</a:t>
            </a:r>
            <a:endParaRPr/>
          </a:p>
        </p:txBody>
      </p:sp>
      <p:sp>
        <p:nvSpPr>
          <p:cNvPr id="361" name="Google Shape;361;p3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1545150" y="745350"/>
            <a:ext cx="6053700" cy="33144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TesteExcecao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 args[])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 vet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[3];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c=0; c&lt;4; c++) vet[c] = 0;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catch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(ArithmeticException e)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"Erro aritmetico! Tratando .."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finally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"Finalmente! Liberando recursos .."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"Fim do programa."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63" name="Google Shape;363;p39"/>
          <p:cNvSpPr/>
          <p:nvPr/>
        </p:nvSpPr>
        <p:spPr>
          <a:xfrm>
            <a:off x="1545150" y="4138075"/>
            <a:ext cx="6053700" cy="9420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TesteExcecao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Finalmente! Liberando recursos .. Exception in thread "main" 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java.lang.ArrayIndexOutOfBoundsException: 3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	at TesteExcecao.main(TesteExcecao.java:7)</a:t>
            </a:r>
            <a:endParaRPr sz="1200">
              <a:solidFill>
                <a:srgbClr val="0066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64" name="Google Shape;364;p39"/>
          <p:cNvSpPr/>
          <p:nvPr/>
        </p:nvSpPr>
        <p:spPr>
          <a:xfrm rot="-1568344">
            <a:off x="4419484" y="2007682"/>
            <a:ext cx="252638" cy="32294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Disparando uma Exceção Existente</a:t>
            </a:r>
            <a:endParaRPr/>
          </a:p>
        </p:txBody>
      </p:sp>
      <p:sp>
        <p:nvSpPr>
          <p:cNvPr id="370" name="Google Shape;370;p40"/>
          <p:cNvSpPr txBox="1"/>
          <p:nvPr>
            <p:ph idx="1" type="body"/>
          </p:nvPr>
        </p:nvSpPr>
        <p:spPr>
          <a:xfrm>
            <a:off x="311700" y="3587050"/>
            <a:ext cx="8520600" cy="13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Quando o inesperado acontecer, ele precisa disparar a exceção criando um novo objeto da classe de exceção apropriada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Isso é feito através da palavra reservada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throw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1" name="Google Shape;371;p4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40"/>
          <p:cNvSpPr txBox="1"/>
          <p:nvPr>
            <p:ph idx="1" type="body"/>
          </p:nvPr>
        </p:nvSpPr>
        <p:spPr>
          <a:xfrm>
            <a:off x="311700" y="1093375"/>
            <a:ext cx="8520600" cy="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Conforme mencionado, um método pode disparar uma exceção, indicando que algo inesperado aconteceu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3" name="Google Shape;373;p40"/>
          <p:cNvSpPr txBox="1"/>
          <p:nvPr>
            <p:ph idx="1" type="body"/>
          </p:nvPr>
        </p:nvSpPr>
        <p:spPr>
          <a:xfrm>
            <a:off x="311700" y="2047524"/>
            <a:ext cx="8520600" cy="14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Para um método disparar uma exceção, é necessário indicar quais exceções o método pode disparar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Isso é feito através da palavra reservada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throws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Opcional para as exceções não checadas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Disparando uma Exceção Existente</a:t>
            </a:r>
            <a:endParaRPr/>
          </a:p>
        </p:txBody>
      </p:sp>
      <p:sp>
        <p:nvSpPr>
          <p:cNvPr id="379" name="Google Shape;379;p4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41"/>
          <p:cNvSpPr/>
          <p:nvPr/>
        </p:nvSpPr>
        <p:spPr>
          <a:xfrm>
            <a:off x="402150" y="787683"/>
            <a:ext cx="7231800" cy="20274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ArquivoTexto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arquivo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abrir(String nome)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throws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NullPointerException, IOException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(nome ==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null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throw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NullPointerException();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arquivo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File(nome);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(!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arquivo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.exists())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throw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IOException();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1" name="Google Shape;381;p41"/>
          <p:cNvSpPr/>
          <p:nvPr/>
        </p:nvSpPr>
        <p:spPr>
          <a:xfrm>
            <a:off x="402150" y="4223242"/>
            <a:ext cx="7231800" cy="8145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javac Principal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Principal.java:8: error: unreported exception IOException; must be caught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or declared to be thrown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      arq.abrir("/nome/de/arquivo/errado.txt");</a:t>
            </a:r>
            <a:endParaRPr sz="1200">
              <a:solidFill>
                <a:srgbClr val="0066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2" name="Google Shape;382;p41"/>
          <p:cNvSpPr/>
          <p:nvPr/>
        </p:nvSpPr>
        <p:spPr>
          <a:xfrm>
            <a:off x="402150" y="2918413"/>
            <a:ext cx="7231800" cy="12015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 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Principal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 args[])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ArquivoTexto arq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ArquivoTexto();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arq.abrir(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"/nome/de/arquivo/errado.txt"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3" name="Google Shape;383;p41"/>
          <p:cNvSpPr/>
          <p:nvPr/>
        </p:nvSpPr>
        <p:spPr>
          <a:xfrm>
            <a:off x="3480325" y="1374650"/>
            <a:ext cx="3772800" cy="180900"/>
          </a:xfrm>
          <a:prstGeom prst="roundRect">
            <a:avLst>
              <a:gd fmla="val 16667" name="adj"/>
            </a:avLst>
          </a:prstGeom>
          <a:solidFill>
            <a:srgbClr val="CFE2F3">
              <a:alpha val="41180"/>
            </a:srgbClr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1"/>
          <p:cNvSpPr txBox="1"/>
          <p:nvPr/>
        </p:nvSpPr>
        <p:spPr>
          <a:xfrm>
            <a:off x="6893275" y="698200"/>
            <a:ext cx="2091000" cy="445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Indicando que o método pode disparar exceções</a:t>
            </a:r>
            <a:endParaRPr sz="1300"/>
          </a:p>
        </p:txBody>
      </p:sp>
      <p:cxnSp>
        <p:nvCxnSpPr>
          <p:cNvPr id="385" name="Google Shape;385;p41"/>
          <p:cNvCxnSpPr>
            <a:stCxn id="383" idx="0"/>
            <a:endCxn id="384" idx="1"/>
          </p:cNvCxnSpPr>
          <p:nvPr/>
        </p:nvCxnSpPr>
        <p:spPr>
          <a:xfrm flipH="1" rot="10800000">
            <a:off x="5366725" y="920750"/>
            <a:ext cx="1526700" cy="4539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41"/>
          <p:cNvSpPr/>
          <p:nvPr/>
        </p:nvSpPr>
        <p:spPr>
          <a:xfrm>
            <a:off x="2489725" y="1624425"/>
            <a:ext cx="3091200" cy="180900"/>
          </a:xfrm>
          <a:prstGeom prst="roundRect">
            <a:avLst>
              <a:gd fmla="val 16667" name="adj"/>
            </a:avLst>
          </a:prstGeom>
          <a:solidFill>
            <a:srgbClr val="CFE2F3">
              <a:alpha val="41180"/>
            </a:srgbClr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1"/>
          <p:cNvSpPr/>
          <p:nvPr/>
        </p:nvSpPr>
        <p:spPr>
          <a:xfrm>
            <a:off x="2932825" y="2129600"/>
            <a:ext cx="2323500" cy="180900"/>
          </a:xfrm>
          <a:prstGeom prst="roundRect">
            <a:avLst>
              <a:gd fmla="val 16667" name="adj"/>
            </a:avLst>
          </a:prstGeom>
          <a:solidFill>
            <a:srgbClr val="CFE2F3">
              <a:alpha val="41180"/>
            </a:srgbClr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1"/>
          <p:cNvSpPr txBox="1"/>
          <p:nvPr/>
        </p:nvSpPr>
        <p:spPr>
          <a:xfrm>
            <a:off x="6893275" y="2076856"/>
            <a:ext cx="2091000" cy="295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Disparando exceções</a:t>
            </a:r>
            <a:endParaRPr sz="1300"/>
          </a:p>
        </p:txBody>
      </p:sp>
      <p:cxnSp>
        <p:nvCxnSpPr>
          <p:cNvPr id="389" name="Google Shape;389;p41"/>
          <p:cNvCxnSpPr>
            <a:stCxn id="386" idx="3"/>
            <a:endCxn id="388" idx="1"/>
          </p:cNvCxnSpPr>
          <p:nvPr/>
        </p:nvCxnSpPr>
        <p:spPr>
          <a:xfrm>
            <a:off x="5580925" y="1714875"/>
            <a:ext cx="1312500" cy="5100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1"/>
          <p:cNvCxnSpPr>
            <a:stCxn id="387" idx="3"/>
            <a:endCxn id="388" idx="1"/>
          </p:cNvCxnSpPr>
          <p:nvPr/>
        </p:nvCxnSpPr>
        <p:spPr>
          <a:xfrm>
            <a:off x="5256325" y="2220050"/>
            <a:ext cx="1637100" cy="48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41"/>
          <p:cNvSpPr/>
          <p:nvPr/>
        </p:nvSpPr>
        <p:spPr>
          <a:xfrm>
            <a:off x="820375" y="3509650"/>
            <a:ext cx="3836400" cy="180900"/>
          </a:xfrm>
          <a:prstGeom prst="roundRect">
            <a:avLst>
              <a:gd fmla="val 16667" name="adj"/>
            </a:avLst>
          </a:prstGeom>
          <a:solidFill>
            <a:srgbClr val="CFE2F3">
              <a:alpha val="41180"/>
            </a:srgbClr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1"/>
          <p:cNvSpPr txBox="1"/>
          <p:nvPr/>
        </p:nvSpPr>
        <p:spPr>
          <a:xfrm>
            <a:off x="6893275" y="2998968"/>
            <a:ext cx="2091000" cy="1040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Como o método abrir pode disparar </a:t>
            </a: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IOException</a:t>
            </a:r>
            <a:r>
              <a:rPr lang="en" sz="1300"/>
              <a:t>, que é uma exceção checada, ela precisa ser tratada</a:t>
            </a:r>
            <a:endParaRPr sz="1300"/>
          </a:p>
        </p:txBody>
      </p:sp>
      <p:cxnSp>
        <p:nvCxnSpPr>
          <p:cNvPr id="393" name="Google Shape;393;p41"/>
          <p:cNvCxnSpPr>
            <a:stCxn id="391" idx="3"/>
            <a:endCxn id="392" idx="1"/>
          </p:cNvCxnSpPr>
          <p:nvPr/>
        </p:nvCxnSpPr>
        <p:spPr>
          <a:xfrm flipH="1" rot="10800000">
            <a:off x="4656775" y="3519100"/>
            <a:ext cx="2236500" cy="810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1"/>
          <p:cNvCxnSpPr>
            <a:endCxn id="392" idx="1"/>
          </p:cNvCxnSpPr>
          <p:nvPr/>
        </p:nvCxnSpPr>
        <p:spPr>
          <a:xfrm flipH="1" rot="10800000">
            <a:off x="5214175" y="3519168"/>
            <a:ext cx="1679100" cy="9540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093375"/>
            <a:ext cx="85206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Existem duas formas de asserções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Asserção simples</a:t>
            </a:r>
            <a:endParaRPr b="1"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1332106" y="2022100"/>
            <a:ext cx="5406000" cy="6096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// Sintaxe: assert &lt;expressão1&gt;;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assert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 &gt;= 0;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2388775"/>
            <a:ext cx="85206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Asserção </a:t>
            </a:r>
            <a:r>
              <a:rPr b="1" lang="en"/>
              <a:t>com mensagem</a:t>
            </a:r>
            <a:endParaRPr b="1"/>
          </a:p>
        </p:txBody>
      </p:sp>
      <p:sp>
        <p:nvSpPr>
          <p:cNvPr id="79" name="Google Shape;79;p15"/>
          <p:cNvSpPr/>
          <p:nvPr/>
        </p:nvSpPr>
        <p:spPr>
          <a:xfrm>
            <a:off x="1332106" y="3317500"/>
            <a:ext cx="5406000" cy="6096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// Sintaxe: assert &lt;expressão1&gt; : &lt;expressão2&gt;;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assert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 &gt;= 0 : </a:t>
            </a:r>
            <a:r>
              <a:rPr lang="en" sz="13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"i deve ser positivo"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300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Disparando uma Exceção Existente</a:t>
            </a:r>
            <a:endParaRPr/>
          </a:p>
        </p:txBody>
      </p:sp>
      <p:sp>
        <p:nvSpPr>
          <p:cNvPr id="400" name="Google Shape;400;p4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42"/>
          <p:cNvSpPr/>
          <p:nvPr/>
        </p:nvSpPr>
        <p:spPr>
          <a:xfrm>
            <a:off x="402150" y="787683"/>
            <a:ext cx="7231800" cy="20274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ArquivoTexto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arquivo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abrir(String nome)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throws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NullPointerException, IOException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(nome ==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null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throw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NullPointerException();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arquivo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File(nome);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(!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arquivo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.exists())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throw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IOException();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2" name="Google Shape;402;p42"/>
          <p:cNvSpPr/>
          <p:nvPr/>
        </p:nvSpPr>
        <p:spPr>
          <a:xfrm>
            <a:off x="402150" y="2913947"/>
            <a:ext cx="7231800" cy="20886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 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Principal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 args[])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ArquivoTexto arq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ArquivoTexto();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arq.abrir(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"/nome/de/arquivo/errado.txt"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catch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(IOException e)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"Arquivo não encontrado!"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3" name="Google Shape;403;p42"/>
          <p:cNvSpPr/>
          <p:nvPr/>
        </p:nvSpPr>
        <p:spPr>
          <a:xfrm>
            <a:off x="4430883" y="4522619"/>
            <a:ext cx="3499200" cy="5784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javac Principal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Arquivo não encontrado!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4" name="Google Shape;404;p42"/>
          <p:cNvSpPr txBox="1"/>
          <p:nvPr/>
        </p:nvSpPr>
        <p:spPr>
          <a:xfrm>
            <a:off x="6138325" y="2371853"/>
            <a:ext cx="2356500" cy="956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Tratar a exceção </a:t>
            </a: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NullPointerException</a:t>
            </a:r>
            <a:r>
              <a:rPr lang="en" sz="1300"/>
              <a:t> é opcional, uma vez que ela é uma exceção não checada</a:t>
            </a:r>
            <a:endParaRPr sz="1300"/>
          </a:p>
        </p:txBody>
      </p:sp>
      <p:cxnSp>
        <p:nvCxnSpPr>
          <p:cNvPr id="405" name="Google Shape;405;p42"/>
          <p:cNvCxnSpPr>
            <a:endCxn id="406" idx="1"/>
          </p:cNvCxnSpPr>
          <p:nvPr/>
        </p:nvCxnSpPr>
        <p:spPr>
          <a:xfrm flipH="1" rot="10800000">
            <a:off x="3062125" y="3788781"/>
            <a:ext cx="3076200" cy="3387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42"/>
          <p:cNvSpPr txBox="1"/>
          <p:nvPr/>
        </p:nvSpPr>
        <p:spPr>
          <a:xfrm>
            <a:off x="6138325" y="3397731"/>
            <a:ext cx="2356500" cy="782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Mas tratar a </a:t>
            </a: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IOException </a:t>
            </a:r>
            <a:r>
              <a:rPr lang="en" sz="1300"/>
              <a:t>é obrigatória, uma vez que ela é exceção checada</a:t>
            </a:r>
            <a:endParaRPr sz="1300"/>
          </a:p>
        </p:txBody>
      </p:sp>
      <p:cxnSp>
        <p:nvCxnSpPr>
          <p:cNvPr id="407" name="Google Shape;407;p42"/>
          <p:cNvCxnSpPr/>
          <p:nvPr/>
        </p:nvCxnSpPr>
        <p:spPr>
          <a:xfrm flipH="1" rot="10800000">
            <a:off x="1453525" y="3132653"/>
            <a:ext cx="4692000" cy="465600"/>
          </a:xfrm>
          <a:prstGeom prst="bentConnector3">
            <a:avLst>
              <a:gd fmla="val 90373" name="adj1"/>
            </a:avLst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Criando uma Nova Exceção</a:t>
            </a:r>
            <a:endParaRPr/>
          </a:p>
        </p:txBody>
      </p:sp>
      <p:sp>
        <p:nvSpPr>
          <p:cNvPr id="413" name="Google Shape;413;p43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Criar uma </a:t>
            </a:r>
            <a:r>
              <a:rPr b="1" lang="en"/>
              <a:t>nova exceção</a:t>
            </a:r>
            <a:r>
              <a:rPr lang="en"/>
              <a:t> é criar uma </a:t>
            </a:r>
            <a:r>
              <a:rPr b="1" lang="en"/>
              <a:t>nova classe</a:t>
            </a:r>
            <a:r>
              <a:rPr lang="en"/>
              <a:t> de exceção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De preferência, essa classe deve herdar uma classe de exceção já existente e que esteja mais relacionada com ela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Caso não tenha, ela deve herdar 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Exception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Uma vez criada, ela pode ser disparada como qualquer outra exceção</a:t>
            </a:r>
            <a:endParaRPr/>
          </a:p>
        </p:txBody>
      </p:sp>
      <p:sp>
        <p:nvSpPr>
          <p:cNvPr id="414" name="Google Shape;414;p4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Criando uma Nova Exceção</a:t>
            </a:r>
            <a:endParaRPr/>
          </a:p>
        </p:txBody>
      </p:sp>
      <p:sp>
        <p:nvSpPr>
          <p:cNvPr id="420" name="Google Shape;420;p4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44"/>
          <p:cNvSpPr/>
          <p:nvPr/>
        </p:nvSpPr>
        <p:spPr>
          <a:xfrm>
            <a:off x="402150" y="1168675"/>
            <a:ext cx="8191500" cy="27924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java.io.FileNotFoundException;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ArquivoTextoNaoEncontradoException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FileNotFoundException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final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long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serialVersionUID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1L;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ArquivoTextoNaoEncontradoException()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"Arquivo texto não encontrado"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ArquivoTextoNaoEncontradoException(String s)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super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(s);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da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NullPointerException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7" name="Google Shape;427;p4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45"/>
          <p:cNvSpPr/>
          <p:nvPr/>
        </p:nvSpPr>
        <p:spPr>
          <a:xfrm>
            <a:off x="402150" y="1168675"/>
            <a:ext cx="8191500" cy="30645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package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java.lang;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NullPointerException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RuntimeException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46464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final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long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serialVersionUID = 5162710183389028792L;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  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NullPointerException()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      super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  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NullPointerException(String s)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      super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(s);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public String getMessage() ...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46"/>
          <p:cNvSpPr txBox="1"/>
          <p:nvPr/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54F5B"/>
                </a:solidFill>
              </a:rPr>
              <a:t>Laboratório</a:t>
            </a:r>
            <a:endParaRPr b="1" sz="3000">
              <a:solidFill>
                <a:srgbClr val="454F5B"/>
              </a:solidFill>
            </a:endParaRPr>
          </a:p>
        </p:txBody>
      </p:sp>
      <p:sp>
        <p:nvSpPr>
          <p:cNvPr id="435" name="Google Shape;435;p46"/>
          <p:cNvSpPr txBox="1"/>
          <p:nvPr/>
        </p:nvSpPr>
        <p:spPr>
          <a:xfrm>
            <a:off x="311700" y="1093375"/>
            <a:ext cx="85206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en" sz="2000">
                <a:solidFill>
                  <a:srgbClr val="595959"/>
                </a:solidFill>
              </a:rPr>
              <a:t>Disponível no Moodle</a:t>
            </a:r>
            <a:endParaRPr sz="2000">
              <a:solidFill>
                <a:srgbClr val="595959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1600"/>
              <a:buChar char="▢"/>
            </a:pPr>
            <a:r>
              <a:rPr lang="en" sz="1600">
                <a:solidFill>
                  <a:srgbClr val="0084D1"/>
                </a:solidFill>
              </a:rPr>
              <a:t>bit.ly/iartes-moodle</a:t>
            </a:r>
            <a:endParaRPr sz="1600">
              <a:solidFill>
                <a:srgbClr val="595959"/>
              </a:solidFill>
            </a:endParaRPr>
          </a:p>
        </p:txBody>
      </p:sp>
      <p:pic>
        <p:nvPicPr>
          <p:cNvPr id="436" name="Google Shape;4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350" y="-90487"/>
            <a:ext cx="40767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414900" y="995125"/>
            <a:ext cx="6012600" cy="39072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Livro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String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titulo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anoPublicacao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CCCC"/>
                </a:solidFill>
                <a:latin typeface="Courier"/>
                <a:ea typeface="Courier"/>
                <a:cs typeface="Courier"/>
                <a:sym typeface="Courier"/>
              </a:rPr>
              <a:t>  // getTitulo, setTitulo ...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getAnoPublicacao()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assert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anoPublicacao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&gt;= 0 :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"ano de publicação é negativo"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anoPublicacao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setAnoPublicacao(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anoPublicacao)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(anoPublicacao &gt; 0)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anoPublicacao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anoPublicacao;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anoPublicacao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0;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assert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.anoPublicacao &gt;= 0;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811932" y="2311606"/>
            <a:ext cx="669600" cy="180900"/>
          </a:xfrm>
          <a:prstGeom prst="roundRect">
            <a:avLst>
              <a:gd fmla="val 16667" name="adj"/>
            </a:avLst>
          </a:prstGeom>
          <a:solidFill>
            <a:srgbClr val="CFE2F3">
              <a:alpha val="41180"/>
            </a:srgbClr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811932" y="4299861"/>
            <a:ext cx="669600" cy="180900"/>
          </a:xfrm>
          <a:prstGeom prst="roundRect">
            <a:avLst>
              <a:gd fmla="val 16667" name="adj"/>
            </a:avLst>
          </a:prstGeom>
          <a:solidFill>
            <a:srgbClr val="CFE2F3">
              <a:alpha val="41180"/>
            </a:srgbClr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5463453" y="3544700"/>
            <a:ext cx="1936500" cy="112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Pela lógica do método,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essa asserção nunca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seria verdadeira. Esse </a:t>
            </a:r>
            <a:br>
              <a:rPr lang="en" sz="1300"/>
            </a:br>
            <a:r>
              <a:rPr lang="en" sz="1300"/>
              <a:t>é um dos objetivos das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asserções!</a:t>
            </a:r>
            <a:endParaRPr sz="1300"/>
          </a:p>
        </p:txBody>
      </p:sp>
      <p:cxnSp>
        <p:nvCxnSpPr>
          <p:cNvPr id="90" name="Google Shape;90;p16"/>
          <p:cNvCxnSpPr>
            <a:endCxn id="89" idx="1"/>
          </p:cNvCxnSpPr>
          <p:nvPr/>
        </p:nvCxnSpPr>
        <p:spPr>
          <a:xfrm flipH="1" rot="10800000">
            <a:off x="3788853" y="4108700"/>
            <a:ext cx="1674600" cy="2868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Usando Asserções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940967"/>
            <a:ext cx="8832300" cy="13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Por </a:t>
            </a:r>
            <a:r>
              <a:rPr b="1" lang="en"/>
              <a:t>padrão</a:t>
            </a:r>
            <a:r>
              <a:rPr lang="en"/>
              <a:t>, as asserções são </a:t>
            </a:r>
            <a:r>
              <a:rPr b="1" lang="en"/>
              <a:t>desabilitadas</a:t>
            </a:r>
            <a:r>
              <a:rPr lang="en"/>
              <a:t> na execução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Para habilitá-las, usa-se a opção </a:t>
            </a:r>
            <a:r>
              <a:rPr b="1" lang="en">
                <a:latin typeface="Courier"/>
                <a:ea typeface="Courier"/>
                <a:cs typeface="Courier"/>
                <a:sym typeface="Courier"/>
              </a:rPr>
              <a:t>-ea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No </a:t>
            </a:r>
            <a:r>
              <a:rPr lang="en"/>
              <a:t>Eclipse: Menu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Run</a:t>
            </a:r>
            <a:r>
              <a:rPr lang="en"/>
              <a:t> »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Run Configurations…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/>
              <a:t>» Tab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Arguments</a:t>
            </a:r>
            <a:r>
              <a:rPr lang="en"/>
              <a:t> » </a:t>
            </a:r>
            <a:br>
              <a:rPr lang="en"/>
            </a:br>
            <a:r>
              <a:rPr lang="en"/>
              <a:t>                                                                                      Use “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-ea</a:t>
            </a:r>
            <a:r>
              <a:rPr lang="en"/>
              <a:t>” no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VM Arguments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873486" y="2006600"/>
            <a:ext cx="4778100" cy="16791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TesteAssercao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 args[])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anoAtual = -2077;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assert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anoAtual &gt; 0 :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"Ano atual negativo"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"Ano Atual: 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anoAtual);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873486" y="3771200"/>
            <a:ext cx="6824100" cy="13032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javac TesteAssercao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TesteAssercao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Ano Atual: -2077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-ea TesteAssercao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Exception in thread "main" java.lang.AssertionError: Ano atual negativo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        at TesteAssercao.main(TesteAssercao.java:8)</a:t>
            </a:r>
            <a:endParaRPr sz="1200">
              <a:solidFill>
                <a:srgbClr val="0066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299486" y="3876311"/>
            <a:ext cx="1352100" cy="286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Padrão</a:t>
            </a:r>
            <a:endParaRPr sz="1300"/>
          </a:p>
        </p:txBody>
      </p:sp>
      <p:cxnSp>
        <p:nvCxnSpPr>
          <p:cNvPr id="101" name="Google Shape;101;p17"/>
          <p:cNvCxnSpPr>
            <a:endCxn id="100" idx="1"/>
          </p:cNvCxnSpPr>
          <p:nvPr/>
        </p:nvCxnSpPr>
        <p:spPr>
          <a:xfrm flipH="1" rot="10800000">
            <a:off x="2511786" y="4019711"/>
            <a:ext cx="1787700" cy="3336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7"/>
          <p:cNvSpPr txBox="1"/>
          <p:nvPr/>
        </p:nvSpPr>
        <p:spPr>
          <a:xfrm>
            <a:off x="4299486" y="4257311"/>
            <a:ext cx="1352100" cy="286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 asserções</a:t>
            </a:r>
            <a:endParaRPr sz="1300"/>
          </a:p>
        </p:txBody>
      </p:sp>
      <p:cxnSp>
        <p:nvCxnSpPr>
          <p:cNvPr id="103" name="Google Shape;103;p17"/>
          <p:cNvCxnSpPr>
            <a:endCxn id="102" idx="1"/>
          </p:cNvCxnSpPr>
          <p:nvPr/>
        </p:nvCxnSpPr>
        <p:spPr>
          <a:xfrm flipH="1" rot="10800000">
            <a:off x="3273786" y="4400711"/>
            <a:ext cx="1025700" cy="2418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Usando Asserções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Asserções são normalmente utilizadas em três casos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Pré-condições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Usado no início dos métodos, para garantir que condições iniciais para a execução do método sejam satisfeitas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Condições intermediárias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Usado no meio dos métodos para garantir que até o momento o método está se comportando conforme esperado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Pós-condições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Usado no final dos métodos para garantir que as alterações realizadas pelo método são válidas</a:t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Asserções</a:t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093375"/>
            <a:ext cx="8790000" cy="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Normalmente, asserções são habilitadas durante o desenvolvimento e testes, e desabilitadas para produção, o que melhora a performance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489" y="3258244"/>
            <a:ext cx="3256100" cy="181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>
            <a:off x="4035767" y="3103325"/>
            <a:ext cx="867900" cy="198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886650"/>
            <a:ext cx="8790000" cy="29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Como asserções podem ser desabilitadas (e são, por padrão), os programas </a:t>
            </a:r>
            <a:r>
              <a:rPr b="1" lang="en"/>
              <a:t>não podem assumir</a:t>
            </a:r>
            <a:r>
              <a:rPr lang="en"/>
              <a:t> que as verificações serão executadas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 execução da asserção não deve alterar o estado do programa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Por isso, asserções não são </a:t>
            </a:r>
            <a:br>
              <a:rPr lang="en"/>
            </a:br>
            <a:r>
              <a:rPr lang="en"/>
              <a:t>normalmente utilizadas para </a:t>
            </a:r>
            <a:br>
              <a:rPr lang="en"/>
            </a:br>
            <a:r>
              <a:rPr lang="en"/>
              <a:t>verificar a validade de argumentos </a:t>
            </a:r>
            <a:br>
              <a:rPr lang="en"/>
            </a:br>
            <a:r>
              <a:rPr lang="en"/>
              <a:t>passados para os métodos, uma </a:t>
            </a:r>
            <a:br>
              <a:rPr lang="en"/>
            </a:br>
            <a:r>
              <a:rPr lang="en"/>
              <a:t>vez que essa validade deve ser </a:t>
            </a:r>
            <a:br>
              <a:rPr lang="en"/>
            </a:br>
            <a:r>
              <a:rPr lang="en"/>
              <a:t>garantida sempre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0" y="1638300"/>
            <a:ext cx="4672299" cy="21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Tratamento de Exceções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Exceções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2619025"/>
            <a:ext cx="8520600" cy="13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Nomenclatura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Quando uma exceção </a:t>
            </a:r>
            <a:r>
              <a:rPr b="1" lang="en"/>
              <a:t>ocorre</a:t>
            </a:r>
            <a:r>
              <a:rPr lang="en"/>
              <a:t>, dizemos que uma exceção foi “</a:t>
            </a:r>
            <a:r>
              <a:rPr b="1" lang="en"/>
              <a:t>disparada</a:t>
            </a:r>
            <a:r>
              <a:rPr lang="en"/>
              <a:t>”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Em seguida, essa exceção pode ser “</a:t>
            </a:r>
            <a:r>
              <a:rPr b="1" lang="en"/>
              <a:t>capturada</a:t>
            </a:r>
            <a:r>
              <a:rPr lang="en"/>
              <a:t>”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Uma vez capturada, ela pode ser “</a:t>
            </a:r>
            <a:r>
              <a:rPr b="1" lang="en"/>
              <a:t>tratada</a:t>
            </a:r>
            <a:r>
              <a:rPr lang="en"/>
              <a:t>”</a:t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093375"/>
            <a:ext cx="8520600" cy="1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Uma exceção é um </a:t>
            </a:r>
            <a:r>
              <a:rPr b="1" lang="en"/>
              <a:t>sinal de erro</a:t>
            </a:r>
            <a:r>
              <a:rPr lang="en"/>
              <a:t> que um </a:t>
            </a:r>
            <a:r>
              <a:rPr b="1" lang="en"/>
              <a:t>método emite</a:t>
            </a:r>
            <a:r>
              <a:rPr lang="en"/>
              <a:t> quando suas restrições são violadas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Ao contrário dos erros de sintaxe, que acontecem em tempo de compilação,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As exceções acontecem (e podem ser tratadas) em </a:t>
            </a:r>
            <a:r>
              <a:rPr b="1" lang="en"/>
              <a:t>tempo de execução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