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7F4F6F-1906-4B9A-BA06-495AD8D0A00D}">
  <a:tblStyle styleId="{337F4F6F-1906-4B9A-BA06-495AD8D0A0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43d3c581f_2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43d3c581f_2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43d3c581f_2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43d3c581f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66e364ac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66e364ac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43d3c581f_2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43d3c581f_2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7722bfa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7722bfa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43d3c581f_2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43d3c581f_2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66e364ac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966e364ac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66e364ac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66e364ac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66e364ac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66e364ac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6a2ca9bb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6a2ca9bb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6a2ca9bb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6a2ca9bb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43d3c581f_2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43d3c581f_2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6a2ca9bb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96a2ca9bb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6a2ca9bb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96a2ca9bb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96a2ca9bb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96a2ca9bb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7722bfa4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7722bfa4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8642552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8642552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98642552a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98642552a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98642552a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98642552a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98642552a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98642552a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8642552a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98642552a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98642552a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98642552a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454113be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454113be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98642552a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98642552a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98642552a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98642552a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8642552a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8642552a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98642552a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98642552a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98642552a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98642552a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98642552a0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98642552a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98642552a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98642552a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98e838552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98e838552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98e838552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98e83855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98e838552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98e83855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454113be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454113be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98e838552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98e838552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98e838552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98e838552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98e838552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98e838552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98e838552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98e838552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98e838552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98e838552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98e838552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98e838552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98e838552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98e838552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98e838552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98e838552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98e838552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98e838552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8e838552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8e838552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454113be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454113be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98e838552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98e838552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97722bfa4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97722bfa4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8e838552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8e838552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98e8385528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98e838552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98e8385528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98e8385528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98e838552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98e838552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98e8385528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98e838552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98b8fd30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98b8fd30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98e8385528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98e8385528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43d3c581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43d3c581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66e364ac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66e364ac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43d3c581f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43d3c581f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66e364ac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66e364ac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diogosoaresm@ufam.edu.br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/>
        </p:nvSpPr>
        <p:spPr>
          <a:xfrm>
            <a:off x="3919550" y="4125025"/>
            <a:ext cx="3956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Prof. Diogo Soares </a:t>
            </a:r>
            <a:br>
              <a:rPr lang="en">
                <a:solidFill>
                  <a:srgbClr val="454F5B"/>
                </a:solidFill>
              </a:rPr>
            </a:br>
            <a:r>
              <a:rPr i="1" lang="en" sz="1300">
                <a:solidFill>
                  <a:srgbClr val="454F5B"/>
                </a:solidFill>
              </a:rPr>
              <a:t>com base nos materiais </a:t>
            </a:r>
            <a:br>
              <a:rPr i="1" lang="en" sz="1300">
                <a:solidFill>
                  <a:srgbClr val="454F5B"/>
                </a:solidFill>
              </a:rPr>
            </a:br>
            <a:r>
              <a:rPr i="1" lang="en" sz="1300">
                <a:solidFill>
                  <a:srgbClr val="454F5B"/>
                </a:solidFill>
              </a:rPr>
              <a:t>do prof. Dr. Horácio Fernandes</a:t>
            </a:r>
            <a:endParaRPr i="1" sz="1300">
              <a:solidFill>
                <a:srgbClr val="454F5B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97A7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diogosoaresm@ufam.edu.br</a:t>
            </a:r>
            <a:r>
              <a:rPr lang="en">
                <a:solidFill>
                  <a:srgbClr val="0084D1"/>
                </a:solidFill>
              </a:rPr>
              <a:t>	</a:t>
            </a:r>
            <a:endParaRPr>
              <a:solidFill>
                <a:srgbClr val="0084D1"/>
              </a:solidFill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111" y="4606958"/>
            <a:ext cx="638250" cy="5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/>
        </p:nvSpPr>
        <p:spPr>
          <a:xfrm>
            <a:off x="419100" y="205051"/>
            <a:ext cx="64611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54F5B"/>
                </a:solidFill>
              </a:rPr>
              <a:t>Universidade Federal do Amazonas</a:t>
            </a:r>
            <a:endParaRPr sz="1500">
              <a:solidFill>
                <a:srgbClr val="454F5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54F5B"/>
                </a:solidFill>
              </a:rPr>
              <a:t>Instituto de Computação</a:t>
            </a:r>
            <a:endParaRPr sz="1500">
              <a:solidFill>
                <a:srgbClr val="454F5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54F5B"/>
                </a:solidFill>
              </a:rPr>
              <a:t>DevTITANS - Desenvolvimento, Tecnologia e Inovação em </a:t>
            </a:r>
            <a:br>
              <a:rPr lang="en" sz="1500">
                <a:solidFill>
                  <a:srgbClr val="454F5B"/>
                </a:solidFill>
              </a:rPr>
            </a:br>
            <a:r>
              <a:rPr lang="en" sz="1500">
                <a:solidFill>
                  <a:srgbClr val="454F5B"/>
                </a:solidFill>
              </a:rPr>
              <a:t>                      Android e Sistemas Embarcados</a:t>
            </a:r>
            <a:endParaRPr sz="1500">
              <a:solidFill>
                <a:srgbClr val="454F5B"/>
              </a:solidFill>
            </a:endParaRPr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9674" y="307036"/>
            <a:ext cx="1900427" cy="95433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4022703" y="1943089"/>
            <a:ext cx="1188600" cy="1188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114300" y="4691075"/>
            <a:ext cx="28629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ColabWeb: </a:t>
            </a:r>
            <a:r>
              <a:rPr lang="en">
                <a:solidFill>
                  <a:srgbClr val="0084D1"/>
                </a:solidFill>
              </a:rPr>
              <a:t>bit.ly/iartes-moodle</a:t>
            </a:r>
            <a:endParaRPr>
              <a:solidFill>
                <a:srgbClr val="0084D1"/>
              </a:solidFill>
            </a:endParaRPr>
          </a:p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3919538" y="2144725"/>
            <a:ext cx="47784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500"/>
              <a:buNone/>
              <a:defRPr b="1" sz="3500">
                <a:solidFill>
                  <a:srgbClr val="454F5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415183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  <a:defRPr b="1" sz="3000">
                <a:solidFill>
                  <a:srgbClr val="454F5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2000"/>
              <a:buChar char="▣"/>
              <a:defRPr sz="20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1600"/>
              <a:buChar char="▢"/>
              <a:defRPr sz="16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CDDC39"/>
              </a:buClr>
              <a:buSzPts val="1400"/>
              <a:buChar char="○"/>
              <a:defRPr i="1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54F5B"/>
                </a:solidFill>
              </a:defRPr>
            </a:lvl1pPr>
            <a:lvl2pPr lvl="1">
              <a:buNone/>
              <a:defRPr>
                <a:solidFill>
                  <a:srgbClr val="454F5B"/>
                </a:solidFill>
              </a:defRPr>
            </a:lvl2pPr>
            <a:lvl3pPr lvl="2">
              <a:buNone/>
              <a:defRPr>
                <a:solidFill>
                  <a:srgbClr val="454F5B"/>
                </a:solidFill>
              </a:defRPr>
            </a:lvl3pPr>
            <a:lvl4pPr lvl="3">
              <a:buNone/>
              <a:defRPr>
                <a:solidFill>
                  <a:srgbClr val="454F5B"/>
                </a:solidFill>
              </a:defRPr>
            </a:lvl4pPr>
            <a:lvl5pPr lvl="4">
              <a:buNone/>
              <a:defRPr>
                <a:solidFill>
                  <a:srgbClr val="454F5B"/>
                </a:solidFill>
              </a:defRPr>
            </a:lvl5pPr>
            <a:lvl6pPr lvl="5">
              <a:buNone/>
              <a:defRPr>
                <a:solidFill>
                  <a:srgbClr val="454F5B"/>
                </a:solidFill>
              </a:defRPr>
            </a:lvl6pPr>
            <a:lvl7pPr lvl="6">
              <a:buNone/>
              <a:defRPr>
                <a:solidFill>
                  <a:srgbClr val="454F5B"/>
                </a:solidFill>
              </a:defRPr>
            </a:lvl7pPr>
            <a:lvl8pPr lvl="7">
              <a:buNone/>
              <a:defRPr>
                <a:solidFill>
                  <a:srgbClr val="454F5B"/>
                </a:solidFill>
              </a:defRPr>
            </a:lvl8pPr>
            <a:lvl9pPr lvl="8">
              <a:buNone/>
              <a:defRPr>
                <a:solidFill>
                  <a:srgbClr val="454F5B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404778" y="814364"/>
            <a:ext cx="1188600" cy="1188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-5400000">
            <a:off x="8105100" y="4100450"/>
            <a:ext cx="925200" cy="1186500"/>
          </a:xfrm>
          <a:prstGeom prst="round1Rect">
            <a:avLst>
              <a:gd fmla="val 3380" name="adj"/>
            </a:avLst>
          </a:prstGeom>
          <a:solidFill>
            <a:srgbClr val="CDDC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8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7.png"/><Relationship Id="rId7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919538" y="2144725"/>
            <a:ext cx="47784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Orientação a Objetos em Java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50" y="2030366"/>
            <a:ext cx="3324001" cy="2236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9078" y="1899044"/>
            <a:ext cx="620457" cy="111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5320" y="1856374"/>
            <a:ext cx="706782" cy="855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0150" y="2949053"/>
            <a:ext cx="771525" cy="895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Objetos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311700" y="1093375"/>
            <a:ext cx="8762100" cy="30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Objetos são as </a:t>
            </a:r>
            <a:r>
              <a:rPr b="1" lang="en"/>
              <a:t>instâncias de uma classe</a:t>
            </a:r>
            <a:endParaRPr b="1"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São criados em </a:t>
            </a:r>
            <a:r>
              <a:rPr b="1" lang="en"/>
              <a:t>tempo de execução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Eles </a:t>
            </a:r>
            <a:r>
              <a:rPr b="1" lang="en"/>
              <a:t>ocupam</a:t>
            </a:r>
            <a:r>
              <a:rPr lang="en"/>
              <a:t> espaço na </a:t>
            </a:r>
            <a:r>
              <a:rPr b="1" lang="en"/>
              <a:t>memória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Esses espaços são alocados quando um novo objeto de uma classe é criado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São </a:t>
            </a:r>
            <a:r>
              <a:rPr b="1" lang="en"/>
              <a:t>alocados dinamicamente</a:t>
            </a:r>
            <a:r>
              <a:rPr lang="en"/>
              <a:t>, assim como a função </a:t>
            </a:r>
            <a:r>
              <a:rPr i="1" lang="en"/>
              <a:t>malloc</a:t>
            </a:r>
            <a:r>
              <a:rPr lang="en"/>
              <a:t> do C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São </a:t>
            </a:r>
            <a:r>
              <a:rPr b="1" lang="en"/>
              <a:t>desalocados</a:t>
            </a:r>
            <a:r>
              <a:rPr lang="en"/>
              <a:t> </a:t>
            </a:r>
            <a:r>
              <a:rPr b="1" lang="en"/>
              <a:t>automaticamente</a:t>
            </a:r>
            <a:r>
              <a:rPr lang="en"/>
              <a:t> quando o objeto não está mais em uso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Um objeto é criado (e alocado) apenas através do operador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new</a:t>
            </a:r>
            <a:endParaRPr/>
          </a:p>
        </p:txBody>
      </p:sp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71" y="-41085"/>
            <a:ext cx="997250" cy="88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395046" y="69177"/>
            <a:ext cx="4725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</a:rPr>
              <a:t>O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Objetos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311700" y="969067"/>
            <a:ext cx="85206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Instanciando 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Circulo</a:t>
            </a:r>
            <a:r>
              <a:rPr lang="en"/>
              <a:t> (i.e., criando um objeto)</a:t>
            </a:r>
            <a:endParaRPr/>
          </a:p>
        </p:txBody>
      </p:sp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7415183" y="47489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429300" y="1518025"/>
            <a:ext cx="6418200" cy="33639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Principal {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 args[]) {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Circulo circ = </a:t>
            </a:r>
            <a:r>
              <a:rPr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Circulo();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circ.</a:t>
            </a:r>
            <a:r>
              <a:rPr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nome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"FN-2187"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circ.</a:t>
            </a:r>
            <a:r>
              <a:rPr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posX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7;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circ.</a:t>
            </a:r>
            <a:r>
              <a:rPr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posY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3;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circ.</a:t>
            </a:r>
            <a:r>
              <a:rPr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raio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2.5;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"O circulo circ está em ("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   + circ.</a:t>
            </a:r>
            <a:r>
              <a:rPr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posX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</a:t>
            </a:r>
            <a:r>
              <a:rPr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", "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circ.</a:t>
            </a:r>
            <a:r>
              <a:rPr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posY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   + </a:t>
            </a:r>
            <a:r>
              <a:rPr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"). Possui raio "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circ.</a:t>
            </a:r>
            <a:r>
              <a:rPr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raio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   + </a:t>
            </a:r>
            <a:r>
              <a:rPr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 e area "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circ.getArea());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5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172" name="Google Shape;172;p23"/>
          <p:cNvCxnSpPr>
            <a:endCxn id="173" idx="1"/>
          </p:cNvCxnSpPr>
          <p:nvPr/>
        </p:nvCxnSpPr>
        <p:spPr>
          <a:xfrm flipH="1" rot="10800000">
            <a:off x="3111125" y="2593919"/>
            <a:ext cx="3889800" cy="2373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3"/>
          <p:cNvCxnSpPr>
            <a:endCxn id="175" idx="1"/>
          </p:cNvCxnSpPr>
          <p:nvPr/>
        </p:nvCxnSpPr>
        <p:spPr>
          <a:xfrm flipH="1" rot="10800000">
            <a:off x="6524525" y="3231612"/>
            <a:ext cx="476400" cy="5058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3"/>
          <p:cNvSpPr txBox="1"/>
          <p:nvPr/>
        </p:nvSpPr>
        <p:spPr>
          <a:xfrm>
            <a:off x="7000929" y="1519516"/>
            <a:ext cx="1980300" cy="673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54F5B"/>
                </a:solidFill>
              </a:rPr>
              <a:t>Instanciando a classe</a:t>
            </a:r>
            <a:endParaRPr>
              <a:solidFill>
                <a:srgbClr val="454F5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Circulo</a:t>
            </a:r>
            <a:r>
              <a:rPr lang="en">
                <a:solidFill>
                  <a:srgbClr val="454F5B"/>
                </a:solidFill>
              </a:rPr>
              <a:t> e criando o</a:t>
            </a:r>
            <a:endParaRPr>
              <a:solidFill>
                <a:srgbClr val="454F5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objeto </a:t>
            </a:r>
            <a:r>
              <a:rPr lang="en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circ</a:t>
            </a:r>
            <a:endParaRPr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177" name="Google Shape;177;p23"/>
          <p:cNvCxnSpPr>
            <a:endCxn id="176" idx="1"/>
          </p:cNvCxnSpPr>
          <p:nvPr/>
        </p:nvCxnSpPr>
        <p:spPr>
          <a:xfrm flipH="1" rot="10800000">
            <a:off x="4341429" y="1856416"/>
            <a:ext cx="2659500" cy="4131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71" y="-41085"/>
            <a:ext cx="997250" cy="88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/>
          <p:nvPr/>
        </p:nvSpPr>
        <p:spPr>
          <a:xfrm>
            <a:off x="2591508" y="2101075"/>
            <a:ext cx="548700" cy="314400"/>
          </a:xfrm>
          <a:prstGeom prst="ellipse">
            <a:avLst/>
          </a:prstGeom>
          <a:solidFill>
            <a:srgbClr val="CFE2F3">
              <a:alpha val="41180"/>
            </a:srgbClr>
          </a:solidFill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7000925" y="2351669"/>
            <a:ext cx="1980300" cy="484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Modificando atributos do objeto </a:t>
            </a:r>
            <a:r>
              <a:rPr lang="en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circ</a:t>
            </a:r>
            <a:endParaRPr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7000925" y="2989362"/>
            <a:ext cx="1980300" cy="484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Acessando o atributo </a:t>
            </a:r>
            <a:r>
              <a:rPr lang="en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posY</a:t>
            </a:r>
            <a:endParaRPr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180" name="Google Shape;180;p23"/>
          <p:cNvCxnSpPr>
            <a:endCxn id="181" idx="1"/>
          </p:cNvCxnSpPr>
          <p:nvPr/>
        </p:nvCxnSpPr>
        <p:spPr>
          <a:xfrm flipH="1" rot="10800000">
            <a:off x="6376925" y="3868250"/>
            <a:ext cx="624000" cy="3888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3"/>
          <p:cNvSpPr txBox="1"/>
          <p:nvPr/>
        </p:nvSpPr>
        <p:spPr>
          <a:xfrm>
            <a:off x="7000925" y="3626000"/>
            <a:ext cx="1980300" cy="484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Executando o método</a:t>
            </a:r>
            <a:r>
              <a:rPr lang="en">
                <a:solidFill>
                  <a:srgbClr val="454F5B"/>
                </a:solidFill>
              </a:rPr>
              <a:t> </a:t>
            </a:r>
            <a:r>
              <a:rPr lang="en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getArea()</a:t>
            </a:r>
            <a:endParaRPr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395046" y="69177"/>
            <a:ext cx="4725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</a:rPr>
              <a:t>O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Objetos</a:t>
            </a:r>
            <a:endParaRPr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311700" y="1169575"/>
            <a:ext cx="8520600" cy="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 seguinte linha realiza </a:t>
            </a:r>
            <a:r>
              <a:rPr b="1" lang="en"/>
              <a:t>quatro operações</a:t>
            </a:r>
            <a:r>
              <a:rPr lang="en"/>
              <a:t>: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311700" y="1779175"/>
            <a:ext cx="8520600" cy="32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Declaração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circ</a:t>
            </a:r>
            <a:r>
              <a:rPr lang="en"/>
              <a:t> será um objeto da classe Circulo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Declarações não criam objetos, apenas declaram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Instanciação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/>
              <a:t> é um operador que cria dinamicamente um novo objeto na memória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Inicialização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Chamada ao construtor da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Circulo</a:t>
            </a:r>
            <a:r>
              <a:rPr lang="en"/>
              <a:t> (veremos mais adiante)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Atribuição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referência do objeto retornada pelo operador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/>
              <a:t> é atribuída à </a:t>
            </a:r>
            <a:br>
              <a:rPr lang="en"/>
            </a:br>
            <a:r>
              <a:rPr lang="en"/>
              <a:t>variável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circ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71" y="-41085"/>
            <a:ext cx="997250" cy="88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 txBox="1"/>
          <p:nvPr/>
        </p:nvSpPr>
        <p:spPr>
          <a:xfrm>
            <a:off x="395046" y="69177"/>
            <a:ext cx="4725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</a:rPr>
              <a:t>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907569" y="1753752"/>
            <a:ext cx="4578000" cy="4776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Circulo circ = </a:t>
            </a:r>
            <a:r>
              <a:rPr lang="en" sz="16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Circulo();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3919538" y="2144725"/>
            <a:ext cx="47784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Atributos</a:t>
            </a:r>
            <a:endParaRPr/>
          </a:p>
        </p:txBody>
      </p:sp>
      <p:pic>
        <p:nvPicPr>
          <p:cNvPr id="199" name="Google Shape;1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66" y="1872451"/>
            <a:ext cx="2523057" cy="22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Atributos</a:t>
            </a:r>
            <a:endParaRPr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311700" y="1093375"/>
            <a:ext cx="85206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Atributos são os </a:t>
            </a:r>
            <a:r>
              <a:rPr b="1" lang="en"/>
              <a:t>dados</a:t>
            </a:r>
            <a:r>
              <a:rPr lang="en"/>
              <a:t> relacionados à classe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São variáveis dentro do </a:t>
            </a:r>
            <a:r>
              <a:rPr b="1" lang="en"/>
              <a:t>escopo de uma classe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Servem para armazenar informações relacionadas</a:t>
            </a:r>
            <a:endParaRPr/>
          </a:p>
        </p:txBody>
      </p:sp>
      <p:sp>
        <p:nvSpPr>
          <p:cNvPr id="206" name="Google Shape;206;p26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60" y="6134"/>
            <a:ext cx="948851" cy="84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311700" y="2307069"/>
            <a:ext cx="87831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Cada atributo possui um </a:t>
            </a:r>
            <a:r>
              <a:rPr b="1" lang="en"/>
              <a:t>tipo</a:t>
            </a:r>
            <a:r>
              <a:rPr lang="en"/>
              <a:t>, um </a:t>
            </a:r>
            <a:r>
              <a:rPr b="1" lang="en"/>
              <a:t>nome</a:t>
            </a:r>
            <a:r>
              <a:rPr lang="en"/>
              <a:t> e, opcionalmente, </a:t>
            </a:r>
            <a:r>
              <a:rPr b="1" lang="en"/>
              <a:t>modificadores</a:t>
            </a:r>
            <a:r>
              <a:rPr lang="en"/>
              <a:t> de acesso (este último será visto em outras aulas)</a:t>
            </a:r>
            <a:endParaRPr/>
          </a:p>
          <a:p>
            <a:pPr indent="-355600" lvl="0" marL="457200" rtl="0" algn="l">
              <a:spcBef>
                <a:spcPts val="2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Exemplos:</a:t>
            </a:r>
            <a:endParaRPr/>
          </a:p>
        </p:txBody>
      </p:sp>
      <p:sp>
        <p:nvSpPr>
          <p:cNvPr id="209" name="Google Shape;209;p26"/>
          <p:cNvSpPr/>
          <p:nvPr/>
        </p:nvSpPr>
        <p:spPr>
          <a:xfrm>
            <a:off x="878750" y="3767850"/>
            <a:ext cx="4248000" cy="9951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int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anoPublicacao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double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raio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float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notaFinal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9.8f;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String </a:t>
            </a:r>
            <a:r>
              <a:rPr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nomeMestre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"Yoda"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5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Atributos</a:t>
            </a:r>
            <a:endParaRPr/>
          </a:p>
        </p:txBody>
      </p:sp>
      <p:sp>
        <p:nvSpPr>
          <p:cNvPr id="215" name="Google Shape;215;p27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311700" y="1066800"/>
            <a:ext cx="8520600" cy="18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Padrão usado nos </a:t>
            </a:r>
            <a:r>
              <a:rPr b="1" lang="en"/>
              <a:t>nomes dos atributos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Na</a:t>
            </a:r>
            <a:r>
              <a:rPr lang="en"/>
              <a:t> especificação do Java (</a:t>
            </a:r>
            <a:r>
              <a:rPr i="1" lang="en"/>
              <a:t>Cap. 6, Names</a:t>
            </a:r>
            <a:r>
              <a:rPr lang="en"/>
              <a:t>) há algumas </a:t>
            </a:r>
            <a:r>
              <a:rPr b="1" lang="en"/>
              <a:t>convenções</a:t>
            </a:r>
            <a:r>
              <a:rPr lang="en"/>
              <a:t> de </a:t>
            </a:r>
            <a:r>
              <a:rPr lang="en"/>
              <a:t>nomes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Usar </a:t>
            </a:r>
            <a:r>
              <a:rPr b="1" lang="en"/>
              <a:t>nomes completos</a:t>
            </a:r>
            <a:r>
              <a:rPr lang="en"/>
              <a:t> ou mesmo </a:t>
            </a:r>
            <a:r>
              <a:rPr b="1" lang="en"/>
              <a:t>frases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Separar palavras compostas usando </a:t>
            </a:r>
            <a:r>
              <a:rPr b="1" lang="en"/>
              <a:t>camelCase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primeira palavra começa com letra minúscula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outras palavras começam com letra maiúscula</a:t>
            </a:r>
            <a:endParaRPr/>
          </a:p>
        </p:txBody>
      </p:sp>
      <p:pic>
        <p:nvPicPr>
          <p:cNvPr id="217" name="Google Shape;2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60" y="6134"/>
            <a:ext cx="948851" cy="84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0874" y="2029175"/>
            <a:ext cx="2036701" cy="149890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/>
          <p:nvPr/>
        </p:nvSpPr>
        <p:spPr>
          <a:xfrm rot="3115471">
            <a:off x="5907435" y="2078820"/>
            <a:ext cx="407326" cy="351175"/>
          </a:xfrm>
          <a:custGeom>
            <a:rect b="b" l="l" r="r" t="t"/>
            <a:pathLst>
              <a:path extrusionOk="0" h="14047" w="16293">
                <a:moveTo>
                  <a:pt x="0" y="14047"/>
                </a:moveTo>
                <a:cubicBezTo>
                  <a:pt x="1030" y="12689"/>
                  <a:pt x="3465" y="8241"/>
                  <a:pt x="6180" y="5900"/>
                </a:cubicBezTo>
                <a:cubicBezTo>
                  <a:pt x="8896" y="3559"/>
                  <a:pt x="14608" y="983"/>
                  <a:pt x="16293" y="0"/>
                </a:cubicBezTo>
              </a:path>
            </a:pathLst>
          </a:cu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311700" y="3124200"/>
            <a:ext cx="8520600" cy="18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Atributos podem ser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Atributos de </a:t>
            </a:r>
            <a:r>
              <a:rPr b="1" lang="en"/>
              <a:t>Instância</a:t>
            </a:r>
            <a:r>
              <a:rPr lang="en"/>
              <a:t> (padrão, próximo slide)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Atributos </a:t>
            </a:r>
            <a:r>
              <a:rPr b="1" lang="en"/>
              <a:t>Estáticos</a:t>
            </a:r>
            <a:r>
              <a:rPr lang="en"/>
              <a:t> (ou Atributos de Classe, vistos mais adiante)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Atributos de Instância</a:t>
            </a:r>
            <a:endParaRPr/>
          </a:p>
        </p:txBody>
      </p:sp>
      <p:sp>
        <p:nvSpPr>
          <p:cNvPr id="226" name="Google Shape;226;p28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311700" y="1066800"/>
            <a:ext cx="8520600" cy="14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O</a:t>
            </a:r>
            <a:r>
              <a:rPr lang="en"/>
              <a:t> atributo pertence ao </a:t>
            </a:r>
            <a:r>
              <a:rPr b="1" lang="en"/>
              <a:t>objeto</a:t>
            </a:r>
            <a:r>
              <a:rPr lang="en"/>
              <a:t> (</a:t>
            </a:r>
            <a:r>
              <a:rPr b="1" lang="en"/>
              <a:t>instância</a:t>
            </a:r>
            <a:r>
              <a:rPr lang="en"/>
              <a:t> da classe)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Cada objeto</a:t>
            </a:r>
            <a:r>
              <a:rPr lang="en"/>
              <a:t> instanciado terá </a:t>
            </a:r>
            <a:r>
              <a:rPr b="1" lang="en"/>
              <a:t>uma região na memória</a:t>
            </a:r>
            <a:r>
              <a:rPr lang="en"/>
              <a:t> para o atributo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Cada objeto poderá ter um valor diferente (próprio) </a:t>
            </a:r>
            <a:r>
              <a:rPr lang="en"/>
              <a:t>para</a:t>
            </a:r>
            <a:r>
              <a:rPr lang="en"/>
              <a:t> o atributo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São acessados usando o nome do objeto</a:t>
            </a:r>
            <a:endParaRPr/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60" y="6134"/>
            <a:ext cx="948851" cy="84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8"/>
          <p:cNvSpPr txBox="1"/>
          <p:nvPr/>
        </p:nvSpPr>
        <p:spPr>
          <a:xfrm>
            <a:off x="6361659" y="2428225"/>
            <a:ext cx="1399800" cy="1201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strike="noStrike">
                <a:latin typeface="Courier"/>
                <a:ea typeface="Courier"/>
                <a:cs typeface="Courier"/>
                <a:sym typeface="Courier"/>
              </a:rPr>
              <a:t>circ3</a:t>
            </a:r>
            <a:r>
              <a:rPr b="1" lang="en" sz="500" strike="noStrike">
                <a:latin typeface="Courier"/>
                <a:ea typeface="Courier"/>
                <a:cs typeface="Courier"/>
                <a:sym typeface="Courier"/>
              </a:rPr>
              <a:t>    </a:t>
            </a:r>
            <a:endParaRPr b="0" sz="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7249275" y="2493450"/>
            <a:ext cx="15831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nome</a:t>
            </a:r>
            <a:r>
              <a:rPr b="1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="Luke"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 posX</a:t>
            </a:r>
            <a:r>
              <a:rPr b="1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=1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 posY</a:t>
            </a:r>
            <a:r>
              <a:rPr b="1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=8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raio</a:t>
            </a:r>
            <a:r>
              <a:rPr b="1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=2.0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5238510" y="3760982"/>
            <a:ext cx="1399800" cy="1201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strike="noStrike">
                <a:latin typeface="Courier"/>
                <a:ea typeface="Courier"/>
                <a:cs typeface="Courier"/>
                <a:sym typeface="Courier"/>
              </a:rPr>
              <a:t>circ2 </a:t>
            </a:r>
            <a:r>
              <a:rPr b="1" lang="en" sz="500" strike="noStrike">
                <a:latin typeface="Courier"/>
                <a:ea typeface="Courier"/>
                <a:cs typeface="Courier"/>
                <a:sym typeface="Courier"/>
              </a:rPr>
              <a:t> </a:t>
            </a:r>
            <a:endParaRPr b="0" sz="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6153002" y="3852842"/>
            <a:ext cx="1399800" cy="10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nome</a:t>
            </a:r>
            <a:r>
              <a:rPr b="1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="Ray"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 posX</a:t>
            </a:r>
            <a:r>
              <a:rPr b="1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=4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 posY</a:t>
            </a:r>
            <a:r>
              <a:rPr b="1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=2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raio</a:t>
            </a:r>
            <a:r>
              <a:rPr b="1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=1.4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2762345" y="4136422"/>
            <a:ext cx="1399800" cy="1201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strike="noStrike">
                <a:latin typeface="Courier"/>
                <a:ea typeface="Courier"/>
                <a:cs typeface="Courier"/>
                <a:sym typeface="Courier"/>
              </a:rPr>
              <a:t>circ1 </a:t>
            </a:r>
            <a:r>
              <a:rPr b="1" lang="en" sz="500" strike="noStrike">
                <a:latin typeface="Courier"/>
                <a:ea typeface="Courier"/>
                <a:cs typeface="Courier"/>
                <a:sym typeface="Courier"/>
              </a:rPr>
              <a:t> </a:t>
            </a:r>
            <a:endParaRPr b="0" sz="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3657600" y="4189440"/>
            <a:ext cx="19428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nome</a:t>
            </a:r>
            <a:r>
              <a:rPr b="1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="Finn"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 p</a:t>
            </a:r>
            <a:r>
              <a:rPr b="1" lang="en" sz="15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osX</a:t>
            </a:r>
            <a:r>
              <a:rPr b="1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=3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posY</a:t>
            </a:r>
            <a:r>
              <a:rPr b="1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=0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b="1" lang="en" sz="15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aio</a:t>
            </a:r>
            <a:r>
              <a:rPr b="1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=9.8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8"/>
          <p:cNvSpPr/>
          <p:nvPr/>
        </p:nvSpPr>
        <p:spPr>
          <a:xfrm>
            <a:off x="907575" y="2591950"/>
            <a:ext cx="2737500" cy="4776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circ1.</a:t>
            </a:r>
            <a:r>
              <a:rPr lang="en" sz="16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raio</a:t>
            </a:r>
            <a:r>
              <a:rPr lang="en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</a:t>
            </a:r>
            <a:r>
              <a:rPr lang="en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9.8;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36" name="Google Shape;236;p28"/>
          <p:cNvSpPr/>
          <p:nvPr/>
        </p:nvSpPr>
        <p:spPr>
          <a:xfrm rot="3115471">
            <a:off x="2409960" y="4282470"/>
            <a:ext cx="407326" cy="351175"/>
          </a:xfrm>
          <a:custGeom>
            <a:rect b="b" l="l" r="r" t="t"/>
            <a:pathLst>
              <a:path extrusionOk="0" h="14047" w="16293">
                <a:moveTo>
                  <a:pt x="0" y="14047"/>
                </a:moveTo>
                <a:cubicBezTo>
                  <a:pt x="1030" y="12689"/>
                  <a:pt x="3465" y="8241"/>
                  <a:pt x="6180" y="5900"/>
                </a:cubicBezTo>
                <a:cubicBezTo>
                  <a:pt x="8896" y="3559"/>
                  <a:pt x="14608" y="983"/>
                  <a:pt x="16293" y="0"/>
                </a:cubicBezTo>
              </a:path>
            </a:pathLst>
          </a:cu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37" name="Google Shape;237;p28"/>
          <p:cNvSpPr/>
          <p:nvPr/>
        </p:nvSpPr>
        <p:spPr>
          <a:xfrm>
            <a:off x="2349800" y="3272725"/>
            <a:ext cx="4090325" cy="447500"/>
          </a:xfrm>
          <a:custGeom>
            <a:rect b="b" l="l" r="r" t="t"/>
            <a:pathLst>
              <a:path extrusionOk="0" h="17900" w="163613">
                <a:moveTo>
                  <a:pt x="0" y="17900"/>
                </a:moveTo>
                <a:cubicBezTo>
                  <a:pt x="15002" y="17038"/>
                  <a:pt x="62743" y="15709"/>
                  <a:pt x="90012" y="12726"/>
                </a:cubicBezTo>
                <a:cubicBezTo>
                  <a:pt x="117281" y="9743"/>
                  <a:pt x="151346" y="2121"/>
                  <a:pt x="163613" y="0"/>
                </a:cubicBezTo>
              </a:path>
            </a:pathLst>
          </a:cu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238" name="Google Shape;238;p28"/>
          <p:cNvCxnSpPr/>
          <p:nvPr/>
        </p:nvCxnSpPr>
        <p:spPr>
          <a:xfrm>
            <a:off x="2349804" y="4067239"/>
            <a:ext cx="3100200" cy="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9" name="Google Shape;23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506" y="3362840"/>
            <a:ext cx="1472667" cy="14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Atributos Estáticos</a:t>
            </a:r>
            <a:endParaRPr/>
          </a:p>
        </p:txBody>
      </p:sp>
      <p:sp>
        <p:nvSpPr>
          <p:cNvPr id="245" name="Google Shape;245;p29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311700" y="1066800"/>
            <a:ext cx="8520600" cy="25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O atributo pertence à </a:t>
            </a:r>
            <a:r>
              <a:rPr b="1" lang="en"/>
              <a:t>classe</a:t>
            </a:r>
            <a:r>
              <a:rPr lang="en"/>
              <a:t> (atributo de classe)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T</a:t>
            </a:r>
            <a:r>
              <a:rPr lang="en"/>
              <a:t>em apenas </a:t>
            </a:r>
            <a:r>
              <a:rPr b="1" lang="en"/>
              <a:t>uma posição na memória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Todos</a:t>
            </a:r>
            <a:r>
              <a:rPr lang="en"/>
              <a:t> os objetos da classe </a:t>
            </a:r>
            <a:r>
              <a:rPr b="1" lang="en"/>
              <a:t>enxergam</a:t>
            </a:r>
            <a:r>
              <a:rPr lang="en"/>
              <a:t> e acessam </a:t>
            </a:r>
            <a:r>
              <a:rPr b="1" lang="en"/>
              <a:t>o mesmo valor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Se um objeto muda o valor do atributo, ele muda em todos os objetos da classe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São declarados usando o modificador </a:t>
            </a:r>
            <a:r>
              <a:rPr b="1" lang="en">
                <a:latin typeface="Courier"/>
                <a:ea typeface="Courier"/>
                <a:cs typeface="Courier"/>
                <a:sym typeface="Courier"/>
              </a:rPr>
              <a:t>static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São acessados usando o nome da classe</a:t>
            </a:r>
            <a:endParaRPr/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60" y="6134"/>
            <a:ext cx="948851" cy="84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9"/>
          <p:cNvSpPr/>
          <p:nvPr/>
        </p:nvSpPr>
        <p:spPr>
          <a:xfrm>
            <a:off x="1327475" y="2689029"/>
            <a:ext cx="3939900" cy="4434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numCirculos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49" name="Google Shape;249;p29"/>
          <p:cNvSpPr/>
          <p:nvPr/>
        </p:nvSpPr>
        <p:spPr>
          <a:xfrm>
            <a:off x="1327475" y="3665583"/>
            <a:ext cx="3939900" cy="4434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Circulo.</a:t>
            </a:r>
            <a:r>
              <a:rPr i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numCirculos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3;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647185" y="-17898"/>
            <a:ext cx="3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</a:rPr>
              <a:t>S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654208" y="-17898"/>
            <a:ext cx="3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3C78D8"/>
                </a:solidFill>
              </a:rPr>
              <a:t>S</a:t>
            </a:r>
            <a:endParaRPr b="1" sz="19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Atributos Estáticos</a:t>
            </a:r>
            <a:endParaRPr/>
          </a:p>
        </p:txBody>
      </p:sp>
      <p:sp>
        <p:nvSpPr>
          <p:cNvPr id="257" name="Google Shape;257;p30"/>
          <p:cNvSpPr txBox="1"/>
          <p:nvPr>
            <p:ph idx="12" type="sldNum"/>
          </p:nvPr>
        </p:nvSpPr>
        <p:spPr>
          <a:xfrm>
            <a:off x="7415183" y="46727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60" y="6134"/>
            <a:ext cx="948851" cy="84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0"/>
          <p:cNvSpPr txBox="1"/>
          <p:nvPr>
            <p:ph idx="1" type="body"/>
          </p:nvPr>
        </p:nvSpPr>
        <p:spPr>
          <a:xfrm>
            <a:off x="311700" y="1066800"/>
            <a:ext cx="8741100" cy="10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Exemplo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Ao atribuir o valor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3</a:t>
            </a:r>
            <a:r>
              <a:rPr lang="en"/>
              <a:t> para o atributo estático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numCirculos</a:t>
            </a:r>
            <a:r>
              <a:rPr lang="en"/>
              <a:t>, todos os objetos dessa mesma classe enxergam esse mesmo valor</a:t>
            </a:r>
            <a:endParaRPr/>
          </a:p>
        </p:txBody>
      </p:sp>
      <p:sp>
        <p:nvSpPr>
          <p:cNvPr id="260" name="Google Shape;260;p30"/>
          <p:cNvSpPr txBox="1"/>
          <p:nvPr/>
        </p:nvSpPr>
        <p:spPr>
          <a:xfrm>
            <a:off x="6361659" y="2275825"/>
            <a:ext cx="1399800" cy="1201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strike="noStrike">
                <a:latin typeface="Courier"/>
                <a:ea typeface="Courier"/>
                <a:cs typeface="Courier"/>
                <a:sym typeface="Courier"/>
              </a:rPr>
              <a:t>circ3</a:t>
            </a:r>
            <a:r>
              <a:rPr b="1" lang="en" sz="500" strike="noStrike">
                <a:latin typeface="Courier"/>
                <a:ea typeface="Courier"/>
                <a:cs typeface="Courier"/>
                <a:sym typeface="Courier"/>
              </a:rPr>
              <a:t>    </a:t>
            </a:r>
            <a:endParaRPr b="0" sz="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7173075" y="2417250"/>
            <a:ext cx="17262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nome="Luke"</a:t>
            </a:r>
            <a:endParaRPr b="0" sz="1500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posX=1</a:t>
            </a:r>
            <a:endParaRPr b="0" sz="1500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posY=8</a:t>
            </a:r>
            <a:endParaRPr b="0" sz="1500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raio=2.0</a:t>
            </a:r>
            <a:endParaRPr b="1" sz="1500" strike="noStrike">
              <a:solidFill>
                <a:srgbClr val="66666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numCirculos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=3</a:t>
            </a:r>
            <a:endParaRPr b="1" sz="15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5238510" y="3608582"/>
            <a:ext cx="1399800" cy="1201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strike="noStrike">
                <a:latin typeface="Courier"/>
                <a:ea typeface="Courier"/>
                <a:cs typeface="Courier"/>
                <a:sym typeface="Courier"/>
              </a:rPr>
              <a:t>circ2 </a:t>
            </a:r>
            <a:r>
              <a:rPr b="1" lang="en" sz="500" strike="noStrike">
                <a:latin typeface="Courier"/>
                <a:ea typeface="Courier"/>
                <a:cs typeface="Courier"/>
                <a:sym typeface="Courier"/>
              </a:rPr>
              <a:t> </a:t>
            </a:r>
            <a:endParaRPr b="0" sz="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6076800" y="3700450"/>
            <a:ext cx="17619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nome="Ray"</a:t>
            </a:r>
            <a:endParaRPr b="0" sz="1500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posX=4</a:t>
            </a:r>
            <a:endParaRPr b="0" sz="1500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posY=2</a:t>
            </a:r>
            <a:endParaRPr b="0" sz="1500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raio=1.4</a:t>
            </a:r>
            <a:endParaRPr b="1" sz="1500" strike="noStrike">
              <a:solidFill>
                <a:srgbClr val="66666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numCirculos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=3</a:t>
            </a:r>
            <a:endParaRPr b="1" sz="15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2762345" y="3984022"/>
            <a:ext cx="1399800" cy="1201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strike="noStrike">
                <a:latin typeface="Courier"/>
                <a:ea typeface="Courier"/>
                <a:cs typeface="Courier"/>
                <a:sym typeface="Courier"/>
              </a:rPr>
              <a:t>circ1 </a:t>
            </a:r>
            <a:r>
              <a:rPr b="1" lang="en" sz="500" strike="noStrike">
                <a:latin typeface="Courier"/>
                <a:ea typeface="Courier"/>
                <a:cs typeface="Courier"/>
                <a:sym typeface="Courier"/>
              </a:rPr>
              <a:t> </a:t>
            </a:r>
            <a:endParaRPr b="0" sz="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3505200" y="3960840"/>
            <a:ext cx="19428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nome="Finn"</a:t>
            </a:r>
            <a:endParaRPr b="0" sz="1500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15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b="1" lang="en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osX=3</a:t>
            </a:r>
            <a:endParaRPr b="0" sz="1500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lang="en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posY=0</a:t>
            </a:r>
            <a:endParaRPr b="0" sz="1500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lang="en" sz="15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b="1" lang="en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aio=9.8</a:t>
            </a:r>
            <a:endParaRPr b="1" sz="1500" strike="noStrike">
              <a:solidFill>
                <a:srgbClr val="66666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  numCirculos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=3</a:t>
            </a:r>
            <a:endParaRPr b="1" sz="15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6" name="Google Shape;266;p30"/>
          <p:cNvSpPr/>
          <p:nvPr/>
        </p:nvSpPr>
        <p:spPr>
          <a:xfrm rot="3115471">
            <a:off x="2409960" y="4130070"/>
            <a:ext cx="407326" cy="351175"/>
          </a:xfrm>
          <a:custGeom>
            <a:rect b="b" l="l" r="r" t="t"/>
            <a:pathLst>
              <a:path extrusionOk="0" h="14047" w="16293">
                <a:moveTo>
                  <a:pt x="0" y="14047"/>
                </a:moveTo>
                <a:cubicBezTo>
                  <a:pt x="1030" y="12689"/>
                  <a:pt x="3465" y="8241"/>
                  <a:pt x="6180" y="5900"/>
                </a:cubicBezTo>
                <a:cubicBezTo>
                  <a:pt x="8896" y="3559"/>
                  <a:pt x="14608" y="983"/>
                  <a:pt x="16293" y="0"/>
                </a:cubicBezTo>
              </a:path>
            </a:pathLst>
          </a:cu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67" name="Google Shape;267;p30"/>
          <p:cNvSpPr/>
          <p:nvPr/>
        </p:nvSpPr>
        <p:spPr>
          <a:xfrm>
            <a:off x="2349800" y="3120325"/>
            <a:ext cx="4090325" cy="447500"/>
          </a:xfrm>
          <a:custGeom>
            <a:rect b="b" l="l" r="r" t="t"/>
            <a:pathLst>
              <a:path extrusionOk="0" h="17900" w="163613">
                <a:moveTo>
                  <a:pt x="0" y="17900"/>
                </a:moveTo>
                <a:cubicBezTo>
                  <a:pt x="15002" y="17038"/>
                  <a:pt x="62743" y="15709"/>
                  <a:pt x="90012" y="12726"/>
                </a:cubicBezTo>
                <a:cubicBezTo>
                  <a:pt x="117281" y="9743"/>
                  <a:pt x="151346" y="2121"/>
                  <a:pt x="163613" y="0"/>
                </a:cubicBezTo>
              </a:path>
            </a:pathLst>
          </a:cu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268" name="Google Shape;268;p30"/>
          <p:cNvCxnSpPr/>
          <p:nvPr/>
        </p:nvCxnSpPr>
        <p:spPr>
          <a:xfrm>
            <a:off x="2349804" y="3914839"/>
            <a:ext cx="3100200" cy="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30"/>
          <p:cNvSpPr/>
          <p:nvPr/>
        </p:nvSpPr>
        <p:spPr>
          <a:xfrm>
            <a:off x="1327475" y="2141583"/>
            <a:ext cx="3939900" cy="4434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Circulo.</a:t>
            </a:r>
            <a:r>
              <a:rPr i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numCirculos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3;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270" name="Google Shape;27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800" y="3078200"/>
            <a:ext cx="2160975" cy="160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0"/>
          <p:cNvSpPr txBox="1"/>
          <p:nvPr/>
        </p:nvSpPr>
        <p:spPr>
          <a:xfrm>
            <a:off x="647185" y="-17898"/>
            <a:ext cx="3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</a:rPr>
              <a:t>S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272" name="Google Shape;272;p30"/>
          <p:cNvSpPr txBox="1"/>
          <p:nvPr/>
        </p:nvSpPr>
        <p:spPr>
          <a:xfrm>
            <a:off x="654208" y="-17898"/>
            <a:ext cx="3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3C78D8"/>
                </a:solidFill>
              </a:rPr>
              <a:t>S</a:t>
            </a:r>
            <a:endParaRPr b="1" sz="1900">
              <a:solidFill>
                <a:srgbClr val="3C78D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Atributos Estáticos</a:t>
            </a:r>
            <a:endParaRPr/>
          </a:p>
        </p:txBody>
      </p:sp>
      <p:sp>
        <p:nvSpPr>
          <p:cNvPr id="278" name="Google Shape;278;p31"/>
          <p:cNvSpPr txBox="1"/>
          <p:nvPr>
            <p:ph idx="12" type="sldNum"/>
          </p:nvPr>
        </p:nvSpPr>
        <p:spPr>
          <a:xfrm>
            <a:off x="7415183" y="46727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31"/>
          <p:cNvSpPr txBox="1"/>
          <p:nvPr>
            <p:ph idx="1" type="body"/>
          </p:nvPr>
        </p:nvSpPr>
        <p:spPr>
          <a:xfrm>
            <a:off x="311700" y="1066800"/>
            <a:ext cx="8741100" cy="10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Exemplo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Ao mudar o valor do atributo estático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numCirculos</a:t>
            </a:r>
            <a:r>
              <a:rPr lang="en"/>
              <a:t>, para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8</a:t>
            </a:r>
            <a:r>
              <a:rPr lang="en"/>
              <a:t>, o valor desse atributo muda em todos os objetos, pois todos enxergam o mesmo, único, valor na memória</a:t>
            </a:r>
            <a:endParaRPr/>
          </a:p>
        </p:txBody>
      </p:sp>
      <p:pic>
        <p:nvPicPr>
          <p:cNvPr id="280" name="Google Shape;2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60" y="6134"/>
            <a:ext cx="948851" cy="84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1"/>
          <p:cNvSpPr txBox="1"/>
          <p:nvPr/>
        </p:nvSpPr>
        <p:spPr>
          <a:xfrm>
            <a:off x="6361659" y="2275825"/>
            <a:ext cx="1399800" cy="1201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strike="noStrike">
                <a:latin typeface="Courier"/>
                <a:ea typeface="Courier"/>
                <a:cs typeface="Courier"/>
                <a:sym typeface="Courier"/>
              </a:rPr>
              <a:t>circ3</a:t>
            </a:r>
            <a:r>
              <a:rPr b="1" lang="en" sz="500" strike="noStrike">
                <a:latin typeface="Courier"/>
                <a:ea typeface="Courier"/>
                <a:cs typeface="Courier"/>
                <a:sym typeface="Courier"/>
              </a:rPr>
              <a:t>    </a:t>
            </a:r>
            <a:endParaRPr b="0" sz="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31"/>
          <p:cNvSpPr txBox="1"/>
          <p:nvPr/>
        </p:nvSpPr>
        <p:spPr>
          <a:xfrm>
            <a:off x="7173075" y="2417250"/>
            <a:ext cx="17262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nome="Luke"</a:t>
            </a:r>
            <a:endParaRPr b="0" sz="1500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posX=1</a:t>
            </a:r>
            <a:endParaRPr b="0" sz="1500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posY=8</a:t>
            </a:r>
            <a:endParaRPr b="0" sz="1500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raio=2.0</a:t>
            </a:r>
            <a:endParaRPr b="1" sz="1500" strike="noStrike">
              <a:solidFill>
                <a:srgbClr val="66666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numCirculos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=8</a:t>
            </a:r>
            <a:endParaRPr b="1" sz="15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5238510" y="3608582"/>
            <a:ext cx="1399800" cy="1201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strike="noStrike">
                <a:latin typeface="Courier"/>
                <a:ea typeface="Courier"/>
                <a:cs typeface="Courier"/>
                <a:sym typeface="Courier"/>
              </a:rPr>
              <a:t>circ2 </a:t>
            </a:r>
            <a:r>
              <a:rPr b="1" lang="en" sz="500" strike="noStrike">
                <a:latin typeface="Courier"/>
                <a:ea typeface="Courier"/>
                <a:cs typeface="Courier"/>
                <a:sym typeface="Courier"/>
              </a:rPr>
              <a:t> </a:t>
            </a:r>
            <a:endParaRPr b="0" sz="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31"/>
          <p:cNvSpPr txBox="1"/>
          <p:nvPr/>
        </p:nvSpPr>
        <p:spPr>
          <a:xfrm>
            <a:off x="6076800" y="3700450"/>
            <a:ext cx="17619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nome="Ray"</a:t>
            </a:r>
            <a:endParaRPr b="0" sz="1500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posX=4</a:t>
            </a:r>
            <a:endParaRPr b="0" sz="1500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posY=2</a:t>
            </a:r>
            <a:endParaRPr b="0" sz="1500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raio=1.4</a:t>
            </a:r>
            <a:endParaRPr b="1" sz="1500" strike="noStrike">
              <a:solidFill>
                <a:srgbClr val="66666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numCirculos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=8</a:t>
            </a:r>
            <a:endParaRPr b="1" sz="15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2762345" y="3984022"/>
            <a:ext cx="1399800" cy="1201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strike="noStrike">
                <a:latin typeface="Courier"/>
                <a:ea typeface="Courier"/>
                <a:cs typeface="Courier"/>
                <a:sym typeface="Courier"/>
              </a:rPr>
              <a:t>circ1 </a:t>
            </a:r>
            <a:r>
              <a:rPr b="1" lang="en" sz="500" strike="noStrike">
                <a:latin typeface="Courier"/>
                <a:ea typeface="Courier"/>
                <a:cs typeface="Courier"/>
                <a:sym typeface="Courier"/>
              </a:rPr>
              <a:t> </a:t>
            </a:r>
            <a:endParaRPr b="0" sz="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31"/>
          <p:cNvSpPr txBox="1"/>
          <p:nvPr/>
        </p:nvSpPr>
        <p:spPr>
          <a:xfrm>
            <a:off x="3505200" y="3960840"/>
            <a:ext cx="19428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nome="Finn"</a:t>
            </a:r>
            <a:endParaRPr b="0" sz="1500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 p</a:t>
            </a:r>
            <a:r>
              <a:rPr b="1" lang="en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osX=3</a:t>
            </a:r>
            <a:endParaRPr b="0" sz="1500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lang="en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posY=0</a:t>
            </a:r>
            <a:endParaRPr b="0" sz="1500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  r</a:t>
            </a:r>
            <a:r>
              <a:rPr b="1" lang="en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aio=9.8</a:t>
            </a:r>
            <a:endParaRPr b="1" sz="1500" strike="noStrike">
              <a:solidFill>
                <a:srgbClr val="66666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  numCirculos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=8</a:t>
            </a:r>
            <a:endParaRPr b="1" sz="15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7" name="Google Shape;287;p31"/>
          <p:cNvSpPr/>
          <p:nvPr/>
        </p:nvSpPr>
        <p:spPr>
          <a:xfrm rot="3115471">
            <a:off x="2409960" y="4130070"/>
            <a:ext cx="407326" cy="351175"/>
          </a:xfrm>
          <a:custGeom>
            <a:rect b="b" l="l" r="r" t="t"/>
            <a:pathLst>
              <a:path extrusionOk="0" h="14047" w="16293">
                <a:moveTo>
                  <a:pt x="0" y="14047"/>
                </a:moveTo>
                <a:cubicBezTo>
                  <a:pt x="1030" y="12689"/>
                  <a:pt x="3465" y="8241"/>
                  <a:pt x="6180" y="5900"/>
                </a:cubicBezTo>
                <a:cubicBezTo>
                  <a:pt x="8896" y="3559"/>
                  <a:pt x="14608" y="983"/>
                  <a:pt x="16293" y="0"/>
                </a:cubicBezTo>
              </a:path>
            </a:pathLst>
          </a:cu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88" name="Google Shape;288;p31"/>
          <p:cNvSpPr/>
          <p:nvPr/>
        </p:nvSpPr>
        <p:spPr>
          <a:xfrm>
            <a:off x="2349800" y="3120325"/>
            <a:ext cx="4090325" cy="447500"/>
          </a:xfrm>
          <a:custGeom>
            <a:rect b="b" l="l" r="r" t="t"/>
            <a:pathLst>
              <a:path extrusionOk="0" h="17900" w="163613">
                <a:moveTo>
                  <a:pt x="0" y="17900"/>
                </a:moveTo>
                <a:cubicBezTo>
                  <a:pt x="15002" y="17038"/>
                  <a:pt x="62743" y="15709"/>
                  <a:pt x="90012" y="12726"/>
                </a:cubicBezTo>
                <a:cubicBezTo>
                  <a:pt x="117281" y="9743"/>
                  <a:pt x="151346" y="2121"/>
                  <a:pt x="163613" y="0"/>
                </a:cubicBezTo>
              </a:path>
            </a:pathLst>
          </a:cu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289" name="Google Shape;289;p31"/>
          <p:cNvCxnSpPr/>
          <p:nvPr/>
        </p:nvCxnSpPr>
        <p:spPr>
          <a:xfrm>
            <a:off x="2349804" y="3914839"/>
            <a:ext cx="3100200" cy="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31"/>
          <p:cNvSpPr/>
          <p:nvPr/>
        </p:nvSpPr>
        <p:spPr>
          <a:xfrm>
            <a:off x="1327475" y="2141583"/>
            <a:ext cx="3939900" cy="4434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Circulo.</a:t>
            </a:r>
            <a:r>
              <a:rPr i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numCirculos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8;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291" name="Google Shape;29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800" y="3078200"/>
            <a:ext cx="2160975" cy="160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1"/>
          <p:cNvSpPr/>
          <p:nvPr/>
        </p:nvSpPr>
        <p:spPr>
          <a:xfrm rot="3600006">
            <a:off x="4118803" y="2478591"/>
            <a:ext cx="250801" cy="29474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1"/>
          <p:cNvSpPr/>
          <p:nvPr/>
        </p:nvSpPr>
        <p:spPr>
          <a:xfrm rot="-899066">
            <a:off x="5336660" y="4603876"/>
            <a:ext cx="250622" cy="29472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1"/>
          <p:cNvSpPr/>
          <p:nvPr/>
        </p:nvSpPr>
        <p:spPr>
          <a:xfrm rot="-2700000">
            <a:off x="7630405" y="4251508"/>
            <a:ext cx="250740" cy="294864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1"/>
          <p:cNvSpPr/>
          <p:nvPr/>
        </p:nvSpPr>
        <p:spPr>
          <a:xfrm rot="-2700000">
            <a:off x="8704582" y="2959934"/>
            <a:ext cx="250740" cy="294864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1"/>
          <p:cNvSpPr txBox="1"/>
          <p:nvPr/>
        </p:nvSpPr>
        <p:spPr>
          <a:xfrm>
            <a:off x="647185" y="-17898"/>
            <a:ext cx="3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</a:rPr>
              <a:t>S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297" name="Google Shape;297;p31"/>
          <p:cNvSpPr txBox="1"/>
          <p:nvPr/>
        </p:nvSpPr>
        <p:spPr>
          <a:xfrm>
            <a:off x="654208" y="-17898"/>
            <a:ext cx="3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3C78D8"/>
                </a:solidFill>
              </a:rPr>
              <a:t>S</a:t>
            </a:r>
            <a:endParaRPr b="1" sz="1900">
              <a:solidFill>
                <a:srgbClr val="3C78D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 </a:t>
            </a:r>
            <a:r>
              <a:rPr lang="en" sz="2500"/>
              <a:t>⨉</a:t>
            </a:r>
            <a:r>
              <a:rPr lang="en"/>
              <a:t> Objetos</a:t>
            </a:r>
            <a:endParaRPr/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425" y="2012950"/>
            <a:ext cx="1920200" cy="11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713235" y="2926847"/>
            <a:ext cx="18792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4F5B"/>
                </a:solidFill>
              </a:rPr>
              <a:t>Classe</a:t>
            </a:r>
            <a:endParaRPr b="1">
              <a:solidFill>
                <a:srgbClr val="454F5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4F5B"/>
                </a:solidFill>
              </a:rPr>
              <a:t>(Abstração)</a:t>
            </a:r>
            <a:endParaRPr b="1">
              <a:solidFill>
                <a:srgbClr val="454F5B"/>
              </a:solidFill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650" y="1119300"/>
            <a:ext cx="2381925" cy="134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4325" y="981450"/>
            <a:ext cx="1558277" cy="155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9911" y="2547016"/>
            <a:ext cx="2156714" cy="1617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79061" y="2671400"/>
            <a:ext cx="2156700" cy="136877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5484123" y="550200"/>
            <a:ext cx="23508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4F5B"/>
                </a:solidFill>
              </a:rPr>
              <a:t>Objetos </a:t>
            </a:r>
            <a:r>
              <a:rPr b="1" lang="en">
                <a:solidFill>
                  <a:srgbClr val="454F5B"/>
                </a:solidFill>
              </a:rPr>
              <a:t>(Instâncias)</a:t>
            </a:r>
            <a:br>
              <a:rPr b="1" lang="en">
                <a:solidFill>
                  <a:srgbClr val="454F5B"/>
                </a:solidFill>
              </a:rPr>
            </a:br>
            <a:r>
              <a:rPr b="1" lang="en">
                <a:solidFill>
                  <a:srgbClr val="454F5B"/>
                </a:solidFill>
              </a:rPr>
              <a:t>da Classe Carro</a:t>
            </a:r>
            <a:endParaRPr b="1">
              <a:solidFill>
                <a:srgbClr val="454F5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54F5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Atributos Constantes</a:t>
            </a:r>
            <a:endParaRPr/>
          </a:p>
        </p:txBody>
      </p:sp>
      <p:sp>
        <p:nvSpPr>
          <p:cNvPr id="303" name="Google Shape;303;p32"/>
          <p:cNvSpPr txBox="1"/>
          <p:nvPr>
            <p:ph idx="1" type="body"/>
          </p:nvPr>
        </p:nvSpPr>
        <p:spPr>
          <a:xfrm>
            <a:off x="311700" y="1093375"/>
            <a:ext cx="86310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Uma constante é um atributo cujo </a:t>
            </a:r>
            <a:r>
              <a:rPr b="1" lang="en"/>
              <a:t>valor não muda</a:t>
            </a:r>
            <a:r>
              <a:rPr lang="en"/>
              <a:t>,</a:t>
            </a:r>
            <a:r>
              <a:rPr lang="en"/>
              <a:t> após ser atribuído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São declarados usando o modificador de acesso </a:t>
            </a:r>
            <a:r>
              <a:rPr b="1" lang="en">
                <a:latin typeface="Courier"/>
                <a:ea typeface="Courier"/>
                <a:cs typeface="Courier"/>
                <a:sym typeface="Courier"/>
              </a:rPr>
              <a:t>final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Não precisam, necessariamente, serem inicializados durante a declaração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Mas uma vez inicializados, seu valor não muda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Em geral, constantes são também atributos estáticos (de classe) e públicos (veremos futuramente). Isso facilita o acesso à constante.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São normalmente utilizados para armazenar </a:t>
            </a:r>
            <a:r>
              <a:rPr b="1" lang="en"/>
              <a:t>valores utilitários</a:t>
            </a:r>
            <a:endParaRPr b="1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Convenção dos nomes: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Nomes de constantes são escritos todos em </a:t>
            </a:r>
            <a:r>
              <a:rPr b="1" lang="en"/>
              <a:t>letras maiúsculas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 usando underscores (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_</a:t>
            </a:r>
            <a:r>
              <a:rPr lang="en"/>
              <a:t>) para separar palavras compostas </a:t>
            </a:r>
            <a:endParaRPr/>
          </a:p>
        </p:txBody>
      </p:sp>
      <p:sp>
        <p:nvSpPr>
          <p:cNvPr id="304" name="Google Shape;304;p32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5" name="Google Shape;3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60" y="6134"/>
            <a:ext cx="948851" cy="84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2"/>
          <p:cNvSpPr txBox="1"/>
          <p:nvPr/>
        </p:nvSpPr>
        <p:spPr>
          <a:xfrm>
            <a:off x="626116" y="-10875"/>
            <a:ext cx="3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C4125"/>
                </a:solidFill>
              </a:rPr>
              <a:t>F</a:t>
            </a:r>
            <a:endParaRPr b="1" sz="2000">
              <a:solidFill>
                <a:srgbClr val="CC412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Atributos Constantes</a:t>
            </a:r>
            <a:endParaRPr/>
          </a:p>
        </p:txBody>
      </p:sp>
      <p:sp>
        <p:nvSpPr>
          <p:cNvPr id="312" name="Google Shape;312;p33"/>
          <p:cNvSpPr txBox="1"/>
          <p:nvPr>
            <p:ph idx="1" type="body"/>
          </p:nvPr>
        </p:nvSpPr>
        <p:spPr>
          <a:xfrm>
            <a:off x="311700" y="1093375"/>
            <a:ext cx="85206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Exemplos: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Algumas constantes do código-fonte da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Math</a:t>
            </a:r>
            <a:endParaRPr/>
          </a:p>
        </p:txBody>
      </p:sp>
      <p:sp>
        <p:nvSpPr>
          <p:cNvPr id="313" name="Google Shape;313;p33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4" name="Google Shape;3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60" y="6134"/>
            <a:ext cx="948851" cy="84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3"/>
          <p:cNvSpPr/>
          <p:nvPr/>
        </p:nvSpPr>
        <p:spPr>
          <a:xfrm>
            <a:off x="1318525" y="1909250"/>
            <a:ext cx="6912600" cy="6321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final</a:t>
            </a:r>
            <a:r>
              <a:rPr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 lang="en" sz="15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E</a:t>
            </a:r>
            <a:r>
              <a:rPr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= 2.7182818284590452354;</a:t>
            </a:r>
            <a:endParaRPr sz="15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60"/>
              </a:spcBef>
              <a:spcAft>
                <a:spcPts val="0"/>
              </a:spcAft>
              <a:buNone/>
            </a:pPr>
            <a:r>
              <a:rPr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final</a:t>
            </a:r>
            <a:r>
              <a:rPr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 lang="en" sz="15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PI</a:t>
            </a:r>
            <a:r>
              <a:rPr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= 3.14159265358979323846;</a:t>
            </a:r>
            <a:endParaRPr sz="15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16" name="Google Shape;316;p33"/>
          <p:cNvSpPr/>
          <p:nvPr/>
        </p:nvSpPr>
        <p:spPr>
          <a:xfrm>
            <a:off x="1318525" y="3107375"/>
            <a:ext cx="6912600" cy="10785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final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MIN_VALUE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0x80000000;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final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MAX_VALUE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0x7fffffff;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final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SIZE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32;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final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BYTES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i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SIZE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/ Byte.</a:t>
            </a:r>
            <a:r>
              <a:rPr i="1"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SIZE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5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17" name="Google Shape;317;p33"/>
          <p:cNvSpPr txBox="1"/>
          <p:nvPr>
            <p:ph idx="1" type="body"/>
          </p:nvPr>
        </p:nvSpPr>
        <p:spPr>
          <a:xfrm>
            <a:off x="311700" y="2658460"/>
            <a:ext cx="85206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Algumas constantes do código-fonte da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Integer</a:t>
            </a:r>
            <a:endParaRPr/>
          </a:p>
        </p:txBody>
      </p:sp>
      <p:sp>
        <p:nvSpPr>
          <p:cNvPr id="318" name="Google Shape;318;p33"/>
          <p:cNvSpPr txBox="1"/>
          <p:nvPr/>
        </p:nvSpPr>
        <p:spPr>
          <a:xfrm>
            <a:off x="4135529" y="4391941"/>
            <a:ext cx="1980300" cy="673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54F5B"/>
                </a:solidFill>
              </a:rPr>
              <a:t>Acessando o atributo constante </a:t>
            </a:r>
            <a:r>
              <a:rPr lang="en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SIZE</a:t>
            </a:r>
            <a:r>
              <a:rPr lang="en">
                <a:solidFill>
                  <a:srgbClr val="454F5B"/>
                </a:solidFill>
              </a:rPr>
              <a:t> da classe </a:t>
            </a:r>
            <a:r>
              <a:rPr lang="en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Byte</a:t>
            </a:r>
            <a:endParaRPr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319" name="Google Shape;319;p33"/>
          <p:cNvCxnSpPr/>
          <p:nvPr/>
        </p:nvCxnSpPr>
        <p:spPr>
          <a:xfrm flipH="1" rot="10800000">
            <a:off x="6191983" y="4233400"/>
            <a:ext cx="357000" cy="5436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33"/>
          <p:cNvSpPr/>
          <p:nvPr/>
        </p:nvSpPr>
        <p:spPr>
          <a:xfrm>
            <a:off x="5864233" y="3806500"/>
            <a:ext cx="1369500" cy="350700"/>
          </a:xfrm>
          <a:prstGeom prst="ellipse">
            <a:avLst/>
          </a:prstGeom>
          <a:solidFill>
            <a:srgbClr val="CFE2F3">
              <a:alpha val="41180"/>
            </a:srgbClr>
          </a:solidFill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3"/>
          <p:cNvSpPr txBox="1"/>
          <p:nvPr/>
        </p:nvSpPr>
        <p:spPr>
          <a:xfrm>
            <a:off x="626116" y="-10875"/>
            <a:ext cx="3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C4125"/>
                </a:solidFill>
              </a:rPr>
              <a:t>F</a:t>
            </a:r>
            <a:endParaRPr b="1" sz="2000">
              <a:solidFill>
                <a:srgbClr val="CC412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Atributos e o Estado de um Objeto</a:t>
            </a:r>
            <a:endParaRPr/>
          </a:p>
        </p:txBody>
      </p:sp>
      <p:sp>
        <p:nvSpPr>
          <p:cNvPr id="327" name="Google Shape;327;p34"/>
          <p:cNvSpPr txBox="1"/>
          <p:nvPr>
            <p:ph idx="1" type="body"/>
          </p:nvPr>
        </p:nvSpPr>
        <p:spPr>
          <a:xfrm>
            <a:off x="311700" y="1093375"/>
            <a:ext cx="8520600" cy="38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O </a:t>
            </a:r>
            <a:r>
              <a:rPr b="1" lang="en"/>
              <a:t>estado de um objeto</a:t>
            </a:r>
            <a:r>
              <a:rPr lang="en"/>
              <a:t> são os </a:t>
            </a:r>
            <a:r>
              <a:rPr b="1" lang="en"/>
              <a:t>valores atuais de seus atributos</a:t>
            </a:r>
            <a:endParaRPr b="1"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Por exemplo: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Um objeto da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Circulo</a:t>
            </a:r>
            <a:r>
              <a:rPr lang="en"/>
              <a:t> possui possui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raio = 8</a:t>
            </a:r>
            <a:r>
              <a:rPr lang="en"/>
              <a:t>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 valor do atributo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raio</a:t>
            </a:r>
            <a:r>
              <a:rPr lang="en"/>
              <a:t> (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8</a:t>
            </a:r>
            <a:r>
              <a:rPr lang="en"/>
              <a:t>), em conjunto com os valores dos outros atributos do círculo, indicam o </a:t>
            </a:r>
            <a:r>
              <a:rPr b="1" lang="en"/>
              <a:t>estado atual do objeto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Se mudarmos o raio deste objeto para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42</a:t>
            </a:r>
            <a:r>
              <a:rPr lang="en"/>
              <a:t>, </a:t>
            </a:r>
            <a:r>
              <a:rPr b="1" lang="en"/>
              <a:t>mudamos o estado do objeto</a:t>
            </a:r>
            <a:r>
              <a:rPr lang="en"/>
              <a:t> que passa a ser este valor (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42</a:t>
            </a:r>
            <a:r>
              <a:rPr lang="en"/>
              <a:t>) em conjunto com o valor dos outros atributos.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O estado de um objeto pode mudar quando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Alteramos o valor de um atributo diretamente; ou quando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Executamos um método do objeto (que altera o valor de algum atributo)</a:t>
            </a:r>
            <a:endParaRPr/>
          </a:p>
        </p:txBody>
      </p:sp>
      <p:sp>
        <p:nvSpPr>
          <p:cNvPr id="328" name="Google Shape;328;p3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9" name="Google Shape;3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60" y="6134"/>
            <a:ext cx="948851" cy="84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"/>
          <p:cNvSpPr txBox="1"/>
          <p:nvPr>
            <p:ph type="title"/>
          </p:nvPr>
        </p:nvSpPr>
        <p:spPr>
          <a:xfrm>
            <a:off x="3919538" y="2144725"/>
            <a:ext cx="47784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</a:t>
            </a:r>
            <a:endParaRPr/>
          </a:p>
        </p:txBody>
      </p:sp>
      <p:pic>
        <p:nvPicPr>
          <p:cNvPr id="335" name="Google Shape;3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75" y="1747575"/>
            <a:ext cx="2678250" cy="23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Métodos</a:t>
            </a:r>
            <a:endParaRPr/>
          </a:p>
        </p:txBody>
      </p:sp>
      <p:sp>
        <p:nvSpPr>
          <p:cNvPr id="341" name="Google Shape;341;p36"/>
          <p:cNvSpPr txBox="1"/>
          <p:nvPr>
            <p:ph idx="1" type="body"/>
          </p:nvPr>
        </p:nvSpPr>
        <p:spPr>
          <a:xfrm>
            <a:off x="311700" y="1093375"/>
            <a:ext cx="8733900" cy="38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Métodos são as operações que os objetos da classe podem executar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São funções ou procedimentos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Executam um algoritmo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Acessam e modificam atributos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Retornam um valor ou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void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Podem possuir variáveis locais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Os nomes das variáveis locais seguem as mesmas regras dos nomes dos atributos, mas em geral são menores (acrônimos, abreviações, etc)</a:t>
            </a:r>
            <a:endParaRPr/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Convenções de nomes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Os nomes dos métodos possuem as mesmas convenções de nomes dos atributos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Entretanto, em geral, são verbos</a:t>
            </a:r>
            <a:endParaRPr/>
          </a:p>
        </p:txBody>
      </p:sp>
      <p:sp>
        <p:nvSpPr>
          <p:cNvPr id="342" name="Google Shape;342;p36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3" name="Google Shape;3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50" y="-12962"/>
            <a:ext cx="997250" cy="88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Métodos</a:t>
            </a:r>
            <a:endParaRPr/>
          </a:p>
        </p:txBody>
      </p:sp>
      <p:sp>
        <p:nvSpPr>
          <p:cNvPr id="349" name="Google Shape;349;p37"/>
          <p:cNvSpPr txBox="1"/>
          <p:nvPr>
            <p:ph idx="1" type="body"/>
          </p:nvPr>
        </p:nvSpPr>
        <p:spPr>
          <a:xfrm>
            <a:off x="311700" y="1093375"/>
            <a:ext cx="8733900" cy="8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Cada método possui:</a:t>
            </a:r>
            <a:r>
              <a:rPr lang="en"/>
              <a:t> </a:t>
            </a:r>
            <a:r>
              <a:rPr b="1" lang="en"/>
              <a:t>modificadores de acesso</a:t>
            </a:r>
            <a:r>
              <a:rPr lang="en"/>
              <a:t> (opcional)</a:t>
            </a:r>
            <a:r>
              <a:rPr lang="en"/>
              <a:t>, um </a:t>
            </a:r>
            <a:r>
              <a:rPr b="1" lang="en"/>
              <a:t>retorno</a:t>
            </a:r>
            <a:r>
              <a:rPr lang="en"/>
              <a:t>,</a:t>
            </a:r>
            <a:r>
              <a:rPr lang="en"/>
              <a:t> </a:t>
            </a:r>
            <a:r>
              <a:rPr lang="en"/>
              <a:t>um </a:t>
            </a:r>
            <a:r>
              <a:rPr b="1" lang="en"/>
              <a:t>nome</a:t>
            </a:r>
            <a:r>
              <a:rPr lang="en"/>
              <a:t>,</a:t>
            </a:r>
            <a:r>
              <a:rPr lang="en"/>
              <a:t> </a:t>
            </a:r>
            <a:r>
              <a:rPr b="1" lang="en"/>
              <a:t>parâmetros</a:t>
            </a:r>
            <a:r>
              <a:rPr lang="en"/>
              <a:t> e uma </a:t>
            </a:r>
            <a:r>
              <a:rPr b="1" lang="en"/>
              <a:t>implementação</a:t>
            </a:r>
            <a:endParaRPr/>
          </a:p>
        </p:txBody>
      </p:sp>
      <p:sp>
        <p:nvSpPr>
          <p:cNvPr id="350" name="Google Shape;350;p37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1" name="Google Shape;3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50" y="-12962"/>
            <a:ext cx="997250" cy="8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7"/>
          <p:cNvSpPr txBox="1"/>
          <p:nvPr>
            <p:ph idx="1" type="body"/>
          </p:nvPr>
        </p:nvSpPr>
        <p:spPr>
          <a:xfrm>
            <a:off x="311700" y="2769775"/>
            <a:ext cx="8733900" cy="8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Exemplo da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lang="en"/>
              <a:t> (código-fonte do Java)</a:t>
            </a:r>
            <a:endParaRPr/>
          </a:p>
        </p:txBody>
      </p:sp>
      <p:sp>
        <p:nvSpPr>
          <p:cNvPr id="353" name="Google Shape;353;p37"/>
          <p:cNvSpPr txBox="1"/>
          <p:nvPr>
            <p:ph idx="1" type="body"/>
          </p:nvPr>
        </p:nvSpPr>
        <p:spPr>
          <a:xfrm>
            <a:off x="311700" y="1547050"/>
            <a:ext cx="8733900" cy="8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Exemplo da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Circulo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1334375" y="2318400"/>
            <a:ext cx="6285600" cy="756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getArea() {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6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3.14159 * </a:t>
            </a:r>
            <a:r>
              <a:rPr lang="en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raio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* </a:t>
            </a:r>
            <a:r>
              <a:rPr lang="en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raio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}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55" name="Google Shape;355;p37"/>
          <p:cNvSpPr/>
          <p:nvPr/>
        </p:nvSpPr>
        <p:spPr>
          <a:xfrm>
            <a:off x="1334375" y="3576175"/>
            <a:ext cx="6285600" cy="14241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char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charAt(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index) {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6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( (index &lt; 0) || (index &gt;= </a:t>
            </a:r>
            <a:r>
              <a:rPr lang="en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value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length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 ) {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throw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StringIndexOutOfBoundsException(index);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}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value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[index];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}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Métodos Estáticos (de Classe)</a:t>
            </a:r>
            <a:endParaRPr/>
          </a:p>
        </p:txBody>
      </p:sp>
      <p:sp>
        <p:nvSpPr>
          <p:cNvPr id="361" name="Google Shape;361;p38"/>
          <p:cNvSpPr txBox="1"/>
          <p:nvPr>
            <p:ph idx="1" type="body"/>
          </p:nvPr>
        </p:nvSpPr>
        <p:spPr>
          <a:xfrm>
            <a:off x="311700" y="1093375"/>
            <a:ext cx="8733900" cy="3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Assim como os atributos, também existem </a:t>
            </a:r>
            <a:r>
              <a:rPr b="1" lang="en"/>
              <a:t>Métodos de Instância</a:t>
            </a:r>
            <a:r>
              <a:rPr lang="en"/>
              <a:t> (usados até o momento) e os </a:t>
            </a:r>
            <a:r>
              <a:rPr b="1" lang="en"/>
              <a:t>Métodos Estáticos</a:t>
            </a:r>
            <a:r>
              <a:rPr lang="en"/>
              <a:t> (de Classe)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Métodos Estáticos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São declarados utilizando o modificador de acesso </a:t>
            </a:r>
            <a:r>
              <a:rPr b="1" lang="en">
                <a:latin typeface="Courier"/>
                <a:ea typeface="Courier"/>
                <a:cs typeface="Courier"/>
                <a:sym typeface="Courier"/>
              </a:rPr>
              <a:t>static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330200" lvl="1" marL="914400" rtl="0" algn="l">
              <a:spcBef>
                <a:spcPts val="5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Não precisam de uma instância (objeto) para serem executados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Podem ser executados diretamente usando o nome da classe</a:t>
            </a:r>
            <a:endParaRPr/>
          </a:p>
          <a:p>
            <a:pPr indent="-330200" lvl="1" marL="914400" rtl="0" algn="l">
              <a:spcBef>
                <a:spcPts val="5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Não podem acessar atributos de instância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Só podem acessar atributos estáticos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Porque? Imagine que não exista nenhuma instância daquela classe na memória, como o atributo será acessado? E se tiver várias instâncias? Qual seria usada?</a:t>
            </a:r>
            <a:endParaRPr/>
          </a:p>
        </p:txBody>
      </p:sp>
      <p:sp>
        <p:nvSpPr>
          <p:cNvPr id="362" name="Google Shape;362;p38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3" name="Google Shape;3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50" y="-12962"/>
            <a:ext cx="997250" cy="8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8"/>
          <p:cNvSpPr txBox="1"/>
          <p:nvPr/>
        </p:nvSpPr>
        <p:spPr>
          <a:xfrm>
            <a:off x="647185" y="-17898"/>
            <a:ext cx="3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</a:rPr>
              <a:t>S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365" name="Google Shape;365;p38"/>
          <p:cNvSpPr txBox="1"/>
          <p:nvPr/>
        </p:nvSpPr>
        <p:spPr>
          <a:xfrm>
            <a:off x="654208" y="-17898"/>
            <a:ext cx="3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3C78D8"/>
                </a:solidFill>
              </a:rPr>
              <a:t>S</a:t>
            </a:r>
            <a:endParaRPr b="1" sz="1900">
              <a:solidFill>
                <a:srgbClr val="3C78D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Métodos Estáticos (de Classe)</a:t>
            </a:r>
            <a:endParaRPr/>
          </a:p>
        </p:txBody>
      </p:sp>
      <p:sp>
        <p:nvSpPr>
          <p:cNvPr id="371" name="Google Shape;371;p39"/>
          <p:cNvSpPr txBox="1"/>
          <p:nvPr>
            <p:ph idx="1" type="body"/>
          </p:nvPr>
        </p:nvSpPr>
        <p:spPr>
          <a:xfrm>
            <a:off x="311700" y="1093375"/>
            <a:ext cx="8733900" cy="8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Exemplos de Métodos Estáticos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1600"/>
              </a:spcAft>
              <a:buSzPts val="1600"/>
              <a:buChar char="▢"/>
            </a:pPr>
            <a:r>
              <a:rPr lang="en"/>
              <a:t>Chamando o método estático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sqrt</a:t>
            </a:r>
            <a:r>
              <a:rPr lang="en"/>
              <a:t> da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Math</a:t>
            </a:r>
            <a:r>
              <a:rPr lang="en"/>
              <a:t>:</a:t>
            </a:r>
            <a:endParaRPr/>
          </a:p>
        </p:txBody>
      </p:sp>
      <p:sp>
        <p:nvSpPr>
          <p:cNvPr id="372" name="Google Shape;372;p39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3" name="Google Shape;3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50" y="-12962"/>
            <a:ext cx="997250" cy="8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9"/>
          <p:cNvSpPr/>
          <p:nvPr/>
        </p:nvSpPr>
        <p:spPr>
          <a:xfrm>
            <a:off x="1346850" y="2040200"/>
            <a:ext cx="6301200" cy="21456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O ponto (a,b) pertence ao círculo?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boolean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pertence(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a,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b) {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dx =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a - </a:t>
            </a:r>
            <a:r>
              <a:rPr lang="en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posX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dy = b - </a:t>
            </a:r>
            <a:r>
              <a:rPr lang="en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posY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dist = Math.</a:t>
            </a:r>
            <a:r>
              <a:rPr i="1"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sqrt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dx*dx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- dy*dy);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(dist &lt;= </a:t>
            </a:r>
            <a:r>
              <a:rPr lang="en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raio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}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75" name="Google Shape;375;p39"/>
          <p:cNvSpPr/>
          <p:nvPr/>
        </p:nvSpPr>
        <p:spPr>
          <a:xfrm>
            <a:off x="3202502" y="3258700"/>
            <a:ext cx="1053600" cy="203700"/>
          </a:xfrm>
          <a:prstGeom prst="roundRect">
            <a:avLst>
              <a:gd fmla="val 16667" name="adj"/>
            </a:avLst>
          </a:prstGeom>
          <a:solidFill>
            <a:srgbClr val="CFE2F3">
              <a:alpha val="41180"/>
            </a:srgbClr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9"/>
          <p:cNvSpPr txBox="1"/>
          <p:nvPr/>
        </p:nvSpPr>
        <p:spPr>
          <a:xfrm>
            <a:off x="647185" y="-17898"/>
            <a:ext cx="3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</a:rPr>
              <a:t>S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377" name="Google Shape;377;p39"/>
          <p:cNvSpPr txBox="1"/>
          <p:nvPr/>
        </p:nvSpPr>
        <p:spPr>
          <a:xfrm>
            <a:off x="654208" y="-17898"/>
            <a:ext cx="3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3C78D8"/>
                </a:solidFill>
              </a:rPr>
              <a:t>S</a:t>
            </a:r>
            <a:endParaRPr b="1" sz="1900">
              <a:solidFill>
                <a:srgbClr val="3C78D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Métodos Estáticos (de Classe)</a:t>
            </a:r>
            <a:endParaRPr/>
          </a:p>
        </p:txBody>
      </p:sp>
      <p:sp>
        <p:nvSpPr>
          <p:cNvPr id="383" name="Google Shape;383;p40"/>
          <p:cNvSpPr txBox="1"/>
          <p:nvPr>
            <p:ph idx="1" type="body"/>
          </p:nvPr>
        </p:nvSpPr>
        <p:spPr>
          <a:xfrm>
            <a:off x="311700" y="1093375"/>
            <a:ext cx="8733900" cy="8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Exemplos de Métodos Estáticos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1600"/>
              </a:spcAft>
              <a:buSzPts val="1600"/>
              <a:buChar char="▢"/>
            </a:pPr>
            <a:r>
              <a:rPr lang="en"/>
              <a:t>Declaração do método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sqrt</a:t>
            </a:r>
            <a:r>
              <a:rPr lang="en"/>
              <a:t> (raiz quadrada) da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Math</a:t>
            </a:r>
            <a:r>
              <a:rPr lang="en"/>
              <a:t> (código-fonte do Java)</a:t>
            </a:r>
            <a:endParaRPr/>
          </a:p>
        </p:txBody>
      </p:sp>
      <p:sp>
        <p:nvSpPr>
          <p:cNvPr id="384" name="Google Shape;384;p40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5" name="Google Shape;3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50" y="-12962"/>
            <a:ext cx="997250" cy="8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0"/>
          <p:cNvSpPr txBox="1"/>
          <p:nvPr>
            <p:ph idx="1" type="body"/>
          </p:nvPr>
        </p:nvSpPr>
        <p:spPr>
          <a:xfrm>
            <a:off x="311700" y="2845975"/>
            <a:ext cx="8733900" cy="22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Declaração do método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sqrt</a:t>
            </a:r>
            <a:r>
              <a:rPr lang="en"/>
              <a:t> da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StrictMath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 modificador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native</a:t>
            </a:r>
            <a:r>
              <a:rPr lang="en"/>
              <a:t> indica que o método é implementado em </a:t>
            </a:r>
            <a:r>
              <a:rPr lang="en"/>
              <a:t>C/</a:t>
            </a:r>
            <a:r>
              <a:rPr lang="en"/>
              <a:t>C++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código do OpenJDK, é possível encontrar a chamada à </a:t>
            </a:r>
            <a:r>
              <a:rPr lang="en"/>
              <a:t>f</a:t>
            </a:r>
            <a:r>
              <a:rPr lang="en"/>
              <a:t>unção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sqrt</a:t>
            </a:r>
            <a:r>
              <a:rPr lang="en"/>
              <a:t> do C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C, sqrt é implementado usando uma instruç</a:t>
            </a:r>
            <a:r>
              <a:rPr lang="en"/>
              <a:t>ão</a:t>
            </a:r>
            <a:r>
              <a:rPr lang="en"/>
              <a:t> do processador</a:t>
            </a:r>
            <a:endParaRPr/>
          </a:p>
        </p:txBody>
      </p:sp>
      <p:sp>
        <p:nvSpPr>
          <p:cNvPr id="387" name="Google Shape;387;p40"/>
          <p:cNvSpPr/>
          <p:nvPr/>
        </p:nvSpPr>
        <p:spPr>
          <a:xfrm>
            <a:off x="1346850" y="2024450"/>
            <a:ext cx="6301200" cy="7335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sqrt(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a) {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6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StrictMath.</a:t>
            </a:r>
            <a:r>
              <a:rPr i="1"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sqrt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(a); </a:t>
            </a:r>
            <a:r>
              <a:rPr lang="en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delegates to StrictMath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}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8" name="Google Shape;388;p40"/>
          <p:cNvSpPr/>
          <p:nvPr/>
        </p:nvSpPr>
        <p:spPr>
          <a:xfrm>
            <a:off x="1346850" y="3618788"/>
            <a:ext cx="6301200" cy="3852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native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sqrt(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a);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9" name="Google Shape;389;p40"/>
          <p:cNvSpPr/>
          <p:nvPr/>
        </p:nvSpPr>
        <p:spPr>
          <a:xfrm>
            <a:off x="2472092" y="2281001"/>
            <a:ext cx="1678500" cy="203700"/>
          </a:xfrm>
          <a:prstGeom prst="roundRect">
            <a:avLst>
              <a:gd fmla="val 16667" name="adj"/>
            </a:avLst>
          </a:prstGeom>
          <a:solidFill>
            <a:srgbClr val="CFE2F3">
              <a:alpha val="41180"/>
            </a:srgbClr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0"/>
          <p:cNvSpPr txBox="1"/>
          <p:nvPr/>
        </p:nvSpPr>
        <p:spPr>
          <a:xfrm>
            <a:off x="647185" y="-17898"/>
            <a:ext cx="3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</a:rPr>
              <a:t>S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391" name="Google Shape;391;p40"/>
          <p:cNvSpPr txBox="1"/>
          <p:nvPr/>
        </p:nvSpPr>
        <p:spPr>
          <a:xfrm>
            <a:off x="654208" y="-17898"/>
            <a:ext cx="3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3C78D8"/>
                </a:solidFill>
              </a:rPr>
              <a:t>S</a:t>
            </a:r>
            <a:endParaRPr b="1" sz="1900">
              <a:solidFill>
                <a:srgbClr val="3C78D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1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Sobrecarga de Métodos</a:t>
            </a:r>
            <a:endParaRPr/>
          </a:p>
        </p:txBody>
      </p:sp>
      <p:sp>
        <p:nvSpPr>
          <p:cNvPr id="397" name="Google Shape;397;p41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Em Java, dois ou mais métodos podem ter o mesmo nome!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Entretanto, precisam ter parâmetros de tipos/quantidades diferentes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Isso é conhecido como </a:t>
            </a:r>
            <a:r>
              <a:rPr b="1" lang="en"/>
              <a:t>sobrecarga de métodos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 inglês, method overloading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 Java diferencia um método do outro observando os </a:t>
            </a:r>
            <a:r>
              <a:rPr b="1" lang="en"/>
              <a:t>parâmetros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Exemplo: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 método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println</a:t>
            </a:r>
            <a:r>
              <a:rPr lang="en"/>
              <a:t> que você tem usado para imprimir texto,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PrintStream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98" name="Google Shape;398;p41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9" name="Google Shape;39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50" y="-12962"/>
            <a:ext cx="997250" cy="8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1"/>
          <p:cNvSpPr/>
          <p:nvPr/>
        </p:nvSpPr>
        <p:spPr>
          <a:xfrm>
            <a:off x="1784550" y="3188475"/>
            <a:ext cx="5105100" cy="18375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println()          { </a:t>
            </a:r>
            <a:r>
              <a:rPr lang="en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/* ... */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}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6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println(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boolean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x) { </a:t>
            </a:r>
            <a:r>
              <a:rPr lang="en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/* ... */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}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println(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char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x)    { </a:t>
            </a:r>
            <a:r>
              <a:rPr lang="en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/* ... */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}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println(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float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x)   { </a:t>
            </a:r>
            <a:r>
              <a:rPr lang="en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/* ... */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}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println(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x)     { </a:t>
            </a:r>
            <a:r>
              <a:rPr lang="en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/* ... */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}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println(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long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x)    { </a:t>
            </a:r>
            <a:r>
              <a:rPr lang="en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/* ... */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}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println(Object x)  { </a:t>
            </a:r>
            <a:r>
              <a:rPr lang="en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/* ... */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}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println(String x)  { </a:t>
            </a:r>
            <a:r>
              <a:rPr lang="en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/* ... */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}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401" name="Google Shape;401;p41"/>
          <p:cNvCxnSpPr/>
          <p:nvPr/>
        </p:nvCxnSpPr>
        <p:spPr>
          <a:xfrm flipH="1" rot="10800000">
            <a:off x="6732733" y="3953350"/>
            <a:ext cx="902400" cy="8718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41"/>
          <p:cNvSpPr txBox="1"/>
          <p:nvPr/>
        </p:nvSpPr>
        <p:spPr>
          <a:xfrm>
            <a:off x="7040568" y="3340866"/>
            <a:ext cx="1980300" cy="673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Este método é o que você está usando, provavelmente</a:t>
            </a:r>
            <a:endParaRPr sz="1300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 Encontrar Objetos?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093375"/>
            <a:ext cx="8520600" cy="17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O s</a:t>
            </a:r>
            <a:r>
              <a:rPr lang="en"/>
              <a:t>istema de software é baseado na </a:t>
            </a:r>
            <a:r>
              <a:rPr b="1" lang="en"/>
              <a:t>interpretação do mundo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Os objetos que compõem o software devem ser a representação dos objetos relevantes que constituem o mundo exterior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Devem mapear os objetos reais em objetos computacionais e escrever programas que dão vida a estes objetos em um sistema computacional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3081036"/>
            <a:ext cx="8520600" cy="8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Resumindo: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“os objetos estão por aí; é só pegá-los.” 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600" y="3074936"/>
            <a:ext cx="1091664" cy="1091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Métodos Especiais</a:t>
            </a:r>
            <a:endParaRPr/>
          </a:p>
        </p:txBody>
      </p:sp>
      <p:sp>
        <p:nvSpPr>
          <p:cNvPr id="408" name="Google Shape;408;p42"/>
          <p:cNvSpPr txBox="1"/>
          <p:nvPr>
            <p:ph idx="1" type="body"/>
          </p:nvPr>
        </p:nvSpPr>
        <p:spPr>
          <a:xfrm>
            <a:off x="311700" y="1093375"/>
            <a:ext cx="8520600" cy="24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Em Java, temos dois métodos especiais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Método Construtor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Executado quando um novo objeto daquela classe é criado. Método que atribui valores padrões para os atributos de um objeto (dentre outras coisas)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Método Destrutor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Executado quando o coletor de lixo vai remover o objeto da memória. Pouco usado, uma vez que não há garantias de quando/se ele será executado</a:t>
            </a:r>
            <a:endParaRPr/>
          </a:p>
        </p:txBody>
      </p:sp>
      <p:sp>
        <p:nvSpPr>
          <p:cNvPr id="409" name="Google Shape;409;p42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0" name="Google Shape;41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50" y="-12962"/>
            <a:ext cx="997250" cy="88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3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Métodos Construtores</a:t>
            </a:r>
            <a:endParaRPr/>
          </a:p>
        </p:txBody>
      </p:sp>
      <p:sp>
        <p:nvSpPr>
          <p:cNvPr id="416" name="Google Shape;416;p43"/>
          <p:cNvSpPr txBox="1"/>
          <p:nvPr>
            <p:ph idx="1" type="body"/>
          </p:nvPr>
        </p:nvSpPr>
        <p:spPr>
          <a:xfrm>
            <a:off x="311700" y="1093375"/>
            <a:ext cx="8520600" cy="36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Executado quando um novo objeto daquela classe é criado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Utilizado para inicializar os atributos do novo objeto, dentre outras coisas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Possui o mesmo nome da classe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Como nomes de classes começam com letra maiúscula, este método também começará com letra maiúscula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Permite sobrecarga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Podemos ter diversos construtores (com o mesmo nome da classe), desde que estes possuam parâmetros diferentes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Não retornam valor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Estes são os únicos métodos que não retornam valor (nem mesmo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/>
              <a:t>)</a:t>
            </a:r>
            <a:endParaRPr/>
          </a:p>
        </p:txBody>
      </p:sp>
      <p:sp>
        <p:nvSpPr>
          <p:cNvPr id="417" name="Google Shape;417;p43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8" name="Google Shape;41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50" y="-12962"/>
            <a:ext cx="997250" cy="8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98" y="91281"/>
            <a:ext cx="167300" cy="1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Métodos Construtores</a:t>
            </a:r>
            <a:endParaRPr/>
          </a:p>
        </p:txBody>
      </p:sp>
      <p:sp>
        <p:nvSpPr>
          <p:cNvPr id="425" name="Google Shape;425;p44"/>
          <p:cNvSpPr txBox="1"/>
          <p:nvPr>
            <p:ph idx="1" type="body"/>
          </p:nvPr>
        </p:nvSpPr>
        <p:spPr>
          <a:xfrm>
            <a:off x="311700" y="1093375"/>
            <a:ext cx="2146500" cy="23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n" sz="1800"/>
              <a:t>Criando </a:t>
            </a:r>
            <a:br>
              <a:rPr lang="en" sz="1800"/>
            </a:br>
            <a:r>
              <a:rPr lang="en" sz="1800"/>
              <a:t>construtores</a:t>
            </a:r>
            <a:br>
              <a:rPr lang="en" sz="1800"/>
            </a:br>
            <a:r>
              <a:rPr lang="en" sz="1800"/>
              <a:t>para a </a:t>
            </a:r>
            <a:br>
              <a:rPr lang="en" sz="1800"/>
            </a:br>
            <a:r>
              <a:rPr lang="en" sz="1800"/>
              <a:t>classe </a:t>
            </a:r>
            <a:br>
              <a:rPr lang="en" sz="1800"/>
            </a:b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Circulo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6" name="Google Shape;426;p4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7" name="Google Shape;42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50" y="-12962"/>
            <a:ext cx="997250" cy="8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98" y="91281"/>
            <a:ext cx="167300" cy="19665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4"/>
          <p:cNvSpPr/>
          <p:nvPr/>
        </p:nvSpPr>
        <p:spPr>
          <a:xfrm>
            <a:off x="2184172" y="646047"/>
            <a:ext cx="4642200" cy="44202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Circulo {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3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posX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 sz="13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posY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3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raio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Circulo() {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" sz="13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posX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= 0;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" sz="13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posY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= 0;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" sz="13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raio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= 0.0;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Circulo(</a:t>
            </a:r>
            <a:r>
              <a:rPr lang="en" sz="13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raio) {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" sz="13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posX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= 0;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" sz="13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posY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= 0;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" sz="13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13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raio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= raio;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Circulo(</a:t>
            </a:r>
            <a:r>
              <a:rPr lang="en" sz="13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posX, </a:t>
            </a:r>
            <a:r>
              <a:rPr lang="en" sz="13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posY, </a:t>
            </a:r>
            <a:r>
              <a:rPr lang="en" sz="13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raio) {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" sz="13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13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posX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= posX;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" sz="13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13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posY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= posY;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" sz="13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13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raio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= raio;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300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Métodos getDiametro, getArea ...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30" name="Google Shape;430;p44"/>
          <p:cNvSpPr txBox="1"/>
          <p:nvPr/>
        </p:nvSpPr>
        <p:spPr>
          <a:xfrm>
            <a:off x="5428700" y="152400"/>
            <a:ext cx="3504600" cy="779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Este construtor não possui parâmetros. Para criar um objeto usando este construtor:</a:t>
            </a:r>
            <a:endParaRPr sz="1300">
              <a:solidFill>
                <a:srgbClr val="454F5B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Circulo circ = new Circulo();</a:t>
            </a:r>
            <a:endParaRPr sz="1300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431" name="Google Shape;431;p44"/>
          <p:cNvCxnSpPr>
            <a:endCxn id="430" idx="1"/>
          </p:cNvCxnSpPr>
          <p:nvPr/>
        </p:nvCxnSpPr>
        <p:spPr>
          <a:xfrm flipH="1" rot="10800000">
            <a:off x="3652100" y="541950"/>
            <a:ext cx="1776600" cy="9681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44"/>
          <p:cNvSpPr txBox="1"/>
          <p:nvPr/>
        </p:nvSpPr>
        <p:spPr>
          <a:xfrm>
            <a:off x="5428775" y="1066800"/>
            <a:ext cx="3504600" cy="74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Este construtor possui um parâmetro do </a:t>
            </a:r>
            <a:br>
              <a:rPr lang="en" sz="1300">
                <a:solidFill>
                  <a:srgbClr val="454F5B"/>
                </a:solidFill>
              </a:rPr>
            </a:br>
            <a:r>
              <a:rPr lang="en" sz="1300">
                <a:solidFill>
                  <a:srgbClr val="454F5B"/>
                </a:solidFill>
              </a:rPr>
              <a:t>tipo </a:t>
            </a:r>
            <a:r>
              <a:rPr lang="en" sz="1300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300">
                <a:solidFill>
                  <a:srgbClr val="454F5B"/>
                </a:solidFill>
              </a:rPr>
              <a:t>. Para criar um objeto:</a:t>
            </a:r>
            <a:endParaRPr sz="1300">
              <a:solidFill>
                <a:srgbClr val="454F5B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Circulo circ = new Circulo(1.2);</a:t>
            </a:r>
            <a:endParaRPr sz="1300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433" name="Google Shape;433;p44"/>
          <p:cNvCxnSpPr>
            <a:endCxn id="432" idx="1"/>
          </p:cNvCxnSpPr>
          <p:nvPr/>
        </p:nvCxnSpPr>
        <p:spPr>
          <a:xfrm flipH="1" rot="10800000">
            <a:off x="4018175" y="1436850"/>
            <a:ext cx="1410600" cy="10845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44"/>
          <p:cNvSpPr txBox="1"/>
          <p:nvPr/>
        </p:nvSpPr>
        <p:spPr>
          <a:xfrm>
            <a:off x="5428775" y="1946075"/>
            <a:ext cx="3504600" cy="521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Este </a:t>
            </a:r>
            <a:r>
              <a:rPr lang="en" sz="1300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1300">
                <a:solidFill>
                  <a:srgbClr val="454F5B"/>
                </a:solidFill>
              </a:rPr>
              <a:t> serve para diferenciar o atributo </a:t>
            </a:r>
            <a:r>
              <a:rPr lang="en" sz="1300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raio</a:t>
            </a:r>
            <a:r>
              <a:rPr lang="en" sz="1300">
                <a:solidFill>
                  <a:srgbClr val="454F5B"/>
                </a:solidFill>
              </a:rPr>
              <a:t> do parâmetro (variável local) </a:t>
            </a:r>
            <a:r>
              <a:rPr lang="en" sz="1300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raio</a:t>
            </a:r>
            <a:r>
              <a:rPr lang="en" sz="1300">
                <a:solidFill>
                  <a:srgbClr val="454F5B"/>
                </a:solidFill>
              </a:rPr>
              <a:t>.</a:t>
            </a:r>
            <a:endParaRPr sz="1300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435" name="Google Shape;435;p44"/>
          <p:cNvCxnSpPr>
            <a:endCxn id="434" idx="1"/>
          </p:cNvCxnSpPr>
          <p:nvPr/>
        </p:nvCxnSpPr>
        <p:spPr>
          <a:xfrm flipH="1" rot="10800000">
            <a:off x="3680975" y="2206625"/>
            <a:ext cx="1747800" cy="8766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6" name="Google Shape;436;p44"/>
          <p:cNvSpPr/>
          <p:nvPr/>
        </p:nvSpPr>
        <p:spPr>
          <a:xfrm>
            <a:off x="2675801" y="3132275"/>
            <a:ext cx="997200" cy="203700"/>
          </a:xfrm>
          <a:prstGeom prst="roundRect">
            <a:avLst>
              <a:gd fmla="val 16667" name="adj"/>
            </a:avLst>
          </a:prstGeom>
          <a:solidFill>
            <a:srgbClr val="CFE2F3">
              <a:alpha val="41180"/>
            </a:srgbClr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4"/>
          <p:cNvSpPr txBox="1"/>
          <p:nvPr/>
        </p:nvSpPr>
        <p:spPr>
          <a:xfrm>
            <a:off x="5428750" y="2611875"/>
            <a:ext cx="3504600" cy="9147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Este construtor possui três parâmetros do </a:t>
            </a:r>
            <a:br>
              <a:rPr lang="en" sz="1300">
                <a:solidFill>
                  <a:srgbClr val="454F5B"/>
                </a:solidFill>
              </a:rPr>
            </a:br>
            <a:r>
              <a:rPr lang="en" sz="1300">
                <a:solidFill>
                  <a:srgbClr val="454F5B"/>
                </a:solidFill>
              </a:rPr>
              <a:t>tipo </a:t>
            </a:r>
            <a:r>
              <a:rPr lang="en" sz="1300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300">
                <a:solidFill>
                  <a:srgbClr val="454F5B"/>
                </a:solidFill>
              </a:rPr>
              <a:t>. Para criar um objeto:</a:t>
            </a:r>
            <a:endParaRPr sz="1300">
              <a:solidFill>
                <a:srgbClr val="454F5B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Circulo circ = </a:t>
            </a:r>
            <a:br>
              <a:rPr lang="en" sz="1300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" sz="1300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new Circulo(1, 3, 9.8);</a:t>
            </a:r>
            <a:endParaRPr sz="1300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438" name="Google Shape;438;p44"/>
          <p:cNvCxnSpPr>
            <a:endCxn id="437" idx="1"/>
          </p:cNvCxnSpPr>
          <p:nvPr/>
        </p:nvCxnSpPr>
        <p:spPr>
          <a:xfrm flipH="1" rot="10800000">
            <a:off x="4649350" y="3069225"/>
            <a:ext cx="779400" cy="5688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5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Encadeamento de Construtores</a:t>
            </a:r>
            <a:endParaRPr/>
          </a:p>
        </p:txBody>
      </p:sp>
      <p:sp>
        <p:nvSpPr>
          <p:cNvPr id="444" name="Google Shape;444;p45"/>
          <p:cNvSpPr txBox="1"/>
          <p:nvPr>
            <p:ph idx="1" type="body"/>
          </p:nvPr>
        </p:nvSpPr>
        <p:spPr>
          <a:xfrm>
            <a:off x="311700" y="864775"/>
            <a:ext cx="8520600" cy="22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Para simplificar e reutilizar código, um construtor pode chamar outro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Isso é conhecido como</a:t>
            </a:r>
            <a:br>
              <a:rPr lang="en"/>
            </a:br>
            <a:r>
              <a:rPr b="1" lang="en"/>
              <a:t>Encadeamento de</a:t>
            </a:r>
            <a:br>
              <a:rPr b="1" lang="en"/>
            </a:br>
            <a:r>
              <a:rPr b="1" lang="en"/>
              <a:t>Construtores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É a forma </a:t>
            </a:r>
            <a:br>
              <a:rPr lang="en"/>
            </a:br>
            <a:r>
              <a:rPr b="1" lang="en"/>
              <a:t>recomendada</a:t>
            </a:r>
            <a:r>
              <a:rPr lang="en"/>
              <a:t> de </a:t>
            </a:r>
            <a:br>
              <a:rPr lang="en"/>
            </a:br>
            <a:r>
              <a:rPr lang="en"/>
              <a:t>se criar construtores</a:t>
            </a:r>
            <a:endParaRPr/>
          </a:p>
        </p:txBody>
      </p:sp>
      <p:sp>
        <p:nvSpPr>
          <p:cNvPr id="445" name="Google Shape;445;p45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6" name="Google Shape;44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50" y="-12962"/>
            <a:ext cx="997250" cy="8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98" y="91281"/>
            <a:ext cx="167300" cy="19665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5"/>
          <p:cNvSpPr/>
          <p:nvPr/>
        </p:nvSpPr>
        <p:spPr>
          <a:xfrm>
            <a:off x="3567700" y="1341400"/>
            <a:ext cx="5576400" cy="38022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Circulo {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3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posX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 sz="13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posY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3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raio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Circulo() {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3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(0, 0, 0.0);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Circulo(</a:t>
            </a:r>
            <a:r>
              <a:rPr lang="en" sz="13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raio) {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3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(0, 0, raio);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Circulo(</a:t>
            </a:r>
            <a:r>
              <a:rPr lang="en" sz="13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posX, </a:t>
            </a:r>
            <a:r>
              <a:rPr lang="en" sz="13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posY, </a:t>
            </a:r>
            <a:r>
              <a:rPr lang="en" sz="13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raio) {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3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13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posX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= posX;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3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13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posY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= posY;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3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13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raio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= raio;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300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Métodos getDiametro, getArea ...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49" name="Google Shape;449;p45"/>
          <p:cNvSpPr txBox="1"/>
          <p:nvPr/>
        </p:nvSpPr>
        <p:spPr>
          <a:xfrm>
            <a:off x="5639400" y="1341400"/>
            <a:ext cx="3504600" cy="779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Este construtor usa a palavra reservada </a:t>
            </a:r>
            <a:r>
              <a:rPr lang="en" sz="1300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1300">
                <a:solidFill>
                  <a:srgbClr val="454F5B"/>
                </a:solidFill>
              </a:rPr>
              <a:t> para chamar o construtor que possui três parâmetros do tipo </a:t>
            </a:r>
            <a:r>
              <a:rPr lang="en" sz="1300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300">
                <a:solidFill>
                  <a:srgbClr val="454F5B"/>
                </a:solidFill>
              </a:rPr>
              <a:t> (último)</a:t>
            </a:r>
            <a:endParaRPr sz="1300">
              <a:solidFill>
                <a:srgbClr val="454F5B"/>
              </a:solidFill>
            </a:endParaRPr>
          </a:p>
        </p:txBody>
      </p:sp>
      <p:cxnSp>
        <p:nvCxnSpPr>
          <p:cNvPr id="450" name="Google Shape;450;p45"/>
          <p:cNvCxnSpPr>
            <a:endCxn id="449" idx="1"/>
          </p:cNvCxnSpPr>
          <p:nvPr/>
        </p:nvCxnSpPr>
        <p:spPr>
          <a:xfrm flipH="1" rot="10800000">
            <a:off x="5084700" y="1730950"/>
            <a:ext cx="554700" cy="5304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" name="Google Shape;451;p45"/>
          <p:cNvSpPr txBox="1"/>
          <p:nvPr/>
        </p:nvSpPr>
        <p:spPr>
          <a:xfrm>
            <a:off x="6004700" y="2332000"/>
            <a:ext cx="3139200" cy="3936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Mesma coisa, mas passando o </a:t>
            </a:r>
            <a:r>
              <a:rPr lang="en" sz="1300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raio</a:t>
            </a:r>
            <a:endParaRPr sz="1300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452" name="Google Shape;452;p45"/>
          <p:cNvCxnSpPr>
            <a:endCxn id="451" idx="1"/>
          </p:cNvCxnSpPr>
          <p:nvPr/>
        </p:nvCxnSpPr>
        <p:spPr>
          <a:xfrm flipH="1" rot="10800000">
            <a:off x="5456600" y="2528800"/>
            <a:ext cx="548100" cy="4152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45"/>
          <p:cNvCxnSpPr/>
          <p:nvPr/>
        </p:nvCxnSpPr>
        <p:spPr>
          <a:xfrm flipH="1" rot="10800000">
            <a:off x="2839725" y="3769250"/>
            <a:ext cx="951300" cy="6504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45"/>
          <p:cNvSpPr txBox="1"/>
          <p:nvPr/>
        </p:nvSpPr>
        <p:spPr>
          <a:xfrm>
            <a:off x="381900" y="4269625"/>
            <a:ext cx="2982000" cy="7383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Este construtor é o principal. Inicializa todos os atributos e será usado pelos outros construtores</a:t>
            </a:r>
            <a:endParaRPr sz="1300">
              <a:solidFill>
                <a:srgbClr val="454F5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6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Método Destrutor</a:t>
            </a:r>
            <a:endParaRPr/>
          </a:p>
        </p:txBody>
      </p:sp>
      <p:sp>
        <p:nvSpPr>
          <p:cNvPr id="460" name="Google Shape;460;p46"/>
          <p:cNvSpPr txBox="1"/>
          <p:nvPr>
            <p:ph idx="1" type="body"/>
          </p:nvPr>
        </p:nvSpPr>
        <p:spPr>
          <a:xfrm>
            <a:off x="311700" y="1093375"/>
            <a:ext cx="85206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Método Destrutor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Executado quando o objeto é removido da memória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Chamado pelo coletor de lixo (próximo slide)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É implementado através do método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finalize</a:t>
            </a:r>
            <a:endParaRPr/>
          </a:p>
        </p:txBody>
      </p:sp>
      <p:sp>
        <p:nvSpPr>
          <p:cNvPr id="461" name="Google Shape;461;p46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2" name="Google Shape;46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50" y="-12962"/>
            <a:ext cx="997250" cy="8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46"/>
          <p:cNvSpPr/>
          <p:nvPr/>
        </p:nvSpPr>
        <p:spPr>
          <a:xfrm>
            <a:off x="895769" y="2675300"/>
            <a:ext cx="5389800" cy="483300"/>
          </a:xfrm>
          <a:prstGeom prst="rect">
            <a:avLst/>
          </a:prstGeom>
          <a:solidFill>
            <a:srgbClr val="F3F3F3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protected</a:t>
            </a:r>
            <a:r>
              <a:rPr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finalize() { </a:t>
            </a:r>
            <a:r>
              <a:rPr lang="en" sz="1500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/*...*/</a:t>
            </a:r>
            <a:r>
              <a:rPr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}</a:t>
            </a:r>
            <a:endParaRPr sz="15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64" name="Google Shape;464;p46"/>
          <p:cNvSpPr txBox="1"/>
          <p:nvPr>
            <p:ph idx="1" type="body"/>
          </p:nvPr>
        </p:nvSpPr>
        <p:spPr>
          <a:xfrm>
            <a:off x="311700" y="3250250"/>
            <a:ext cx="8520600" cy="1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Na prática, é muito raramente utilizado e deve ser evitado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Motivo: java não garante se ou quando o método será chamado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Se você deixar para fechar um arquivo nele, por exemplo, o arquivo </a:t>
            </a:r>
            <a:br>
              <a:rPr lang="en"/>
            </a:br>
            <a:r>
              <a:rPr lang="en"/>
              <a:t>pode não ser devidamente fechado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7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Coletor de Lixo</a:t>
            </a:r>
            <a:endParaRPr/>
          </a:p>
        </p:txBody>
      </p:sp>
      <p:sp>
        <p:nvSpPr>
          <p:cNvPr id="470" name="Google Shape;470;p47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O Coletor de Lixo é uma das</a:t>
            </a:r>
            <a:br>
              <a:rPr lang="en"/>
            </a:br>
            <a:r>
              <a:rPr b="1" lang="en"/>
              <a:t>tecnologias chave</a:t>
            </a:r>
            <a:r>
              <a:rPr lang="en"/>
              <a:t> do Java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Em Java, não podemos liberar memória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Tudo é feito automaticamente pelo </a:t>
            </a:r>
            <a:br>
              <a:rPr lang="en"/>
            </a:br>
            <a:r>
              <a:rPr lang="en"/>
              <a:t>Coletor de Lixo</a:t>
            </a:r>
            <a:endParaRPr/>
          </a:p>
          <a:p>
            <a:pPr indent="-355600" lvl="0" marL="457200" rtl="0" algn="l">
              <a:spcBef>
                <a:spcPts val="2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Como o Coletor de Lixo </a:t>
            </a:r>
            <a:r>
              <a:rPr b="1" lang="en"/>
              <a:t>sabe o que pode</a:t>
            </a:r>
            <a:r>
              <a:rPr lang="en"/>
              <a:t> ou não ser </a:t>
            </a:r>
            <a:r>
              <a:rPr b="1" lang="en"/>
              <a:t>liberado</a:t>
            </a:r>
            <a:r>
              <a:rPr lang="en"/>
              <a:t>?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Por uma regra bem simples: se um objeto não possui mais referências para ele, então ele pode ser liberado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Isso funciona porque Java não permite acesso direto à memória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Se um objeto perdeu todas as referências a ele, é impossível</a:t>
            </a:r>
            <a:br>
              <a:rPr lang="en"/>
            </a:br>
            <a:r>
              <a:rPr lang="en"/>
              <a:t>acessá-lo e, portanto, sabe-se que ele nunca mais será necessário</a:t>
            </a:r>
            <a:endParaRPr/>
          </a:p>
        </p:txBody>
      </p:sp>
      <p:sp>
        <p:nvSpPr>
          <p:cNvPr id="471" name="Google Shape;471;p47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2" name="Google Shape;47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4475" y="161522"/>
            <a:ext cx="2710900" cy="25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8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Coletor de Lixo</a:t>
            </a:r>
            <a:endParaRPr/>
          </a:p>
        </p:txBody>
      </p:sp>
      <p:sp>
        <p:nvSpPr>
          <p:cNvPr id="478" name="Google Shape;478;p48"/>
          <p:cNvSpPr txBox="1"/>
          <p:nvPr>
            <p:ph idx="1" type="body"/>
          </p:nvPr>
        </p:nvSpPr>
        <p:spPr>
          <a:xfrm>
            <a:off x="311700" y="1093375"/>
            <a:ext cx="8520600" cy="22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Entretanto, se uma </a:t>
            </a:r>
            <a:r>
              <a:rPr b="1" lang="en"/>
              <a:t>referência é mantida</a:t>
            </a:r>
            <a:br>
              <a:rPr lang="en"/>
            </a:br>
            <a:r>
              <a:rPr lang="en"/>
              <a:t>para um objeto que não é mais necessário,</a:t>
            </a:r>
            <a:br>
              <a:rPr lang="en"/>
            </a:br>
            <a:r>
              <a:rPr b="1" lang="en"/>
              <a:t>ele continuará ocupando memória</a:t>
            </a:r>
            <a:endParaRPr b="1"/>
          </a:p>
          <a:p>
            <a:pPr indent="-330200" lvl="1" marL="914400" rtl="0" algn="l">
              <a:spcBef>
                <a:spcPts val="5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Para evitar isso, basta atribuir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null</a:t>
            </a:r>
            <a:r>
              <a:rPr lang="en"/>
              <a:t> à</a:t>
            </a:r>
            <a:r>
              <a:rPr lang="en"/>
              <a:t>s </a:t>
            </a:r>
            <a:br>
              <a:rPr lang="en"/>
            </a:br>
            <a:r>
              <a:rPr lang="en"/>
              <a:t>variáveis que apontam para o objeto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No exemplo abaixo, </a:t>
            </a:r>
            <a:r>
              <a:rPr b="1" lang="en"/>
              <a:t>removemos a referência</a:t>
            </a:r>
            <a:r>
              <a:rPr lang="en"/>
              <a:t> </a:t>
            </a:r>
            <a:br>
              <a:rPr lang="en"/>
            </a:br>
            <a:r>
              <a:rPr lang="en"/>
              <a:t>que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circ</a:t>
            </a:r>
            <a:r>
              <a:rPr lang="en"/>
              <a:t> tinha para o objeto e, na próxima coleta de lixo, ele será liberado</a:t>
            </a:r>
            <a:endParaRPr/>
          </a:p>
        </p:txBody>
      </p:sp>
      <p:sp>
        <p:nvSpPr>
          <p:cNvPr id="479" name="Google Shape;479;p48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0" name="Google Shape;48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4475" y="161522"/>
            <a:ext cx="2710900" cy="25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8"/>
          <p:cNvSpPr/>
          <p:nvPr/>
        </p:nvSpPr>
        <p:spPr>
          <a:xfrm>
            <a:off x="1345950" y="3326087"/>
            <a:ext cx="2710800" cy="3048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circ = </a:t>
            </a:r>
            <a:r>
              <a:rPr lang="en" sz="16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null</a:t>
            </a:r>
            <a:r>
              <a:rPr lang="en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82" name="Google Shape;482;p48"/>
          <p:cNvSpPr txBox="1"/>
          <p:nvPr>
            <p:ph idx="1" type="body"/>
          </p:nvPr>
        </p:nvSpPr>
        <p:spPr>
          <a:xfrm>
            <a:off x="381925" y="3409666"/>
            <a:ext cx="85206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Note que, na maioria dos casos, isso não é necessário, pois grande</a:t>
            </a:r>
            <a:br>
              <a:rPr lang="en"/>
            </a:br>
            <a:r>
              <a:rPr lang="en"/>
              <a:t>parte dos objetos são alocados dentro de métodos (escopo local) e </a:t>
            </a:r>
            <a:br>
              <a:rPr lang="en"/>
            </a:br>
            <a:r>
              <a:rPr lang="en"/>
              <a:t>suas referências são perdidas após o término do método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caso de atributos de um objeto (que são também objetos), estes</a:t>
            </a:r>
            <a:br>
              <a:rPr lang="en"/>
            </a:br>
            <a:r>
              <a:rPr lang="en"/>
              <a:t>serão automaticamente desalocados quando o objeto for desalocado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9"/>
          <p:cNvSpPr txBox="1"/>
          <p:nvPr>
            <p:ph type="title"/>
          </p:nvPr>
        </p:nvSpPr>
        <p:spPr>
          <a:xfrm>
            <a:off x="3919538" y="2144725"/>
            <a:ext cx="47784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Dados</a:t>
            </a:r>
            <a:br>
              <a:rPr lang="en"/>
            </a:br>
            <a:r>
              <a:rPr lang="en"/>
              <a:t>em Java</a:t>
            </a:r>
            <a:endParaRPr/>
          </a:p>
        </p:txBody>
      </p:sp>
      <p:pic>
        <p:nvPicPr>
          <p:cNvPr id="488" name="Google Shape;48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353" y="2402869"/>
            <a:ext cx="620457" cy="111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120" y="1932574"/>
            <a:ext cx="706782" cy="855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3950" y="3482453"/>
            <a:ext cx="771525" cy="895618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49"/>
          <p:cNvSpPr/>
          <p:nvPr/>
        </p:nvSpPr>
        <p:spPr>
          <a:xfrm>
            <a:off x="1321350" y="1804925"/>
            <a:ext cx="1052400" cy="339900"/>
          </a:xfrm>
          <a:prstGeom prst="wedgeRoundRectCallout">
            <a:avLst>
              <a:gd fmla="val -62876" name="adj1"/>
              <a:gd fmla="val 100831" name="adj2"/>
              <a:gd fmla="val 0" name="adj3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true</a:t>
            </a:r>
            <a:r>
              <a:rPr lang="en"/>
              <a:t>!</a:t>
            </a:r>
            <a:endParaRPr/>
          </a:p>
        </p:txBody>
      </p:sp>
      <p:sp>
        <p:nvSpPr>
          <p:cNvPr id="492" name="Google Shape;492;p49"/>
          <p:cNvSpPr/>
          <p:nvPr/>
        </p:nvSpPr>
        <p:spPr>
          <a:xfrm>
            <a:off x="292500" y="3081025"/>
            <a:ext cx="1052400" cy="339900"/>
          </a:xfrm>
          <a:prstGeom prst="wedgeRoundRectCallout">
            <a:avLst>
              <a:gd fmla="val 48332" name="adj1"/>
              <a:gd fmla="val 138636" name="adj2"/>
              <a:gd fmla="val 0" name="adj3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false</a:t>
            </a:r>
            <a:endParaRPr/>
          </a:p>
        </p:txBody>
      </p:sp>
      <p:sp>
        <p:nvSpPr>
          <p:cNvPr id="493" name="Google Shape;493;p49"/>
          <p:cNvSpPr/>
          <p:nvPr/>
        </p:nvSpPr>
        <p:spPr>
          <a:xfrm>
            <a:off x="2962650" y="2384975"/>
            <a:ext cx="431100" cy="339900"/>
          </a:xfrm>
          <a:prstGeom prst="wedgeRoundRectCallout">
            <a:avLst>
              <a:gd fmla="val -100499" name="adj1"/>
              <a:gd fmla="val 51258" name="adj2"/>
              <a:gd fmla="val 0" name="adj3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0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Dados em Java</a:t>
            </a:r>
            <a:endParaRPr/>
          </a:p>
        </p:txBody>
      </p:sp>
      <p:sp>
        <p:nvSpPr>
          <p:cNvPr id="499" name="Google Shape;499;p50"/>
          <p:cNvSpPr txBox="1"/>
          <p:nvPr>
            <p:ph idx="1" type="body"/>
          </p:nvPr>
        </p:nvSpPr>
        <p:spPr>
          <a:xfrm>
            <a:off x="311700" y="1093375"/>
            <a:ext cx="85206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Java é uma linguagem com </a:t>
            </a:r>
            <a:r>
              <a:rPr b="1" lang="en"/>
              <a:t>tipagem estática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Toda variável e toda expressão possui um </a:t>
            </a:r>
            <a:r>
              <a:rPr b="1" lang="en"/>
              <a:t>tipo</a:t>
            </a:r>
            <a:r>
              <a:rPr lang="en"/>
              <a:t> que é </a:t>
            </a:r>
            <a:r>
              <a:rPr b="1" lang="en"/>
              <a:t>conhecido em </a:t>
            </a:r>
            <a:br>
              <a:rPr b="1" lang="en"/>
            </a:br>
            <a:r>
              <a:rPr b="1" lang="en"/>
              <a:t>tempo de compilação</a:t>
            </a:r>
            <a:endParaRPr b="1"/>
          </a:p>
          <a:p>
            <a:pPr indent="-355600" lvl="0" marL="457200" rtl="0" algn="l">
              <a:spcBef>
                <a:spcPts val="2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Java é uma linguagem com </a:t>
            </a:r>
            <a:r>
              <a:rPr b="1" lang="en"/>
              <a:t>tipagem forte</a:t>
            </a:r>
            <a:r>
              <a:rPr lang="en"/>
              <a:t>. Tipos: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Limitam os valores</a:t>
            </a:r>
            <a:r>
              <a:rPr lang="en"/>
              <a:t> que uma variável pode armazenar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Limitam os valores que uma expressão pode produzir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Limitam as operações</a:t>
            </a:r>
            <a:r>
              <a:rPr lang="en"/>
              <a:t> suportadas pelos valores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Determinam o </a:t>
            </a:r>
            <a:r>
              <a:rPr b="1" lang="en"/>
              <a:t>significado das operações</a:t>
            </a:r>
            <a:endParaRPr b="1"/>
          </a:p>
        </p:txBody>
      </p:sp>
      <p:sp>
        <p:nvSpPr>
          <p:cNvPr id="500" name="Google Shape;500;p50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1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Dados em Java</a:t>
            </a:r>
            <a:endParaRPr/>
          </a:p>
        </p:txBody>
      </p:sp>
      <p:sp>
        <p:nvSpPr>
          <p:cNvPr id="506" name="Google Shape;506;p51"/>
          <p:cNvSpPr txBox="1"/>
          <p:nvPr>
            <p:ph idx="1" type="body"/>
          </p:nvPr>
        </p:nvSpPr>
        <p:spPr>
          <a:xfrm>
            <a:off x="311700" y="10171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Tipos em Java são divididos em </a:t>
            </a:r>
            <a:r>
              <a:rPr b="1" lang="en"/>
              <a:t>duas categorias</a:t>
            </a:r>
            <a:r>
              <a:rPr lang="en"/>
              <a:t>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Tipos </a:t>
            </a:r>
            <a:r>
              <a:rPr b="1" lang="en"/>
              <a:t>Primitivos</a:t>
            </a:r>
            <a:r>
              <a:rPr lang="en"/>
              <a:t> e Tipos </a:t>
            </a:r>
            <a:r>
              <a:rPr b="1" lang="en"/>
              <a:t>Referência</a:t>
            </a:r>
            <a:endParaRPr b="1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Tipos Primitivos: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Tipos numéricos inteiros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byte, short, int, long e char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Tipos numéricos de ponto flutuante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float e double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Tipo booleano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boolean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Tipos Referência (ou simplesmente “Objetos”)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Classes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Interfaces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Vetores</a:t>
            </a:r>
            <a:endParaRPr/>
          </a:p>
        </p:txBody>
      </p:sp>
      <p:sp>
        <p:nvSpPr>
          <p:cNvPr id="507" name="Google Shape;507;p51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Descrever Objetos?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093375"/>
            <a:ext cx="8520600" cy="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Objetos são descritos a partir de </a:t>
            </a:r>
            <a:r>
              <a:rPr b="1" lang="en"/>
              <a:t>classes</a:t>
            </a:r>
            <a:endParaRPr b="1"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1864900"/>
            <a:ext cx="7027500" cy="20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Uma classe contém a definição das </a:t>
            </a:r>
            <a:r>
              <a:rPr b="1" lang="en"/>
              <a:t>características</a:t>
            </a:r>
            <a:r>
              <a:rPr lang="en"/>
              <a:t> </a:t>
            </a:r>
            <a:br>
              <a:rPr lang="en"/>
            </a:br>
            <a:r>
              <a:rPr lang="en"/>
              <a:t>que os objetos daquela classe terão: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Definição dos atributos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Definição dos métodos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1275" y="2180238"/>
            <a:ext cx="141922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2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Primitivos</a:t>
            </a:r>
            <a:endParaRPr/>
          </a:p>
        </p:txBody>
      </p:sp>
      <p:sp>
        <p:nvSpPr>
          <p:cNvPr id="513" name="Google Shape;513;p52"/>
          <p:cNvSpPr txBox="1"/>
          <p:nvPr>
            <p:ph idx="1" type="body"/>
          </p:nvPr>
        </p:nvSpPr>
        <p:spPr>
          <a:xfrm>
            <a:off x="311700" y="1093375"/>
            <a:ext cx="85206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São os tipos “</a:t>
            </a:r>
            <a:r>
              <a:rPr b="1" lang="en"/>
              <a:t>nativos</a:t>
            </a:r>
            <a:r>
              <a:rPr lang="en"/>
              <a:t>” do hardware</a:t>
            </a:r>
            <a:endParaRPr/>
          </a:p>
        </p:txBody>
      </p:sp>
      <p:sp>
        <p:nvSpPr>
          <p:cNvPr id="514" name="Google Shape;514;p52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5" name="Google Shape;515;p52"/>
          <p:cNvSpPr txBox="1"/>
          <p:nvPr>
            <p:ph idx="1" type="body"/>
          </p:nvPr>
        </p:nvSpPr>
        <p:spPr>
          <a:xfrm>
            <a:off x="311700" y="3836575"/>
            <a:ext cx="8520600" cy="1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Com exceção do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char</a:t>
            </a:r>
            <a:r>
              <a:rPr lang="en"/>
              <a:t> e do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boolean</a:t>
            </a:r>
            <a:r>
              <a:rPr lang="en"/>
              <a:t>, todos os tipos primitivos </a:t>
            </a:r>
            <a:r>
              <a:rPr b="1" lang="en"/>
              <a:t>possuem sinal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Não é possível criar números “unsigned” em Java</a:t>
            </a:r>
            <a:endParaRPr/>
          </a:p>
        </p:txBody>
      </p:sp>
      <p:graphicFrame>
        <p:nvGraphicFramePr>
          <p:cNvPr id="516" name="Google Shape;516;p52"/>
          <p:cNvGraphicFramePr/>
          <p:nvPr/>
        </p:nvGraphicFramePr>
        <p:xfrm>
          <a:off x="875250" y="16190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{337F4F6F-1906-4B9A-BA06-495AD8D0A00D}</a:tableStyleId>
              </a:tblPr>
              <a:tblGrid>
                <a:gridCol w="1013350"/>
                <a:gridCol w="3693850"/>
              </a:tblGrid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byte</a:t>
                      </a:r>
                      <a:endParaRPr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</a:rPr>
                        <a:t>Inteiro, 8 bits</a:t>
                      </a:r>
                      <a:endParaRPr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short</a:t>
                      </a:r>
                      <a:endParaRPr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</a:rPr>
                        <a:t>Inteiro, 16 bits</a:t>
                      </a:r>
                      <a:endParaRPr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int</a:t>
                      </a:r>
                      <a:endParaRPr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</a:rPr>
                        <a:t>Inteiro, 32 bits</a:t>
                      </a:r>
                      <a:endParaRPr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long</a:t>
                      </a:r>
                      <a:endParaRPr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</a:rPr>
                        <a:t>Inteiro, 64 bits</a:t>
                      </a:r>
                      <a:endParaRPr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float</a:t>
                      </a:r>
                      <a:endParaRPr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</a:rPr>
                        <a:t>Ponto flutuante, 32 bits</a:t>
                      </a:r>
                      <a:endParaRPr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double</a:t>
                      </a:r>
                      <a:endParaRPr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</a:rPr>
                        <a:t>Ponto flutuante, 64 bits</a:t>
                      </a:r>
                      <a:endParaRPr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boolean</a:t>
                      </a:r>
                      <a:endParaRPr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true</a:t>
                      </a:r>
                      <a:r>
                        <a:rPr lang="en">
                          <a:solidFill>
                            <a:srgbClr val="454F5B"/>
                          </a:solidFill>
                        </a:rPr>
                        <a:t> ou </a:t>
                      </a:r>
                      <a:r>
                        <a:rPr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false</a:t>
                      </a:r>
                      <a:endParaRPr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47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char</a:t>
                      </a:r>
                      <a:endParaRPr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</a:rPr>
                        <a:t>Caractere Unicode, 16 bits, sem sinal</a:t>
                      </a:r>
                      <a:endParaRPr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3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Primitivos: Operadores</a:t>
            </a:r>
            <a:endParaRPr/>
          </a:p>
        </p:txBody>
      </p:sp>
      <p:sp>
        <p:nvSpPr>
          <p:cNvPr id="522" name="Google Shape;522;p53"/>
          <p:cNvSpPr txBox="1"/>
          <p:nvPr>
            <p:ph idx="1" type="body"/>
          </p:nvPr>
        </p:nvSpPr>
        <p:spPr>
          <a:xfrm>
            <a:off x="311700" y="1093375"/>
            <a:ext cx="85206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Em Java, podemos usar operadores nas variáveis</a:t>
            </a:r>
            <a:endParaRPr/>
          </a:p>
        </p:txBody>
      </p:sp>
      <p:sp>
        <p:nvSpPr>
          <p:cNvPr id="523" name="Google Shape;523;p53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24" name="Google Shape;524;p53"/>
          <p:cNvGraphicFramePr/>
          <p:nvPr/>
        </p:nvGraphicFramePr>
        <p:xfrm>
          <a:off x="875250" y="16402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{337F4F6F-1906-4B9A-BA06-495AD8D0A00D}</a:tableStyleId>
              </a:tblPr>
              <a:tblGrid>
                <a:gridCol w="2161625"/>
                <a:gridCol w="3139000"/>
              </a:tblGrid>
              <a:tr h="233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</a:rPr>
                        <a:t>Multiplicativos</a:t>
                      </a:r>
                      <a:endParaRPr>
                        <a:solidFill>
                          <a:srgbClr val="454F5B"/>
                        </a:solidFill>
                      </a:endParaRPr>
                    </a:p>
                  </a:txBody>
                  <a:tcPr marT="73150" marB="64000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*   /   %</a:t>
                      </a:r>
                      <a:endParaRPr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73150" marB="64000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</a:rPr>
                        <a:t>Aditivos</a:t>
                      </a:r>
                      <a:endParaRPr>
                        <a:solidFill>
                          <a:srgbClr val="454F5B"/>
                        </a:solidFill>
                      </a:endParaRPr>
                    </a:p>
                  </a:txBody>
                  <a:tcPr marT="73150" marB="64000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+   -</a:t>
                      </a:r>
                      <a:endParaRPr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73150" marB="64000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</a:rPr>
                        <a:t>Relacionais</a:t>
                      </a:r>
                      <a:endParaRPr>
                        <a:solidFill>
                          <a:srgbClr val="454F5B"/>
                        </a:solidFill>
                      </a:endParaRPr>
                    </a:p>
                  </a:txBody>
                  <a:tcPr marT="73150" marB="64000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&gt;   &lt;   &gt;=   &lt;=</a:t>
                      </a:r>
                      <a:endParaRPr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73150" marB="64000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</a:rPr>
                        <a:t>Igualdade/Diferença</a:t>
                      </a:r>
                      <a:endParaRPr>
                        <a:solidFill>
                          <a:srgbClr val="454F5B"/>
                        </a:solidFill>
                      </a:endParaRPr>
                    </a:p>
                  </a:txBody>
                  <a:tcPr marT="73150" marB="64000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==  !=</a:t>
                      </a:r>
                      <a:endParaRPr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73150" marB="64000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19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</a:rPr>
                        <a:t>E Lógico</a:t>
                      </a:r>
                      <a:endParaRPr>
                        <a:solidFill>
                          <a:srgbClr val="454F5B"/>
                        </a:solidFill>
                      </a:endParaRPr>
                    </a:p>
                  </a:txBody>
                  <a:tcPr marT="73150" marB="64000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&amp;&amp;</a:t>
                      </a:r>
                      <a:endParaRPr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73150" marB="64000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</a:rPr>
                        <a:t>OU Lógico</a:t>
                      </a:r>
                      <a:endParaRPr>
                        <a:solidFill>
                          <a:srgbClr val="454F5B"/>
                        </a:solidFill>
                      </a:endParaRPr>
                    </a:p>
                  </a:txBody>
                  <a:tcPr marT="73150" marB="64000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||</a:t>
                      </a:r>
                      <a:endParaRPr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73150" marB="64000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</a:rPr>
                        <a:t>Seleção</a:t>
                      </a:r>
                      <a:endParaRPr>
                        <a:solidFill>
                          <a:srgbClr val="454F5B"/>
                        </a:solidFill>
                      </a:endParaRPr>
                    </a:p>
                  </a:txBody>
                  <a:tcPr marT="73150" marB="64000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 ? e : e</a:t>
                      </a:r>
                      <a:endParaRPr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73150" marB="64000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170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</a:rPr>
                        <a:t>Atribuição</a:t>
                      </a:r>
                      <a:endParaRPr>
                        <a:solidFill>
                          <a:srgbClr val="454F5B"/>
                        </a:solidFill>
                      </a:endParaRPr>
                    </a:p>
                  </a:txBody>
                  <a:tcPr marT="73150" marB="64000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=</a:t>
                      </a:r>
                      <a:endParaRPr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73150" marB="64000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147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</a:rPr>
                        <a:t>Atribuição+Operação</a:t>
                      </a:r>
                      <a:endParaRPr>
                        <a:solidFill>
                          <a:srgbClr val="454F5B"/>
                        </a:solidFill>
                      </a:endParaRPr>
                    </a:p>
                  </a:txBody>
                  <a:tcPr marT="73150" marB="64000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+=   -=   *=   /=</a:t>
                      </a:r>
                      <a:endParaRPr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73150" marB="64000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189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</a:rPr>
                        <a:t>Incremento/Decremento</a:t>
                      </a:r>
                      <a:endParaRPr>
                        <a:solidFill>
                          <a:srgbClr val="454F5B"/>
                        </a:solidFill>
                      </a:endParaRPr>
                    </a:p>
                  </a:txBody>
                  <a:tcPr marT="73150" marB="64000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++   –</a:t>
                      </a:r>
                      <a:endParaRPr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73150" marB="64000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176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</a:rPr>
                        <a:t>Operadores de Bits</a:t>
                      </a:r>
                      <a:endParaRPr>
                        <a:solidFill>
                          <a:srgbClr val="454F5B"/>
                        </a:solidFill>
                      </a:endParaRPr>
                    </a:p>
                  </a:txBody>
                  <a:tcPr marT="73150" marB="64000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&gt;&gt;   &lt;&lt;   &amp;   |   ^   ~</a:t>
                      </a:r>
                      <a:endParaRPr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73150" marB="64000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Primitivos: Inicialização</a:t>
            </a:r>
            <a:endParaRPr/>
          </a:p>
        </p:txBody>
      </p:sp>
      <p:sp>
        <p:nvSpPr>
          <p:cNvPr id="530" name="Google Shape;530;p54"/>
          <p:cNvSpPr txBox="1"/>
          <p:nvPr>
            <p:ph idx="1" type="body"/>
          </p:nvPr>
        </p:nvSpPr>
        <p:spPr>
          <a:xfrm>
            <a:off x="311700" y="1093375"/>
            <a:ext cx="8520600" cy="11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b="1" lang="en"/>
              <a:t>Atributos</a:t>
            </a:r>
            <a:r>
              <a:rPr lang="en"/>
              <a:t> de tipos primitivos são </a:t>
            </a:r>
            <a:r>
              <a:rPr lang="en"/>
              <a:t>automaticamente </a:t>
            </a:r>
            <a:r>
              <a:rPr b="1" lang="en"/>
              <a:t>inicializados </a:t>
            </a:r>
            <a:br>
              <a:rPr b="1" lang="en"/>
            </a:br>
            <a:r>
              <a:rPr b="1" lang="en"/>
              <a:t>para zero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 que acontece no código abaixo?</a:t>
            </a:r>
            <a:endParaRPr/>
          </a:p>
        </p:txBody>
      </p:sp>
      <p:sp>
        <p:nvSpPr>
          <p:cNvPr id="531" name="Google Shape;531;p5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54"/>
          <p:cNvSpPr/>
          <p:nvPr/>
        </p:nvSpPr>
        <p:spPr>
          <a:xfrm>
            <a:off x="922123" y="2221400"/>
            <a:ext cx="6705000" cy="20226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Pessoa {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3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 lang="en" sz="13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anoNascimento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3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boolean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solteiro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3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main(String args[]) {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Pessoa fulano = </a:t>
            </a:r>
            <a:r>
              <a:rPr lang="en" sz="13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Pessoa();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 sz="13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300" strike="noStrike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"AnoNasc = "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+ fulano.</a:t>
            </a:r>
            <a:r>
              <a:rPr lang="en" sz="13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anoNascimento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         + </a:t>
            </a:r>
            <a:r>
              <a:rPr lang="en" sz="1300" strike="noStrike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", Solteiro? "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+ fulano.</a:t>
            </a:r>
            <a:r>
              <a:rPr lang="en" sz="13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solteiro</a:t>
            </a: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3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33" name="Google Shape;533;p54"/>
          <p:cNvSpPr/>
          <p:nvPr/>
        </p:nvSpPr>
        <p:spPr>
          <a:xfrm>
            <a:off x="922125" y="4355350"/>
            <a:ext cx="6705000" cy="6762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3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javac Pessoa.java 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3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 Pessoa 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AnoNasc = 0, Solteiro? false</a:t>
            </a:r>
            <a:endParaRPr sz="1600">
              <a:solidFill>
                <a:srgbClr val="0066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5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Primitivos: Inicialização</a:t>
            </a:r>
            <a:endParaRPr/>
          </a:p>
        </p:txBody>
      </p:sp>
      <p:sp>
        <p:nvSpPr>
          <p:cNvPr id="539" name="Google Shape;539;p55"/>
          <p:cNvSpPr txBox="1"/>
          <p:nvPr>
            <p:ph idx="1" type="body"/>
          </p:nvPr>
        </p:nvSpPr>
        <p:spPr>
          <a:xfrm>
            <a:off x="311700" y="1093375"/>
            <a:ext cx="8520600" cy="11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Entretanto, variáveis locais de tipos primitivos </a:t>
            </a:r>
            <a:r>
              <a:rPr b="1" lang="en"/>
              <a:t>não são inicializados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 que acontece no código abaixo?</a:t>
            </a:r>
            <a:endParaRPr/>
          </a:p>
        </p:txBody>
      </p:sp>
      <p:sp>
        <p:nvSpPr>
          <p:cNvPr id="540" name="Google Shape;540;p55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1" name="Google Shape;541;p55"/>
          <p:cNvSpPr/>
          <p:nvPr/>
        </p:nvSpPr>
        <p:spPr>
          <a:xfrm>
            <a:off x="922125" y="1992800"/>
            <a:ext cx="6705000" cy="18276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Pessoa {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 args[]) {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anoNasc;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 sz="13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3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"AnoNasc = "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anoNasc);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3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42" name="Google Shape;542;p55"/>
          <p:cNvSpPr/>
          <p:nvPr/>
        </p:nvSpPr>
        <p:spPr>
          <a:xfrm>
            <a:off x="922125" y="3969075"/>
            <a:ext cx="6705000" cy="10254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javac Pessoa.java </a:t>
            </a:r>
            <a:endParaRPr b="1"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Pessoa.java:5: variable anoNasc might not have been initialized</a:t>
            </a:r>
            <a:endParaRPr b="1"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    System.out.println("AnoNasc = " + anoNasc);</a:t>
            </a:r>
            <a:endParaRPr b="1"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                                      ^</a:t>
            </a:r>
            <a:endParaRPr b="1"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1 error</a:t>
            </a:r>
            <a:endParaRPr sz="1300">
              <a:solidFill>
                <a:srgbClr val="0066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6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Referência</a:t>
            </a:r>
            <a:endParaRPr/>
          </a:p>
        </p:txBody>
      </p:sp>
      <p:sp>
        <p:nvSpPr>
          <p:cNvPr id="548" name="Google Shape;548;p56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Também chamados de: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referências, tipos não-primitivos, ou simplesmente “objetos”</a:t>
            </a:r>
            <a:endParaRPr/>
          </a:p>
          <a:p>
            <a:pPr indent="-355600" lvl="0" marL="457200" rtl="0" algn="l">
              <a:spcBef>
                <a:spcPts val="2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Armazenam uma referência para um objeto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Uma referência é um endereço de memória onde o objeto está armazenado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Por usar uma máquina virtual, o endereço armazenado em uma referência não corresponde ao endereço na memória física do computador</a:t>
            </a:r>
            <a:endParaRPr/>
          </a:p>
        </p:txBody>
      </p:sp>
      <p:sp>
        <p:nvSpPr>
          <p:cNvPr id="549" name="Google Shape;549;p56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7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Referência</a:t>
            </a:r>
            <a:endParaRPr/>
          </a:p>
        </p:txBody>
      </p:sp>
      <p:sp>
        <p:nvSpPr>
          <p:cNvPr id="555" name="Google Shape;555;p57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Uma referência a um objeto pode ser do tipo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Classe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Classes já existentes no Java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Classes criadas pelo usuário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Interface (veremos futuramente)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Vetor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 java, um vetor é um objeto</a:t>
            </a:r>
            <a:endParaRPr/>
          </a:p>
        </p:txBody>
      </p:sp>
      <p:sp>
        <p:nvSpPr>
          <p:cNvPr id="556" name="Google Shape;556;p57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8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Referências x Tipos Primitivos</a:t>
            </a:r>
            <a:endParaRPr/>
          </a:p>
        </p:txBody>
      </p:sp>
      <p:sp>
        <p:nvSpPr>
          <p:cNvPr id="562" name="Google Shape;562;p58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Variáveis de Tipos Primitivos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São sempre utilizadas “</a:t>
            </a:r>
            <a:r>
              <a:rPr b="1" lang="en"/>
              <a:t>por valor</a:t>
            </a:r>
            <a:r>
              <a:rPr lang="en"/>
              <a:t>” 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Quando usadas como parâmetros de métodos ou em atribuições, elas sempre serão uma </a:t>
            </a:r>
            <a:r>
              <a:rPr b="1" lang="en"/>
              <a:t>cópia</a:t>
            </a:r>
            <a:r>
              <a:rPr lang="en"/>
              <a:t> da variável original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Não é possível criar uma referência (ponteiro) para uma variável primitiva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1600"/>
              <a:buChar char="▢"/>
            </a:pPr>
            <a:r>
              <a:rPr lang="en"/>
              <a:t>Por isso não existem os operadores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&amp;</a:t>
            </a:r>
            <a:r>
              <a:rPr lang="en"/>
              <a:t> ou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*</a:t>
            </a:r>
            <a:r>
              <a:rPr lang="en"/>
              <a:t> como na linguagem C/C++</a:t>
            </a:r>
            <a:endParaRPr/>
          </a:p>
        </p:txBody>
      </p:sp>
      <p:sp>
        <p:nvSpPr>
          <p:cNvPr id="563" name="Google Shape;563;p58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9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Referências x Tipos Primitivos</a:t>
            </a:r>
            <a:endParaRPr/>
          </a:p>
        </p:txBody>
      </p:sp>
      <p:sp>
        <p:nvSpPr>
          <p:cNvPr id="569" name="Google Shape;569;p59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Variáveis de Tipos Referência (objetos de classes)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São sempre utilizadas “</a:t>
            </a:r>
            <a:r>
              <a:rPr b="1" lang="en"/>
              <a:t>por referência</a:t>
            </a:r>
            <a:r>
              <a:rPr lang="en"/>
              <a:t>”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Quando usadas como parâmetros de métodos ou em atribuições, apenas a referência é passada. Portanto, </a:t>
            </a:r>
            <a:r>
              <a:rPr b="1" lang="en"/>
              <a:t>mudando-se seus atributos dentro do método, mudará os atributos do objeto “original”</a:t>
            </a:r>
            <a:endParaRPr b="1"/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1600"/>
              <a:buChar char="▢"/>
            </a:pPr>
            <a:r>
              <a:rPr lang="en"/>
              <a:t>Para se “duplicar” um objeto, deve-se usar o método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clone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70" name="Google Shape;570;p59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0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Referências x Tipos Primitivos</a:t>
            </a:r>
            <a:endParaRPr/>
          </a:p>
        </p:txBody>
      </p:sp>
      <p:sp>
        <p:nvSpPr>
          <p:cNvPr id="576" name="Google Shape;576;p60"/>
          <p:cNvSpPr txBox="1"/>
          <p:nvPr>
            <p:ph idx="1" type="body"/>
          </p:nvPr>
        </p:nvSpPr>
        <p:spPr>
          <a:xfrm>
            <a:off x="311700" y="1093375"/>
            <a:ext cx="85206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Exemplo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77" name="Google Shape;577;p60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8" name="Google Shape;578;p60"/>
          <p:cNvSpPr/>
          <p:nvPr/>
        </p:nvSpPr>
        <p:spPr>
          <a:xfrm>
            <a:off x="880175" y="2028000"/>
            <a:ext cx="3411000" cy="8550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b="1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a = 3;</a:t>
            </a:r>
            <a:endParaRPr b="1" sz="15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char</a:t>
            </a:r>
            <a:r>
              <a:rPr b="1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b = </a:t>
            </a:r>
            <a:r>
              <a:rPr b="1" lang="en" sz="1500" strike="noStrike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lang="en" sz="15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b="1" lang="en" sz="1500" strike="noStrike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1" sz="15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Circulo c = </a:t>
            </a:r>
            <a:r>
              <a:rPr b="1" lang="en" sz="15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b="1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Circulo();</a:t>
            </a:r>
            <a:endParaRPr b="1" sz="15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aphicFrame>
        <p:nvGraphicFramePr>
          <p:cNvPr id="579" name="Google Shape;579;p60"/>
          <p:cNvGraphicFramePr/>
          <p:nvPr/>
        </p:nvGraphicFramePr>
        <p:xfrm>
          <a:off x="4831925" y="16277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{337F4F6F-1906-4B9A-BA06-495AD8D0A00D}</a:tableStyleId>
              </a:tblPr>
              <a:tblGrid>
                <a:gridCol w="637725"/>
                <a:gridCol w="1011525"/>
                <a:gridCol w="1482700"/>
              </a:tblGrid>
              <a:tr h="263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54F5B"/>
                          </a:solidFill>
                        </a:rPr>
                        <a:t>Var.</a:t>
                      </a:r>
                      <a:endParaRPr b="1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54F5B"/>
                          </a:solidFill>
                        </a:rPr>
                        <a:t>Endereço</a:t>
                      </a:r>
                      <a:endParaRPr b="1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54F5B"/>
                          </a:solidFill>
                        </a:rPr>
                        <a:t>Conteúdo</a:t>
                      </a:r>
                      <a:endParaRPr b="1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</a:t>
                      </a:r>
                      <a:endParaRPr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454F5B"/>
                          </a:solidFill>
                        </a:rPr>
                        <a:t>0200</a:t>
                      </a:r>
                      <a:endParaRPr i="1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solidFill>
                          <a:srgbClr val="454F5B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</a:t>
                      </a:r>
                      <a:endParaRPr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454F5B"/>
                          </a:solidFill>
                        </a:rPr>
                        <a:t>0300</a:t>
                      </a:r>
                      <a:endParaRPr i="1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</a:rPr>
                        <a:t>‘</a:t>
                      </a:r>
                      <a:r>
                        <a:rPr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</a:t>
                      </a:r>
                      <a:r>
                        <a:rPr lang="en">
                          <a:solidFill>
                            <a:srgbClr val="454F5B"/>
                          </a:solidFill>
                        </a:rPr>
                        <a:t>’</a:t>
                      </a:r>
                      <a:endParaRPr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</a:t>
                      </a:r>
                      <a:endParaRPr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454F5B"/>
                          </a:solidFill>
                        </a:rPr>
                        <a:t>0400</a:t>
                      </a:r>
                      <a:endParaRPr i="1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454F5B"/>
                          </a:solidFill>
                        </a:rPr>
                        <a:t>0900</a:t>
                      </a:r>
                      <a:endParaRPr i="1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454F5B"/>
                          </a:solidFill>
                        </a:rPr>
                        <a:t>...</a:t>
                      </a:r>
                      <a:endParaRPr i="1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</a:rPr>
                        <a:t>...</a:t>
                      </a:r>
                      <a:endParaRPr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454F5B"/>
                          </a:solidFill>
                        </a:rPr>
                        <a:t>0900</a:t>
                      </a:r>
                      <a:endParaRPr i="1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posX = 2, </a:t>
                      </a:r>
                      <a:br>
                        <a:rPr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posY = 5, </a:t>
                      </a:r>
                      <a:br>
                        <a:rPr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raio = 6.0</a:t>
                      </a:r>
                      <a:endParaRPr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580" name="Google Shape;580;p60"/>
          <p:cNvSpPr/>
          <p:nvPr/>
        </p:nvSpPr>
        <p:spPr>
          <a:xfrm>
            <a:off x="7830700" y="2549375"/>
            <a:ext cx="393325" cy="561825"/>
          </a:xfrm>
          <a:custGeom>
            <a:rect b="b" l="l" r="r" t="t"/>
            <a:pathLst>
              <a:path extrusionOk="0" h="22473" w="15733">
                <a:moveTo>
                  <a:pt x="1123" y="0"/>
                </a:moveTo>
                <a:cubicBezTo>
                  <a:pt x="3558" y="1826"/>
                  <a:pt x="15918" y="7211"/>
                  <a:pt x="15731" y="10956"/>
                </a:cubicBezTo>
                <a:cubicBezTo>
                  <a:pt x="15544" y="14702"/>
                  <a:pt x="2622" y="20554"/>
                  <a:pt x="0" y="22473"/>
                </a:cubicBezTo>
              </a:path>
            </a:pathLst>
          </a:cu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1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Referências x Tipos Primitivos</a:t>
            </a:r>
            <a:endParaRPr/>
          </a:p>
        </p:txBody>
      </p:sp>
      <p:sp>
        <p:nvSpPr>
          <p:cNvPr id="586" name="Google Shape;586;p61"/>
          <p:cNvSpPr txBox="1"/>
          <p:nvPr>
            <p:ph idx="1" type="body"/>
          </p:nvPr>
        </p:nvSpPr>
        <p:spPr>
          <a:xfrm>
            <a:off x="311700" y="1093375"/>
            <a:ext cx="1731900" cy="14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Qual a</a:t>
            </a:r>
            <a:br>
              <a:rPr lang="en"/>
            </a:br>
            <a:r>
              <a:rPr lang="en"/>
              <a:t>saída do</a:t>
            </a:r>
            <a:br>
              <a:rPr lang="en"/>
            </a:br>
            <a:r>
              <a:rPr lang="en"/>
              <a:t>código?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87" name="Google Shape;587;p61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8" name="Google Shape;588;p61"/>
          <p:cNvSpPr/>
          <p:nvPr/>
        </p:nvSpPr>
        <p:spPr>
          <a:xfrm>
            <a:off x="2085850" y="814500"/>
            <a:ext cx="6746400" cy="2760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 {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1;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main(String[] args) {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 a1 = </a:t>
            </a:r>
            <a:r>
              <a:rPr lang="en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A();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 a2 = </a:t>
            </a:r>
            <a:r>
              <a:rPr lang="en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A();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"a1.i = "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a1.</a:t>
            </a:r>
            <a:r>
              <a:rPr lang="en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"a2.i = "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a2.</a:t>
            </a:r>
            <a:r>
              <a:rPr lang="en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"a1 == a2 ? "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(a1 == a2) );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"a1.i == a2.i ? "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(a1.</a:t>
            </a:r>
            <a:r>
              <a:rPr lang="en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== a2.</a:t>
            </a:r>
            <a:r>
              <a:rPr lang="en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));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2085850" y="3721150"/>
            <a:ext cx="5534100" cy="12852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javac A.java</a:t>
            </a:r>
            <a:endParaRPr b="1"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 A</a:t>
            </a:r>
            <a:endParaRPr b="1"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800000"/>
                </a:solidFill>
                <a:latin typeface="Courier"/>
                <a:ea typeface="Courier"/>
                <a:cs typeface="Courier"/>
                <a:sym typeface="Courier"/>
              </a:rPr>
              <a:t>a1.i = 1</a:t>
            </a:r>
            <a:endParaRPr b="1"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800000"/>
                </a:solidFill>
                <a:latin typeface="Courier"/>
                <a:ea typeface="Courier"/>
                <a:cs typeface="Courier"/>
                <a:sym typeface="Courier"/>
              </a:rPr>
              <a:t>a2.i = 1</a:t>
            </a:r>
            <a:endParaRPr b="1"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800000"/>
                </a:solidFill>
                <a:latin typeface="Courier"/>
                <a:ea typeface="Courier"/>
                <a:cs typeface="Courier"/>
                <a:sym typeface="Courier"/>
              </a:rPr>
              <a:t>a1 == a2 ? false</a:t>
            </a:r>
            <a:endParaRPr b="1"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800000"/>
                </a:solidFill>
                <a:latin typeface="Courier"/>
                <a:ea typeface="Courier"/>
                <a:cs typeface="Courier"/>
                <a:sym typeface="Courier"/>
              </a:rPr>
              <a:t>a1.i == a2.i ? true</a:t>
            </a:r>
            <a:endParaRPr sz="1300">
              <a:solidFill>
                <a:srgbClr val="0066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Classe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093375"/>
            <a:ext cx="87060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Classes definem um </a:t>
            </a:r>
            <a:r>
              <a:rPr b="1" lang="en"/>
              <a:t>novo tipo de dado</a:t>
            </a:r>
            <a:r>
              <a:rPr lang="en"/>
              <a:t> e </a:t>
            </a:r>
            <a:r>
              <a:rPr b="1" lang="en"/>
              <a:t>como ele é implementado</a:t>
            </a:r>
            <a:endParaRPr/>
          </a:p>
          <a:p>
            <a:pPr indent="-3556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Definem as características que os objetos daquela classe terão</a:t>
            </a:r>
            <a:endParaRPr/>
          </a:p>
          <a:p>
            <a:pPr indent="-3556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Definições:</a:t>
            </a:r>
            <a:endParaRPr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35" y="-61074"/>
            <a:ext cx="997250" cy="88256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01871" y="2891283"/>
            <a:ext cx="7027500" cy="9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Atributos</a:t>
            </a:r>
            <a:endParaRPr b="1"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São os dados, as variáveis relacionadas </a:t>
            </a:r>
            <a:br>
              <a:rPr lang="en"/>
            </a:br>
            <a:r>
              <a:rPr lang="en"/>
              <a:t>àquela classe</a:t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102" y="2843252"/>
            <a:ext cx="948851" cy="84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01871" y="4043550"/>
            <a:ext cx="7027500" cy="9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Métodos</a:t>
            </a:r>
            <a:endParaRPr b="1"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são as funções, operações que os objetos </a:t>
            </a:r>
            <a:br>
              <a:rPr lang="en"/>
            </a:br>
            <a:r>
              <a:rPr lang="en"/>
              <a:t>daquela classe poderão executar</a:t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900" y="3942600"/>
            <a:ext cx="997250" cy="8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1831" y="2690850"/>
            <a:ext cx="1823639" cy="19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2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Referências x Tipos Primitivos</a:t>
            </a:r>
            <a:endParaRPr/>
          </a:p>
        </p:txBody>
      </p:sp>
      <p:sp>
        <p:nvSpPr>
          <p:cNvPr id="595" name="Google Shape;595;p62"/>
          <p:cNvSpPr txBox="1"/>
          <p:nvPr>
            <p:ph idx="1" type="body"/>
          </p:nvPr>
        </p:nvSpPr>
        <p:spPr>
          <a:xfrm>
            <a:off x="311700" y="1093375"/>
            <a:ext cx="1731900" cy="14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Qual a</a:t>
            </a:r>
            <a:br>
              <a:rPr lang="en"/>
            </a:br>
            <a:r>
              <a:rPr lang="en"/>
              <a:t>saída do</a:t>
            </a:r>
            <a:br>
              <a:rPr lang="en"/>
            </a:br>
            <a:r>
              <a:rPr lang="en"/>
              <a:t>código?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96" name="Google Shape;596;p62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7" name="Google Shape;597;p62"/>
          <p:cNvSpPr/>
          <p:nvPr/>
        </p:nvSpPr>
        <p:spPr>
          <a:xfrm>
            <a:off x="2085850" y="814500"/>
            <a:ext cx="6746400" cy="2760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 {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1;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main(String[] args) {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 a1 = </a:t>
            </a:r>
            <a:r>
              <a:rPr lang="en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A();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 a2 = 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a1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"a1.i = "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a1.</a:t>
            </a:r>
            <a:r>
              <a:rPr lang="en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"a2.i = "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a2.</a:t>
            </a:r>
            <a:r>
              <a:rPr lang="en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"a1 == a2 ? "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(a1 == a2) );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"a1.i == a2.i ? "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(a1.</a:t>
            </a:r>
            <a:r>
              <a:rPr lang="en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== a2.</a:t>
            </a:r>
            <a:r>
              <a:rPr lang="en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));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98" name="Google Shape;598;p62"/>
          <p:cNvSpPr/>
          <p:nvPr/>
        </p:nvSpPr>
        <p:spPr>
          <a:xfrm>
            <a:off x="2085850" y="3721150"/>
            <a:ext cx="5534100" cy="12852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javac A.java</a:t>
            </a:r>
            <a:endParaRPr b="1"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 A</a:t>
            </a:r>
            <a:endParaRPr b="1"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800000"/>
                </a:solidFill>
                <a:latin typeface="Courier"/>
                <a:ea typeface="Courier"/>
                <a:cs typeface="Courier"/>
                <a:sym typeface="Courier"/>
              </a:rPr>
              <a:t>a1.i = 1</a:t>
            </a:r>
            <a:endParaRPr b="1"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800000"/>
                </a:solidFill>
                <a:latin typeface="Courier"/>
                <a:ea typeface="Courier"/>
                <a:cs typeface="Courier"/>
                <a:sym typeface="Courier"/>
              </a:rPr>
              <a:t>a2.i = 1</a:t>
            </a:r>
            <a:endParaRPr b="1"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800000"/>
                </a:solidFill>
                <a:latin typeface="Courier"/>
                <a:ea typeface="Courier"/>
                <a:cs typeface="Courier"/>
                <a:sym typeface="Courier"/>
              </a:rPr>
              <a:t>a1 == a2 ? true</a:t>
            </a:r>
            <a:endParaRPr b="1"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800000"/>
                </a:solidFill>
                <a:latin typeface="Courier"/>
                <a:ea typeface="Courier"/>
                <a:cs typeface="Courier"/>
                <a:sym typeface="Courier"/>
              </a:rPr>
              <a:t>a1.i == a2.i ? true</a:t>
            </a:r>
            <a:endParaRPr sz="1300">
              <a:solidFill>
                <a:srgbClr val="0066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99" name="Google Shape;599;p62"/>
          <p:cNvSpPr/>
          <p:nvPr/>
        </p:nvSpPr>
        <p:spPr>
          <a:xfrm rot="-757040">
            <a:off x="4257062" y="1842078"/>
            <a:ext cx="252703" cy="32308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3"/>
          <p:cNvSpPr txBox="1"/>
          <p:nvPr>
            <p:ph type="title"/>
          </p:nvPr>
        </p:nvSpPr>
        <p:spPr>
          <a:xfrm>
            <a:off x="3919538" y="2144725"/>
            <a:ext cx="47784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Classe </a:t>
            </a:r>
            <a:r>
              <a:rPr lang="en" sz="3000"/>
              <a:t>String,</a:t>
            </a:r>
            <a:br>
              <a:rPr lang="en" sz="3000"/>
            </a:br>
            <a:r>
              <a:rPr lang="en" sz="3000"/>
              <a:t>um Tipo Especial</a:t>
            </a:r>
            <a:endParaRPr/>
          </a:p>
        </p:txBody>
      </p:sp>
      <p:pic>
        <p:nvPicPr>
          <p:cNvPr id="605" name="Google Shape;60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799" y="2227103"/>
            <a:ext cx="907575" cy="16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63"/>
          <p:cNvSpPr/>
          <p:nvPr/>
        </p:nvSpPr>
        <p:spPr>
          <a:xfrm>
            <a:off x="2218250" y="2060175"/>
            <a:ext cx="1296900" cy="386400"/>
          </a:xfrm>
          <a:prstGeom prst="wedgeRoundRectCallout">
            <a:avLst>
              <a:gd fmla="val -71283" name="adj1"/>
              <a:gd fmla="val 106709" name="adj2"/>
              <a:gd fmla="val 0" name="adj3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"Hello"</a:t>
            </a:r>
            <a:endParaRPr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String, um Tipo Especial</a:t>
            </a:r>
            <a:endParaRPr/>
          </a:p>
        </p:txBody>
      </p:sp>
      <p:sp>
        <p:nvSpPr>
          <p:cNvPr id="612" name="Google Shape;612;p64"/>
          <p:cNvSpPr txBox="1"/>
          <p:nvPr>
            <p:ph idx="1" type="body"/>
          </p:nvPr>
        </p:nvSpPr>
        <p:spPr>
          <a:xfrm>
            <a:off x="311700" y="1093375"/>
            <a:ext cx="8520600" cy="16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Os objetos da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lang="en"/>
              <a:t> são especiais e são </a:t>
            </a:r>
            <a:r>
              <a:rPr b="1" lang="en"/>
              <a:t>tratados de </a:t>
            </a:r>
            <a:br>
              <a:rPr b="1" lang="en"/>
            </a:br>
            <a:r>
              <a:rPr b="1" lang="en"/>
              <a:t>forma diferente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Motivo: performance e facilidade (são frequentemente utilizadas)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Strings podem ser inicializadas de </a:t>
            </a:r>
            <a:r>
              <a:rPr b="1" lang="en"/>
              <a:t>duas</a:t>
            </a:r>
            <a:r>
              <a:rPr lang="en"/>
              <a:t> formas:</a:t>
            </a:r>
            <a:endParaRPr/>
          </a:p>
        </p:txBody>
      </p:sp>
      <p:sp>
        <p:nvSpPr>
          <p:cNvPr id="613" name="Google Shape;613;p6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64"/>
          <p:cNvSpPr txBox="1"/>
          <p:nvPr>
            <p:ph idx="1" type="body"/>
          </p:nvPr>
        </p:nvSpPr>
        <p:spPr>
          <a:xfrm>
            <a:off x="311700" y="2388775"/>
            <a:ext cx="8520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Explicitamente através do operador </a:t>
            </a:r>
            <a:r>
              <a:rPr b="1" lang="en"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/>
              <a:t> (como qualquer outro objeto):</a:t>
            </a:r>
            <a:endParaRPr/>
          </a:p>
        </p:txBody>
      </p:sp>
      <p:sp>
        <p:nvSpPr>
          <p:cNvPr id="615" name="Google Shape;615;p64"/>
          <p:cNvSpPr txBox="1"/>
          <p:nvPr>
            <p:ph idx="1" type="body"/>
          </p:nvPr>
        </p:nvSpPr>
        <p:spPr>
          <a:xfrm>
            <a:off x="311700" y="3303175"/>
            <a:ext cx="8520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Implicitamente através de uma ”</a:t>
            </a:r>
            <a:r>
              <a:rPr b="1" lang="en"/>
              <a:t>string literal</a:t>
            </a:r>
            <a:r>
              <a:rPr lang="en"/>
              <a:t>” (mais comum, o recomendado):</a:t>
            </a:r>
            <a:endParaRPr/>
          </a:p>
        </p:txBody>
      </p:sp>
      <p:sp>
        <p:nvSpPr>
          <p:cNvPr id="616" name="Google Shape;616;p64"/>
          <p:cNvSpPr/>
          <p:nvPr/>
        </p:nvSpPr>
        <p:spPr>
          <a:xfrm>
            <a:off x="1344988" y="3133675"/>
            <a:ext cx="6313200" cy="3852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String c =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String(</a:t>
            </a:r>
            <a:r>
              <a:rPr lang="en" strike="noStrike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Something, something dark side</a:t>
            </a:r>
            <a:r>
              <a:rPr lang="en" strike="noStrike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17" name="Google Shape;617;p64"/>
          <p:cNvSpPr/>
          <p:nvPr/>
        </p:nvSpPr>
        <p:spPr>
          <a:xfrm>
            <a:off x="1344989" y="4057075"/>
            <a:ext cx="6313200" cy="3852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String c = </a:t>
            </a:r>
            <a:r>
              <a:rPr lang="en" strike="noStrike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Something, something dark side</a:t>
            </a:r>
            <a:r>
              <a:rPr lang="en" strike="noStrike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5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Reservatório de Strings</a:t>
            </a:r>
            <a:endParaRPr/>
          </a:p>
        </p:txBody>
      </p:sp>
      <p:sp>
        <p:nvSpPr>
          <p:cNvPr id="623" name="Google Shape;623;p65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b="1" lang="en"/>
              <a:t>Strings</a:t>
            </a:r>
            <a:r>
              <a:rPr lang="en"/>
              <a:t> criadas com o operador </a:t>
            </a:r>
            <a:r>
              <a:rPr b="1" lang="en"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/>
              <a:t> são armazenadas junto com os outros objetos no </a:t>
            </a:r>
            <a:r>
              <a:rPr b="1" i="1" lang="en"/>
              <a:t>heap</a:t>
            </a:r>
            <a:r>
              <a:rPr lang="en"/>
              <a:t> e se comportam como qualquer outro objeto</a:t>
            </a:r>
            <a:endParaRPr/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SzPts val="2000"/>
              <a:buChar char="▣"/>
            </a:pPr>
            <a:r>
              <a:rPr b="1" lang="en"/>
              <a:t>Strings literais</a:t>
            </a:r>
            <a:r>
              <a:rPr lang="en"/>
              <a:t> são armazenadas em um </a:t>
            </a:r>
            <a:r>
              <a:rPr b="1" lang="en"/>
              <a:t>reservatório de strings</a:t>
            </a:r>
            <a:r>
              <a:rPr lang="en"/>
              <a:t>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Diferença: </a:t>
            </a:r>
            <a:r>
              <a:rPr b="1" lang="en"/>
              <a:t>Strings literais com o mesmo conteúdo, compartilham o mesmo endereço de memória</a:t>
            </a:r>
            <a:endParaRPr b="1"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Em ambos os casos: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 operador ”+” é usado para concatenar strings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As </a:t>
            </a:r>
            <a:r>
              <a:rPr b="1" lang="en"/>
              <a:t>strings são imutáveis</a:t>
            </a:r>
            <a:r>
              <a:rPr lang="en"/>
              <a:t>, ou seja, não tem como alterar seu conteúdo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 “mudar” uma string, deve-se atribuí-la a uma nova string contendo o </a:t>
            </a:r>
            <a:br>
              <a:rPr lang="en"/>
            </a:br>
            <a:r>
              <a:rPr lang="en"/>
              <a:t>novo valor. A string antiga, se não estiver mais em uso, será liberada pelo </a:t>
            </a:r>
            <a:br>
              <a:rPr lang="en"/>
            </a:br>
            <a:r>
              <a:rPr lang="en"/>
              <a:t>coletor de lixo.</a:t>
            </a:r>
            <a:endParaRPr/>
          </a:p>
        </p:txBody>
      </p:sp>
      <p:sp>
        <p:nvSpPr>
          <p:cNvPr id="624" name="Google Shape;624;p65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6"/>
          <p:cNvSpPr txBox="1"/>
          <p:nvPr>
            <p:ph idx="1" type="body"/>
          </p:nvPr>
        </p:nvSpPr>
        <p:spPr>
          <a:xfrm>
            <a:off x="311700" y="1093375"/>
            <a:ext cx="1759800" cy="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Exemplo:</a:t>
            </a:r>
            <a:endParaRPr/>
          </a:p>
        </p:txBody>
      </p:sp>
      <p:sp>
        <p:nvSpPr>
          <p:cNvPr id="630" name="Google Shape;630;p66"/>
          <p:cNvSpPr/>
          <p:nvPr/>
        </p:nvSpPr>
        <p:spPr>
          <a:xfrm>
            <a:off x="2071500" y="814500"/>
            <a:ext cx="6760800" cy="11709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String s1 = </a:t>
            </a:r>
            <a:r>
              <a:rPr lang="en" strike="noStrike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"Hello"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;              </a:t>
            </a:r>
            <a:r>
              <a:rPr lang="en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String literal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String s2 = </a:t>
            </a:r>
            <a:r>
              <a:rPr lang="en" strike="noStrike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"Hello"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;              </a:t>
            </a:r>
            <a:r>
              <a:rPr lang="en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String literal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String s3 = s1;                   </a:t>
            </a:r>
            <a:r>
              <a:rPr lang="en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Mesma Ref.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String s4 =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String(</a:t>
            </a:r>
            <a:r>
              <a:rPr lang="en" strike="noStrike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"Hello"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);  </a:t>
            </a:r>
            <a:r>
              <a:rPr lang="en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Objeto da classe String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String s5 =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String(</a:t>
            </a:r>
            <a:r>
              <a:rPr lang="en" strike="noStrike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"Hello"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);  </a:t>
            </a:r>
            <a:r>
              <a:rPr lang="en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Objeto da classe String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31" name="Google Shape;631;p66"/>
          <p:cNvSpPr/>
          <p:nvPr/>
        </p:nvSpPr>
        <p:spPr>
          <a:xfrm>
            <a:off x="1432114" y="3620989"/>
            <a:ext cx="2817806" cy="1168472"/>
          </a:xfrm>
          <a:custGeom>
            <a:rect b="b" l="l" r="r" t="t"/>
            <a:pathLst>
              <a:path extrusionOk="0" h="4370" w="9489">
                <a:moveTo>
                  <a:pt x="728" y="0"/>
                </a:moveTo>
                <a:cubicBezTo>
                  <a:pt x="364" y="0"/>
                  <a:pt x="0" y="364"/>
                  <a:pt x="0" y="728"/>
                </a:cubicBezTo>
                <a:lnTo>
                  <a:pt x="0" y="3640"/>
                </a:lnTo>
                <a:cubicBezTo>
                  <a:pt x="0" y="4004"/>
                  <a:pt x="364" y="4369"/>
                  <a:pt x="728" y="4369"/>
                </a:cubicBezTo>
                <a:lnTo>
                  <a:pt x="8759" y="4369"/>
                </a:lnTo>
                <a:cubicBezTo>
                  <a:pt x="9123" y="4369"/>
                  <a:pt x="9488" y="4004"/>
                  <a:pt x="9488" y="3640"/>
                </a:cubicBezTo>
                <a:lnTo>
                  <a:pt x="9488" y="728"/>
                </a:lnTo>
                <a:cubicBezTo>
                  <a:pt x="9488" y="364"/>
                  <a:pt x="9123" y="0"/>
                  <a:pt x="8759" y="0"/>
                </a:cubicBezTo>
                <a:lnTo>
                  <a:pt x="728" y="0"/>
                </a:lnTo>
              </a:path>
            </a:pathLst>
          </a:custGeom>
          <a:solidFill>
            <a:srgbClr val="F9FCDC"/>
          </a:solidFill>
          <a:ln cap="flat" cmpd="sng" w="190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66"/>
          <p:cNvSpPr/>
          <p:nvPr/>
        </p:nvSpPr>
        <p:spPr>
          <a:xfrm>
            <a:off x="4521083" y="3621256"/>
            <a:ext cx="2817806" cy="1168472"/>
          </a:xfrm>
          <a:custGeom>
            <a:rect b="b" l="l" r="r" t="t"/>
            <a:pathLst>
              <a:path extrusionOk="0" h="4370" w="9489">
                <a:moveTo>
                  <a:pt x="728" y="0"/>
                </a:moveTo>
                <a:cubicBezTo>
                  <a:pt x="364" y="0"/>
                  <a:pt x="0" y="364"/>
                  <a:pt x="0" y="728"/>
                </a:cubicBezTo>
                <a:lnTo>
                  <a:pt x="0" y="3640"/>
                </a:lnTo>
                <a:cubicBezTo>
                  <a:pt x="0" y="4004"/>
                  <a:pt x="364" y="4369"/>
                  <a:pt x="728" y="4369"/>
                </a:cubicBezTo>
                <a:lnTo>
                  <a:pt x="8759" y="4369"/>
                </a:lnTo>
                <a:cubicBezTo>
                  <a:pt x="9123" y="4369"/>
                  <a:pt x="9488" y="4004"/>
                  <a:pt x="9488" y="3640"/>
                </a:cubicBezTo>
                <a:lnTo>
                  <a:pt x="9488" y="728"/>
                </a:lnTo>
                <a:cubicBezTo>
                  <a:pt x="9488" y="364"/>
                  <a:pt x="9123" y="0"/>
                  <a:pt x="8759" y="0"/>
                </a:cubicBezTo>
                <a:lnTo>
                  <a:pt x="728" y="0"/>
                </a:lnTo>
              </a:path>
            </a:pathLst>
          </a:custGeom>
          <a:solidFill>
            <a:srgbClr val="F9FCDC"/>
          </a:solidFill>
          <a:ln cap="flat" cmpd="sng" w="190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66"/>
          <p:cNvSpPr/>
          <p:nvPr/>
        </p:nvSpPr>
        <p:spPr>
          <a:xfrm>
            <a:off x="5055381" y="2842812"/>
            <a:ext cx="490200" cy="2382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3350" lIns="108350" spcFirstLastPara="1" rIns="108350" wrap="square" tIns="633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b="0" sz="1600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66"/>
          <p:cNvSpPr txBox="1"/>
          <p:nvPr/>
        </p:nvSpPr>
        <p:spPr>
          <a:xfrm>
            <a:off x="4615886" y="2808738"/>
            <a:ext cx="4671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s4</a:t>
            </a:r>
            <a:endParaRPr sz="17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35" name="Google Shape;635;p66"/>
          <p:cNvSpPr/>
          <p:nvPr/>
        </p:nvSpPr>
        <p:spPr>
          <a:xfrm>
            <a:off x="6314383" y="2843080"/>
            <a:ext cx="490200" cy="2382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3350" lIns="108350" spcFirstLastPara="1" rIns="108350" wrap="square" tIns="633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b="0" sz="1600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66"/>
          <p:cNvSpPr txBox="1"/>
          <p:nvPr/>
        </p:nvSpPr>
        <p:spPr>
          <a:xfrm>
            <a:off x="5875119" y="2809006"/>
            <a:ext cx="4671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s5</a:t>
            </a:r>
            <a:endParaRPr sz="17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37" name="Google Shape;637;p66"/>
          <p:cNvSpPr/>
          <p:nvPr/>
        </p:nvSpPr>
        <p:spPr>
          <a:xfrm>
            <a:off x="2908425" y="3860900"/>
            <a:ext cx="1065000" cy="3675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3350" lIns="108350" spcFirstLastPara="1" rIns="108350" wrap="square" tIns="633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strike="noStrike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"Hello"</a:t>
            </a:r>
            <a:endParaRPr sz="1500" strike="noStrike">
              <a:solidFill>
                <a:srgbClr val="808080"/>
              </a:solidFill>
            </a:endParaRPr>
          </a:p>
        </p:txBody>
      </p:sp>
      <p:sp>
        <p:nvSpPr>
          <p:cNvPr id="638" name="Google Shape;638;p66"/>
          <p:cNvSpPr/>
          <p:nvPr/>
        </p:nvSpPr>
        <p:spPr>
          <a:xfrm>
            <a:off x="4767981" y="3860900"/>
            <a:ext cx="1065000" cy="3675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3350" lIns="108350" spcFirstLastPara="1" rIns="108350" wrap="square" tIns="633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strike="noStrike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"Hello"</a:t>
            </a:r>
            <a:endParaRPr sz="1500" strike="noStrike">
              <a:solidFill>
                <a:srgbClr val="808080"/>
              </a:solidFill>
            </a:endParaRPr>
          </a:p>
        </p:txBody>
      </p:sp>
      <p:sp>
        <p:nvSpPr>
          <p:cNvPr id="639" name="Google Shape;639;p66"/>
          <p:cNvSpPr/>
          <p:nvPr/>
        </p:nvSpPr>
        <p:spPr>
          <a:xfrm>
            <a:off x="6026983" y="3860900"/>
            <a:ext cx="1065000" cy="3675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3350" lIns="108350" spcFirstLastPara="1" rIns="108350" wrap="square" tIns="633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strike="noStrike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"Hello"</a:t>
            </a:r>
            <a:endParaRPr sz="1500" strike="noStrike">
              <a:solidFill>
                <a:srgbClr val="808080"/>
              </a:solidFill>
            </a:endParaRPr>
          </a:p>
        </p:txBody>
      </p:sp>
      <p:sp>
        <p:nvSpPr>
          <p:cNvPr id="640" name="Google Shape;640;p66"/>
          <p:cNvSpPr txBox="1"/>
          <p:nvPr/>
        </p:nvSpPr>
        <p:spPr>
          <a:xfrm>
            <a:off x="1432375" y="4496825"/>
            <a:ext cx="2817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Reservatório de Strings</a:t>
            </a:r>
            <a:endParaRPr i="1"/>
          </a:p>
        </p:txBody>
      </p:sp>
      <p:sp>
        <p:nvSpPr>
          <p:cNvPr id="641" name="Google Shape;641;p66"/>
          <p:cNvSpPr txBox="1"/>
          <p:nvPr/>
        </p:nvSpPr>
        <p:spPr>
          <a:xfrm>
            <a:off x="4521175" y="4496825"/>
            <a:ext cx="2817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Heap</a:t>
            </a:r>
            <a:endParaRPr i="1"/>
          </a:p>
        </p:txBody>
      </p:sp>
      <p:sp>
        <p:nvSpPr>
          <p:cNvPr id="642" name="Google Shape;642;p66"/>
          <p:cNvSpPr/>
          <p:nvPr/>
        </p:nvSpPr>
        <p:spPr>
          <a:xfrm>
            <a:off x="2127975" y="2649868"/>
            <a:ext cx="1614700" cy="1149600"/>
          </a:xfrm>
          <a:custGeom>
            <a:rect b="b" l="l" r="r" t="t"/>
            <a:pathLst>
              <a:path extrusionOk="0" h="45984" w="64588">
                <a:moveTo>
                  <a:pt x="0" y="474"/>
                </a:moveTo>
                <a:cubicBezTo>
                  <a:pt x="9598" y="1176"/>
                  <a:pt x="46867" y="-2897"/>
                  <a:pt x="57589" y="4688"/>
                </a:cubicBezTo>
                <a:cubicBezTo>
                  <a:pt x="68311" y="12273"/>
                  <a:pt x="63207" y="39101"/>
                  <a:pt x="64331" y="45984"/>
                </a:cubicBezTo>
              </a:path>
            </a:pathLst>
          </a:cu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43" name="Google Shape;643;p66"/>
          <p:cNvSpPr/>
          <p:nvPr/>
        </p:nvSpPr>
        <p:spPr>
          <a:xfrm>
            <a:off x="1975575" y="2961700"/>
            <a:ext cx="1458720" cy="837828"/>
          </a:xfrm>
          <a:custGeom>
            <a:rect b="b" l="l" r="r" t="t"/>
            <a:pathLst>
              <a:path extrusionOk="0" h="45984" w="64588">
                <a:moveTo>
                  <a:pt x="0" y="474"/>
                </a:moveTo>
                <a:cubicBezTo>
                  <a:pt x="9598" y="1176"/>
                  <a:pt x="46867" y="-2897"/>
                  <a:pt x="57589" y="4688"/>
                </a:cubicBezTo>
                <a:cubicBezTo>
                  <a:pt x="68311" y="12273"/>
                  <a:pt x="63207" y="39101"/>
                  <a:pt x="64331" y="45984"/>
                </a:cubicBezTo>
              </a:path>
            </a:pathLst>
          </a:cu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44" name="Google Shape;644;p66"/>
          <p:cNvSpPr/>
          <p:nvPr/>
        </p:nvSpPr>
        <p:spPr>
          <a:xfrm>
            <a:off x="1823175" y="3280550"/>
            <a:ext cx="1316142" cy="518929"/>
          </a:xfrm>
          <a:custGeom>
            <a:rect b="b" l="l" r="r" t="t"/>
            <a:pathLst>
              <a:path extrusionOk="0" h="45984" w="64588">
                <a:moveTo>
                  <a:pt x="0" y="474"/>
                </a:moveTo>
                <a:cubicBezTo>
                  <a:pt x="9598" y="1176"/>
                  <a:pt x="46867" y="-2897"/>
                  <a:pt x="57589" y="4688"/>
                </a:cubicBezTo>
                <a:cubicBezTo>
                  <a:pt x="68311" y="12273"/>
                  <a:pt x="63207" y="39101"/>
                  <a:pt x="64331" y="45984"/>
                </a:cubicBezTo>
              </a:path>
            </a:pathLst>
          </a:cu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45" name="Google Shape;645;p66"/>
          <p:cNvSpPr/>
          <p:nvPr/>
        </p:nvSpPr>
        <p:spPr>
          <a:xfrm>
            <a:off x="1765069" y="2530899"/>
            <a:ext cx="490200" cy="2382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3350" lIns="108350" spcFirstLastPara="1" rIns="108350" wrap="square" tIns="633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b="0" sz="1600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66"/>
          <p:cNvSpPr txBox="1"/>
          <p:nvPr/>
        </p:nvSpPr>
        <p:spPr>
          <a:xfrm>
            <a:off x="1250113" y="2488762"/>
            <a:ext cx="5568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s1</a:t>
            </a:r>
            <a:endParaRPr sz="17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47" name="Google Shape;647;p66"/>
          <p:cNvSpPr/>
          <p:nvPr/>
        </p:nvSpPr>
        <p:spPr>
          <a:xfrm>
            <a:off x="1765069" y="2845219"/>
            <a:ext cx="490200" cy="2382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3350" lIns="108350" spcFirstLastPara="1" rIns="108350" wrap="square" tIns="633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b="0" sz="1600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66"/>
          <p:cNvSpPr txBox="1"/>
          <p:nvPr/>
        </p:nvSpPr>
        <p:spPr>
          <a:xfrm>
            <a:off x="1250113" y="2803086"/>
            <a:ext cx="5568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s2</a:t>
            </a:r>
            <a:endParaRPr sz="17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49" name="Google Shape;649;p66"/>
          <p:cNvSpPr/>
          <p:nvPr/>
        </p:nvSpPr>
        <p:spPr>
          <a:xfrm>
            <a:off x="1765069" y="3159540"/>
            <a:ext cx="490200" cy="2382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3350" lIns="108350" spcFirstLastPara="1" rIns="108350" wrap="square" tIns="633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b="0" sz="1600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66"/>
          <p:cNvSpPr txBox="1"/>
          <p:nvPr/>
        </p:nvSpPr>
        <p:spPr>
          <a:xfrm>
            <a:off x="1250113" y="3117411"/>
            <a:ext cx="5568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s3</a:t>
            </a:r>
            <a:endParaRPr sz="17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651" name="Google Shape;651;p66"/>
          <p:cNvCxnSpPr>
            <a:stCxn id="633" idx="2"/>
          </p:cNvCxnSpPr>
          <p:nvPr/>
        </p:nvCxnSpPr>
        <p:spPr>
          <a:xfrm flipH="1">
            <a:off x="5296281" y="3081012"/>
            <a:ext cx="4200" cy="7113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52" name="Google Shape;652;p66"/>
          <p:cNvCxnSpPr/>
          <p:nvPr/>
        </p:nvCxnSpPr>
        <p:spPr>
          <a:xfrm flipH="1">
            <a:off x="6557376" y="3081012"/>
            <a:ext cx="4200" cy="7113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53" name="Google Shape;653;p66"/>
          <p:cNvSpPr txBox="1"/>
          <p:nvPr/>
        </p:nvSpPr>
        <p:spPr>
          <a:xfrm>
            <a:off x="-76200" y="4927200"/>
            <a:ext cx="7537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B7B7B7"/>
                </a:solidFill>
              </a:rPr>
              <a:t>Fonte: https://www3.ntu.edu.sg/home/ehchua/programming/java/J3d_String.html</a:t>
            </a:r>
            <a:endParaRPr i="1" sz="1100">
              <a:solidFill>
                <a:srgbClr val="B7B7B7"/>
              </a:solidFill>
            </a:endParaRPr>
          </a:p>
        </p:txBody>
      </p:sp>
      <p:sp>
        <p:nvSpPr>
          <p:cNvPr id="654" name="Google Shape;654;p66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Reservatório de Strings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7"/>
          <p:cNvSpPr txBox="1"/>
          <p:nvPr>
            <p:ph idx="1" type="body"/>
          </p:nvPr>
        </p:nvSpPr>
        <p:spPr>
          <a:xfrm>
            <a:off x="311700" y="1093375"/>
            <a:ext cx="1759800" cy="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Exemplo:</a:t>
            </a:r>
            <a:endParaRPr/>
          </a:p>
        </p:txBody>
      </p:sp>
      <p:sp>
        <p:nvSpPr>
          <p:cNvPr id="660" name="Google Shape;660;p67"/>
          <p:cNvSpPr/>
          <p:nvPr/>
        </p:nvSpPr>
        <p:spPr>
          <a:xfrm>
            <a:off x="2071500" y="814500"/>
            <a:ext cx="6760800" cy="11709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String s1 = </a:t>
            </a:r>
            <a:r>
              <a:rPr lang="en" strike="noStrike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"Hello"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;              </a:t>
            </a:r>
            <a:r>
              <a:rPr lang="en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String literal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String s2 = </a:t>
            </a:r>
            <a:r>
              <a:rPr lang="en" strike="noStrike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"Hello"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;              </a:t>
            </a:r>
            <a:r>
              <a:rPr lang="en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String literal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String s3 = s1;                   </a:t>
            </a:r>
            <a:r>
              <a:rPr lang="en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Mesma Ref.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String s4 =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String(</a:t>
            </a:r>
            <a:r>
              <a:rPr lang="en" strike="noStrike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"Hello"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);  </a:t>
            </a:r>
            <a:r>
              <a:rPr lang="en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Objeto da classe String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String s5 = </a:t>
            </a: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String(</a:t>
            </a:r>
            <a:r>
              <a:rPr lang="en" strike="noStrike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"Hello"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);  </a:t>
            </a:r>
            <a:r>
              <a:rPr lang="en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Objeto da classe String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61" name="Google Shape;661;p67"/>
          <p:cNvSpPr/>
          <p:nvPr/>
        </p:nvSpPr>
        <p:spPr>
          <a:xfrm>
            <a:off x="2071500" y="2142025"/>
            <a:ext cx="5632800" cy="27744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62" name="Google Shape;662;p67"/>
          <p:cNvSpPr txBox="1"/>
          <p:nvPr/>
        </p:nvSpPr>
        <p:spPr>
          <a:xfrm>
            <a:off x="2078350" y="2173525"/>
            <a:ext cx="18219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s1 == s1;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63" name="Google Shape;663;p67"/>
          <p:cNvSpPr txBox="1"/>
          <p:nvPr/>
        </p:nvSpPr>
        <p:spPr>
          <a:xfrm>
            <a:off x="3900301" y="2173527"/>
            <a:ext cx="35367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true, mesma referência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4" name="Google Shape;664;p67"/>
          <p:cNvSpPr txBox="1"/>
          <p:nvPr/>
        </p:nvSpPr>
        <p:spPr>
          <a:xfrm>
            <a:off x="2078350" y="2445614"/>
            <a:ext cx="18219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s1 == s2;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65" name="Google Shape;665;p67"/>
          <p:cNvSpPr txBox="1"/>
          <p:nvPr/>
        </p:nvSpPr>
        <p:spPr>
          <a:xfrm>
            <a:off x="3900300" y="2445625"/>
            <a:ext cx="36312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true, mesma referência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6" name="Google Shape;666;p67"/>
          <p:cNvSpPr txBox="1"/>
          <p:nvPr/>
        </p:nvSpPr>
        <p:spPr>
          <a:xfrm>
            <a:off x="2078350" y="2717704"/>
            <a:ext cx="18219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s1 == s3;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67" name="Google Shape;667;p67"/>
          <p:cNvSpPr txBox="1"/>
          <p:nvPr/>
        </p:nvSpPr>
        <p:spPr>
          <a:xfrm>
            <a:off x="3900301" y="2717705"/>
            <a:ext cx="35367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true, mesma referência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8" name="Google Shape;668;p67"/>
          <p:cNvSpPr txBox="1"/>
          <p:nvPr/>
        </p:nvSpPr>
        <p:spPr>
          <a:xfrm>
            <a:off x="2078350" y="2989793"/>
            <a:ext cx="18219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s1.equals(s3);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69" name="Google Shape;669;p67"/>
          <p:cNvSpPr txBox="1"/>
          <p:nvPr/>
        </p:nvSpPr>
        <p:spPr>
          <a:xfrm>
            <a:off x="3900301" y="2989795"/>
            <a:ext cx="35367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true, mesmo conteúdo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0" name="Google Shape;670;p67"/>
          <p:cNvSpPr txBox="1"/>
          <p:nvPr/>
        </p:nvSpPr>
        <p:spPr>
          <a:xfrm>
            <a:off x="2078350" y="3261882"/>
            <a:ext cx="18219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s1 == s4;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71" name="Google Shape;671;p67"/>
          <p:cNvSpPr txBox="1"/>
          <p:nvPr/>
        </p:nvSpPr>
        <p:spPr>
          <a:xfrm>
            <a:off x="3900300" y="3261875"/>
            <a:ext cx="36312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false, referências diferentes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2" name="Google Shape;672;p67"/>
          <p:cNvSpPr txBox="1"/>
          <p:nvPr/>
        </p:nvSpPr>
        <p:spPr>
          <a:xfrm>
            <a:off x="2078350" y="3533971"/>
            <a:ext cx="18219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s1.equals(s4);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73" name="Google Shape;673;p67"/>
          <p:cNvSpPr txBox="1"/>
          <p:nvPr/>
        </p:nvSpPr>
        <p:spPr>
          <a:xfrm>
            <a:off x="3900301" y="3533973"/>
            <a:ext cx="35367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true, mesmo conteúdo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4" name="Google Shape;674;p67"/>
          <p:cNvSpPr txBox="1"/>
          <p:nvPr/>
        </p:nvSpPr>
        <p:spPr>
          <a:xfrm>
            <a:off x="2078350" y="3806061"/>
            <a:ext cx="18219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s4 == s5;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75" name="Google Shape;675;p67"/>
          <p:cNvSpPr txBox="1"/>
          <p:nvPr/>
        </p:nvSpPr>
        <p:spPr>
          <a:xfrm>
            <a:off x="3900300" y="3806050"/>
            <a:ext cx="36312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false, referências diferentes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6" name="Google Shape;676;p67"/>
          <p:cNvSpPr txBox="1"/>
          <p:nvPr/>
        </p:nvSpPr>
        <p:spPr>
          <a:xfrm>
            <a:off x="2078350" y="4078150"/>
            <a:ext cx="18219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s4.equals(s5);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77" name="Google Shape;677;p67"/>
          <p:cNvSpPr txBox="1"/>
          <p:nvPr/>
        </p:nvSpPr>
        <p:spPr>
          <a:xfrm>
            <a:off x="3900301" y="4078152"/>
            <a:ext cx="35367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true, mesmo conteúdo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8" name="Google Shape;678;p67"/>
          <p:cNvSpPr txBox="1"/>
          <p:nvPr/>
        </p:nvSpPr>
        <p:spPr>
          <a:xfrm>
            <a:off x="2078350" y="4350239"/>
            <a:ext cx="18219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s1 == </a:t>
            </a:r>
            <a:r>
              <a:rPr lang="en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"Hello"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79" name="Google Shape;679;p67"/>
          <p:cNvSpPr txBox="1"/>
          <p:nvPr/>
        </p:nvSpPr>
        <p:spPr>
          <a:xfrm>
            <a:off x="3900301" y="4350241"/>
            <a:ext cx="35367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true, mesma referência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0" name="Google Shape;680;p67"/>
          <p:cNvSpPr txBox="1"/>
          <p:nvPr/>
        </p:nvSpPr>
        <p:spPr>
          <a:xfrm>
            <a:off x="2078350" y="4622329"/>
            <a:ext cx="18219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s4 == </a:t>
            </a:r>
            <a:r>
              <a:rPr lang="en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"Hello"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81" name="Google Shape;681;p67"/>
          <p:cNvSpPr txBox="1"/>
          <p:nvPr/>
        </p:nvSpPr>
        <p:spPr>
          <a:xfrm>
            <a:off x="3900300" y="4622325"/>
            <a:ext cx="36312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false, referências diferentes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2" name="Google Shape;682;p67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Reservatório de Strings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8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Concatenação de Strings</a:t>
            </a:r>
            <a:endParaRPr/>
          </a:p>
        </p:txBody>
      </p:sp>
      <p:sp>
        <p:nvSpPr>
          <p:cNvPr id="688" name="Google Shape;688;p68"/>
          <p:cNvSpPr txBox="1"/>
          <p:nvPr>
            <p:ph idx="1" type="body"/>
          </p:nvPr>
        </p:nvSpPr>
        <p:spPr>
          <a:xfrm>
            <a:off x="311700" y="1093375"/>
            <a:ext cx="8520600" cy="3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Strings podem ser </a:t>
            </a:r>
            <a:r>
              <a:rPr b="1" lang="en"/>
              <a:t>concatenadas</a:t>
            </a:r>
            <a:r>
              <a:rPr lang="en"/>
              <a:t> usando o operador </a:t>
            </a:r>
            <a:r>
              <a:rPr b="1" lang="en">
                <a:latin typeface="Courier"/>
                <a:ea typeface="Courier"/>
                <a:cs typeface="Courier"/>
                <a:sym typeface="Courier"/>
              </a:rPr>
              <a:t>+</a:t>
            </a:r>
            <a:endParaRPr b="1"/>
          </a:p>
          <a:p>
            <a:pPr indent="-330200" lvl="1" marL="914400" rtl="0" algn="l">
              <a:spcBef>
                <a:spcPts val="115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 operador + gera uma </a:t>
            </a:r>
            <a:r>
              <a:rPr b="1" lang="en"/>
              <a:t>nova string</a:t>
            </a:r>
            <a:r>
              <a:rPr lang="en"/>
              <a:t> na memória e retorna a referência para ela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Sempre que o Java encontra o operador + e um dos parâmetros é uma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lang="en"/>
              <a:t>, ele faz a concatenação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Note que, na última linha, a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lang="en"/>
              <a:t> antiga apontada por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w</a:t>
            </a:r>
            <a:r>
              <a:rPr lang="en"/>
              <a:t> não foi “modificada”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 que acontece é que, agora,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w</a:t>
            </a:r>
            <a:r>
              <a:rPr lang="en"/>
              <a:t> apontará para a nova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lang="en"/>
              <a:t> criada pelo </a:t>
            </a:r>
            <a:br>
              <a:rPr lang="en"/>
            </a:br>
            <a:r>
              <a:rPr lang="en"/>
              <a:t>operador +.</a:t>
            </a:r>
            <a:endParaRPr/>
          </a:p>
        </p:txBody>
      </p:sp>
      <p:sp>
        <p:nvSpPr>
          <p:cNvPr id="689" name="Google Shape;689;p68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0" name="Google Shape;690;p68"/>
          <p:cNvSpPr/>
          <p:nvPr/>
        </p:nvSpPr>
        <p:spPr>
          <a:xfrm>
            <a:off x="941092" y="1599180"/>
            <a:ext cx="7772100" cy="12381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String p1 = </a:t>
            </a:r>
            <a:r>
              <a:rPr lang="en" strike="noStrike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Omicron</a:t>
            </a:r>
            <a:r>
              <a:rPr lang="en" strike="noStrike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8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String p2 = </a:t>
            </a:r>
            <a:r>
              <a:rPr lang="en" strike="noStrike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Persei</a:t>
            </a:r>
            <a:r>
              <a:rPr lang="en" strike="noStrike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String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w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= p1 + </a:t>
            </a:r>
            <a:r>
              <a:rPr lang="en" strike="noStrike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 "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+ p2;   </a:t>
            </a:r>
            <a:r>
              <a:rPr lang="en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Omicron </a:t>
            </a:r>
            <a:r>
              <a:rPr lang="en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Persei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num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8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String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w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w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+ </a:t>
            </a:r>
            <a:r>
              <a:rPr lang="en" strike="noStrike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trike="noStrike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+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num</a:t>
            </a:r>
            <a:r>
              <a:rPr lang="en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;   </a:t>
            </a:r>
            <a:r>
              <a:rPr lang="en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</a:t>
            </a:r>
            <a:r>
              <a:rPr lang="en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Omicron Persei 8</a:t>
            </a:r>
            <a:endParaRPr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9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da Classe String</a:t>
            </a:r>
            <a:endParaRPr/>
          </a:p>
        </p:txBody>
      </p:sp>
      <p:sp>
        <p:nvSpPr>
          <p:cNvPr id="696" name="Google Shape;696;p69"/>
          <p:cNvSpPr txBox="1"/>
          <p:nvPr>
            <p:ph idx="1" type="body"/>
          </p:nvPr>
        </p:nvSpPr>
        <p:spPr>
          <a:xfrm>
            <a:off x="311700" y="1093375"/>
            <a:ext cx="85206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 classe String possui vários métodos úteis. Por exemplo:</a:t>
            </a:r>
            <a:endParaRPr/>
          </a:p>
        </p:txBody>
      </p:sp>
      <p:sp>
        <p:nvSpPr>
          <p:cNvPr id="697" name="Google Shape;697;p69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98" name="Google Shape;698;p69"/>
          <p:cNvGraphicFramePr/>
          <p:nvPr/>
        </p:nvGraphicFramePr>
        <p:xfrm>
          <a:off x="837000" y="16156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{337F4F6F-1906-4B9A-BA06-495AD8D0A00D}</a:tableStyleId>
              </a:tblPr>
              <a:tblGrid>
                <a:gridCol w="6225625"/>
              </a:tblGrid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boolean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equals(Object anObject)</a:t>
                      </a:r>
                      <a:endParaRPr b="1" sz="1300"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boolean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equalsIgnoreCase(String anotherString)</a:t>
                      </a:r>
                      <a:endParaRPr b="1" sz="1300"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int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length()</a:t>
                      </a:r>
                      <a:endParaRPr b="1" sz="1300"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int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indexOf(</a:t>
                      </a:r>
                      <a:r>
                        <a:rPr b="1" lang="en" sz="1300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int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ch)</a:t>
                      </a:r>
                      <a:endParaRPr b="1" sz="1300"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char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charAt(</a:t>
                      </a:r>
                      <a:r>
                        <a:rPr b="1" lang="en" sz="1300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int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index)</a:t>
                      </a:r>
                      <a:endParaRPr sz="1300"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boolean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contains(CharSequence s)</a:t>
                      </a:r>
                      <a:endParaRPr b="1" sz="1300"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boolean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startsWith(String suffix)</a:t>
                      </a:r>
                      <a:endParaRPr b="1" sz="1300"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boolean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endsWith(String suffix)</a:t>
                      </a:r>
                      <a:endParaRPr b="1" sz="1300"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String replace(CharSequence target, CharSequence replacement)</a:t>
                      </a:r>
                      <a:endParaRPr sz="1300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public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String[] split(String regex, </a:t>
                      </a:r>
                      <a:r>
                        <a:rPr b="1" lang="en" sz="1300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int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limit)</a:t>
                      </a:r>
                      <a:endParaRPr sz="1300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String toLowerCase()</a:t>
                      </a:r>
                      <a:endParaRPr b="1" sz="1300"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String toUpperCase()</a:t>
                      </a:r>
                      <a:endParaRPr sz="1300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0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Laboratório</a:t>
            </a:r>
            <a:endParaRPr/>
          </a:p>
        </p:txBody>
      </p:sp>
      <p:sp>
        <p:nvSpPr>
          <p:cNvPr id="704" name="Google Shape;704;p70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Disponível no Moodle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>
                <a:solidFill>
                  <a:srgbClr val="0084D1"/>
                </a:solidFill>
              </a:rPr>
              <a:t>bit.ly/iartes-moodle</a:t>
            </a:r>
            <a:endParaRPr/>
          </a:p>
        </p:txBody>
      </p:sp>
      <p:sp>
        <p:nvSpPr>
          <p:cNvPr id="705" name="Google Shape;705;p70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6" name="Google Shape;70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350" y="-90487"/>
            <a:ext cx="407670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Classes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87900" y="1093375"/>
            <a:ext cx="36714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Diagrama de Classes é um diagrama da </a:t>
            </a:r>
            <a:r>
              <a:rPr b="1" lang="en"/>
              <a:t>UML</a:t>
            </a:r>
            <a:r>
              <a:rPr lang="en"/>
              <a:t> (</a:t>
            </a:r>
            <a:r>
              <a:rPr i="1" lang="en"/>
              <a:t>Unified Modeling Language</a:t>
            </a:r>
            <a:r>
              <a:rPr lang="en"/>
              <a:t>) usado para representar a </a:t>
            </a:r>
            <a:r>
              <a:rPr b="1" lang="en"/>
              <a:t>estrutura das classes</a:t>
            </a:r>
            <a:r>
              <a:rPr lang="en"/>
              <a:t> de um aplicativo e as relações entre elas</a:t>
            </a:r>
            <a:endParaRPr/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500" y="882625"/>
            <a:ext cx="3260150" cy="370584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6496875" y="179150"/>
            <a:ext cx="1172400" cy="551400"/>
          </a:xfrm>
          <a:prstGeom prst="wedgeRoundRectCallout">
            <a:avLst>
              <a:gd fmla="val -44057" name="adj1"/>
              <a:gd fmla="val 113656" name="adj2"/>
              <a:gd fmla="val 0" name="adj3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Nome da Classe</a:t>
            </a:r>
            <a:endParaRPr b="1" sz="1500"/>
          </a:p>
        </p:txBody>
      </p:sp>
      <p:sp>
        <p:nvSpPr>
          <p:cNvPr id="118" name="Google Shape;118;p18"/>
          <p:cNvSpPr/>
          <p:nvPr/>
        </p:nvSpPr>
        <p:spPr>
          <a:xfrm>
            <a:off x="7801050" y="2192650"/>
            <a:ext cx="1172400" cy="434100"/>
          </a:xfrm>
          <a:prstGeom prst="wedgeRoundRectCallout">
            <a:avLst>
              <a:gd fmla="val -120554" name="adj1"/>
              <a:gd fmla="val -46445" name="adj2"/>
              <a:gd fmla="val 0" name="adj3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Atributos</a:t>
            </a:r>
            <a:endParaRPr b="1" sz="1500"/>
          </a:p>
        </p:txBody>
      </p:sp>
      <p:sp>
        <p:nvSpPr>
          <p:cNvPr id="119" name="Google Shape;119;p18"/>
          <p:cNvSpPr/>
          <p:nvPr/>
        </p:nvSpPr>
        <p:spPr>
          <a:xfrm>
            <a:off x="2784475" y="4114850"/>
            <a:ext cx="1172400" cy="434100"/>
          </a:xfrm>
          <a:prstGeom prst="wedgeRoundRectCallout">
            <a:avLst>
              <a:gd fmla="val 112052" name="adj1"/>
              <a:gd fmla="val -66027" name="adj2"/>
              <a:gd fmla="val 0" name="adj3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Métodos</a:t>
            </a:r>
            <a:endParaRPr b="1"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Coesão e Acoplamento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b="1" lang="en"/>
              <a:t>Uma Classe </a:t>
            </a:r>
            <a:r>
              <a:rPr lang="en"/>
              <a:t>descreve as características e o comportamento dos seus objetos. </a:t>
            </a:r>
            <a:r>
              <a:rPr b="1" lang="en"/>
              <a:t>É uma pequena parte do sistema</a:t>
            </a:r>
            <a:r>
              <a:rPr lang="en"/>
              <a:t>, um módulo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Como todo módulo, uma característica importante de uma classe é que ela tenha uma única responsabilidade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Esta característica é conhecida como </a:t>
            </a:r>
            <a:r>
              <a:rPr b="1" lang="en"/>
              <a:t>coesão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Classes coesas não assumem responsabilidades que não são suas. Ou seja, não possuem métodos ou atributos não relacionadas diretamente ao seu objetivo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Além disso, uma classe deve, na medida do possível, depender o mínimo de outras classes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Esta característica é conhecida como </a:t>
            </a:r>
            <a:r>
              <a:rPr b="1" lang="en"/>
              <a:t>acoplamento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Classes fortemente acopladas dificultam o reuso e a manutenção, pois </a:t>
            </a:r>
            <a:br>
              <a:rPr lang="en"/>
            </a:br>
            <a:r>
              <a:rPr lang="en"/>
              <a:t>mudanças em uma delas afetarão as outras</a:t>
            </a:r>
            <a:endParaRPr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lang="en"/>
              <a:t>Classes em Java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093375"/>
            <a:ext cx="85206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Sintaxe para descrever uma classe em Java</a:t>
            </a:r>
            <a:endParaRPr/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429300" y="1699675"/>
            <a:ext cx="8285400" cy="21690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NomeDaClasse {</a:t>
            </a:r>
            <a:endParaRPr sz="15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en" sz="1500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Atributos</a:t>
            </a:r>
            <a:endParaRPr sz="15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en" sz="1500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Métodos</a:t>
            </a:r>
            <a:endParaRPr sz="15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5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4129550" y="2229325"/>
            <a:ext cx="2064900" cy="1109700"/>
          </a:xfrm>
          <a:prstGeom prst="wedgeRoundRectCallout">
            <a:avLst>
              <a:gd fmla="val -101697" name="adj1"/>
              <a:gd fmla="val -56601" name="adj2"/>
              <a:gd fmla="val 0" name="adj3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54F5B"/>
                </a:solidFill>
              </a:rPr>
              <a:t>Nomes de classes começam com letra</a:t>
            </a:r>
            <a:endParaRPr sz="1300">
              <a:solidFill>
                <a:srgbClr val="454F5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54F5B"/>
                </a:solidFill>
              </a:rPr>
              <a:t>maiúscula e seguem este padrão, conhecido</a:t>
            </a:r>
            <a:endParaRPr sz="1300">
              <a:solidFill>
                <a:srgbClr val="454F5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54F5B"/>
                </a:solidFill>
              </a:rPr>
              <a:t>como CamelCase</a:t>
            </a:r>
            <a:endParaRPr sz="1300">
              <a:solidFill>
                <a:srgbClr val="454F5B"/>
              </a:solidFill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35" y="-61074"/>
            <a:ext cx="997250" cy="882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4599" y="2098950"/>
            <a:ext cx="1943902" cy="137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lang="en"/>
              <a:t>Classes em Java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093375"/>
            <a:ext cx="85206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Sintaxe para descrever uma classe em Java</a:t>
            </a:r>
            <a:endParaRPr/>
          </a:p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429300" y="1699675"/>
            <a:ext cx="4578000" cy="32586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Circulo {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String </a:t>
            </a:r>
            <a:r>
              <a:rPr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nome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posX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posY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raio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getDiametro() {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2 * </a:t>
            </a:r>
            <a:r>
              <a:rPr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raio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getArea() {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5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3.14159 * </a:t>
            </a:r>
            <a:r>
              <a:rPr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raio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* </a:t>
            </a:r>
            <a:r>
              <a:rPr lang="en" sz="15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raio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5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5325675" y="2393037"/>
            <a:ext cx="2638200" cy="352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54F5B"/>
                </a:solidFill>
              </a:rPr>
              <a:t>Atributos</a:t>
            </a:r>
            <a:endParaRPr sz="1500">
              <a:solidFill>
                <a:srgbClr val="454F5B"/>
              </a:solidFill>
            </a:endParaRPr>
          </a:p>
        </p:txBody>
      </p:sp>
      <p:cxnSp>
        <p:nvCxnSpPr>
          <p:cNvPr id="147" name="Google Shape;147;p21"/>
          <p:cNvCxnSpPr>
            <a:endCxn id="146" idx="1"/>
          </p:cNvCxnSpPr>
          <p:nvPr/>
        </p:nvCxnSpPr>
        <p:spPr>
          <a:xfrm>
            <a:off x="2619675" y="2443887"/>
            <a:ext cx="2706000" cy="1254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1"/>
          <p:cNvSpPr txBox="1"/>
          <p:nvPr/>
        </p:nvSpPr>
        <p:spPr>
          <a:xfrm>
            <a:off x="5325675" y="3078837"/>
            <a:ext cx="2638200" cy="352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54F5B"/>
                </a:solidFill>
              </a:rPr>
              <a:t>Método </a:t>
            </a:r>
            <a:r>
              <a:rPr lang="en" sz="1500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getDiametro()</a:t>
            </a:r>
            <a:endParaRPr sz="1500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149" name="Google Shape;149;p21"/>
          <p:cNvCxnSpPr>
            <a:endCxn id="148" idx="1"/>
          </p:cNvCxnSpPr>
          <p:nvPr/>
        </p:nvCxnSpPr>
        <p:spPr>
          <a:xfrm>
            <a:off x="3371175" y="3132387"/>
            <a:ext cx="1954500" cy="1227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1"/>
          <p:cNvSpPr txBox="1"/>
          <p:nvPr/>
        </p:nvSpPr>
        <p:spPr>
          <a:xfrm>
            <a:off x="5325675" y="3764637"/>
            <a:ext cx="2638200" cy="352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54F5B"/>
                </a:solidFill>
              </a:rPr>
              <a:t>Método </a:t>
            </a:r>
            <a:r>
              <a:rPr lang="en" sz="1500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getArea()</a:t>
            </a:r>
            <a:endParaRPr sz="1500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151" name="Google Shape;151;p21"/>
          <p:cNvCxnSpPr>
            <a:endCxn id="150" idx="1"/>
          </p:cNvCxnSpPr>
          <p:nvPr/>
        </p:nvCxnSpPr>
        <p:spPr>
          <a:xfrm flipH="1" rot="10800000">
            <a:off x="2907675" y="3940887"/>
            <a:ext cx="2418000" cy="834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1"/>
          <p:cNvSpPr txBox="1"/>
          <p:nvPr/>
        </p:nvSpPr>
        <p:spPr>
          <a:xfrm>
            <a:off x="5325675" y="1707237"/>
            <a:ext cx="2638200" cy="352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54F5B"/>
                </a:solidFill>
              </a:rPr>
              <a:t>Classe </a:t>
            </a:r>
            <a:r>
              <a:rPr lang="en" sz="1500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Circulo</a:t>
            </a:r>
            <a:endParaRPr sz="1500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153" name="Google Shape;153;p21"/>
          <p:cNvCxnSpPr>
            <a:endCxn id="152" idx="1"/>
          </p:cNvCxnSpPr>
          <p:nvPr/>
        </p:nvCxnSpPr>
        <p:spPr>
          <a:xfrm flipH="1" rot="10800000">
            <a:off x="2324475" y="1883487"/>
            <a:ext cx="3001200" cy="969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35" y="-61074"/>
            <a:ext cx="997250" cy="882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