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3E0805-F774-4A8D-BD01-43119BF2D2F4}">
  <a:tblStyle styleId="{423E0805-F774-4A8D-BD01-43119BF2D2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3d3c581f_2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3d3c581f_2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8bbd0fc0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8bbd0fc0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8bbd0fc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8bbd0fc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bbd0fc0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8bbd0fc0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8bbd0fc0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8bbd0fc0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8bbd0fc0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8bbd0fc0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8bbd0fc0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8bbd0fc0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8bbd0fc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8bbd0fc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8bbd0fc0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8bbd0fc0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8bbd0fc0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8bbd0fc0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8bbd0fc0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8bbd0fc0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454113b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454113b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8bbd0fc0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8bbd0fc0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8bbd0fc0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8bbd0fc0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8bbd0fc0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8bbd0fc0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8bbd0fc0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8bbd0fc0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8bbd0fc0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8bbd0fc0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8bbd0fc0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8bbd0fc0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8bbd0fc0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8bbd0fc0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8bbd0fc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8bbd0fc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8bbd0fc0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8bbd0fc0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8bbd0fc0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98bbd0fc0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8bbd0fc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8bbd0fc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8bbd0fc0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8bbd0fc0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8bbd0fc0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98bbd0fc0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8bbd0fc0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8bbd0fc0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8bbd0fc0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8bbd0fc0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8bbd0fc0b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8bbd0fc0b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8bbd0fc0b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8bbd0fc0b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8bbd0fc0b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8bbd0fc0b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8bbd0fc0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98bbd0fc0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98bbd0fc0b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98bbd0fc0b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8bbd0fc0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8bbd0fc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8bbd0fc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8bbd0fc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98bbd0fc0b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98bbd0fc0b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8bbd0fc0b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8bbd0fc0b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8bbd0fc0b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8bbd0fc0b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8bbd0fc0b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8bbd0fc0b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98bbd0fc0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98bbd0fc0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8bbd0fc0b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8bbd0fc0b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8bbd0fc0b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8bbd0fc0b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8bbd0fc0b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8bbd0fc0b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8bbd0fc0b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8bbd0fc0b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8bbd0fc0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8bbd0fc0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bbd0fc0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bbd0fc0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8bbd0fc0b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8bbd0fc0b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8bbd0fc0b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8bbd0fc0b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bbd0fc0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bbd0fc0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8bbd0fc0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8bbd0fc0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8bbd0fc0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8bbd0fc0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8bbd0fc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8bbd0fc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diogosoaresm@ufam.edu.br" TargetMode="External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419100" y="205051"/>
            <a:ext cx="64611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Universidade Federal do Amazonas</a:t>
            </a:r>
            <a:endParaRPr sz="1500">
              <a:solidFill>
                <a:srgbClr val="454F5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54F5B"/>
                </a:solidFill>
              </a:rPr>
              <a:t>Instituto de Computação</a:t>
            </a:r>
            <a:endParaRPr sz="1500">
              <a:solidFill>
                <a:srgbClr val="454F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54F5B"/>
                </a:solidFill>
              </a:rPr>
              <a:t>DevTITANS - Desenvolvimento, Tecnologia e Inovação em </a:t>
            </a:r>
            <a:br>
              <a:rPr lang="en" sz="1500">
                <a:solidFill>
                  <a:srgbClr val="454F5B"/>
                </a:solidFill>
              </a:rPr>
            </a:br>
            <a:r>
              <a:rPr lang="en" sz="1500">
                <a:solidFill>
                  <a:srgbClr val="454F5B"/>
                </a:solidFill>
              </a:rPr>
              <a:t>                      Android e Sistemas Embarcados</a:t>
            </a:r>
            <a:endParaRPr sz="1500">
              <a:solidFill>
                <a:srgbClr val="454F5B"/>
              </a:solidFill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9674" y="307036"/>
            <a:ext cx="1900427" cy="95433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4022703" y="1943089"/>
            <a:ext cx="1188600" cy="1188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114300" y="4691075"/>
            <a:ext cx="4681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54F5B"/>
                </a:solidFill>
              </a:rPr>
              <a:t>Moodle: </a:t>
            </a:r>
            <a:r>
              <a:rPr lang="en">
                <a:solidFill>
                  <a:srgbClr val="0084D1"/>
                </a:solidFill>
              </a:rPr>
              <a:t>devtitans.icomp.ufam.edu.br/moodle</a:t>
            </a:r>
            <a:endParaRPr>
              <a:solidFill>
                <a:srgbClr val="0084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500"/>
              <a:buNone/>
              <a:defRPr b="1" sz="3500">
                <a:solidFill>
                  <a:srgbClr val="454F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/>
        </p:nvSpPr>
        <p:spPr>
          <a:xfrm>
            <a:off x="3919550" y="4125025"/>
            <a:ext cx="3956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F5B"/>
                </a:solidFill>
              </a:rPr>
              <a:t>Prof. Diogo Soares </a:t>
            </a:r>
            <a:br>
              <a:rPr lang="en">
                <a:solidFill>
                  <a:srgbClr val="454F5B"/>
                </a:solidFill>
              </a:rPr>
            </a:br>
            <a:r>
              <a:rPr i="1" lang="en" sz="1300">
                <a:solidFill>
                  <a:srgbClr val="454F5B"/>
                </a:solidFill>
              </a:rPr>
              <a:t>com base nos materiais </a:t>
            </a:r>
            <a:br>
              <a:rPr i="1" lang="en" sz="1300">
                <a:solidFill>
                  <a:srgbClr val="454F5B"/>
                </a:solidFill>
              </a:rPr>
            </a:br>
            <a:r>
              <a:rPr i="1" lang="en" sz="1300">
                <a:solidFill>
                  <a:srgbClr val="454F5B"/>
                </a:solidFill>
              </a:rPr>
              <a:t>do prof. Dr. Horácio Fernandes</a:t>
            </a:r>
            <a:endParaRPr i="1" sz="1300">
              <a:solidFill>
                <a:srgbClr val="454F5B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diogosoaresm@ufam.edu.br</a:t>
            </a:r>
            <a:r>
              <a:rPr lang="en">
                <a:solidFill>
                  <a:srgbClr val="0084D1"/>
                </a:solidFill>
              </a:rPr>
              <a:t>	</a:t>
            </a:r>
            <a:endParaRPr>
              <a:solidFill>
                <a:srgbClr val="0084D1"/>
              </a:solidFill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111" y="4606958"/>
            <a:ext cx="638250" cy="5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415183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  <a:defRPr b="1" sz="3000">
                <a:solidFill>
                  <a:srgbClr val="454F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  <a:defRPr sz="20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1600"/>
              <a:buChar char="▢"/>
              <a:defRPr sz="16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CDDC39"/>
              </a:buClr>
              <a:buSzPts val="1400"/>
              <a:buChar char="○"/>
              <a:defRPr i="1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54F5B"/>
                </a:solidFill>
              </a:defRPr>
            </a:lvl1pPr>
            <a:lvl2pPr lvl="1">
              <a:buNone/>
              <a:defRPr>
                <a:solidFill>
                  <a:srgbClr val="454F5B"/>
                </a:solidFill>
              </a:defRPr>
            </a:lvl2pPr>
            <a:lvl3pPr lvl="2">
              <a:buNone/>
              <a:defRPr>
                <a:solidFill>
                  <a:srgbClr val="454F5B"/>
                </a:solidFill>
              </a:defRPr>
            </a:lvl3pPr>
            <a:lvl4pPr lvl="3">
              <a:buNone/>
              <a:defRPr>
                <a:solidFill>
                  <a:srgbClr val="454F5B"/>
                </a:solidFill>
              </a:defRPr>
            </a:lvl4pPr>
            <a:lvl5pPr lvl="4">
              <a:buNone/>
              <a:defRPr>
                <a:solidFill>
                  <a:srgbClr val="454F5B"/>
                </a:solidFill>
              </a:defRPr>
            </a:lvl5pPr>
            <a:lvl6pPr lvl="5">
              <a:buNone/>
              <a:defRPr>
                <a:solidFill>
                  <a:srgbClr val="454F5B"/>
                </a:solidFill>
              </a:defRPr>
            </a:lvl6pPr>
            <a:lvl7pPr lvl="6">
              <a:buNone/>
              <a:defRPr>
                <a:solidFill>
                  <a:srgbClr val="454F5B"/>
                </a:solidFill>
              </a:defRPr>
            </a:lvl7pPr>
            <a:lvl8pPr lvl="7">
              <a:buNone/>
              <a:defRPr>
                <a:solidFill>
                  <a:srgbClr val="454F5B"/>
                </a:solidFill>
              </a:defRPr>
            </a:lvl8pPr>
            <a:lvl9pPr lvl="8">
              <a:buNone/>
              <a:defRPr>
                <a:solidFill>
                  <a:srgbClr val="454F5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04778" y="814364"/>
            <a:ext cx="1188600" cy="1188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-5400000">
            <a:off x="8105100" y="4100450"/>
            <a:ext cx="925200" cy="1186500"/>
          </a:xfrm>
          <a:prstGeom prst="round1Rect">
            <a:avLst>
              <a:gd fmla="val 3380" name="adj"/>
            </a:avLst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00" y="1668700"/>
            <a:ext cx="2115850" cy="27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Geração da Documentação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Uma vez que o código esteja documentado, executa-se o comando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javadoc</a:t>
            </a:r>
            <a:r>
              <a:rPr lang="en"/>
              <a:t> para gerar a documentação</a:t>
            </a:r>
            <a:endParaRPr/>
          </a:p>
          <a:p>
            <a:pPr indent="-355600" lvl="0" marL="457200" rtl="0" algn="l">
              <a:spcBef>
                <a:spcPts val="8000"/>
              </a:spcBef>
              <a:spcAft>
                <a:spcPts val="0"/>
              </a:spcAft>
              <a:buSzPts val="2000"/>
              <a:buChar char="▣"/>
            </a:pPr>
            <a:r>
              <a:rPr b="1" lang="en"/>
              <a:t>No eclipse</a:t>
            </a:r>
            <a:r>
              <a:rPr lang="en"/>
              <a:t>, a documentação do sistema todo pode ser gerada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Project → Generate Javadoc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910175" y="2022100"/>
            <a:ext cx="4924800" cy="4317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javadoc -charset utf-8 Livro.java</a:t>
            </a:r>
            <a:endParaRPr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JavaDoc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093375"/>
            <a:ext cx="18192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Exemplo: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2342450" y="0"/>
            <a:ext cx="6801600" cy="51435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/**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* Classe Livro </a:t>
            </a:r>
            <a:r>
              <a:rPr b="1" lang="en" sz="1000" strike="noStrike">
                <a:solidFill>
                  <a:srgbClr val="7F7F9F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Representa um livro na aplicação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* </a:t>
            </a:r>
            <a:r>
              <a:rPr b="1" lang="en" sz="1000" strike="noStrike">
                <a:solidFill>
                  <a:srgbClr val="7F9FBF"/>
                </a:solidFill>
                <a:latin typeface="Courier"/>
                <a:ea typeface="Courier"/>
                <a:cs typeface="Courier"/>
                <a:sym typeface="Courier"/>
              </a:rPr>
              <a:t>@author</a:t>
            </a: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Horacio Fernandes &amp;lt;horacio.fernandes@gmail.com&amp;gt;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* </a:t>
            </a:r>
            <a:r>
              <a:rPr b="1" lang="en" sz="1000" strike="noStrike">
                <a:solidFill>
                  <a:srgbClr val="7F9FBF"/>
                </a:solidFill>
                <a:latin typeface="Courier"/>
                <a:ea typeface="Courier"/>
                <a:cs typeface="Courier"/>
                <a:sym typeface="Courier"/>
              </a:rPr>
              <a:t>@version</a:t>
            </a: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1.20, 2015</a:t>
            </a:r>
            <a:r>
              <a:rPr b="1" lang="en" sz="1000" strike="noStrike">
                <a:solidFill>
                  <a:srgbClr val="7F7F9F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  <a:r>
              <a:rPr b="1" lang="en" sz="1000" strike="noStrike">
                <a:solidFill>
                  <a:srgbClr val="7F7F9F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21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0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Livro {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/** Nome do autor */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String </a:t>
            </a:r>
            <a:r>
              <a:rPr b="1" lang="en" sz="10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autor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String </a:t>
            </a:r>
            <a:r>
              <a:rPr b="1" lang="en" sz="10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nome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 sz="10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editora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0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0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anoPublicacao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/**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    * Construtor da classe.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    * </a:t>
            </a:r>
            <a:r>
              <a:rPr b="1" lang="en" sz="1000" strike="noStrike">
                <a:solidFill>
                  <a:srgbClr val="7F9FBF"/>
                </a:solidFill>
                <a:latin typeface="Courier"/>
                <a:ea typeface="Courier"/>
                <a:cs typeface="Courier"/>
                <a:sym typeface="Courier"/>
              </a:rPr>
              <a:t>@param</a:t>
            </a: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autor autor do livro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    * </a:t>
            </a:r>
            <a:r>
              <a:rPr b="1" lang="en" sz="1000" strike="noStrike">
                <a:solidFill>
                  <a:srgbClr val="7F9FBF"/>
                </a:solidFill>
                <a:latin typeface="Courier"/>
                <a:ea typeface="Courier"/>
                <a:cs typeface="Courier"/>
                <a:sym typeface="Courier"/>
              </a:rPr>
              <a:t>@param</a:t>
            </a: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nome nome do autor do livro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    * </a:t>
            </a:r>
            <a:r>
              <a:rPr b="1" lang="en" sz="1000" strike="noStrike">
                <a:solidFill>
                  <a:srgbClr val="7F9FBF"/>
                </a:solidFill>
                <a:latin typeface="Courier"/>
                <a:ea typeface="Courier"/>
                <a:cs typeface="Courier"/>
                <a:sym typeface="Courier"/>
              </a:rPr>
              <a:t>@param</a:t>
            </a: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editora editora do livro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    * </a:t>
            </a:r>
            <a:r>
              <a:rPr b="1" lang="en" sz="1000" strike="noStrike">
                <a:solidFill>
                  <a:srgbClr val="7F9FBF"/>
                </a:solidFill>
                <a:latin typeface="Courier"/>
                <a:ea typeface="Courier"/>
                <a:cs typeface="Courier"/>
                <a:sym typeface="Courier"/>
              </a:rPr>
              <a:t>@param</a:t>
            </a: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anoPublicacao ano de publicação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0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Livro(String autor, String nome, String editora, </a:t>
            </a:r>
            <a:r>
              <a:rPr b="1" lang="en" sz="10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anoPublicacao) {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lang="en" sz="10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 sz="10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autor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autor;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lang="en" sz="10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 sz="10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nome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nome;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lang="en" sz="10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 sz="10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editora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editora;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lang="en" sz="10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1" lang="en" sz="10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anoPublicacao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= anoPublicacao;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/**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    * Pega o autor do livro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    * </a:t>
            </a:r>
            <a:r>
              <a:rPr b="1" lang="en" sz="1000" strike="noStrike">
                <a:solidFill>
                  <a:srgbClr val="7F9FBF"/>
                </a:solidFill>
                <a:latin typeface="Courier"/>
                <a:ea typeface="Courier"/>
                <a:cs typeface="Courier"/>
                <a:sym typeface="Courier"/>
              </a:rPr>
              <a:t>@return</a:t>
            </a: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String autor do livro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lang="en" sz="1000" strike="noStrike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0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String getAutor() {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lang="en" sz="1000" strike="noStrike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000" strike="noStrike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autor</a:t>
            </a: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000" strike="noStrike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Continuação da classe ..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 sz="1000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6512425" y="750725"/>
            <a:ext cx="2393100" cy="348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Documentação da classe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52" name="Google Shape;152;p23"/>
          <p:cNvCxnSpPr>
            <a:endCxn id="151" idx="1"/>
          </p:cNvCxnSpPr>
          <p:nvPr/>
        </p:nvCxnSpPr>
        <p:spPr>
          <a:xfrm>
            <a:off x="5058925" y="599825"/>
            <a:ext cx="1453500" cy="3252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3"/>
          <p:cNvSpPr txBox="1"/>
          <p:nvPr/>
        </p:nvSpPr>
        <p:spPr>
          <a:xfrm>
            <a:off x="6512425" y="1360325"/>
            <a:ext cx="2393100" cy="348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Documentação do atributo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54" name="Google Shape;154;p23"/>
          <p:cNvCxnSpPr>
            <a:endCxn id="153" idx="1"/>
          </p:cNvCxnSpPr>
          <p:nvPr/>
        </p:nvCxnSpPr>
        <p:spPr>
          <a:xfrm>
            <a:off x="4416625" y="1001825"/>
            <a:ext cx="2095800" cy="532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3"/>
          <p:cNvSpPr txBox="1"/>
          <p:nvPr/>
        </p:nvSpPr>
        <p:spPr>
          <a:xfrm>
            <a:off x="6512425" y="1969925"/>
            <a:ext cx="2393100" cy="348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Documentação do construtor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56" name="Google Shape;156;p23"/>
          <p:cNvCxnSpPr>
            <a:endCxn id="155" idx="1"/>
          </p:cNvCxnSpPr>
          <p:nvPr/>
        </p:nvCxnSpPr>
        <p:spPr>
          <a:xfrm>
            <a:off x="5270425" y="2010725"/>
            <a:ext cx="1242000" cy="1335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3"/>
          <p:cNvSpPr txBox="1"/>
          <p:nvPr/>
        </p:nvSpPr>
        <p:spPr>
          <a:xfrm>
            <a:off x="6512425" y="3570125"/>
            <a:ext cx="2393100" cy="348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Documentação do método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58" name="Google Shape;158;p23"/>
          <p:cNvCxnSpPr>
            <a:endCxn id="157" idx="1"/>
          </p:cNvCxnSpPr>
          <p:nvPr/>
        </p:nvCxnSpPr>
        <p:spPr>
          <a:xfrm flipH="1" rot="10800000">
            <a:off x="4833025" y="3744425"/>
            <a:ext cx="1679400" cy="2631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 txBox="1"/>
          <p:nvPr/>
        </p:nvSpPr>
        <p:spPr>
          <a:xfrm>
            <a:off x="309250" y="2488275"/>
            <a:ext cx="1768800" cy="1330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Só são incluídos na documentação, por padrão, os campos marcados como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rgbClr val="454F5B"/>
                </a:solidFill>
              </a:rPr>
              <a:t>. Falaremos disso em outra aula. 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60" name="Google Shape;160;p23"/>
          <p:cNvCxnSpPr>
            <a:stCxn id="159" idx="0"/>
          </p:cNvCxnSpPr>
          <p:nvPr/>
        </p:nvCxnSpPr>
        <p:spPr>
          <a:xfrm flipH="1" rot="10800000">
            <a:off x="1193650" y="942075"/>
            <a:ext cx="1431300" cy="15462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3"/>
          <p:cNvCxnSpPr>
            <a:stCxn id="159" idx="3"/>
          </p:cNvCxnSpPr>
          <p:nvPr/>
        </p:nvCxnSpPr>
        <p:spPr>
          <a:xfrm flipH="1" rot="10800000">
            <a:off x="2078050" y="2844975"/>
            <a:ext cx="597300" cy="3084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3"/>
          <p:cNvCxnSpPr>
            <a:stCxn id="159" idx="2"/>
          </p:cNvCxnSpPr>
          <p:nvPr/>
        </p:nvCxnSpPr>
        <p:spPr>
          <a:xfrm>
            <a:off x="1193650" y="3818475"/>
            <a:ext cx="1500600" cy="6657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6" y="7"/>
            <a:ext cx="61612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5013825" y="1304700"/>
            <a:ext cx="2393100" cy="348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Documentação da classe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69" name="Google Shape;169;p24"/>
          <p:cNvCxnSpPr>
            <a:endCxn id="168" idx="1"/>
          </p:cNvCxnSpPr>
          <p:nvPr/>
        </p:nvCxnSpPr>
        <p:spPr>
          <a:xfrm flipH="1" rot="10800000">
            <a:off x="3649125" y="1479000"/>
            <a:ext cx="1364700" cy="637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4"/>
          <p:cNvSpPr txBox="1"/>
          <p:nvPr/>
        </p:nvSpPr>
        <p:spPr>
          <a:xfrm>
            <a:off x="5081336" y="2825064"/>
            <a:ext cx="2393100" cy="348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Visão geral dos construtores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71" name="Google Shape;171;p24"/>
          <p:cNvCxnSpPr>
            <a:endCxn id="170" idx="1"/>
          </p:cNvCxnSpPr>
          <p:nvPr/>
        </p:nvCxnSpPr>
        <p:spPr>
          <a:xfrm flipH="1" rot="10800000">
            <a:off x="3698636" y="2999364"/>
            <a:ext cx="1382700" cy="6765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4"/>
          <p:cNvSpPr txBox="1"/>
          <p:nvPr>
            <p:ph type="title"/>
          </p:nvPr>
        </p:nvSpPr>
        <p:spPr>
          <a:xfrm rot="-5400585">
            <a:off x="-225090" y="1686983"/>
            <a:ext cx="1762800" cy="8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JavaDoc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 rot="-5399433">
            <a:off x="223696" y="1845083"/>
            <a:ext cx="18192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2" y="-4"/>
            <a:ext cx="6161225" cy="514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5013825" y="577978"/>
            <a:ext cx="2393100" cy="348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Visão geral dos métodos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80" name="Google Shape;180;p25"/>
          <p:cNvCxnSpPr>
            <a:endCxn id="179" idx="1"/>
          </p:cNvCxnSpPr>
          <p:nvPr/>
        </p:nvCxnSpPr>
        <p:spPr>
          <a:xfrm flipH="1" rot="10800000">
            <a:off x="3125625" y="752278"/>
            <a:ext cx="1888200" cy="1437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5"/>
          <p:cNvSpPr txBox="1"/>
          <p:nvPr/>
        </p:nvSpPr>
        <p:spPr>
          <a:xfrm>
            <a:off x="4730050" y="2977475"/>
            <a:ext cx="2592000" cy="348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Documentação dos construtores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82" name="Google Shape;182;p25"/>
          <p:cNvCxnSpPr>
            <a:endCxn id="181" idx="1"/>
          </p:cNvCxnSpPr>
          <p:nvPr/>
        </p:nvCxnSpPr>
        <p:spPr>
          <a:xfrm>
            <a:off x="3273850" y="2571875"/>
            <a:ext cx="1456200" cy="5799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5"/>
          <p:cNvSpPr txBox="1"/>
          <p:nvPr>
            <p:ph type="title"/>
          </p:nvPr>
        </p:nvSpPr>
        <p:spPr>
          <a:xfrm rot="-5400585">
            <a:off x="-225090" y="1686983"/>
            <a:ext cx="1762800" cy="8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JavaDoc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 rot="-5399433">
            <a:off x="223696" y="1845083"/>
            <a:ext cx="18192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4" y="4"/>
            <a:ext cx="6161225" cy="5143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4800608" y="1538133"/>
            <a:ext cx="2592000" cy="348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Documentação dos métodos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91" name="Google Shape;191;p26"/>
          <p:cNvCxnSpPr>
            <a:endCxn id="190" idx="1"/>
          </p:cNvCxnSpPr>
          <p:nvPr/>
        </p:nvCxnSpPr>
        <p:spPr>
          <a:xfrm flipH="1" rot="10800000">
            <a:off x="3132608" y="1712433"/>
            <a:ext cx="1668000" cy="9192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6"/>
          <p:cNvSpPr txBox="1"/>
          <p:nvPr>
            <p:ph type="title"/>
          </p:nvPr>
        </p:nvSpPr>
        <p:spPr>
          <a:xfrm rot="-5400585">
            <a:off x="-225090" y="1686983"/>
            <a:ext cx="1762800" cy="8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JavaDoc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 rot="-5399433">
            <a:off x="223696" y="1845083"/>
            <a:ext cx="18192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Documentação do Java</a:t>
            </a:r>
            <a:endParaRPr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700" y="924275"/>
            <a:ext cx="9173401" cy="42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153825" y="2195675"/>
            <a:ext cx="5939400" cy="18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Toda a documentação da API da própria linguagem Java está em formato </a:t>
            </a:r>
            <a:r>
              <a:rPr b="1" lang="en"/>
              <a:t>JavaDoc</a:t>
            </a:r>
            <a:r>
              <a:rPr lang="en"/>
              <a:t> e pode ser facilmente acessado na Internet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Vetores</a:t>
            </a:r>
            <a:endParaRPr/>
          </a:p>
        </p:txBody>
      </p:sp>
      <p:graphicFrame>
        <p:nvGraphicFramePr>
          <p:cNvPr id="207" name="Google Shape;207;p28"/>
          <p:cNvGraphicFramePr/>
          <p:nvPr/>
        </p:nvGraphicFramePr>
        <p:xfrm>
          <a:off x="2065950" y="2989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{423E0805-F774-4A8D-BD01-43119BF2D2F4}</a:tableStyleId>
              </a:tblPr>
              <a:tblGrid>
                <a:gridCol w="1253025"/>
                <a:gridCol w="1253025"/>
                <a:gridCol w="1253025"/>
                <a:gridCol w="1253025"/>
              </a:tblGrid>
              <a:tr h="11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150" y="3029648"/>
            <a:ext cx="564450" cy="10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0020" y="3152405"/>
            <a:ext cx="706782" cy="85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1726" y="3147700"/>
            <a:ext cx="744774" cy="86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1275" y="3122386"/>
            <a:ext cx="888425" cy="9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Vetores São Objetos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311700" y="1093375"/>
            <a:ext cx="85206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Em Java, </a:t>
            </a:r>
            <a:r>
              <a:rPr b="1" lang="en"/>
              <a:t>vetores são objetos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Criados </a:t>
            </a:r>
            <a:r>
              <a:rPr b="1" lang="en"/>
              <a:t>dinamicamente</a:t>
            </a:r>
            <a:r>
              <a:rPr lang="en"/>
              <a:t> e </a:t>
            </a:r>
            <a:r>
              <a:rPr b="1" lang="en"/>
              <a:t>alocados em tempo de execução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Armazenam dados do </a:t>
            </a:r>
            <a:r>
              <a:rPr b="1" lang="en"/>
              <a:t>mesmo tipo</a:t>
            </a:r>
            <a:r>
              <a:rPr lang="en"/>
              <a:t> (homogêneo)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Que pode ser de um tipo </a:t>
            </a:r>
            <a:r>
              <a:rPr b="1" lang="en"/>
              <a:t>primitivo</a:t>
            </a:r>
            <a:r>
              <a:rPr lang="en"/>
              <a:t> (int, float, etc)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Ou de um tipo </a:t>
            </a:r>
            <a:r>
              <a:rPr b="1" lang="en"/>
              <a:t>referência</a:t>
            </a:r>
            <a:r>
              <a:rPr lang="en"/>
              <a:t>/classe 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"/>
              <a:t>,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Circulo</a:t>
            </a:r>
            <a:r>
              <a:rPr lang="en"/>
              <a:t>, etc)</a:t>
            </a:r>
            <a:endParaRPr/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Entretanto, não existe uma classe específica para vetores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Um “tipo” da classe vetor é referenciado pelo tipo de dado que o vetor armazena, seguido dos colchetes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Vector</a:t>
            </a:r>
            <a:r>
              <a:rPr lang="en"/>
              <a:t>, do Java, não está relacionada com esses vetores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Essa classe é uma estrutura de dados que armazena informações </a:t>
            </a:r>
            <a:br>
              <a:rPr lang="en"/>
            </a:br>
            <a:r>
              <a:rPr lang="en"/>
              <a:t>usando vetores. Veremos essa e outras estruturas em breve.</a:t>
            </a:r>
            <a:endParaRPr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Declaração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11700" y="1093375"/>
            <a:ext cx="88323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Declaração de Vetores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Usa-se </a:t>
            </a:r>
            <a:r>
              <a:rPr b="1" lang="en"/>
              <a:t>colchetes</a:t>
            </a:r>
            <a:r>
              <a:rPr lang="en"/>
              <a:t>, semelhante a C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Colchetes podem vir depois do tipo (recomendado) ou depois do nome da variável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Declarar um vetor não reserva espaço na memória para ele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Isso é feito apenas na hora da instanciação</a:t>
            </a:r>
            <a:endParaRPr/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910175" y="2722011"/>
            <a:ext cx="6646200" cy="10881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     matriculas; 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Vetor de inteiros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aulas[];    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Vetor de inteiros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[][] notas;      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Vetor de vetor de floats (matriz)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String    args[];     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Vetor de objetos da classe String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Circulo[] circulos;   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Vetor de objetos da classe Circulo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Instanciação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311700" y="1093375"/>
            <a:ext cx="8520600" cy="18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Instanciação de Vetores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Usa-se 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/>
              <a:t> para alocar memória para o vetor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Na instanciação, o </a:t>
            </a:r>
            <a:r>
              <a:rPr b="1" lang="en"/>
              <a:t>tamanho do vetor é definido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Uma vez definido, o tamanho não pode ser modificado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Não existe a função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realloc</a:t>
            </a:r>
            <a:r>
              <a:rPr lang="en"/>
              <a:t>, como em C</a:t>
            </a:r>
            <a:endParaRPr/>
          </a:p>
        </p:txBody>
      </p:sp>
      <p:sp>
        <p:nvSpPr>
          <p:cNvPr id="233" name="Google Shape;233;p3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910175" y="2721997"/>
            <a:ext cx="6646200" cy="13362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matriculas =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[42];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circulos   =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Circulo[3];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Declarando e instanciando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Circulo[] mais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Circulos =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Circulo[14];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093375"/>
            <a:ext cx="85206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São classes que “</a:t>
            </a:r>
            <a:r>
              <a:rPr b="1" lang="en"/>
              <a:t>empacotam</a:t>
            </a:r>
            <a:r>
              <a:rPr lang="en"/>
              <a:t>” um tipo primitivo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Permitem manipular </a:t>
            </a:r>
            <a:r>
              <a:rPr b="1" lang="en"/>
              <a:t>variáveis de tipos primitivos</a:t>
            </a:r>
            <a:r>
              <a:rPr lang="en"/>
              <a:t> como se fossem </a:t>
            </a:r>
            <a:r>
              <a:rPr b="1" lang="en"/>
              <a:t>objetos</a:t>
            </a:r>
            <a:r>
              <a:rPr lang="en"/>
              <a:t> de uma classe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Importante para poder utilizar diversos métodos em java que aceitam apenas objetos como parâmetros (ou seja, não aceitam tipos primitivos)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Também possuem uma série de </a:t>
            </a:r>
            <a:r>
              <a:rPr b="1" lang="en"/>
              <a:t>métodos utilitários</a:t>
            </a:r>
            <a:r>
              <a:rPr lang="en"/>
              <a:t> para manipular os seus respectivos tipos primitivos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Instanciação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311700" y="1093375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Vetores instanciados são automaticamente </a:t>
            </a:r>
            <a:r>
              <a:rPr b="1" lang="en"/>
              <a:t>inicializados</a:t>
            </a:r>
            <a:r>
              <a:rPr lang="en"/>
              <a:t> para </a:t>
            </a:r>
            <a:r>
              <a:rPr b="1" lang="en"/>
              <a:t>zero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Ou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null</a:t>
            </a:r>
            <a:r>
              <a:rPr lang="en"/>
              <a:t>, se for um vetor de objetos</a:t>
            </a:r>
            <a:endParaRPr/>
          </a:p>
        </p:txBody>
      </p:sp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910175" y="1998125"/>
            <a:ext cx="5580900" cy="12219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 </a:t>
            </a:r>
            <a:r>
              <a:rPr lang="en">
                <a:solidFill>
                  <a:srgbClr val="6A3E3E"/>
                </a:solidFill>
                <a:latin typeface="Courier"/>
                <a:ea typeface="Courier"/>
                <a:cs typeface="Courier"/>
                <a:sym typeface="Courier"/>
              </a:rPr>
              <a:t>matriculas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[3];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String[] </a:t>
            </a:r>
            <a:r>
              <a:rPr lang="en">
                <a:solidFill>
                  <a:srgbClr val="6A3E3E"/>
                </a:solidFill>
                <a:latin typeface="Courier"/>
                <a:ea typeface="Courier"/>
                <a:cs typeface="Courier"/>
                <a:sym typeface="Courier"/>
              </a:rPr>
              <a:t>nomes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String[3];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System.</a:t>
            </a:r>
            <a:r>
              <a:rPr i="1"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>
                <a:solidFill>
                  <a:srgbClr val="6A3E3E"/>
                </a:solidFill>
                <a:latin typeface="Courier"/>
                <a:ea typeface="Courier"/>
                <a:cs typeface="Courier"/>
                <a:sym typeface="Courier"/>
              </a:rPr>
              <a:t>matriculas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[1]);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System.</a:t>
            </a:r>
            <a:r>
              <a:rPr i="1"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>
                <a:solidFill>
                  <a:srgbClr val="6A3E3E"/>
                </a:solidFill>
                <a:latin typeface="Courier"/>
                <a:ea typeface="Courier"/>
                <a:cs typeface="Courier"/>
                <a:sym typeface="Courier"/>
              </a:rPr>
              <a:t>nomes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[1]);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910175" y="3374025"/>
            <a:ext cx="5580900" cy="5544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0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null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Declaração com Inicialização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11700" y="1093375"/>
            <a:ext cx="85206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Pode-se declarar vetores já </a:t>
            </a:r>
            <a:r>
              <a:rPr b="1" lang="en"/>
              <a:t>atribuindo</a:t>
            </a:r>
            <a:r>
              <a:rPr lang="en"/>
              <a:t> seus elementos: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Continuam sendo objetos alocados dinamicamente, apesar de não ter 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new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910175" y="1995278"/>
            <a:ext cx="6646200" cy="16821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 </a:t>
            </a:r>
            <a:r>
              <a:rPr lang="en">
                <a:solidFill>
                  <a:srgbClr val="6A3E3E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{ 1, 1, 2, 6, 24, 120, 720, 5040 };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6818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6A3E3E"/>
                </a:solidFill>
                <a:latin typeface="Courier"/>
                <a:ea typeface="Courier"/>
                <a:cs typeface="Courier"/>
                <a:sym typeface="Courier"/>
              </a:rPr>
              <a:t>ac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 = { 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'n'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'o'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't'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 '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'a'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 '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              'S'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't'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'r'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'i'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'n'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'g'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};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6818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String[] </a:t>
            </a:r>
            <a:r>
              <a:rPr lang="en">
                <a:solidFill>
                  <a:srgbClr val="6A3E3E"/>
                </a:solidFill>
                <a:latin typeface="Courier"/>
                <a:ea typeface="Courier"/>
                <a:cs typeface="Courier"/>
                <a:sym typeface="Courier"/>
              </a:rPr>
              <a:t>aas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{ 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"array"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"of"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"String"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};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Acessando Dados do Vetor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311700" y="1093375"/>
            <a:ext cx="85206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Acessando os dados do vetor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Igual à linguagem C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</a:t>
            </a:r>
            <a:r>
              <a:rPr b="1" lang="en"/>
              <a:t>índice</a:t>
            </a:r>
            <a:r>
              <a:rPr lang="en"/>
              <a:t> começa em 0 (zero) e vai até o tamanho do vetor – 1</a:t>
            </a:r>
            <a:endParaRPr/>
          </a:p>
        </p:txBody>
      </p:sp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1337961" y="2222992"/>
            <a:ext cx="5534100" cy="123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matriculas[0] = 24601;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circulos[2] =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Circulo();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System.</a:t>
            </a:r>
            <a:r>
              <a:rPr i="1"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.println(matriculas[0]);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System.</a:t>
            </a:r>
            <a:r>
              <a:rPr i="1"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.println(circulos[2].</a:t>
            </a:r>
            <a:r>
              <a:rPr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raio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1337961" y="3602617"/>
            <a:ext cx="5534100" cy="5544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24601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0.0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Acessando Dados do Vetor</a:t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311700" y="1093375"/>
            <a:ext cx="85206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Acessar um elemento </a:t>
            </a:r>
            <a:r>
              <a:rPr b="1" lang="en"/>
              <a:t>fora dos limites</a:t>
            </a:r>
            <a:r>
              <a:rPr lang="en"/>
              <a:t> de um vetor resulta em um </a:t>
            </a:r>
            <a:r>
              <a:rPr b="1" lang="en"/>
              <a:t>erro</a:t>
            </a:r>
            <a:r>
              <a:rPr lang="en"/>
              <a:t> em tempo de execução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Mais especificamente, uma </a:t>
            </a:r>
            <a:r>
              <a:rPr i="1" lang="en"/>
              <a:t>exceção</a:t>
            </a:r>
            <a:r>
              <a:rPr lang="en"/>
              <a:t>, como veremos futuramente</a:t>
            </a:r>
            <a:endParaRPr/>
          </a:p>
        </p:txBody>
      </p:sp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1337950" y="2299194"/>
            <a:ext cx="5534100" cy="393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matriculas[200] = 31337;</a:t>
            </a:r>
            <a:endParaRPr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9" name="Google Shape;269;p35"/>
          <p:cNvSpPr/>
          <p:nvPr/>
        </p:nvSpPr>
        <p:spPr>
          <a:xfrm>
            <a:off x="1337950" y="2840624"/>
            <a:ext cx="5534100" cy="9975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Exception in thread "main" java.lang.ArrayIndexOutOfBoundsException: Index 200 out of bounds for length 42</a:t>
            </a:r>
            <a:endParaRPr sz="1300">
              <a:solidFill>
                <a:srgbClr val="8D265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	at </a:t>
            </a:r>
            <a:r>
              <a:rPr lang="en" sz="13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Principal.main(Principal.java:64)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7450675" y="2254050"/>
            <a:ext cx="1552200" cy="4839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Índice que gerou </a:t>
            </a:r>
            <a:br>
              <a:rPr lang="en" sz="1300">
                <a:solidFill>
                  <a:srgbClr val="454F5B"/>
                </a:solidFill>
              </a:rPr>
            </a:br>
            <a:r>
              <a:rPr lang="en" sz="1300">
                <a:solidFill>
                  <a:srgbClr val="454F5B"/>
                </a:solidFill>
              </a:rPr>
              <a:t>a exceção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71" name="Google Shape;271;p35"/>
          <p:cNvCxnSpPr>
            <a:endCxn id="270" idx="1"/>
          </p:cNvCxnSpPr>
          <p:nvPr/>
        </p:nvCxnSpPr>
        <p:spPr>
          <a:xfrm flipH="1" rot="10800000">
            <a:off x="6519175" y="2496000"/>
            <a:ext cx="931500" cy="6720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5"/>
          <p:cNvSpPr txBox="1"/>
          <p:nvPr/>
        </p:nvSpPr>
        <p:spPr>
          <a:xfrm>
            <a:off x="7450675" y="2939850"/>
            <a:ext cx="1552200" cy="6879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Arquivo e linha</a:t>
            </a:r>
            <a:r>
              <a:rPr lang="en" sz="1300">
                <a:solidFill>
                  <a:srgbClr val="454F5B"/>
                </a:solidFill>
              </a:rPr>
              <a:t> que gerou a exceção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73" name="Google Shape;273;p35"/>
          <p:cNvCxnSpPr>
            <a:endCxn id="272" idx="1"/>
          </p:cNvCxnSpPr>
          <p:nvPr/>
        </p:nvCxnSpPr>
        <p:spPr>
          <a:xfrm flipH="1" rot="10800000">
            <a:off x="5517475" y="3283800"/>
            <a:ext cx="1933200" cy="3429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Tamanho de um Vetor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311700" y="1093375"/>
            <a:ext cx="85206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Todo vetor (que é um objeto) possui um atributo chamado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length</a:t>
            </a:r>
            <a:r>
              <a:rPr lang="en"/>
              <a:t> que armazena o </a:t>
            </a:r>
            <a:r>
              <a:rPr b="1" lang="en"/>
              <a:t>tamanho máximo</a:t>
            </a:r>
            <a:r>
              <a:rPr lang="en"/>
              <a:t> do vetor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Nota: é o tamanho máximo do vetor e não a “quantidade” de elementos armazenados/atribuídos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Portanto, diferentemente de C, não precisamos criar uma constante para armazenar o tamanho máximo do vetor</a:t>
            </a:r>
            <a:endParaRPr/>
          </a:p>
        </p:txBody>
      </p:sp>
      <p:sp>
        <p:nvSpPr>
          <p:cNvPr id="280" name="Google Shape;280;p3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6"/>
          <p:cNvSpPr/>
          <p:nvPr/>
        </p:nvSpPr>
        <p:spPr>
          <a:xfrm>
            <a:off x="1337950" y="3117152"/>
            <a:ext cx="5534100" cy="612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Circulo[] c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irculos =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Circulo[4];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System.</a:t>
            </a:r>
            <a:r>
              <a:rPr i="1"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.println(circulos.</a:t>
            </a:r>
            <a:r>
              <a:rPr lang="en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length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2" name="Google Shape;282;p36"/>
          <p:cNvSpPr/>
          <p:nvPr/>
        </p:nvSpPr>
        <p:spPr>
          <a:xfrm>
            <a:off x="1337950" y="3831223"/>
            <a:ext cx="5534100" cy="3936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4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Vetores de Objetos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311700" y="1093375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Vetores de objetos </a:t>
            </a:r>
            <a:r>
              <a:rPr b="1" lang="en"/>
              <a:t>armazenam referências</a:t>
            </a:r>
            <a:r>
              <a:rPr lang="en"/>
              <a:t> para os objetos</a:t>
            </a:r>
            <a:endParaRPr/>
          </a:p>
        </p:txBody>
      </p:sp>
      <p:sp>
        <p:nvSpPr>
          <p:cNvPr id="289" name="Google Shape;289;p3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1337950" y="1613395"/>
            <a:ext cx="5534100" cy="439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Circulo[] c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irculos = </a:t>
            </a:r>
            <a:r>
              <a:rPr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Circulo[4];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291" name="Google Shape;291;p37"/>
          <p:cNvGraphicFramePr/>
          <p:nvPr/>
        </p:nvGraphicFramePr>
        <p:xfrm>
          <a:off x="3003075" y="2448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{423E0805-F774-4A8D-BD01-43119BF2D2F4}</a:tableStyleId>
              </a:tblPr>
              <a:tblGrid>
                <a:gridCol w="713275"/>
                <a:gridCol w="713275"/>
                <a:gridCol w="713275"/>
                <a:gridCol w="713275"/>
              </a:tblGrid>
              <a:tr h="57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•</a:t>
                      </a:r>
                      <a:endParaRPr b="1" sz="2700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700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•</a:t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700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•</a:t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700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•</a:t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292" name="Google Shape;292;p37"/>
          <p:cNvSpPr txBox="1"/>
          <p:nvPr/>
        </p:nvSpPr>
        <p:spPr>
          <a:xfrm>
            <a:off x="6445359" y="3468961"/>
            <a:ext cx="1399800" cy="1201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 strike="noStrike">
                <a:latin typeface="Courier"/>
                <a:ea typeface="Courier"/>
                <a:cs typeface="Courier"/>
                <a:sym typeface="Courier"/>
              </a:rPr>
              <a:t> </a:t>
            </a:r>
            <a:endParaRPr b="0" sz="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37"/>
          <p:cNvSpPr txBox="1"/>
          <p:nvPr/>
        </p:nvSpPr>
        <p:spPr>
          <a:xfrm>
            <a:off x="392500" y="2531668"/>
            <a:ext cx="1058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irculos </a:t>
            </a:r>
            <a:endParaRPr/>
          </a:p>
        </p:txBody>
      </p:sp>
      <p:sp>
        <p:nvSpPr>
          <p:cNvPr id="294" name="Google Shape;294;p37"/>
          <p:cNvSpPr txBox="1"/>
          <p:nvPr/>
        </p:nvSpPr>
        <p:spPr>
          <a:xfrm>
            <a:off x="1298500" y="2510501"/>
            <a:ext cx="467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/>
          </a:p>
        </p:txBody>
      </p:sp>
      <p:sp>
        <p:nvSpPr>
          <p:cNvPr id="295" name="Google Shape;295;p37"/>
          <p:cNvSpPr txBox="1"/>
          <p:nvPr/>
        </p:nvSpPr>
        <p:spPr>
          <a:xfrm>
            <a:off x="1675795" y="3779397"/>
            <a:ext cx="1399800" cy="1201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 strike="noStrike">
                <a:latin typeface="Courier"/>
                <a:ea typeface="Courier"/>
                <a:cs typeface="Courier"/>
                <a:sym typeface="Courier"/>
              </a:rPr>
              <a:t> </a:t>
            </a:r>
            <a:endParaRPr b="0" sz="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4055545" y="3779397"/>
            <a:ext cx="1399800" cy="1201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 strike="noStrike">
                <a:latin typeface="Courier"/>
                <a:ea typeface="Courier"/>
                <a:cs typeface="Courier"/>
                <a:sym typeface="Courier"/>
              </a:rPr>
              <a:t> </a:t>
            </a:r>
            <a:endParaRPr b="0" sz="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7667370" y="1824922"/>
            <a:ext cx="1399800" cy="1201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 strike="noStrike">
                <a:latin typeface="Courier"/>
                <a:ea typeface="Courier"/>
                <a:cs typeface="Courier"/>
                <a:sym typeface="Courier"/>
              </a:rPr>
              <a:t> </a:t>
            </a:r>
            <a:endParaRPr b="0" sz="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1675800" y="2685773"/>
            <a:ext cx="1266375" cy="151775"/>
          </a:xfrm>
          <a:custGeom>
            <a:rect b="b" l="l" r="r" t="t"/>
            <a:pathLst>
              <a:path extrusionOk="0" h="6071" w="50655">
                <a:moveTo>
                  <a:pt x="0" y="2353"/>
                </a:moveTo>
                <a:cubicBezTo>
                  <a:pt x="2751" y="1977"/>
                  <a:pt x="10651" y="-515"/>
                  <a:pt x="16506" y="96"/>
                </a:cubicBezTo>
                <a:cubicBezTo>
                  <a:pt x="22361" y="708"/>
                  <a:pt x="29441" y="5552"/>
                  <a:pt x="35132" y="6022"/>
                </a:cubicBezTo>
                <a:cubicBezTo>
                  <a:pt x="40824" y="6492"/>
                  <a:pt x="48068" y="3435"/>
                  <a:pt x="50655" y="2918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99" name="Google Shape;299;p37"/>
          <p:cNvSpPr/>
          <p:nvPr/>
        </p:nvSpPr>
        <p:spPr>
          <a:xfrm>
            <a:off x="2504725" y="2894350"/>
            <a:ext cx="827775" cy="1120250"/>
          </a:xfrm>
          <a:custGeom>
            <a:rect b="b" l="l" r="r" t="t"/>
            <a:pathLst>
              <a:path extrusionOk="0" h="44810" w="33111">
                <a:moveTo>
                  <a:pt x="33111" y="0"/>
                </a:moveTo>
                <a:cubicBezTo>
                  <a:pt x="31848" y="2473"/>
                  <a:pt x="29380" y="10380"/>
                  <a:pt x="25532" y="14836"/>
                </a:cubicBezTo>
                <a:cubicBezTo>
                  <a:pt x="21684" y="19292"/>
                  <a:pt x="14280" y="21740"/>
                  <a:pt x="10025" y="26736"/>
                </a:cubicBezTo>
                <a:cubicBezTo>
                  <a:pt x="5770" y="31732"/>
                  <a:pt x="1671" y="41798"/>
                  <a:pt x="0" y="44810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0" name="Google Shape;300;p37"/>
          <p:cNvSpPr/>
          <p:nvPr/>
        </p:nvSpPr>
        <p:spPr>
          <a:xfrm rot="195710">
            <a:off x="4111409" y="2870994"/>
            <a:ext cx="418258" cy="1115422"/>
          </a:xfrm>
          <a:custGeom>
            <a:rect b="b" l="l" r="r" t="t"/>
            <a:pathLst>
              <a:path extrusionOk="0" h="44616" w="16730">
                <a:moveTo>
                  <a:pt x="0" y="0"/>
                </a:moveTo>
                <a:cubicBezTo>
                  <a:pt x="1220" y="1916"/>
                  <a:pt x="5774" y="6913"/>
                  <a:pt x="7319" y="11496"/>
                </a:cubicBezTo>
                <a:cubicBezTo>
                  <a:pt x="8865" y="16079"/>
                  <a:pt x="7705" y="21980"/>
                  <a:pt x="9273" y="27500"/>
                </a:cubicBezTo>
                <a:cubicBezTo>
                  <a:pt x="10842" y="33020"/>
                  <a:pt x="15487" y="41763"/>
                  <a:pt x="16730" y="44616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1" name="Google Shape;301;p37"/>
          <p:cNvSpPr/>
          <p:nvPr/>
        </p:nvSpPr>
        <p:spPr>
          <a:xfrm>
            <a:off x="4865769" y="2867803"/>
            <a:ext cx="1894875" cy="912575"/>
          </a:xfrm>
          <a:custGeom>
            <a:rect b="b" l="l" r="r" t="t"/>
            <a:pathLst>
              <a:path extrusionOk="0" h="36503" w="75795">
                <a:moveTo>
                  <a:pt x="0" y="0"/>
                </a:moveTo>
                <a:cubicBezTo>
                  <a:pt x="2378" y="2133"/>
                  <a:pt x="5965" y="9064"/>
                  <a:pt x="14270" y="12796"/>
                </a:cubicBezTo>
                <a:cubicBezTo>
                  <a:pt x="22575" y="16528"/>
                  <a:pt x="39576" y="18440"/>
                  <a:pt x="49830" y="22391"/>
                </a:cubicBezTo>
                <a:cubicBezTo>
                  <a:pt x="60084" y="26342"/>
                  <a:pt x="71468" y="34151"/>
                  <a:pt x="75795" y="36503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2" name="Google Shape;302;p37"/>
          <p:cNvSpPr/>
          <p:nvPr/>
        </p:nvSpPr>
        <p:spPr>
          <a:xfrm>
            <a:off x="5613200" y="2540000"/>
            <a:ext cx="2253750" cy="230375"/>
          </a:xfrm>
          <a:custGeom>
            <a:rect b="b" l="l" r="r" t="t"/>
            <a:pathLst>
              <a:path extrusionOk="0" h="9215" w="90150">
                <a:moveTo>
                  <a:pt x="0" y="9215"/>
                </a:moveTo>
                <a:cubicBezTo>
                  <a:pt x="5147" y="7867"/>
                  <a:pt x="19856" y="1630"/>
                  <a:pt x="30883" y="1129"/>
                </a:cubicBezTo>
                <a:cubicBezTo>
                  <a:pt x="41910" y="628"/>
                  <a:pt x="56283" y="6397"/>
                  <a:pt x="66161" y="6209"/>
                </a:cubicBezTo>
                <a:cubicBezTo>
                  <a:pt x="76039" y="6021"/>
                  <a:pt x="86152" y="1035"/>
                  <a:pt x="90150" y="0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Matrizes</a:t>
            </a:r>
            <a:endParaRPr/>
          </a:p>
        </p:txBody>
      </p:sp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311700" y="1093375"/>
            <a:ext cx="85206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Matrizes são </a:t>
            </a:r>
            <a:r>
              <a:rPr b="1" lang="en"/>
              <a:t>vetores de vetores</a:t>
            </a:r>
            <a:endParaRPr b="1"/>
          </a:p>
        </p:txBody>
      </p:sp>
      <p:sp>
        <p:nvSpPr>
          <p:cNvPr id="309" name="Google Shape;309;p3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1337950" y="1613395"/>
            <a:ext cx="5534100" cy="439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[][] </a:t>
            </a:r>
            <a:r>
              <a:rPr lang="en">
                <a:solidFill>
                  <a:srgbClr val="6A3E3E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{ {1,2,3}, {4,5,6} };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311" name="Google Shape;311;p38"/>
          <p:cNvGraphicFramePr/>
          <p:nvPr/>
        </p:nvGraphicFramePr>
        <p:xfrm>
          <a:off x="3259897" y="26767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{423E0805-F774-4A8D-BD01-43119BF2D2F4}</a:tableStyleId>
              </a:tblPr>
              <a:tblGrid>
                <a:gridCol w="713275"/>
                <a:gridCol w="713275"/>
              </a:tblGrid>
              <a:tr h="57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•</a:t>
                      </a:r>
                      <a:endParaRPr b="1" sz="2700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•</a:t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312" name="Google Shape;312;p38"/>
          <p:cNvSpPr txBox="1"/>
          <p:nvPr/>
        </p:nvSpPr>
        <p:spPr>
          <a:xfrm>
            <a:off x="1383100" y="2760275"/>
            <a:ext cx="320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</p:txBody>
      </p:sp>
      <p:sp>
        <p:nvSpPr>
          <p:cNvPr id="313" name="Google Shape;313;p38"/>
          <p:cNvSpPr txBox="1"/>
          <p:nvPr/>
        </p:nvSpPr>
        <p:spPr>
          <a:xfrm>
            <a:off x="1527100" y="2739101"/>
            <a:ext cx="467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1904400" y="2914373"/>
            <a:ext cx="1266375" cy="151775"/>
          </a:xfrm>
          <a:custGeom>
            <a:rect b="b" l="l" r="r" t="t"/>
            <a:pathLst>
              <a:path extrusionOk="0" h="6071" w="50655">
                <a:moveTo>
                  <a:pt x="0" y="2353"/>
                </a:moveTo>
                <a:cubicBezTo>
                  <a:pt x="2751" y="1977"/>
                  <a:pt x="10651" y="-515"/>
                  <a:pt x="16506" y="96"/>
                </a:cubicBezTo>
                <a:cubicBezTo>
                  <a:pt x="22361" y="708"/>
                  <a:pt x="29441" y="5552"/>
                  <a:pt x="35132" y="6022"/>
                </a:cubicBezTo>
                <a:cubicBezTo>
                  <a:pt x="40824" y="6492"/>
                  <a:pt x="48068" y="3435"/>
                  <a:pt x="50655" y="2918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sp>
      <p:graphicFrame>
        <p:nvGraphicFramePr>
          <p:cNvPr id="315" name="Google Shape;315;p38"/>
          <p:cNvGraphicFramePr/>
          <p:nvPr/>
        </p:nvGraphicFramePr>
        <p:xfrm>
          <a:off x="3999319" y="40752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{423E0805-F774-4A8D-BD01-43119BF2D2F4}</a:tableStyleId>
              </a:tblPr>
              <a:tblGrid>
                <a:gridCol w="615450"/>
                <a:gridCol w="615450"/>
                <a:gridCol w="615450"/>
              </a:tblGrid>
              <a:tr h="43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b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 b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6" name="Google Shape;316;p38"/>
          <p:cNvGraphicFramePr/>
          <p:nvPr/>
        </p:nvGraphicFramePr>
        <p:xfrm>
          <a:off x="5957792" y="28497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{423E0805-F774-4A8D-BD01-43119BF2D2F4}</a:tableStyleId>
              </a:tblPr>
              <a:tblGrid>
                <a:gridCol w="615450"/>
                <a:gridCol w="615450"/>
                <a:gridCol w="615450"/>
              </a:tblGrid>
              <a:tr h="43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 b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</a:t>
                      </a:r>
                      <a:endParaRPr b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317" name="Google Shape;317;p38"/>
          <p:cNvSpPr/>
          <p:nvPr/>
        </p:nvSpPr>
        <p:spPr>
          <a:xfrm rot="4334843">
            <a:off x="3304137" y="3529457"/>
            <a:ext cx="1008838" cy="91697"/>
          </a:xfrm>
          <a:custGeom>
            <a:rect b="b" l="l" r="r" t="t"/>
            <a:pathLst>
              <a:path extrusionOk="0" h="6071" w="50655">
                <a:moveTo>
                  <a:pt x="0" y="2353"/>
                </a:moveTo>
                <a:cubicBezTo>
                  <a:pt x="2751" y="1977"/>
                  <a:pt x="10651" y="-515"/>
                  <a:pt x="16506" y="96"/>
                </a:cubicBezTo>
                <a:cubicBezTo>
                  <a:pt x="22361" y="708"/>
                  <a:pt x="29441" y="5552"/>
                  <a:pt x="35132" y="6022"/>
                </a:cubicBezTo>
                <a:cubicBezTo>
                  <a:pt x="40824" y="6492"/>
                  <a:pt x="48068" y="3435"/>
                  <a:pt x="50655" y="2918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8" name="Google Shape;318;p38"/>
          <p:cNvSpPr/>
          <p:nvPr/>
        </p:nvSpPr>
        <p:spPr>
          <a:xfrm rot="222740">
            <a:off x="4459994" y="2988802"/>
            <a:ext cx="1427794" cy="91697"/>
          </a:xfrm>
          <a:custGeom>
            <a:rect b="b" l="l" r="r" t="t"/>
            <a:pathLst>
              <a:path extrusionOk="0" h="6071" w="50655">
                <a:moveTo>
                  <a:pt x="0" y="2353"/>
                </a:moveTo>
                <a:cubicBezTo>
                  <a:pt x="2751" y="1977"/>
                  <a:pt x="10651" y="-515"/>
                  <a:pt x="16506" y="96"/>
                </a:cubicBezTo>
                <a:cubicBezTo>
                  <a:pt x="22361" y="708"/>
                  <a:pt x="29441" y="5552"/>
                  <a:pt x="35132" y="6022"/>
                </a:cubicBezTo>
                <a:cubicBezTo>
                  <a:pt x="40824" y="6492"/>
                  <a:pt x="48068" y="3435"/>
                  <a:pt x="50655" y="2918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Armazenar Valores na Prática</a:t>
            </a:r>
            <a:endParaRPr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Java possui outras classes </a:t>
            </a:r>
            <a:r>
              <a:rPr b="1" lang="en"/>
              <a:t>mais práticas</a:t>
            </a:r>
            <a:r>
              <a:rPr lang="en"/>
              <a:t> para armazenar valores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Tais classes implementam estruturas de dados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Listas com Vetores 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Vector</a:t>
            </a:r>
            <a:r>
              <a:rPr lang="en"/>
              <a:t>,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ArrayList</a:t>
            </a:r>
            <a:r>
              <a:rPr lang="en"/>
              <a:t>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Listas Encadeadas 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LinkedList</a:t>
            </a:r>
            <a:r>
              <a:rPr lang="en"/>
              <a:t>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Tabelas Hash 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HashTable</a:t>
            </a:r>
            <a:r>
              <a:rPr lang="en"/>
              <a:t>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Dentre outros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Estas classes serão vistas a seguir</a:t>
            </a:r>
            <a:endParaRPr/>
          </a:p>
        </p:txBody>
      </p:sp>
      <p:sp>
        <p:nvSpPr>
          <p:cNvPr id="325" name="Google Shape;325;p3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Collections</a:t>
            </a:r>
            <a:endParaRPr/>
          </a:p>
        </p:txBody>
      </p:sp>
      <p:grpSp>
        <p:nvGrpSpPr>
          <p:cNvPr id="331" name="Google Shape;331;p40"/>
          <p:cNvGrpSpPr/>
          <p:nvPr/>
        </p:nvGrpSpPr>
        <p:grpSpPr>
          <a:xfrm>
            <a:off x="425514" y="1703799"/>
            <a:ext cx="1610292" cy="2453036"/>
            <a:chOff x="1179720" y="3508200"/>
            <a:chExt cx="2043000" cy="3112200"/>
          </a:xfrm>
        </p:grpSpPr>
        <p:cxnSp>
          <p:nvCxnSpPr>
            <p:cNvPr id="332" name="Google Shape;332;p40"/>
            <p:cNvCxnSpPr/>
            <p:nvPr/>
          </p:nvCxnSpPr>
          <p:spPr>
            <a:xfrm flipH="1">
              <a:off x="1332720" y="5160600"/>
              <a:ext cx="480600" cy="1128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3" name="Google Shape;333;p40"/>
            <p:cNvCxnSpPr/>
            <p:nvPr/>
          </p:nvCxnSpPr>
          <p:spPr>
            <a:xfrm>
              <a:off x="1950480" y="5160600"/>
              <a:ext cx="525300" cy="1312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4" name="Google Shape;334;p40"/>
            <p:cNvCxnSpPr/>
            <p:nvPr/>
          </p:nvCxnSpPr>
          <p:spPr>
            <a:xfrm flipH="1">
              <a:off x="1789920" y="3897360"/>
              <a:ext cx="545400" cy="1207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5" name="Google Shape;335;p40"/>
            <p:cNvCxnSpPr/>
            <p:nvPr/>
          </p:nvCxnSpPr>
          <p:spPr>
            <a:xfrm>
              <a:off x="2445120" y="3833280"/>
              <a:ext cx="534300" cy="1273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36" name="Google Shape;33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48120" y="3508200"/>
              <a:ext cx="439200" cy="53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81920" y="4769640"/>
              <a:ext cx="352440" cy="560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51840" y="4788360"/>
              <a:ext cx="470880" cy="546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79720" y="6042600"/>
              <a:ext cx="415440" cy="567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4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48120" y="6030360"/>
              <a:ext cx="469440" cy="5900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1" name="Google Shape;34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153" y="3455807"/>
            <a:ext cx="354406" cy="429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3705" y="3562751"/>
            <a:ext cx="328301" cy="591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28100" y="3325512"/>
            <a:ext cx="388740" cy="45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8864" y="3227205"/>
            <a:ext cx="354406" cy="429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40"/>
          <p:cNvCxnSpPr>
            <a:stCxn id="341" idx="3"/>
            <a:endCxn id="344" idx="1"/>
          </p:cNvCxnSpPr>
          <p:nvPr/>
        </p:nvCxnSpPr>
        <p:spPr>
          <a:xfrm flipH="1" rot="10800000">
            <a:off x="2703559" y="3441724"/>
            <a:ext cx="785400" cy="2286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6" name="Google Shape;346;p40"/>
          <p:cNvCxnSpPr>
            <a:stCxn id="344" idx="3"/>
            <a:endCxn id="342" idx="1"/>
          </p:cNvCxnSpPr>
          <p:nvPr/>
        </p:nvCxnSpPr>
        <p:spPr>
          <a:xfrm>
            <a:off x="3843270" y="3441721"/>
            <a:ext cx="660300" cy="4167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7" name="Google Shape;347;p40"/>
          <p:cNvCxnSpPr>
            <a:stCxn id="342" idx="3"/>
            <a:endCxn id="343" idx="1"/>
          </p:cNvCxnSpPr>
          <p:nvPr/>
        </p:nvCxnSpPr>
        <p:spPr>
          <a:xfrm flipH="1" rot="10800000">
            <a:off x="4832007" y="3551521"/>
            <a:ext cx="696000" cy="3069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Collections</a:t>
            </a:r>
            <a:endParaRPr/>
          </a:p>
        </p:txBody>
      </p:sp>
      <p:sp>
        <p:nvSpPr>
          <p:cNvPr id="353" name="Google Shape;353;p41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i="1" lang="en"/>
              <a:t>Generic Collections</a:t>
            </a:r>
            <a:r>
              <a:rPr lang="en"/>
              <a:t> (</a:t>
            </a:r>
            <a:r>
              <a:rPr i="1" lang="en"/>
              <a:t>Java Collections Framework</a:t>
            </a:r>
            <a:r>
              <a:rPr lang="en"/>
              <a:t>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Java possui uma série de implementações de estruturas de dados prontas para serem utilizadas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Em java, um </a:t>
            </a:r>
            <a:r>
              <a:rPr i="1" lang="en"/>
              <a:t>collection</a:t>
            </a:r>
            <a:r>
              <a:rPr lang="en"/>
              <a:t> é uma estrutura de dados que armazena referências para objetos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Elas usam “Classes Genéricas”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Permitem definir o “tipo exato” de dado armazenado na hora da declaração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Permitem verificações de tipo em tempo de compilação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Classes genéricas é um assunto um pouco mais complexo, que não </a:t>
            </a:r>
            <a:br>
              <a:rPr lang="en"/>
            </a:br>
            <a:r>
              <a:rPr lang="en"/>
              <a:t>será tratado no curso, mas mostraremos como utilizá-las</a:t>
            </a:r>
            <a:endParaRPr/>
          </a:p>
        </p:txBody>
      </p:sp>
      <p:sp>
        <p:nvSpPr>
          <p:cNvPr id="354" name="Google Shape;354;p4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93375"/>
            <a:ext cx="85206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Java possui as seguintes </a:t>
            </a:r>
            <a:r>
              <a:rPr i="1" lang="en"/>
              <a:t>wrapper classes</a:t>
            </a:r>
            <a:r>
              <a:rPr lang="en"/>
              <a:t>: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3006025" y="18804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{423E0805-F774-4A8D-BD01-43119BF2D2F4}</a:tableStyleId>
              </a:tblPr>
              <a:tblGrid>
                <a:gridCol w="1498400"/>
                <a:gridCol w="1493250"/>
              </a:tblGrid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454F5B"/>
                          </a:solidFill>
                        </a:rPr>
                        <a:t>Wrapper Class</a:t>
                      </a:r>
                      <a:endParaRPr b="1" i="1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54F5B"/>
                          </a:solidFill>
                        </a:rPr>
                        <a:t>Tipo Primitivo</a:t>
                      </a:r>
                      <a:endParaRPr b="1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Integer</a:t>
                      </a:r>
                      <a:endParaRPr i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Short</a:t>
                      </a:r>
                      <a:endParaRPr i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short</a:t>
                      </a:r>
                      <a:endParaRPr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Long</a:t>
                      </a:r>
                      <a:endParaRPr i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long</a:t>
                      </a:r>
                      <a:endParaRPr i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Byte</a:t>
                      </a:r>
                      <a:endParaRPr i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byte</a:t>
                      </a:r>
                      <a:endParaRPr i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Float</a:t>
                      </a:r>
                      <a:endParaRPr i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float</a:t>
                      </a:r>
                      <a:endParaRPr i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endParaRPr i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endParaRPr i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Character</a:t>
                      </a:r>
                      <a:endParaRPr i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char</a:t>
                      </a:r>
                      <a:endParaRPr i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Boolean</a:t>
                      </a:r>
                      <a:endParaRPr i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boolean</a:t>
                      </a:r>
                      <a:endParaRPr i="1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Código-Fonte</a:t>
            </a:r>
            <a:endParaRPr/>
          </a:p>
        </p:txBody>
      </p:sp>
      <p:sp>
        <p:nvSpPr>
          <p:cNvPr id="360" name="Google Shape;360;p42"/>
          <p:cNvSpPr txBox="1"/>
          <p:nvPr>
            <p:ph idx="1" type="body"/>
          </p:nvPr>
        </p:nvSpPr>
        <p:spPr>
          <a:xfrm>
            <a:off x="311700" y="1093375"/>
            <a:ext cx="88323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Tais coleções são implementadas </a:t>
            </a:r>
            <a:br>
              <a:rPr lang="en"/>
            </a:br>
            <a:r>
              <a:rPr lang="en"/>
              <a:t>em Java e seus códigos-fonte podem </a:t>
            </a:r>
            <a:br>
              <a:rPr lang="en"/>
            </a:br>
            <a:r>
              <a:rPr lang="en"/>
              <a:t>ser acessado para ver as implementações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Todas as classes mencionadas adiante podem ser encontradas no diretório “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util</a:t>
            </a:r>
            <a:r>
              <a:rPr lang="en"/>
              <a:t>” do código-fonte do Java, disponível no material da disciplina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Acesse os códigos-fonte dessas classes, e compare com os feitos em AED1/AED2.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600"/>
              </a:spcAft>
              <a:buSzPts val="1600"/>
              <a:buChar char="▢"/>
            </a:pPr>
            <a:r>
              <a:rPr lang="en"/>
              <a:t>Você irá perceber que não há muitas diferenças!</a:t>
            </a:r>
            <a:endParaRPr/>
          </a:p>
        </p:txBody>
      </p:sp>
      <p:sp>
        <p:nvSpPr>
          <p:cNvPr id="361" name="Google Shape;361;p4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865" y="393280"/>
            <a:ext cx="2243160" cy="150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ArrayList</a:t>
            </a:r>
            <a:r>
              <a:rPr lang="en"/>
              <a:t> 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Vector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8" name="Google Shape;368;p43"/>
          <p:cNvSpPr txBox="1"/>
          <p:nvPr>
            <p:ph idx="1" type="body"/>
          </p:nvPr>
        </p:nvSpPr>
        <p:spPr>
          <a:xfrm>
            <a:off x="311700" y="1093375"/>
            <a:ext cx="85206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As duas classes implementam </a:t>
            </a:r>
            <a:r>
              <a:rPr b="1" lang="en"/>
              <a:t>listas</a:t>
            </a:r>
            <a:r>
              <a:rPr lang="en"/>
              <a:t>,</a:t>
            </a:r>
            <a:r>
              <a:rPr b="1" lang="en"/>
              <a:t> usando vetores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principal diferença é que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ArrayList</a:t>
            </a:r>
            <a:r>
              <a:rPr lang="en"/>
              <a:t> não se preocupa com threads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Sendo, portanto, mais eficiente para os programas sem paralelismo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Apesar de poder ter um tamanho inicial, este tamanho é aumentado automaticamente quando necessário (lista de tamanho variável).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Nota: por ser internamente implementado usando vetores (que não aumentam de tamanho), aumentar o tamanho da lista tem um custo grande, pois um novo vetor é criado e o conteúdo do anterior é copiado para o atual.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Você pode ver o código-fonte para observar isso</a:t>
            </a:r>
            <a:endParaRPr/>
          </a:p>
        </p:txBody>
      </p:sp>
      <p:sp>
        <p:nvSpPr>
          <p:cNvPr id="369" name="Google Shape;369;p4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ArrayList</a:t>
            </a:r>
            <a:r>
              <a:rPr lang="en"/>
              <a:t> 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Vector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311700" y="1093375"/>
            <a:ext cx="85206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Principais métodos</a:t>
            </a:r>
            <a:endParaRPr/>
          </a:p>
        </p:txBody>
      </p:sp>
      <p:sp>
        <p:nvSpPr>
          <p:cNvPr id="376" name="Google Shape;376;p4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7" name="Google Shape;377;p44"/>
          <p:cNvGraphicFramePr/>
          <p:nvPr/>
        </p:nvGraphicFramePr>
        <p:xfrm>
          <a:off x="863950" y="16221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{423E0805-F774-4A8D-BD01-43119BF2D2F4}</a:tableStyleId>
              </a:tblPr>
              <a:tblGrid>
                <a:gridCol w="3469125"/>
                <a:gridCol w="4499225"/>
              </a:tblGrid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size()</a:t>
                      </a:r>
                      <a:endParaRPr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Retorna o tamanho da lista (qtde. de elementos inseridos)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boolean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add(E e)</a:t>
                      </a:r>
                      <a:endParaRPr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Adiciona um elemento no final da lista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add(</a:t>
                      </a:r>
                      <a:r>
                        <a:rPr b="1" lang="en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index, E element)</a:t>
                      </a:r>
                      <a:endParaRPr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Insere o elemento na posição especificada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indexOf(Object o)</a:t>
                      </a:r>
                      <a:endParaRPr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Busca o elemento (usando </a:t>
                      </a:r>
                      <a:r>
                        <a:rPr lang="en" sz="1300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equals</a:t>
                      </a: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), retorna seu índice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 remove(</a:t>
                      </a:r>
                      <a:r>
                        <a:rPr b="1" lang="en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index)</a:t>
                      </a:r>
                      <a:endParaRPr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Remove um elemento pelo seu índice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boolean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remove(Object o)</a:t>
                      </a:r>
                      <a:endParaRPr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Remove um elemento pelo valor </a:t>
                      </a: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(usando </a:t>
                      </a:r>
                      <a:r>
                        <a:rPr lang="en" sz="1300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equals</a:t>
                      </a: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)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Iterator&lt;E&gt; iterator()</a:t>
                      </a:r>
                      <a:endParaRPr b="1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Retorna um objeto </a:t>
                      </a:r>
                      <a:r>
                        <a:rPr lang="en" sz="1300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iterator</a:t>
                      </a: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 que permite caminhar sequencialmente na lista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ArrayList</a:t>
            </a:r>
            <a:r>
              <a:rPr lang="en"/>
              <a:t> 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Vector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3" name="Google Shape;383;p4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5"/>
          <p:cNvSpPr/>
          <p:nvPr/>
        </p:nvSpPr>
        <p:spPr>
          <a:xfrm>
            <a:off x="406598" y="1652725"/>
            <a:ext cx="5774100" cy="3342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java.util.*;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ListaJava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ArrayList&lt;String&gt; mestres =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ArrayList&lt;String&gt;();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mestres.add(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"Obi-Wan Kenobi"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mestres.add(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"Qui-Gon Jinn"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mestres.add(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"Yoda"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Iterator&lt;String&gt; iterator = mestres.iterator();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(iterator.hasNext())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String mestreAtual = iterator.next();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3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.println(mestreAtual);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 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5" name="Google Shape;385;p45"/>
          <p:cNvSpPr/>
          <p:nvPr/>
        </p:nvSpPr>
        <p:spPr>
          <a:xfrm>
            <a:off x="6377325" y="1652725"/>
            <a:ext cx="2624400" cy="12738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javac ListaJava.java 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ListaJava</a:t>
            </a:r>
            <a:r>
              <a:rPr lang="en" sz="13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Obi-Wan Kenobi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Qui-Gon Jinn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Yoda</a:t>
            </a:r>
            <a:endParaRPr sz="13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6" name="Google Shape;386;p45"/>
          <p:cNvSpPr txBox="1"/>
          <p:nvPr>
            <p:ph idx="1" type="body"/>
          </p:nvPr>
        </p:nvSpPr>
        <p:spPr>
          <a:xfrm>
            <a:off x="311700" y="1093375"/>
            <a:ext cx="85206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LinkedList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2" name="Google Shape;392;p46"/>
          <p:cNvSpPr txBox="1"/>
          <p:nvPr>
            <p:ph idx="1" type="body"/>
          </p:nvPr>
        </p:nvSpPr>
        <p:spPr>
          <a:xfrm>
            <a:off x="311700" y="1093375"/>
            <a:ext cx="8520600" cy="1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Implementa uma </a:t>
            </a:r>
            <a:r>
              <a:rPr b="1" lang="en"/>
              <a:t>lista duplamente encadeada</a:t>
            </a:r>
            <a:endParaRPr b="1"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Principais métodos: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454F5B"/>
                </a:solidFill>
              </a:rPr>
              <a:t>Todos mostrados no </a:t>
            </a: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ArrayList</a:t>
            </a:r>
            <a:r>
              <a:rPr lang="en">
                <a:solidFill>
                  <a:srgbClr val="454F5B"/>
                </a:solidFill>
              </a:rPr>
              <a:t> com alguns métodos a mais:</a:t>
            </a:r>
            <a:endParaRPr/>
          </a:p>
        </p:txBody>
      </p:sp>
      <p:sp>
        <p:nvSpPr>
          <p:cNvPr id="393" name="Google Shape;393;p4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4" name="Google Shape;394;p46"/>
          <p:cNvGraphicFramePr/>
          <p:nvPr/>
        </p:nvGraphicFramePr>
        <p:xfrm>
          <a:off x="933094" y="2564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{423E0805-F774-4A8D-BD01-43119BF2D2F4}</a:tableStyleId>
              </a:tblPr>
              <a:tblGrid>
                <a:gridCol w="1998800"/>
                <a:gridCol w="4602975"/>
              </a:tblGrid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 getFirst()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Retorna o primeiro elemento da lista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 getLast()</a:t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Retorna o último elemento da lista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addFirst(E e)</a:t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Insere um elemento no início da lista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void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addLast(E e)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Insere um elemento no final da lista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 removeFirst()</a:t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Remove o primeiro elemento da lista. Retorna o elemento.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 removeLast()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Remove o último elemento da lista. Retorna o elemento.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LinkedList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0" name="Google Shape;400;p47"/>
          <p:cNvSpPr txBox="1"/>
          <p:nvPr>
            <p:ph idx="1" type="body"/>
          </p:nvPr>
        </p:nvSpPr>
        <p:spPr>
          <a:xfrm>
            <a:off x="311700" y="1093375"/>
            <a:ext cx="85206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Analisando o código-fonte 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LinkedList.java</a:t>
            </a:r>
            <a:r>
              <a:rPr lang="en"/>
              <a:t>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Internamente, um “nó” da lista encadeada é um objeto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Node</a:t>
            </a:r>
            <a:endParaRPr/>
          </a:p>
        </p:txBody>
      </p:sp>
      <p:sp>
        <p:nvSpPr>
          <p:cNvPr id="401" name="Google Shape;401;p4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47"/>
          <p:cNvSpPr/>
          <p:nvPr/>
        </p:nvSpPr>
        <p:spPr>
          <a:xfrm>
            <a:off x="925889" y="2003775"/>
            <a:ext cx="5315400" cy="2991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(...)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private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Node&lt;E&gt;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 item;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Node&lt;E&gt; next;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Node&lt;E&gt; prev;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Node(Node&lt;E&gt; prev, E element, Node&lt;E&gt; next)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      this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.item = element;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      this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.next = next;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      this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.prev = prev;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// (...)</a:t>
            </a:r>
            <a:endParaRPr sz="13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3" name="Google Shape;403;p47"/>
          <p:cNvSpPr txBox="1"/>
          <p:nvPr/>
        </p:nvSpPr>
        <p:spPr>
          <a:xfrm>
            <a:off x="6448775" y="2008525"/>
            <a:ext cx="2025000" cy="4839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Elemento sendo </a:t>
            </a:r>
            <a:br>
              <a:rPr lang="en" sz="1300">
                <a:solidFill>
                  <a:srgbClr val="454F5B"/>
                </a:solidFill>
              </a:rPr>
            </a:br>
            <a:r>
              <a:rPr lang="en" sz="1300">
                <a:solidFill>
                  <a:srgbClr val="454F5B"/>
                </a:solidFill>
              </a:rPr>
              <a:t>armazenado no nó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04" name="Google Shape;404;p47"/>
          <p:cNvCxnSpPr>
            <a:endCxn id="403" idx="1"/>
          </p:cNvCxnSpPr>
          <p:nvPr/>
        </p:nvCxnSpPr>
        <p:spPr>
          <a:xfrm flipH="1" rot="10800000">
            <a:off x="2236475" y="2250475"/>
            <a:ext cx="4212300" cy="508200"/>
          </a:xfrm>
          <a:prstGeom prst="bentConnector3">
            <a:avLst>
              <a:gd fmla="val 51928" name="adj1"/>
            </a:avLst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47"/>
          <p:cNvSpPr txBox="1"/>
          <p:nvPr/>
        </p:nvSpPr>
        <p:spPr>
          <a:xfrm>
            <a:off x="6448775" y="2618125"/>
            <a:ext cx="2025000" cy="4839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Referência para o próximo nó/elemento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06" name="Google Shape;406;p47"/>
          <p:cNvCxnSpPr>
            <a:endCxn id="405" idx="1"/>
          </p:cNvCxnSpPr>
          <p:nvPr/>
        </p:nvCxnSpPr>
        <p:spPr>
          <a:xfrm flipH="1" rot="10800000">
            <a:off x="2786975" y="2860075"/>
            <a:ext cx="3661800" cy="1104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47"/>
          <p:cNvSpPr txBox="1"/>
          <p:nvPr/>
        </p:nvSpPr>
        <p:spPr>
          <a:xfrm>
            <a:off x="6448775" y="3227725"/>
            <a:ext cx="2025000" cy="4839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Referência para o nó anterior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08" name="Google Shape;408;p47"/>
          <p:cNvCxnSpPr>
            <a:endCxn id="407" idx="1"/>
          </p:cNvCxnSpPr>
          <p:nvPr/>
        </p:nvCxnSpPr>
        <p:spPr>
          <a:xfrm>
            <a:off x="2786975" y="3160975"/>
            <a:ext cx="3661800" cy="308700"/>
          </a:xfrm>
          <a:prstGeom prst="bentConnector3">
            <a:avLst>
              <a:gd fmla="val 89017" name="adj1"/>
            </a:avLst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47"/>
          <p:cNvSpPr txBox="1"/>
          <p:nvPr/>
        </p:nvSpPr>
        <p:spPr>
          <a:xfrm>
            <a:off x="5686775" y="3837325"/>
            <a:ext cx="2025000" cy="4839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Construtor do nó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10" name="Google Shape;410;p47"/>
          <p:cNvCxnSpPr>
            <a:endCxn id="409" idx="1"/>
          </p:cNvCxnSpPr>
          <p:nvPr/>
        </p:nvCxnSpPr>
        <p:spPr>
          <a:xfrm>
            <a:off x="3793175" y="3943075"/>
            <a:ext cx="1893600" cy="1362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LinkedList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311700" y="1017175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Analisando o código-fonte 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LinkedList.java</a:t>
            </a:r>
            <a:r>
              <a:rPr lang="en"/>
              <a:t>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Método para inserir no início da lista 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addFirst</a:t>
            </a:r>
            <a:r>
              <a:rPr lang="en"/>
              <a:t>)</a:t>
            </a:r>
            <a:endParaRPr/>
          </a:p>
        </p:txBody>
      </p:sp>
      <p:sp>
        <p:nvSpPr>
          <p:cNvPr id="417" name="Google Shape;417;p4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48"/>
          <p:cNvSpPr/>
          <p:nvPr/>
        </p:nvSpPr>
        <p:spPr>
          <a:xfrm>
            <a:off x="925900" y="1897942"/>
            <a:ext cx="5315400" cy="3139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addFirst(E e)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linkFirst(e);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private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linkFirst(E e)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  final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Node&lt;E&gt; f = first;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  final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Node&lt;E&gt; newNode = </a:t>
            </a: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Node&lt;&gt;(</a:t>
            </a: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null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e, f);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first = newNode;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  if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(f == </a:t>
            </a: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null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last = newNode;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  else</a:t>
            </a:r>
            <a:endParaRPr b="1"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f.prev = newNode;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size++;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modCount++;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9" name="Google Shape;419;p48"/>
          <p:cNvSpPr txBox="1"/>
          <p:nvPr/>
        </p:nvSpPr>
        <p:spPr>
          <a:xfrm>
            <a:off x="6561650" y="1626775"/>
            <a:ext cx="2490600" cy="317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Chama o método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linkFirst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0" name="Google Shape;420;p48"/>
          <p:cNvSpPr txBox="1"/>
          <p:nvPr/>
        </p:nvSpPr>
        <p:spPr>
          <a:xfrm>
            <a:off x="6561650" y="2073450"/>
            <a:ext cx="2490600" cy="4839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Salva a referência para o topo da lista (atributo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first</a:t>
            </a:r>
            <a:r>
              <a:rPr lang="en" sz="1300">
                <a:solidFill>
                  <a:srgbClr val="454F5B"/>
                </a:solidFill>
              </a:rPr>
              <a:t>)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21" name="Google Shape;421;p48"/>
          <p:cNvCxnSpPr>
            <a:endCxn id="419" idx="1"/>
          </p:cNvCxnSpPr>
          <p:nvPr/>
        </p:nvCxnSpPr>
        <p:spPr>
          <a:xfrm flipH="1" rot="10800000">
            <a:off x="2833550" y="1785475"/>
            <a:ext cx="3728100" cy="510600"/>
          </a:xfrm>
          <a:prstGeom prst="bentConnector3">
            <a:avLst>
              <a:gd fmla="val 83725" name="adj1"/>
            </a:avLst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48"/>
          <p:cNvSpPr txBox="1"/>
          <p:nvPr/>
        </p:nvSpPr>
        <p:spPr>
          <a:xfrm>
            <a:off x="6561650" y="2683050"/>
            <a:ext cx="2490600" cy="305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Cria o novo nó da lista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3" name="Google Shape;423;p48"/>
          <p:cNvSpPr txBox="1"/>
          <p:nvPr/>
        </p:nvSpPr>
        <p:spPr>
          <a:xfrm>
            <a:off x="6561650" y="3202339"/>
            <a:ext cx="2490600" cy="317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Seta o nó como topo</a:t>
            </a:r>
            <a:r>
              <a:rPr lang="en" sz="1300">
                <a:solidFill>
                  <a:srgbClr val="454F5B"/>
                </a:solidFill>
              </a:rPr>
              <a:t> da lista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4" name="Google Shape;424;p48"/>
          <p:cNvSpPr txBox="1"/>
          <p:nvPr/>
        </p:nvSpPr>
        <p:spPr>
          <a:xfrm>
            <a:off x="6561650" y="3673650"/>
            <a:ext cx="2490600" cy="4839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Seta o anterior do antigo topo para apontar para o novo nó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25" name="Google Shape;425;p48"/>
          <p:cNvCxnSpPr>
            <a:endCxn id="422" idx="1"/>
          </p:cNvCxnSpPr>
          <p:nvPr/>
        </p:nvCxnSpPr>
        <p:spPr>
          <a:xfrm flipH="1" rot="10800000">
            <a:off x="6117050" y="2835600"/>
            <a:ext cx="444600" cy="4311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48"/>
          <p:cNvCxnSpPr>
            <a:endCxn id="423" idx="1"/>
          </p:cNvCxnSpPr>
          <p:nvPr/>
        </p:nvCxnSpPr>
        <p:spPr>
          <a:xfrm flipH="1" rot="10800000">
            <a:off x="3076250" y="3361039"/>
            <a:ext cx="3485400" cy="138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8"/>
          <p:cNvCxnSpPr>
            <a:endCxn id="424" idx="1"/>
          </p:cNvCxnSpPr>
          <p:nvPr/>
        </p:nvCxnSpPr>
        <p:spPr>
          <a:xfrm flipH="1" rot="10800000">
            <a:off x="3584150" y="3915600"/>
            <a:ext cx="2977500" cy="3531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8"/>
          <p:cNvCxnSpPr>
            <a:endCxn id="420" idx="1"/>
          </p:cNvCxnSpPr>
          <p:nvPr/>
        </p:nvCxnSpPr>
        <p:spPr>
          <a:xfrm flipH="1" rot="10800000">
            <a:off x="3863750" y="2315400"/>
            <a:ext cx="2697900" cy="7770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Stack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34" name="Google Shape;434;p4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49"/>
          <p:cNvSpPr txBox="1"/>
          <p:nvPr>
            <p:ph idx="1" type="body"/>
          </p:nvPr>
        </p:nvSpPr>
        <p:spPr>
          <a:xfrm>
            <a:off x="311700" y="1093375"/>
            <a:ext cx="85206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Implementa uma </a:t>
            </a:r>
            <a:r>
              <a:rPr b="1" lang="en"/>
              <a:t>pilha</a:t>
            </a:r>
            <a:r>
              <a:rPr lang="en"/>
              <a:t>, usando vetor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Ele herda (incrementa) 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Vector</a:t>
            </a:r>
            <a:r>
              <a:rPr lang="en"/>
              <a:t>, mostrada anteriormente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Principais métodos: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>
                <a:solidFill>
                  <a:srgbClr val="454F5B"/>
                </a:solidFill>
              </a:rPr>
              <a:t>Todos mostrados no </a:t>
            </a:r>
            <a:r>
              <a:rPr lang="en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ArrayList/Vector</a:t>
            </a:r>
            <a:r>
              <a:rPr lang="en">
                <a:solidFill>
                  <a:srgbClr val="454F5B"/>
                </a:solidFill>
              </a:rPr>
              <a:t> com alguns métodos a mais:</a:t>
            </a:r>
            <a:endParaRPr/>
          </a:p>
        </p:txBody>
      </p:sp>
      <p:graphicFrame>
        <p:nvGraphicFramePr>
          <p:cNvPr id="436" name="Google Shape;436;p49"/>
          <p:cNvGraphicFramePr/>
          <p:nvPr/>
        </p:nvGraphicFramePr>
        <p:xfrm>
          <a:off x="933094" y="2869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{423E0805-F774-4A8D-BD01-43119BF2D2F4}</a:tableStyleId>
              </a:tblPr>
              <a:tblGrid>
                <a:gridCol w="1829450"/>
                <a:gridCol w="4772325"/>
              </a:tblGrid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 push(E item)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Adiciona um item no topo da pilha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 pop()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Remove e retorna o elemento no topo da pilha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 peek()</a:t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Retorna o elemento no topo da pilha, sem removê-lo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boolean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empty()</a:t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Testa se a pilha está vazia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49"/>
          <p:cNvSpPr txBox="1"/>
          <p:nvPr>
            <p:ph idx="1" type="body"/>
          </p:nvPr>
        </p:nvSpPr>
        <p:spPr>
          <a:xfrm>
            <a:off x="311700" y="3836575"/>
            <a:ext cx="85206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LikedList</a:t>
            </a:r>
            <a:r>
              <a:rPr lang="en"/>
              <a:t> (slides anteriors) também possui os métodos </a:t>
            </a:r>
            <a:br>
              <a:rPr lang="en"/>
            </a:br>
            <a:r>
              <a:rPr lang="en"/>
              <a:t>acima, permitindo a criação de Pilhas usando Listas Encadeadas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Queue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3" name="Google Shape;443;p50"/>
          <p:cNvSpPr txBox="1"/>
          <p:nvPr>
            <p:ph idx="1" type="body"/>
          </p:nvPr>
        </p:nvSpPr>
        <p:spPr>
          <a:xfrm>
            <a:off x="311700" y="1093375"/>
            <a:ext cx="8520600" cy="13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Não existe uma classe em Java para </a:t>
            </a:r>
            <a:r>
              <a:rPr b="1" lang="en"/>
              <a:t>filas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Existe uma interface 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Queue</a:t>
            </a:r>
            <a:r>
              <a:rPr lang="en"/>
              <a:t>) que obriga algumas classes a implementarem as operações usadas em filas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Métodos da Interface:</a:t>
            </a:r>
            <a:endParaRPr/>
          </a:p>
        </p:txBody>
      </p:sp>
      <p:sp>
        <p:nvSpPr>
          <p:cNvPr id="444" name="Google Shape;444;p5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5" name="Google Shape;445;p50"/>
          <p:cNvGraphicFramePr/>
          <p:nvPr/>
        </p:nvGraphicFramePr>
        <p:xfrm>
          <a:off x="933094" y="2488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{423E0805-F774-4A8D-BD01-43119BF2D2F4}</a:tableStyleId>
              </a:tblPr>
              <a:tblGrid>
                <a:gridCol w="1829450"/>
                <a:gridCol w="4772325"/>
              </a:tblGrid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boolean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add(E e)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Adiciona um item no final da fila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 remove()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Remove e retorna o elemento do início da pilha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 peek()</a:t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Retorna o elemento no topo da pilha, sem removê-lo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446" name="Google Shape;446;p50"/>
          <p:cNvSpPr txBox="1"/>
          <p:nvPr>
            <p:ph idx="1" type="body"/>
          </p:nvPr>
        </p:nvSpPr>
        <p:spPr>
          <a:xfrm>
            <a:off x="311700" y="3226975"/>
            <a:ext cx="8520600" cy="13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Como 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LinkedList</a:t>
            </a:r>
            <a:r>
              <a:rPr lang="en"/>
              <a:t> implementa a interface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Queue</a:t>
            </a:r>
            <a:r>
              <a:rPr lang="en"/>
              <a:t>, a primeira pode ser usada como uma “Fila implementada por Lista Encadeada”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PriorityQueue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2" name="Google Shape;452;p51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Implementa uma </a:t>
            </a:r>
            <a:r>
              <a:rPr b="1" lang="en"/>
              <a:t>fila com prioridades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Insere elementos em ordem, de acordo com o seu conteúdo</a:t>
            </a:r>
            <a:r>
              <a:rPr lang="en"/>
              <a:t> </a:t>
            </a:r>
            <a:r>
              <a:rPr lang="en"/>
              <a:t>ou de acordo com um método de comparação</a:t>
            </a:r>
            <a:endParaRPr/>
          </a:p>
        </p:txBody>
      </p:sp>
      <p:sp>
        <p:nvSpPr>
          <p:cNvPr id="453" name="Google Shape;453;p5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São Classes Normais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16275" y="1079500"/>
            <a:ext cx="7479000" cy="3986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Integer </a:t>
            </a: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extends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Number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implements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Comparable&lt;Integer&gt;, Constable, ConstantDesc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  // Código da classe continua …</a:t>
            </a:r>
            <a:endParaRPr sz="13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   /**</a:t>
            </a:r>
            <a:endParaRPr sz="1300">
              <a:solidFill>
                <a:srgbClr val="3F5FB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    * The value of the {@code Integer}.</a:t>
            </a:r>
            <a:endParaRPr sz="1300">
              <a:solidFill>
                <a:srgbClr val="3F5FB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    */</a:t>
            </a:r>
            <a:endParaRPr sz="1300">
              <a:solidFill>
                <a:srgbClr val="3F5FB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private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value;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  // Código da classe continua …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   /**</a:t>
            </a:r>
            <a:endParaRPr sz="1300">
              <a:solidFill>
                <a:srgbClr val="3F5FB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   * Parses the string argument as a signed decimal integer...</a:t>
            </a:r>
            <a:endParaRPr sz="1300">
              <a:solidFill>
                <a:srgbClr val="3F5FB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3F5FBF"/>
                </a:solidFill>
                <a:latin typeface="Courier"/>
                <a:ea typeface="Courier"/>
                <a:cs typeface="Courier"/>
                <a:sym typeface="Courier"/>
              </a:rPr>
              <a:t>    */</a:t>
            </a:r>
            <a:endParaRPr sz="1300">
              <a:solidFill>
                <a:srgbClr val="3F5FB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  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parseInt(String s) </a:t>
            </a: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throws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NumberFormatException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        return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parseInt(s,10);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3F7F5F"/>
                </a:solidFill>
                <a:latin typeface="Courier"/>
                <a:ea typeface="Courier"/>
                <a:cs typeface="Courier"/>
                <a:sym typeface="Courier"/>
              </a:rPr>
              <a:t>    // Código da classe continua …</a:t>
            </a:r>
            <a:endParaRPr sz="1300">
              <a:solidFill>
                <a:srgbClr val="3F7F5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241027" y="117125"/>
            <a:ext cx="3860700" cy="348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Arquivo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Integer.java</a:t>
            </a:r>
            <a:r>
              <a:rPr lang="en" sz="1300">
                <a:solidFill>
                  <a:srgbClr val="454F5B"/>
                </a:solidFill>
              </a:rPr>
              <a:t> do código do Java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85" name="Google Shape;85;p16"/>
          <p:cNvCxnSpPr>
            <a:endCxn id="84" idx="1"/>
          </p:cNvCxnSpPr>
          <p:nvPr/>
        </p:nvCxnSpPr>
        <p:spPr>
          <a:xfrm flipH="1" rot="10800000">
            <a:off x="3124227" y="291425"/>
            <a:ext cx="2116800" cy="865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/>
        </p:nvSpPr>
        <p:spPr>
          <a:xfrm>
            <a:off x="5592228" y="1752600"/>
            <a:ext cx="3541800" cy="47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O atributo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lang="en" sz="1300">
                <a:solidFill>
                  <a:srgbClr val="454F5B"/>
                </a:solidFill>
              </a:rPr>
              <a:t> armazena o inteiro “empacotado”. É uma constante (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final</a:t>
            </a:r>
            <a:r>
              <a:rPr lang="en" sz="1300">
                <a:solidFill>
                  <a:srgbClr val="454F5B"/>
                </a:solidFill>
              </a:rPr>
              <a:t>).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87" name="Google Shape;87;p16"/>
          <p:cNvCxnSpPr>
            <a:endCxn id="86" idx="1"/>
          </p:cNvCxnSpPr>
          <p:nvPr/>
        </p:nvCxnSpPr>
        <p:spPr>
          <a:xfrm flipH="1" rot="10800000">
            <a:off x="3355728" y="1991850"/>
            <a:ext cx="2236500" cy="668100"/>
          </a:xfrm>
          <a:prstGeom prst="bentConnector3">
            <a:avLst>
              <a:gd fmla="val 67632" name="adj1"/>
            </a:avLst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5241027" y="574325"/>
            <a:ext cx="3860700" cy="3486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Veremos todos os modificadores futuramente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89" name="Google Shape;89;p16"/>
          <p:cNvCxnSpPr>
            <a:endCxn id="88" idx="1"/>
          </p:cNvCxnSpPr>
          <p:nvPr/>
        </p:nvCxnSpPr>
        <p:spPr>
          <a:xfrm flipH="1" rot="10800000">
            <a:off x="3894627" y="748625"/>
            <a:ext cx="1346400" cy="408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 txBox="1"/>
          <p:nvPr/>
        </p:nvSpPr>
        <p:spPr>
          <a:xfrm>
            <a:off x="4262961" y="4495800"/>
            <a:ext cx="3541800" cy="47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O método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parseInt</a:t>
            </a:r>
            <a:r>
              <a:rPr lang="en" sz="1300">
                <a:solidFill>
                  <a:srgbClr val="454F5B"/>
                </a:solidFill>
              </a:rPr>
              <a:t> faz o parse de uma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" sz="1300">
                <a:solidFill>
                  <a:srgbClr val="454F5B"/>
                </a:solidFill>
              </a:rPr>
              <a:t> e retorna um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91" name="Google Shape;91;p16"/>
          <p:cNvCxnSpPr>
            <a:endCxn id="90" idx="1"/>
          </p:cNvCxnSpPr>
          <p:nvPr/>
        </p:nvCxnSpPr>
        <p:spPr>
          <a:xfrm>
            <a:off x="3484161" y="4006050"/>
            <a:ext cx="778800" cy="7290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Hashtable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9" name="Google Shape;459;p52"/>
          <p:cNvSpPr txBox="1"/>
          <p:nvPr>
            <p:ph idx="1" type="body"/>
          </p:nvPr>
        </p:nvSpPr>
        <p:spPr>
          <a:xfrm>
            <a:off x="311700" y="1093375"/>
            <a:ext cx="8641800" cy="20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Implementa uma </a:t>
            </a:r>
            <a:r>
              <a:rPr b="1" lang="en"/>
              <a:t>tabela hash</a:t>
            </a:r>
            <a:endParaRPr b="1"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Além do tipo do elemento, deve-se especificar também o tipo da chave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é feito na instanciação do objeto, como mostrado no próximo slide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Principais métodos:</a:t>
            </a:r>
            <a:endParaRPr/>
          </a:p>
        </p:txBody>
      </p:sp>
      <p:sp>
        <p:nvSpPr>
          <p:cNvPr id="460" name="Google Shape;460;p5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1" name="Google Shape;461;p52"/>
          <p:cNvGraphicFramePr/>
          <p:nvPr/>
        </p:nvGraphicFramePr>
        <p:xfrm>
          <a:off x="933094" y="3174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{423E0805-F774-4A8D-BD01-43119BF2D2F4}</a:tableStyleId>
              </a:tblPr>
              <a:tblGrid>
                <a:gridCol w="2690225"/>
                <a:gridCol w="3841000"/>
              </a:tblGrid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 put(K key, V value)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Insere um valor com uma determinada chave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 get(Object key)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Busca um elemento pela chave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 remove(Object key)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Remove um elemento com determinada chave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size()</a:t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Quantidade de elementos na tabela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Enumeration&lt;V&gt; elements()</a:t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Retorna uma enumeração dos elementos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Hashtable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7" name="Google Shape;467;p53"/>
          <p:cNvSpPr txBox="1"/>
          <p:nvPr>
            <p:ph idx="1" type="body"/>
          </p:nvPr>
        </p:nvSpPr>
        <p:spPr>
          <a:xfrm>
            <a:off x="311700" y="1093375"/>
            <a:ext cx="86418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Hashtable</a:t>
            </a:r>
            <a:r>
              <a:rPr lang="en"/>
              <a:t> implementa tabelas hash com encadeamento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Usa listas encadeadas para lidar com as colisões</a:t>
            </a:r>
            <a:endParaRPr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Entretanto, quando a tabela atinge um certo fator de uso: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Indicando que a tabela está ficando cheia (e muitas colisões irão ocorrer)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tamanho da tabela é automaticamente incrementado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 todos os elementos são reajustados na tabela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é conhecido como </a:t>
            </a:r>
            <a:r>
              <a:rPr i="1" lang="en"/>
              <a:t>rehash</a:t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fator de uso (</a:t>
            </a:r>
            <a:r>
              <a:rPr i="1" lang="en"/>
              <a:t>load factor</a:t>
            </a:r>
            <a:r>
              <a:rPr lang="en"/>
              <a:t>) normalmente é de 75%</a:t>
            </a:r>
            <a:endParaRPr/>
          </a:p>
        </p:txBody>
      </p:sp>
      <p:sp>
        <p:nvSpPr>
          <p:cNvPr id="468" name="Google Shape;468;p5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Hashtable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74" name="Google Shape;474;p5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54"/>
          <p:cNvSpPr/>
          <p:nvPr/>
        </p:nvSpPr>
        <p:spPr>
          <a:xfrm>
            <a:off x="406600" y="1652725"/>
            <a:ext cx="7557300" cy="34908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java.util.*;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HashJava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Hashtable&lt;String, Integer&gt; mestres =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Hashtable&lt;String, Integer&gt;();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mestres.put(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"Obi-Wan Kenobi"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57);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mestres.put(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"Qui-Gon Jinn"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92);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mestres.put(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"Yoda"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896);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Integer n = mestres.get(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"Yoda"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(n !=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null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3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"Nascimento de Yoda: 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n + 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 BBY"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76" name="Google Shape;476;p54"/>
          <p:cNvSpPr txBox="1"/>
          <p:nvPr>
            <p:ph idx="1" type="body"/>
          </p:nvPr>
        </p:nvSpPr>
        <p:spPr>
          <a:xfrm>
            <a:off x="311700" y="1093375"/>
            <a:ext cx="85206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Exemplo</a:t>
            </a:r>
            <a:endParaRPr/>
          </a:p>
        </p:txBody>
      </p:sp>
      <p:sp>
        <p:nvSpPr>
          <p:cNvPr id="477" name="Google Shape;477;p54"/>
          <p:cNvSpPr txBox="1"/>
          <p:nvPr/>
        </p:nvSpPr>
        <p:spPr>
          <a:xfrm>
            <a:off x="5751700" y="3377300"/>
            <a:ext cx="2772900" cy="472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Tabela Hash em que as chaves</a:t>
            </a:r>
            <a:endParaRPr sz="1300">
              <a:solidFill>
                <a:srgbClr val="454F5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são strings e valores são inteiros</a:t>
            </a:r>
            <a:endParaRPr sz="1300">
              <a:solidFill>
                <a:srgbClr val="454F5B"/>
              </a:solidFill>
            </a:endParaRPr>
          </a:p>
        </p:txBody>
      </p:sp>
      <p:cxnSp>
        <p:nvCxnSpPr>
          <p:cNvPr id="478" name="Google Shape;478;p54"/>
          <p:cNvCxnSpPr>
            <a:endCxn id="477" idx="1"/>
          </p:cNvCxnSpPr>
          <p:nvPr/>
        </p:nvCxnSpPr>
        <p:spPr>
          <a:xfrm>
            <a:off x="4177000" y="3005600"/>
            <a:ext cx="1574700" cy="6081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TreeMap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4" name="Google Shape;484;p55"/>
          <p:cNvSpPr txBox="1"/>
          <p:nvPr>
            <p:ph idx="1" type="body"/>
          </p:nvPr>
        </p:nvSpPr>
        <p:spPr>
          <a:xfrm>
            <a:off x="311700" y="1093375"/>
            <a:ext cx="85206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Implementa a estrutura de dados </a:t>
            </a:r>
            <a:r>
              <a:rPr b="1" lang="en"/>
              <a:t>árvore</a:t>
            </a:r>
            <a:endParaRPr b="1"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Principais métodos:</a:t>
            </a:r>
            <a:endParaRPr/>
          </a:p>
        </p:txBody>
      </p:sp>
      <p:sp>
        <p:nvSpPr>
          <p:cNvPr id="485" name="Google Shape;485;p5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86" name="Google Shape;486;p55"/>
          <p:cNvGraphicFramePr/>
          <p:nvPr/>
        </p:nvGraphicFramePr>
        <p:xfrm>
          <a:off x="854069" y="2183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{423E0805-F774-4A8D-BD01-43119BF2D2F4}</a:tableStyleId>
              </a:tblPr>
              <a:tblGrid>
                <a:gridCol w="3562400"/>
                <a:gridCol w="3699800"/>
              </a:tblGrid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 put(K key, V value)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Insere um valor com uma determinada chave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 get(Object key)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Busca um elemento pela chave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V remove(Object key)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Remove um elemento com determinada chave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size()</a:t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Quantidade de elementos na tabela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Set&lt;Map.Entry&lt;K,V&gt;&gt; entrySet()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Retorna os elementos em ordem ascendente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NavigableMap&lt;K, V&gt; descendingMap()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Retorna os elementos em ordem descendente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Entry&lt;K,V&gt; firstEntry()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Retorna o menor elemento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Entry&lt;K,V&gt; lastEntry()</a:t>
                      </a:r>
                      <a:endParaRPr sz="13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818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454F5B"/>
                          </a:solidFill>
                        </a:rPr>
                        <a:t>Retorna o maior elemento</a:t>
                      </a:r>
                      <a:endParaRPr sz="1300">
                        <a:solidFill>
                          <a:srgbClr val="454F5B"/>
                        </a:solidFill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TreeMap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92" name="Google Shape;492;p56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TreeMap</a:t>
            </a:r>
            <a:r>
              <a:rPr lang="en"/>
              <a:t> implementa uma </a:t>
            </a:r>
            <a:r>
              <a:rPr b="1" lang="en"/>
              <a:t>Árvore Vermelho-Preto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A implementação é completamente </a:t>
            </a:r>
            <a:br>
              <a:rPr lang="en"/>
            </a:br>
            <a:r>
              <a:rPr lang="en"/>
              <a:t>baseada no livro do Cormen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Teoria e Prática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No próprio código é mencionado isso: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“Algorithms are adaptations of those </a:t>
            </a:r>
            <a:br>
              <a:rPr lang="en"/>
            </a:br>
            <a:r>
              <a:rPr lang="en"/>
              <a:t>in Cormen, Leiserson, and Rivest's</a:t>
            </a:r>
            <a:br>
              <a:rPr lang="en"/>
            </a:br>
            <a:r>
              <a:rPr lang="en"/>
              <a:t>Introduction to Algorithms.”</a:t>
            </a:r>
            <a:endParaRPr/>
          </a:p>
        </p:txBody>
      </p:sp>
      <p:sp>
        <p:nvSpPr>
          <p:cNvPr id="493" name="Google Shape;493;p5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4" name="Google Shape;49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969" y="1677575"/>
            <a:ext cx="2398556" cy="3261550"/>
          </a:xfrm>
          <a:prstGeom prst="rect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258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TreeMap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00" name="Google Shape;500;p5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57"/>
          <p:cNvSpPr/>
          <p:nvPr/>
        </p:nvSpPr>
        <p:spPr>
          <a:xfrm>
            <a:off x="413650" y="940125"/>
            <a:ext cx="7220400" cy="42033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java.util.*;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ArvoreJava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TreeMap&lt;Integer,String&gt; mestres =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TreeMap&lt;Integer,String&gt;();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mestres.put(57, 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"Obi-Wan Kenobi"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mestres.put(92, 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"Qui-Gon Jinn"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mestres.put(896, 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"Yoda"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Iterator iterator = mestres.descendingMap().entrySet().iterator();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System.</a:t>
            </a:r>
            <a:r>
              <a:rPr i="1" lang="en" sz="13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"Mestres ordenado por idade:"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(iterator.hasNext())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Map.Entry&lt;Integer,String&gt; mestre = 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(Map.Entry&lt;Integer,String&gt;) iterator.next();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3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"---&gt; 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mestre.getValue() + 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      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 tem 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mestre.getKey()   +  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 anos"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Entrada e Saída</a:t>
            </a:r>
            <a:endParaRPr/>
          </a:p>
        </p:txBody>
      </p:sp>
      <p:pic>
        <p:nvPicPr>
          <p:cNvPr id="507" name="Google Shape;50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723" y="1928046"/>
            <a:ext cx="2533850" cy="20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Fluxos de Dados</a:t>
            </a:r>
            <a:endParaRPr/>
          </a:p>
        </p:txBody>
      </p:sp>
      <p:sp>
        <p:nvSpPr>
          <p:cNvPr id="513" name="Google Shape;513;p59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Fluxo de Dados é uma </a:t>
            </a:r>
            <a:r>
              <a:rPr b="1" lang="en"/>
              <a:t>sequência de bytes</a:t>
            </a:r>
            <a:endParaRPr b="1"/>
          </a:p>
          <a:p>
            <a:pPr indent="-355600" lvl="0" marL="457200" rtl="0" algn="l">
              <a:spcBef>
                <a:spcPts val="25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Fluxos criados </a:t>
            </a:r>
            <a:r>
              <a:rPr b="1" lang="en"/>
              <a:t>automaticamente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System.out</a:t>
            </a:r>
            <a:r>
              <a:rPr lang="en"/>
              <a:t>: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PrintStream</a:t>
            </a:r>
            <a:r>
              <a:rPr lang="en"/>
              <a:t>, é o objeto de fluxo de saída padrão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Normalmente é a </a:t>
            </a:r>
            <a:r>
              <a:rPr b="1" lang="en"/>
              <a:t>tela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System.in</a:t>
            </a:r>
            <a:r>
              <a:rPr lang="en"/>
              <a:t>: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InputStream</a:t>
            </a:r>
            <a:r>
              <a:rPr lang="en"/>
              <a:t>, é o objeto de fluxo de entrada padrão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Normalmente é o </a:t>
            </a:r>
            <a:r>
              <a:rPr b="1" lang="en"/>
              <a:t>teclado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System.err</a:t>
            </a:r>
            <a:r>
              <a:rPr lang="en"/>
              <a:t>: da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PrintStream</a:t>
            </a:r>
            <a:r>
              <a:rPr lang="en"/>
              <a:t>, é o objeto de fluxo de saída de erro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Normalmente é a tela também</a:t>
            </a:r>
            <a:endParaRPr/>
          </a:p>
        </p:txBody>
      </p:sp>
      <p:sp>
        <p:nvSpPr>
          <p:cNvPr id="514" name="Google Shape;514;p5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Fluxos de Dados</a:t>
            </a:r>
            <a:endParaRPr/>
          </a:p>
        </p:txBody>
      </p:sp>
      <p:sp>
        <p:nvSpPr>
          <p:cNvPr id="520" name="Google Shape;520;p6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60"/>
          <p:cNvSpPr/>
          <p:nvPr/>
        </p:nvSpPr>
        <p:spPr>
          <a:xfrm>
            <a:off x="413650" y="1089400"/>
            <a:ext cx="5654100" cy="38874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java.io.*;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TesteES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caractere = 0;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String linha = 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 (caractere = System.</a:t>
            </a:r>
            <a:r>
              <a:rPr i="1" lang="en" sz="13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.read() ) != 10)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linha = linha + (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caractere;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3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"Linha: 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linha);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3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err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"Linha de erro de teste!"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(IOException e) {}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22" name="Google Shape;522;p60"/>
          <p:cNvSpPr txBox="1"/>
          <p:nvPr/>
        </p:nvSpPr>
        <p:spPr>
          <a:xfrm>
            <a:off x="6227250" y="2469950"/>
            <a:ext cx="2772900" cy="319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Lê um caractere do teclado</a:t>
            </a:r>
            <a:endParaRPr sz="1300">
              <a:solidFill>
                <a:srgbClr val="454F5B"/>
              </a:solidFill>
            </a:endParaRPr>
          </a:p>
        </p:txBody>
      </p:sp>
      <p:cxnSp>
        <p:nvCxnSpPr>
          <p:cNvPr id="523" name="Google Shape;523;p60"/>
          <p:cNvCxnSpPr>
            <a:endCxn id="522" idx="1"/>
          </p:cNvCxnSpPr>
          <p:nvPr/>
        </p:nvCxnSpPr>
        <p:spPr>
          <a:xfrm flipH="1" rot="10800000">
            <a:off x="4762350" y="2629850"/>
            <a:ext cx="1464900" cy="3477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60"/>
          <p:cNvSpPr txBox="1"/>
          <p:nvPr/>
        </p:nvSpPr>
        <p:spPr>
          <a:xfrm>
            <a:off x="6227250" y="3127528"/>
            <a:ext cx="2772900" cy="319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Imprime na saída padrão</a:t>
            </a:r>
            <a:endParaRPr sz="1300">
              <a:solidFill>
                <a:srgbClr val="454F5B"/>
              </a:solidFill>
            </a:endParaRPr>
          </a:p>
        </p:txBody>
      </p:sp>
      <p:sp>
        <p:nvSpPr>
          <p:cNvPr id="525" name="Google Shape;525;p60"/>
          <p:cNvSpPr txBox="1"/>
          <p:nvPr/>
        </p:nvSpPr>
        <p:spPr>
          <a:xfrm>
            <a:off x="6227250" y="3765350"/>
            <a:ext cx="2772900" cy="319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Imprime na saída de erro</a:t>
            </a:r>
            <a:endParaRPr sz="1300">
              <a:solidFill>
                <a:srgbClr val="454F5B"/>
              </a:solidFill>
            </a:endParaRPr>
          </a:p>
        </p:txBody>
      </p:sp>
      <p:cxnSp>
        <p:nvCxnSpPr>
          <p:cNvPr id="526" name="Google Shape;526;p60"/>
          <p:cNvCxnSpPr>
            <a:endCxn id="524" idx="1"/>
          </p:cNvCxnSpPr>
          <p:nvPr/>
        </p:nvCxnSpPr>
        <p:spPr>
          <a:xfrm flipH="1" rot="10800000">
            <a:off x="4917750" y="3287428"/>
            <a:ext cx="1309500" cy="5013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60"/>
          <p:cNvCxnSpPr>
            <a:endCxn id="525" idx="1"/>
          </p:cNvCxnSpPr>
          <p:nvPr/>
        </p:nvCxnSpPr>
        <p:spPr>
          <a:xfrm flipH="1" rot="10800000">
            <a:off x="5686650" y="3925250"/>
            <a:ext cx="540600" cy="399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60"/>
          <p:cNvSpPr/>
          <p:nvPr/>
        </p:nvSpPr>
        <p:spPr>
          <a:xfrm>
            <a:off x="5255475" y="515050"/>
            <a:ext cx="3091200" cy="1617300"/>
          </a:xfrm>
          <a:prstGeom prst="rect">
            <a:avLst/>
          </a:prstGeom>
          <a:solidFill>
            <a:srgbClr val="F9FCDC"/>
          </a:solidFill>
          <a:ln cap="flat" cmpd="sng" w="183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TesteES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lalalala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Linha: lalalala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Linha de erro de teste!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6600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java TesteES 2&gt; /dev/null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oioioioioi</a:t>
            </a:r>
            <a:endParaRPr b="1"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D265C"/>
                </a:solidFill>
                <a:latin typeface="Courier"/>
                <a:ea typeface="Courier"/>
                <a:cs typeface="Courier"/>
                <a:sym typeface="Courier"/>
              </a:rPr>
              <a:t>Linha: oioioioioi</a:t>
            </a:r>
            <a:endParaRPr sz="1300">
              <a:solidFill>
                <a:srgbClr val="0066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Fluxos de Arquivos: Entrada</a:t>
            </a:r>
            <a:endParaRPr/>
          </a:p>
        </p:txBody>
      </p:sp>
      <p:sp>
        <p:nvSpPr>
          <p:cNvPr id="534" name="Google Shape;534;p61"/>
          <p:cNvSpPr txBox="1"/>
          <p:nvPr>
            <p:ph idx="1" type="body"/>
          </p:nvPr>
        </p:nvSpPr>
        <p:spPr>
          <a:xfrm>
            <a:off x="311700" y="836552"/>
            <a:ext cx="85206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Da mesma forma que lemos a partir 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System.in</a:t>
            </a:r>
            <a:r>
              <a:rPr lang="en"/>
              <a:t>, podemos ler a partir de um arquivo usando 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FileInputStream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35" name="Google Shape;535;p6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61"/>
          <p:cNvSpPr/>
          <p:nvPr/>
        </p:nvSpPr>
        <p:spPr>
          <a:xfrm>
            <a:off x="413650" y="1580450"/>
            <a:ext cx="7495500" cy="35631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java.io.*;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TesteArqEntrada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FileInputStream arqEntrada =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FileInputStream(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"/etc/issue.net"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caractere = 0;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String conteudo = 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 (caractere = arqEntrada.read() ) != -1)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conteudo = conteudo + (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caractere;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System.</a:t>
            </a:r>
            <a:r>
              <a:rPr i="1" lang="en" sz="13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"Conteudo do arquivo:\n"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conteudo);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arqEntrada.close();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(IOException e) {}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37" name="Google Shape;537;p61"/>
          <p:cNvSpPr txBox="1"/>
          <p:nvPr/>
        </p:nvSpPr>
        <p:spPr>
          <a:xfrm>
            <a:off x="6227250" y="2927150"/>
            <a:ext cx="2772900" cy="319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Lê um caractere do arquivo</a:t>
            </a:r>
            <a:endParaRPr sz="1300">
              <a:solidFill>
                <a:srgbClr val="454F5B"/>
              </a:solidFill>
            </a:endParaRPr>
          </a:p>
        </p:txBody>
      </p:sp>
      <p:cxnSp>
        <p:nvCxnSpPr>
          <p:cNvPr id="538" name="Google Shape;538;p61"/>
          <p:cNvCxnSpPr>
            <a:endCxn id="537" idx="1"/>
          </p:cNvCxnSpPr>
          <p:nvPr/>
        </p:nvCxnSpPr>
        <p:spPr>
          <a:xfrm flipH="1" rot="10800000">
            <a:off x="4840050" y="3087050"/>
            <a:ext cx="1387200" cy="193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Conversões Boxing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093375"/>
            <a:ext cx="85206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Ao invés de instanciar objetos usando 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/>
              <a:t>, podemos simplesmente </a:t>
            </a:r>
            <a:r>
              <a:rPr b="1" lang="en"/>
              <a:t>atribuí-los a valores</a:t>
            </a:r>
            <a:endParaRPr b="1"/>
          </a:p>
          <a:p>
            <a:pPr indent="-330200" lvl="1" marL="914400" rtl="0" algn="l">
              <a:spcBef>
                <a:spcPts val="300"/>
              </a:spcBef>
              <a:spcAft>
                <a:spcPts val="1600"/>
              </a:spcAft>
              <a:buSzPts val="1600"/>
              <a:buChar char="▢"/>
            </a:pPr>
            <a:r>
              <a:rPr lang="en"/>
              <a:t>Semelhante ao que foi feito no caso das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Strings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910175" y="2250711"/>
            <a:ext cx="4924800" cy="609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Integer </a:t>
            </a:r>
            <a:r>
              <a:rPr lang="en" sz="13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numAlunos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20;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Float </a:t>
            </a:r>
            <a:r>
              <a:rPr lang="en" sz="13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peso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5.6f;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00" name="Google Shape;100;p17"/>
          <p:cNvCxnSpPr/>
          <p:nvPr/>
        </p:nvCxnSpPr>
        <p:spPr>
          <a:xfrm>
            <a:off x="3372550" y="2451800"/>
            <a:ext cx="1721700" cy="1800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3379375"/>
            <a:ext cx="8520600" cy="1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O compilador Java </a:t>
            </a:r>
            <a:r>
              <a:rPr b="1" lang="en"/>
              <a:t>detecta e converte</a:t>
            </a:r>
            <a:r>
              <a:rPr lang="en"/>
              <a:t> entre tipos primitivos e </a:t>
            </a:r>
            <a:r>
              <a:rPr i="1" lang="en"/>
              <a:t>wrapper classes</a:t>
            </a:r>
            <a:r>
              <a:rPr lang="en"/>
              <a:t> nos lugares necessários </a:t>
            </a:r>
            <a:endParaRPr/>
          </a:p>
          <a:p>
            <a:pPr indent="-330200" lvl="1" marL="914400" rtl="0" algn="l">
              <a:spcBef>
                <a:spcPts val="30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Isso só acontece nas </a:t>
            </a:r>
            <a:r>
              <a:rPr i="1" lang="en"/>
              <a:t>wrapper classes</a:t>
            </a:r>
            <a:r>
              <a:rPr lang="en"/>
              <a:t> e na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en"/>
              <a:t>.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085800" y="2419356"/>
            <a:ext cx="3860700" cy="748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Note como o número 20 (tipo primitivo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300">
                <a:solidFill>
                  <a:srgbClr val="454F5B"/>
                </a:solidFill>
              </a:rPr>
              <a:t>) está sendo atribuído a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numAlunos</a:t>
            </a:r>
            <a:r>
              <a:rPr lang="en" sz="1300">
                <a:solidFill>
                  <a:srgbClr val="454F5B"/>
                </a:solidFill>
              </a:rPr>
              <a:t>, um objeto da classe </a:t>
            </a:r>
            <a:r>
              <a:rPr lang="en" sz="1300">
                <a:solidFill>
                  <a:srgbClr val="454F5B"/>
                </a:solidFill>
                <a:latin typeface="Courier"/>
                <a:ea typeface="Courier"/>
                <a:cs typeface="Courier"/>
                <a:sym typeface="Courier"/>
              </a:rPr>
              <a:t>Integer</a:t>
            </a:r>
            <a:endParaRPr sz="1300">
              <a:solidFill>
                <a:srgbClr val="454F5B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Fluxos de Arquivos: Saída</a:t>
            </a:r>
            <a:endParaRPr/>
          </a:p>
        </p:txBody>
      </p:sp>
      <p:sp>
        <p:nvSpPr>
          <p:cNvPr id="544" name="Google Shape;544;p62"/>
          <p:cNvSpPr txBox="1"/>
          <p:nvPr>
            <p:ph idx="1" type="body"/>
          </p:nvPr>
        </p:nvSpPr>
        <p:spPr>
          <a:xfrm>
            <a:off x="311700" y="1093375"/>
            <a:ext cx="85206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Da mesma forma que escrevemos no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System.out</a:t>
            </a:r>
            <a:r>
              <a:rPr lang="en"/>
              <a:t>, podemos escrever em um arquivo usando a classe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FileOutputStream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45" name="Google Shape;545;p6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62"/>
          <p:cNvSpPr/>
          <p:nvPr/>
        </p:nvSpPr>
        <p:spPr>
          <a:xfrm>
            <a:off x="413650" y="1964250"/>
            <a:ext cx="7495500" cy="31116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java.io.*;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TesteArqSaida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main(String args[])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String conteudo = 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"Teste de Saída !!\n"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FileOutputStream arqSaida =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FileOutputStream(</a:t>
            </a:r>
            <a:r>
              <a:rPr lang="en" sz="1300">
                <a:solidFill>
                  <a:srgbClr val="2A00FF"/>
                </a:solidFill>
                <a:latin typeface="Courier"/>
                <a:ea typeface="Courier"/>
                <a:cs typeface="Courier"/>
                <a:sym typeface="Courier"/>
              </a:rPr>
              <a:t>"/tmp/Teste.txt"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arqSaida.write(conteudo.getBytes());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arqSaida.close();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(IOException e) {}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300">
              <a:solidFill>
                <a:srgbClr val="7F005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47" name="Google Shape;547;p62"/>
          <p:cNvSpPr txBox="1"/>
          <p:nvPr/>
        </p:nvSpPr>
        <p:spPr>
          <a:xfrm>
            <a:off x="6227250" y="2546150"/>
            <a:ext cx="2772900" cy="319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Abre o arquivo para saída</a:t>
            </a:r>
            <a:endParaRPr sz="1300">
              <a:solidFill>
                <a:srgbClr val="454F5B"/>
              </a:solidFill>
            </a:endParaRPr>
          </a:p>
        </p:txBody>
      </p:sp>
      <p:cxnSp>
        <p:nvCxnSpPr>
          <p:cNvPr id="548" name="Google Shape;548;p62"/>
          <p:cNvCxnSpPr>
            <a:endCxn id="547" idx="1"/>
          </p:cNvCxnSpPr>
          <p:nvPr/>
        </p:nvCxnSpPr>
        <p:spPr>
          <a:xfrm flipH="1" rot="10800000">
            <a:off x="5665650" y="2706050"/>
            <a:ext cx="561600" cy="6510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62"/>
          <p:cNvSpPr txBox="1"/>
          <p:nvPr/>
        </p:nvSpPr>
        <p:spPr>
          <a:xfrm>
            <a:off x="5397500" y="4222550"/>
            <a:ext cx="2231100" cy="3198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54F5B"/>
                </a:solidFill>
              </a:rPr>
              <a:t>Escreve o conteúdo</a:t>
            </a:r>
            <a:endParaRPr sz="1300">
              <a:solidFill>
                <a:srgbClr val="454F5B"/>
              </a:solidFill>
            </a:endParaRPr>
          </a:p>
        </p:txBody>
      </p:sp>
      <p:cxnSp>
        <p:nvCxnSpPr>
          <p:cNvPr id="550" name="Google Shape;550;p62"/>
          <p:cNvCxnSpPr>
            <a:endCxn id="549" idx="1"/>
          </p:cNvCxnSpPr>
          <p:nvPr/>
        </p:nvCxnSpPr>
        <p:spPr>
          <a:xfrm>
            <a:off x="4748300" y="3696950"/>
            <a:ext cx="649200" cy="6855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63"/>
          <p:cNvSpPr txBox="1"/>
          <p:nvPr/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54F5B"/>
                </a:solidFill>
              </a:rPr>
              <a:t>Laboratório</a:t>
            </a:r>
            <a:endParaRPr b="1" sz="3000">
              <a:solidFill>
                <a:srgbClr val="454F5B"/>
              </a:solidFill>
            </a:endParaRPr>
          </a:p>
        </p:txBody>
      </p:sp>
      <p:sp>
        <p:nvSpPr>
          <p:cNvPr id="557" name="Google Shape;557;p63"/>
          <p:cNvSpPr txBox="1"/>
          <p:nvPr/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en" sz="2000">
                <a:solidFill>
                  <a:srgbClr val="595959"/>
                </a:solidFill>
              </a:rPr>
              <a:t>Disponível no Moodle</a:t>
            </a:r>
            <a:endParaRPr sz="2000">
              <a:solidFill>
                <a:srgbClr val="59595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1600"/>
              <a:buChar char="▢"/>
            </a:pPr>
            <a:r>
              <a:rPr lang="en" sz="1600">
                <a:solidFill>
                  <a:srgbClr val="0084D1"/>
                </a:solidFill>
              </a:rPr>
              <a:t>bit.ly/iartes-moodle</a:t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558" name="Google Shape;55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50" y="-90487"/>
            <a:ext cx="40767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Conversões Boxing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09337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i="1" lang="en"/>
              <a:t>Autoboxing</a:t>
            </a:r>
            <a:r>
              <a:rPr lang="en"/>
              <a:t> (ou simplesmente </a:t>
            </a:r>
            <a:r>
              <a:rPr i="1" lang="en"/>
              <a:t>boxing</a:t>
            </a:r>
            <a:r>
              <a:rPr lang="en"/>
              <a:t>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Converte</a:t>
            </a:r>
            <a:r>
              <a:rPr lang="en"/>
              <a:t> um </a:t>
            </a:r>
            <a:r>
              <a:rPr b="1" lang="en"/>
              <a:t>valor primitivo para um objeto</a:t>
            </a:r>
            <a:r>
              <a:rPr lang="en"/>
              <a:t> da classe correspondente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910175" y="1945900"/>
            <a:ext cx="4924800" cy="5520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Integer </a:t>
            </a:r>
            <a:r>
              <a:rPr lang="en" sz="13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numAlunos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20;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Float </a:t>
            </a:r>
            <a:r>
              <a:rPr lang="en" sz="1300">
                <a:solidFill>
                  <a:srgbClr val="0000C0"/>
                </a:solidFill>
                <a:latin typeface="Courier"/>
                <a:ea typeface="Courier"/>
                <a:cs typeface="Courier"/>
                <a:sym typeface="Courier"/>
              </a:rPr>
              <a:t>peso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5.6f;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2769775"/>
            <a:ext cx="85206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i="1" lang="en"/>
              <a:t>Unboxing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b="1" lang="en"/>
              <a:t>Converte um objeto</a:t>
            </a:r>
            <a:r>
              <a:rPr lang="en"/>
              <a:t> de uma </a:t>
            </a:r>
            <a:r>
              <a:rPr i="1" lang="en"/>
              <a:t>wrapper class</a:t>
            </a:r>
            <a:r>
              <a:rPr lang="en"/>
              <a:t> para o seu </a:t>
            </a:r>
            <a:r>
              <a:rPr b="1" lang="en"/>
              <a:t>tipo primitivo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código abaixo é só um exemplo, definitivamente não recomendado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910175" y="3927100"/>
            <a:ext cx="4924800" cy="431700"/>
          </a:xfrm>
          <a:prstGeom prst="rect">
            <a:avLst/>
          </a:prstGeom>
          <a:solidFill>
            <a:srgbClr val="F8F8F8"/>
          </a:solidFill>
          <a:ln cap="flat" cmpd="sng" w="183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4000" lIns="99000" spcFirstLastPara="1" rIns="99000" wrap="square" tIns="54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numAlunos = </a:t>
            </a:r>
            <a:r>
              <a:rPr lang="en" sz="1300">
                <a:solidFill>
                  <a:srgbClr val="7F0055"/>
                </a:solidFill>
                <a:latin typeface="Courier"/>
                <a:ea typeface="Courier"/>
                <a:cs typeface="Courier"/>
                <a:sym typeface="Courier"/>
              </a:rPr>
              <a:t>new</a:t>
            </a:r>
            <a:r>
              <a:rPr lang="en" sz="13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Integer(30);</a:t>
            </a:r>
            <a:endParaRPr sz="13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Utilitários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093375"/>
            <a:ext cx="85206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As </a:t>
            </a:r>
            <a:r>
              <a:rPr i="1" lang="en"/>
              <a:t>wrapper classes</a:t>
            </a:r>
            <a:r>
              <a:rPr lang="en"/>
              <a:t> </a:t>
            </a:r>
            <a:r>
              <a:rPr lang="en"/>
              <a:t>possuem uma série de </a:t>
            </a:r>
            <a:r>
              <a:rPr b="1" lang="en"/>
              <a:t>métodos estáticos utilitários</a:t>
            </a:r>
            <a:r>
              <a:rPr lang="en"/>
              <a:t> para manipular os seus respectivos tipos primitivos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1600"/>
              </a:spcAft>
              <a:buSzPts val="1600"/>
              <a:buChar char="▢"/>
            </a:pPr>
            <a:r>
              <a:rPr lang="en"/>
              <a:t>Alguns exemplos de métodos:</a:t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1174400" y="23136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{423E0805-F774-4A8D-BD01-43119BF2D2F4}</a:tableStyleId>
              </a:tblPr>
              <a:tblGrid>
                <a:gridCol w="2662575"/>
              </a:tblGrid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Integer</a:t>
                      </a:r>
                      <a:endParaRPr b="1" sz="1300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parseInt(String s)</a:t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max(</a:t>
                      </a: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a, </a:t>
                      </a: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b)</a:t>
                      </a:r>
                      <a:endParaRPr sz="1300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min(</a:t>
                      </a: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a, </a:t>
                      </a: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b)</a:t>
                      </a:r>
                      <a:endParaRPr sz="1300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String toHexString(</a:t>
                      </a: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i)</a:t>
                      </a:r>
                      <a:endParaRPr sz="1300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String toString()</a:t>
                      </a:r>
                      <a:endParaRPr sz="13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19"/>
          <p:cNvGraphicFramePr/>
          <p:nvPr/>
        </p:nvGraphicFramePr>
        <p:xfrm>
          <a:off x="4360675" y="23136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{423E0805-F774-4A8D-BD01-43119BF2D2F4}</a:tableStyleId>
              </a:tblPr>
              <a:tblGrid>
                <a:gridCol w="3332850"/>
              </a:tblGrid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454F5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endParaRPr b="1" sz="1300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parseDouble(String s)</a:t>
                      </a:r>
                      <a:endParaRPr sz="1300">
                        <a:solidFill>
                          <a:srgbClr val="7F0055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max(</a:t>
                      </a: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a, </a:t>
                      </a: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b)</a:t>
                      </a:r>
                      <a:endParaRPr sz="1300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min(</a:t>
                      </a: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a, </a:t>
                      </a: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b)</a:t>
                      </a:r>
                      <a:endParaRPr sz="1300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String toHexString(</a:t>
                      </a:r>
                      <a:r>
                        <a:rPr lang="en" sz="1300">
                          <a:solidFill>
                            <a:srgbClr val="7F0055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d)</a:t>
                      </a:r>
                      <a:endParaRPr sz="1300">
                        <a:solidFill>
                          <a:srgbClr val="454F5B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2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String toString()</a:t>
                      </a:r>
                      <a:endParaRPr sz="1300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4850" marB="27425" marR="91425" marL="91425" anchor="ctr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JavaDoc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98" y="1847152"/>
            <a:ext cx="2326400" cy="25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JavaDoc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JavaDoc permite incluir a </a:t>
            </a:r>
            <a:r>
              <a:rPr b="1" lang="en"/>
              <a:t>documentação</a:t>
            </a:r>
            <a:r>
              <a:rPr lang="en"/>
              <a:t> do seu sistema diretamente no </a:t>
            </a:r>
            <a:r>
              <a:rPr b="1" lang="en"/>
              <a:t>código-fonte</a:t>
            </a:r>
            <a:endParaRPr b="1"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Um aplicativo, chamado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javadoc</a:t>
            </a:r>
            <a:r>
              <a:rPr lang="en"/>
              <a:t>, lê os arquivos Java do sistema e </a:t>
            </a:r>
            <a:r>
              <a:rPr b="1" lang="en"/>
              <a:t>gera</a:t>
            </a:r>
            <a:r>
              <a:rPr lang="en"/>
              <a:t> uma </a:t>
            </a:r>
            <a:r>
              <a:rPr b="1" lang="en"/>
              <a:t>documentação completa</a:t>
            </a:r>
            <a:r>
              <a:rPr lang="en"/>
              <a:t> do mesmo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Em geral, a documentação é no formato HTML</a:t>
            </a:r>
            <a:endParaRPr/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Comentários JavaDoc: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en"/>
              <a:t>O compilador java ignora os comentários de documentação, </a:t>
            </a:r>
            <a:r>
              <a:rPr lang="en"/>
              <a:t>d</a:t>
            </a:r>
            <a:r>
              <a:rPr lang="en"/>
              <a:t>a mesma forma que ignora os comentários normais</a:t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