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5B42CD-D3F5-40F8-AEA4-2C18B40C5ADB}">
  <a:tblStyle styleId="{EC5B42CD-D3F5-40F8-AEA4-2C18B40C5A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3d3c581f_2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3d3c581f_2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43d3c581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43d3c581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43d3c581f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43d3c581f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43d3c581f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43d3c581f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43d3c581f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43d3c581f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43d3c581f_2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43d3c581f_2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43d3c581f_2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43d3c581f_2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43d3c581f_2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43d3c581f_2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43d3c581f_2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43d3c581f_2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43d3c581f_2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43d3c581f_2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43d3c581f_2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43d3c581f_2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43d3c581f_2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43d3c581f_2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43d3c581f_2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43d3c581f_2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43d3c581f_2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43d3c581f_2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43d3c581f_2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43d3c581f_2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43d3c581f_2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43d3c581f_2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43d3c581f_2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43d3c581f_2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43d3c581f_2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43d3c581f_2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43d3c581f_2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43d3c581f_2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43d3c581f_2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943d3c581f_2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43d3c581f_2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43d3c581f_2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43d3c581f_2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43d3c581f_2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feaeb259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feaeb259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43d3c581f_2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43d3c581f_2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43d3c581f_2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43d3c581f_2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43d3c581f_2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943d3c581f_2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943d3c581f_2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943d3c581f_2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943d3c581f_2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943d3c581f_2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943d3c581f_2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943d3c581f_2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943d3c581f_2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943d3c581f_2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943d3c581f_2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943d3c581f_2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943d3c581f_2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943d3c581f_2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943d3c581f_2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943d3c581f_2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454113be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454113be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943d3c581f_2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943d3c581f_2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454113be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454113be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454113be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454113b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454113be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454113be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454113be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454113be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43d3c581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43d3c581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hyperlink" Target="mailto:diogosoaresm@ufam.edu.br" TargetMode="External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/>
        </p:nvSpPr>
        <p:spPr>
          <a:xfrm>
            <a:off x="419100" y="205051"/>
            <a:ext cx="64611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Universidade Federal do Amazonas</a:t>
            </a:r>
            <a:endParaRPr sz="1500">
              <a:solidFill>
                <a:srgbClr val="454F5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Instituto de Computação</a:t>
            </a:r>
            <a:endParaRPr sz="1500">
              <a:solidFill>
                <a:srgbClr val="454F5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DevTITANS - Desenvolvimento, Tecnologia e Inovação em </a:t>
            </a:r>
            <a:br>
              <a:rPr lang="en" sz="1500">
                <a:solidFill>
                  <a:srgbClr val="454F5B"/>
                </a:solidFill>
              </a:rPr>
            </a:br>
            <a:r>
              <a:rPr lang="en" sz="1500">
                <a:solidFill>
                  <a:srgbClr val="454F5B"/>
                </a:solidFill>
              </a:rPr>
              <a:t>                      Android e Sistemas Embarcados</a:t>
            </a:r>
            <a:endParaRPr sz="1500">
              <a:solidFill>
                <a:srgbClr val="454F5B"/>
              </a:solidFill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9674" y="307036"/>
            <a:ext cx="1900427" cy="95433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4022703" y="1943089"/>
            <a:ext cx="1188600" cy="118800"/>
          </a:xfrm>
          <a:prstGeom prst="rect">
            <a:avLst/>
          </a:prstGeom>
          <a:solidFill>
            <a:srgbClr val="9C7F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114300" y="4691075"/>
            <a:ext cx="3876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Moodle: </a:t>
            </a:r>
            <a:r>
              <a:rPr lang="en">
                <a:solidFill>
                  <a:srgbClr val="0084D1"/>
                </a:solidFill>
              </a:rPr>
              <a:t>devtitans.icomp.ufam.edu.br/moodle</a:t>
            </a:r>
            <a:endParaRPr>
              <a:solidFill>
                <a:srgbClr val="0084D1"/>
              </a:solidFill>
            </a:endParaRPr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500"/>
              <a:buNone/>
              <a:defRPr b="1" sz="3500">
                <a:solidFill>
                  <a:srgbClr val="454F5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/>
        </p:nvSpPr>
        <p:spPr>
          <a:xfrm>
            <a:off x="3919550" y="4125025"/>
            <a:ext cx="3956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Prof. Diogo Soares </a:t>
            </a:r>
            <a:br>
              <a:rPr lang="en">
                <a:solidFill>
                  <a:srgbClr val="454F5B"/>
                </a:solidFill>
              </a:rPr>
            </a:br>
            <a:r>
              <a:rPr i="1" lang="en" sz="1300">
                <a:solidFill>
                  <a:srgbClr val="454F5B"/>
                </a:solidFill>
              </a:rPr>
              <a:t>com base nos materiais </a:t>
            </a:r>
            <a:br>
              <a:rPr i="1" lang="en" sz="1300">
                <a:solidFill>
                  <a:srgbClr val="454F5B"/>
                </a:solidFill>
              </a:rPr>
            </a:br>
            <a:r>
              <a:rPr i="1" lang="en" sz="1300">
                <a:solidFill>
                  <a:srgbClr val="454F5B"/>
                </a:solidFill>
              </a:rPr>
              <a:t>do prof. Dr. Horácio Fernandes</a:t>
            </a:r>
            <a:endParaRPr i="1" sz="1300">
              <a:solidFill>
                <a:srgbClr val="454F5B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diogosoaresm@ufam.edu.br</a:t>
            </a:r>
            <a:r>
              <a:rPr lang="en">
                <a:solidFill>
                  <a:srgbClr val="0084D1"/>
                </a:solidFill>
              </a:rPr>
              <a:t>	</a:t>
            </a:r>
            <a:endParaRPr>
              <a:solidFill>
                <a:srgbClr val="0084D1"/>
              </a:solidFill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911" y="4606958"/>
            <a:ext cx="638250" cy="5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415183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  <a:defRPr b="1" sz="3000">
                <a:solidFill>
                  <a:srgbClr val="454F5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rgbClr val="9C7FBA"/>
              </a:buClr>
              <a:buSzPts val="2000"/>
              <a:buChar char="▣"/>
              <a:defRPr sz="20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9C7FBA"/>
              </a:buClr>
              <a:buSzPts val="1600"/>
              <a:buChar char="▢"/>
              <a:defRPr sz="16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9C7FBA"/>
              </a:buClr>
              <a:buSzPts val="1400"/>
              <a:buChar char="○"/>
              <a:defRPr i="1"/>
            </a:lvl3pPr>
            <a:lvl4pPr indent="-311150" lvl="3" marL="1828800">
              <a:spcBef>
                <a:spcPts val="1600"/>
              </a:spcBef>
              <a:spcAft>
                <a:spcPts val="0"/>
              </a:spcAft>
              <a:buClr>
                <a:srgbClr val="9C7FBA"/>
              </a:buClr>
              <a:buSzPts val="1300"/>
              <a:buChar char="–"/>
              <a:defRPr i="1" sz="13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54F5B"/>
                </a:solidFill>
              </a:defRPr>
            </a:lvl1pPr>
            <a:lvl2pPr lvl="1">
              <a:buNone/>
              <a:defRPr>
                <a:solidFill>
                  <a:srgbClr val="454F5B"/>
                </a:solidFill>
              </a:defRPr>
            </a:lvl2pPr>
            <a:lvl3pPr lvl="2">
              <a:buNone/>
              <a:defRPr>
                <a:solidFill>
                  <a:srgbClr val="454F5B"/>
                </a:solidFill>
              </a:defRPr>
            </a:lvl3pPr>
            <a:lvl4pPr lvl="3">
              <a:buNone/>
              <a:defRPr>
                <a:solidFill>
                  <a:srgbClr val="454F5B"/>
                </a:solidFill>
              </a:defRPr>
            </a:lvl4pPr>
            <a:lvl5pPr lvl="4">
              <a:buNone/>
              <a:defRPr>
                <a:solidFill>
                  <a:srgbClr val="454F5B"/>
                </a:solidFill>
              </a:defRPr>
            </a:lvl5pPr>
            <a:lvl6pPr lvl="5">
              <a:buNone/>
              <a:defRPr>
                <a:solidFill>
                  <a:srgbClr val="454F5B"/>
                </a:solidFill>
              </a:defRPr>
            </a:lvl6pPr>
            <a:lvl7pPr lvl="6">
              <a:buNone/>
              <a:defRPr>
                <a:solidFill>
                  <a:srgbClr val="454F5B"/>
                </a:solidFill>
              </a:defRPr>
            </a:lvl7pPr>
            <a:lvl8pPr lvl="7">
              <a:buNone/>
              <a:defRPr>
                <a:solidFill>
                  <a:srgbClr val="454F5B"/>
                </a:solidFill>
              </a:defRPr>
            </a:lvl8pPr>
            <a:lvl9pPr lvl="8">
              <a:buNone/>
              <a:defRPr>
                <a:solidFill>
                  <a:srgbClr val="454F5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404778" y="814364"/>
            <a:ext cx="1188600" cy="118800"/>
          </a:xfrm>
          <a:prstGeom prst="rect">
            <a:avLst/>
          </a:prstGeom>
          <a:solidFill>
            <a:srgbClr val="9C7F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-5400000">
            <a:off x="8105100" y="4100450"/>
            <a:ext cx="925200" cy="1186500"/>
          </a:xfrm>
          <a:prstGeom prst="round1Rect">
            <a:avLst>
              <a:gd fmla="val 3380" name="adj"/>
            </a:avLst>
          </a:prstGeom>
          <a:solidFill>
            <a:srgbClr val="9C7F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25.png"/><Relationship Id="rId8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28.png"/><Relationship Id="rId13" Type="http://schemas.openxmlformats.org/officeDocument/2006/relationships/image" Target="../media/image26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Relationship Id="rId5" Type="http://schemas.openxmlformats.org/officeDocument/2006/relationships/image" Target="../media/image16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Relationship Id="rId8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Desenvolvimento na Plataforma Android</a:t>
            </a:r>
            <a:endParaRPr sz="23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2600"/>
              <a:t>Sobre a Disciplina</a:t>
            </a:r>
            <a:endParaRPr i="1" sz="26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50" y="2030366"/>
            <a:ext cx="3324001" cy="2236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309" y="1552575"/>
            <a:ext cx="620457" cy="11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2197" y="2154736"/>
            <a:ext cx="706782" cy="85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0150" y="2949053"/>
            <a:ext cx="771525" cy="895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 de Vista da OO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311700" y="1093375"/>
            <a:ext cx="17457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Exemplo:</a:t>
            </a:r>
            <a:endParaRPr/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1329100" y="2325325"/>
            <a:ext cx="1290300" cy="259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Carro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1329100" y="2585725"/>
            <a:ext cx="1290300" cy="848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odelo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laca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1329100" y="3434425"/>
            <a:ext cx="1290300" cy="6909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acelerar()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frear()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buzinar()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148000" y="2336125"/>
            <a:ext cx="11049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</a:rPr>
              <a:t>Classe</a:t>
            </a:r>
            <a:endParaRPr b="1">
              <a:solidFill>
                <a:srgbClr val="454F5B"/>
              </a:solidFill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148000" y="2890675"/>
            <a:ext cx="11049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</a:rPr>
              <a:t>Atributos</a:t>
            </a:r>
            <a:endParaRPr b="1">
              <a:solidFill>
                <a:srgbClr val="454F5B"/>
              </a:solidFill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148000" y="3660775"/>
            <a:ext cx="11049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</a:rPr>
              <a:t>Métodos</a:t>
            </a:r>
            <a:endParaRPr b="1">
              <a:solidFill>
                <a:srgbClr val="454F5B"/>
              </a:solidFill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7286925" y="537850"/>
            <a:ext cx="1290300" cy="1177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ourier New"/>
                <a:ea typeface="Courier New"/>
                <a:cs typeface="Courier New"/>
                <a:sym typeface="Courier New"/>
              </a:rPr>
              <a:t>seuCarro</a:t>
            </a:r>
            <a:endParaRPr b="1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1950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Fusca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NAN-1892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Vermelho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688" y="328613"/>
            <a:ext cx="231457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5175" y="2338388"/>
            <a:ext cx="316230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6429675" y="3603700"/>
            <a:ext cx="1290300" cy="1177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" u="sng">
                <a:latin typeface="Courier New"/>
                <a:ea typeface="Courier New"/>
                <a:cs typeface="Courier New"/>
                <a:sym typeface="Courier New"/>
              </a:rPr>
              <a:t>euCarro</a:t>
            </a:r>
            <a:endParaRPr b="1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1985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DeLorean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OUTATIME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Cinza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5529625" y="164425"/>
            <a:ext cx="2652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</a:rPr>
              <a:t>Objetos da classe Carro</a:t>
            </a:r>
            <a:endParaRPr b="1">
              <a:solidFill>
                <a:srgbClr val="454F5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 de Vista da OO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Na</a:t>
            </a:r>
            <a:r>
              <a:rPr lang="en"/>
              <a:t> POO, </a:t>
            </a:r>
            <a:r>
              <a:rPr b="1" lang="en"/>
              <a:t>objeto</a:t>
            </a:r>
            <a:r>
              <a:rPr lang="en"/>
              <a:t> é uma entidade que </a:t>
            </a:r>
            <a:r>
              <a:rPr b="1" lang="en"/>
              <a:t>combina</a:t>
            </a:r>
            <a:r>
              <a:rPr lang="en"/>
              <a:t> uma estrutura de dados (</a:t>
            </a:r>
            <a:r>
              <a:rPr b="1" lang="en"/>
              <a:t>atributos</a:t>
            </a:r>
            <a:r>
              <a:rPr lang="en"/>
              <a:t>) e um comportamento funcional (</a:t>
            </a:r>
            <a:r>
              <a:rPr b="1" lang="en"/>
              <a:t>métodos</a:t>
            </a:r>
            <a:r>
              <a:rPr lang="en"/>
              <a:t>)‏  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Sistemas são estruturados a partir de objetos que existem no domínio do problema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Um objeto é </a:t>
            </a:r>
            <a:r>
              <a:rPr b="1" lang="en"/>
              <a:t>criado</a:t>
            </a:r>
            <a:r>
              <a:rPr lang="en"/>
              <a:t> com base em uma </a:t>
            </a:r>
            <a:r>
              <a:rPr b="1" lang="en"/>
              <a:t>classe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Assim como, em C, uma variável pode ser criada a partir de uma </a:t>
            </a:r>
            <a:r>
              <a:rPr i="1" lang="en"/>
              <a:t>struct</a:t>
            </a:r>
            <a:r>
              <a:rPr lang="en"/>
              <a:t> (tipo)</a:t>
            </a:r>
            <a:endParaRPr/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 de Vista da OO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387900" y="1245775"/>
            <a:ext cx="5498700" cy="3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 paradigma da orientação a objetos visualiza um sistema de </a:t>
            </a:r>
            <a:r>
              <a:rPr b="1" lang="en"/>
              <a:t>software</a:t>
            </a:r>
            <a:r>
              <a:rPr lang="en"/>
              <a:t> como uma </a:t>
            </a:r>
            <a:r>
              <a:rPr b="1" lang="en"/>
              <a:t>coleção</a:t>
            </a:r>
            <a:r>
              <a:rPr lang="en"/>
              <a:t> de agentes interconectados chamados </a:t>
            </a:r>
            <a:r>
              <a:rPr b="1" lang="en"/>
              <a:t>objetos</a:t>
            </a:r>
            <a:r>
              <a:rPr lang="en"/>
              <a:t>. Cada objeto é responsável por realizar tarefas específicas. É através da interação entre objetos que uma tarefa computacional é realizada.”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(Bezerra, 2015)</a:t>
            </a:r>
            <a:endParaRPr/>
          </a:p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1372">
            <a:off x="5810400" y="1252650"/>
            <a:ext cx="2481475" cy="31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da OO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Diminuir a distância </a:t>
            </a:r>
            <a:r>
              <a:rPr lang="en"/>
              <a:t>conceitual entre o </a:t>
            </a:r>
            <a:r>
              <a:rPr b="1" lang="en"/>
              <a:t>mundo real</a:t>
            </a:r>
            <a:r>
              <a:rPr lang="en"/>
              <a:t> (domínio do problema) e o </a:t>
            </a:r>
            <a:r>
              <a:rPr b="1" lang="en"/>
              <a:t>modelo abstrato</a:t>
            </a:r>
            <a:r>
              <a:rPr lang="en"/>
              <a:t> de solução (domínio da solução)‏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Diminuição do “gap semântico”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Trabalhar com </a:t>
            </a:r>
            <a:r>
              <a:rPr b="1" lang="en"/>
              <a:t>noções intuitivas</a:t>
            </a:r>
            <a:r>
              <a:rPr lang="en"/>
              <a:t> (objetos e ações) durante todo o ciclo de vida do desenvolvimento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Atrasando ao máximo a introdução de conceitos de implementação</a:t>
            </a:r>
            <a:endParaRPr/>
          </a:p>
        </p:txBody>
      </p:sp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Benefícios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311700" y="1169575"/>
            <a:ext cx="8520600" cy="22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Modelagem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Facilita a </a:t>
            </a:r>
            <a:r>
              <a:rPr b="1" lang="en"/>
              <a:t>compreensão</a:t>
            </a:r>
            <a:r>
              <a:rPr lang="en"/>
              <a:t> do problema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Melhora a </a:t>
            </a:r>
            <a:r>
              <a:rPr b="1" lang="en"/>
              <a:t>interação</a:t>
            </a:r>
            <a:r>
              <a:rPr lang="en"/>
              <a:t> entre o cliente e o analista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Melhora a interação entre o analista e o desenvolvedor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Aumenta a </a:t>
            </a:r>
            <a:r>
              <a:rPr b="1" lang="en"/>
              <a:t>consistência</a:t>
            </a:r>
            <a:r>
              <a:rPr lang="en"/>
              <a:t> interna dos resultados da análise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Usa uma </a:t>
            </a:r>
            <a:r>
              <a:rPr b="1" lang="en"/>
              <a:t>representação</a:t>
            </a:r>
            <a:r>
              <a:rPr lang="en"/>
              <a:t> básica consistente para a análise, projeto e implementação (UML – Unified Modeling Language)</a:t>
            </a:r>
            <a:endParaRPr/>
          </a:p>
        </p:txBody>
      </p:sp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311700" y="3074575"/>
            <a:ext cx="8520600" cy="19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Implementação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Programa passa a ser um conjunto de “</a:t>
            </a:r>
            <a:r>
              <a:rPr b="1" lang="en"/>
              <a:t>blocos</a:t>
            </a:r>
            <a:r>
              <a:rPr lang="en"/>
              <a:t>”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Facilita a </a:t>
            </a:r>
            <a:r>
              <a:rPr b="1" lang="en"/>
              <a:t>manutenção</a:t>
            </a:r>
            <a:r>
              <a:rPr lang="en"/>
              <a:t> e </a:t>
            </a:r>
            <a:r>
              <a:rPr b="1" lang="en"/>
              <a:t>expansão</a:t>
            </a:r>
            <a:r>
              <a:rPr lang="en"/>
              <a:t> do código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Melhora a </a:t>
            </a:r>
            <a:r>
              <a:rPr b="1" lang="en"/>
              <a:t>legibilidade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Facilita</a:t>
            </a:r>
            <a:r>
              <a:rPr lang="en"/>
              <a:t> a </a:t>
            </a:r>
            <a:r>
              <a:rPr b="1" lang="en"/>
              <a:t>reutilização</a:t>
            </a:r>
            <a:r>
              <a:rPr lang="en"/>
              <a:t> de códigos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Conceitos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311700" y="1169575"/>
            <a:ext cx="8520600" cy="22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Orientação a objetos possui uma série de </a:t>
            </a:r>
            <a:r>
              <a:rPr b="1" lang="en"/>
              <a:t>conceitos</a:t>
            </a:r>
            <a:r>
              <a:rPr lang="en"/>
              <a:t>, muitos das quais você já pode estar familiarizado: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Classes, Objetos, Atributos, Métodos, Pacotes, Interfaces, Mensagens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Modularidade, Encapsulamento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Construtores e Destrutores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Polimorfismo, Sobrecarga, Sobreposição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Herança e Hierarquia de Classes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Tratamento de Exceções</a:t>
            </a:r>
            <a:endParaRPr/>
          </a:p>
        </p:txBody>
      </p:sp>
      <p:sp>
        <p:nvSpPr>
          <p:cNvPr id="215" name="Google Shape;215;p2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311700" y="3581400"/>
            <a:ext cx="85206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Estes e outros conceitos </a:t>
            </a:r>
            <a:r>
              <a:rPr b="1" lang="en"/>
              <a:t>serão vistos na prática</a:t>
            </a:r>
            <a:r>
              <a:rPr lang="en"/>
              <a:t> </a:t>
            </a:r>
            <a:br>
              <a:rPr lang="en"/>
            </a:br>
            <a:r>
              <a:rPr lang="en"/>
              <a:t>usando a linguagem Java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à Linguagem Java</a:t>
            </a:r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75" y="676275"/>
            <a:ext cx="2613351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Linguagem Java</a:t>
            </a:r>
            <a:endParaRPr/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The Java Language Specification (2020):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Java</a:t>
            </a:r>
            <a:r>
              <a:rPr lang="en"/>
              <a:t> é uma linguagem de </a:t>
            </a:r>
            <a:r>
              <a:rPr b="1" lang="en"/>
              <a:t>uso geral</a:t>
            </a:r>
            <a:r>
              <a:rPr lang="en"/>
              <a:t>, </a:t>
            </a:r>
            <a:r>
              <a:rPr b="1" lang="en"/>
              <a:t>concorrente</a:t>
            </a:r>
            <a:r>
              <a:rPr lang="en"/>
              <a:t>, baseada </a:t>
            </a:r>
            <a:br>
              <a:rPr lang="en"/>
            </a:br>
            <a:r>
              <a:rPr lang="en"/>
              <a:t>em classes e </a:t>
            </a:r>
            <a:r>
              <a:rPr b="1" lang="en"/>
              <a:t>orientada a objetos</a:t>
            </a:r>
            <a:endParaRPr b="1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Criada para ser </a:t>
            </a:r>
            <a:r>
              <a:rPr b="1" lang="en"/>
              <a:t>simples</a:t>
            </a:r>
            <a:endParaRPr b="1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Parecida com C/C++</a:t>
            </a:r>
            <a:r>
              <a:rPr lang="en"/>
              <a:t> mas organizada de forma diferente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Possui </a:t>
            </a:r>
            <a:r>
              <a:rPr b="1" lang="en"/>
              <a:t>tipagem forte e estática</a:t>
            </a:r>
            <a:endParaRPr b="1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Linguagem de </a:t>
            </a:r>
            <a:r>
              <a:rPr b="1" lang="en"/>
              <a:t>alto nível</a:t>
            </a:r>
            <a:r>
              <a:rPr lang="en"/>
              <a:t>, em que os detalhes de representação da máquina não estão disponíveis ao programador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Possui </a:t>
            </a:r>
            <a:r>
              <a:rPr b="1" lang="en"/>
              <a:t>gerenciamento automático de memória</a:t>
            </a:r>
            <a:r>
              <a:rPr lang="en"/>
              <a:t> (coletor de lixo)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É compilada para um </a:t>
            </a:r>
            <a:r>
              <a:rPr b="1" lang="en"/>
              <a:t>bytecode</a:t>
            </a:r>
            <a:r>
              <a:rPr lang="en"/>
              <a:t>, executado por uma </a:t>
            </a:r>
            <a:r>
              <a:rPr b="1" lang="en"/>
              <a:t>máquina virtual</a:t>
            </a:r>
            <a:endParaRPr b="1"/>
          </a:p>
        </p:txBody>
      </p:sp>
      <p:sp>
        <p:nvSpPr>
          <p:cNvPr id="229" name="Google Shape;229;p2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800" y="257175"/>
            <a:ext cx="1924900" cy="260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6306" y="589721"/>
            <a:ext cx="492828" cy="88708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/>
          <p:nvPr/>
        </p:nvSpPr>
        <p:spPr>
          <a:xfrm>
            <a:off x="4981575" y="173850"/>
            <a:ext cx="1467000" cy="466800"/>
          </a:xfrm>
          <a:prstGeom prst="wedgeRoundRectCallout">
            <a:avLst>
              <a:gd fmla="val 52587" name="adj1"/>
              <a:gd fmla="val 112725" name="adj2"/>
              <a:gd fmla="val 0" name="adj3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Hi! I’m Duke, the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Java Mascot</a:t>
            </a:r>
            <a:endParaRPr sz="1200"/>
          </a:p>
        </p:txBody>
      </p:sp>
      <p:sp>
        <p:nvSpPr>
          <p:cNvPr id="233" name="Google Shape;233;p29"/>
          <p:cNvSpPr txBox="1"/>
          <p:nvPr/>
        </p:nvSpPr>
        <p:spPr>
          <a:xfrm>
            <a:off x="8040075" y="2790825"/>
            <a:ext cx="1103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454F5B"/>
                </a:solidFill>
              </a:rPr>
              <a:t>Java Logo</a:t>
            </a:r>
            <a:endParaRPr i="1" sz="1100">
              <a:solidFill>
                <a:srgbClr val="454F5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Linguagem Java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11700" y="1550575"/>
            <a:ext cx="4536600" cy="31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GOSLING, J.</a:t>
            </a:r>
            <a:r>
              <a:rPr lang="en"/>
              <a:t>;</a:t>
            </a:r>
            <a:r>
              <a:rPr lang="en"/>
              <a:t> JOY, B.</a:t>
            </a:r>
            <a:r>
              <a:rPr lang="en"/>
              <a:t>;</a:t>
            </a:r>
            <a:r>
              <a:rPr lang="en"/>
              <a:t> STEELE, G.; BRACHA, G.; BUCKLEY, A. SMITH, D.; BIERMAN, G. </a:t>
            </a:r>
            <a:r>
              <a:rPr b="1" i="1" lang="en"/>
              <a:t>The Java Language Specification</a:t>
            </a:r>
            <a:r>
              <a:rPr lang="en"/>
              <a:t>, Java SE 14 Edition. Oracle, 2020.   </a:t>
            </a:r>
            <a:endParaRPr/>
          </a:p>
          <a:p>
            <a:pPr indent="-355600" lvl="0" marL="457200" rtl="0" algn="l">
              <a:spcBef>
                <a:spcPts val="2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Disponível online: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>
                <a:solidFill>
                  <a:srgbClr val="0084D1"/>
                </a:solidFill>
              </a:rPr>
              <a:t>https://docs.oracle.com/javase/specs/</a:t>
            </a:r>
            <a:endParaRPr>
              <a:solidFill>
                <a:srgbClr val="0084D1"/>
              </a:solidFill>
            </a:endParaRPr>
          </a:p>
        </p:txBody>
      </p:sp>
      <p:sp>
        <p:nvSpPr>
          <p:cNvPr id="240" name="Google Shape;240;p3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16601">
            <a:off x="5267400" y="718829"/>
            <a:ext cx="2831643" cy="3705841"/>
          </a:xfrm>
          <a:prstGeom prst="rect">
            <a:avLst/>
          </a:prstGeom>
          <a:noFill/>
          <a:ln cap="flat" cmpd="sng" w="9525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Compilação Virtual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311700" y="1398175"/>
            <a:ext cx="85206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Linguagens compiladas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C/C++, Rust, Pascal, Fortran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Programas são compilados para um </a:t>
            </a:r>
            <a:r>
              <a:rPr b="1" lang="en"/>
              <a:t>código binário</a:t>
            </a:r>
            <a:r>
              <a:rPr lang="en"/>
              <a:t> (linguagem de máquina) executado diretamente pelo processador do computador</a:t>
            </a:r>
            <a:endParaRPr/>
          </a:p>
        </p:txBody>
      </p:sp>
      <p:sp>
        <p:nvSpPr>
          <p:cNvPr id="248" name="Google Shape;248;p3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311700" y="3045100"/>
            <a:ext cx="8520600" cy="1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Linguagens interpretadas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JavaScript, PHP, Bash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Programas são </a:t>
            </a:r>
            <a:r>
              <a:rPr b="1" lang="en"/>
              <a:t>lidos por um interpretador</a:t>
            </a:r>
            <a:r>
              <a:rPr lang="en"/>
              <a:t> (um programa) que lê o </a:t>
            </a:r>
            <a:br>
              <a:rPr lang="en"/>
            </a:br>
            <a:r>
              <a:rPr lang="en"/>
              <a:t>código-fonte e diz para o computador o que ele deve fazer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 o Objetivo da Disciplina?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093375"/>
            <a:ext cx="85206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Objetivo Geral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Ao final deste curso, espera-se que o aluno seja capaz de: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Desenvolver</a:t>
            </a:r>
            <a:r>
              <a:rPr lang="en"/>
              <a:t> aplicativos usando a plataforma </a:t>
            </a:r>
            <a:r>
              <a:rPr b="1" lang="en"/>
              <a:t>Android</a:t>
            </a:r>
            <a:endParaRPr b="1"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2217325"/>
            <a:ext cx="8520600" cy="21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Objetivos Específicos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Relembrar</a:t>
            </a:r>
            <a:r>
              <a:rPr lang="en"/>
              <a:t> os conhecimentos em Orientação a Objetos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Relembrar os conhecimentos em programação usando a linguagem Java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Instalar e identificar os componentes do IDE Android Studio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Criar um dispositivo Android virtual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Aprender e usar os principais conceitos da plataforma Android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activities, intents, views, etc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Criar interfaces gráficas no Android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Desenvolver aplicativos com uso de banco de dados local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Compilação Virtual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311700" y="1398175"/>
            <a:ext cx="8520600" cy="16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Java: Compilação Virtual</a:t>
            </a:r>
            <a:endParaRPr/>
          </a:p>
          <a:p>
            <a:pPr indent="-330200" lvl="1" marL="914400" rtl="0" algn="l">
              <a:spcBef>
                <a:spcPts val="5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código-fonte é </a:t>
            </a:r>
            <a:r>
              <a:rPr b="1" lang="en"/>
              <a:t>compilado para o código binário</a:t>
            </a:r>
            <a:r>
              <a:rPr lang="en"/>
              <a:t> de uma máquina virtual.</a:t>
            </a:r>
            <a:endParaRPr/>
          </a:p>
          <a:p>
            <a:pPr indent="-330200" lvl="1" marL="914400" rtl="0" algn="l">
              <a:spcBef>
                <a:spcPts val="5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Este código compilado é chamado de </a:t>
            </a:r>
            <a:r>
              <a:rPr b="1" lang="en"/>
              <a:t>bytecode</a:t>
            </a:r>
            <a:endParaRPr/>
          </a:p>
          <a:p>
            <a:pPr indent="-330200" lvl="1" marL="914400" rtl="0" algn="l">
              <a:spcBef>
                <a:spcPts val="5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Uma máquina virtual (um programa) </a:t>
            </a:r>
            <a:r>
              <a:rPr b="1" lang="en"/>
              <a:t>lê o bytecode</a:t>
            </a:r>
            <a:r>
              <a:rPr lang="en"/>
              <a:t> e diz para o computador o que ele deve fazer</a:t>
            </a:r>
            <a:endParaRPr/>
          </a:p>
        </p:txBody>
      </p:sp>
      <p:sp>
        <p:nvSpPr>
          <p:cNvPr id="256" name="Google Shape;256;p3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50" y="3819525"/>
            <a:ext cx="6286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/>
        </p:nvSpPr>
        <p:spPr>
          <a:xfrm>
            <a:off x="1828850" y="3724500"/>
            <a:ext cx="55245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2"/>
                </a:solidFill>
              </a:rPr>
              <a:t>Nota: em sua implementação atual, a linguagem </a:t>
            </a:r>
            <a:r>
              <a:rPr b="1" i="1" lang="en" sz="1600">
                <a:solidFill>
                  <a:schemeClr val="dk2"/>
                </a:solidFill>
              </a:rPr>
              <a:t>Python</a:t>
            </a:r>
            <a:r>
              <a:rPr i="1" lang="en" sz="1600">
                <a:solidFill>
                  <a:schemeClr val="dk2"/>
                </a:solidFill>
              </a:rPr>
              <a:t> também usa um esquema de compilação virtual</a:t>
            </a:r>
            <a:endParaRPr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/>
          <p:nvPr/>
        </p:nvSpPr>
        <p:spPr>
          <a:xfrm flipH="1" rot="-1125486">
            <a:off x="2513988" y="1680605"/>
            <a:ext cx="1126959" cy="606789"/>
          </a:xfrm>
          <a:prstGeom prst="leftArrow">
            <a:avLst>
              <a:gd fmla="val 57089" name="adj1"/>
              <a:gd fmla="val 5586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264" name="Google Shape;264;p3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Compilação Virtual</a:t>
            </a:r>
            <a:endParaRPr/>
          </a:p>
        </p:txBody>
      </p:sp>
      <p:sp>
        <p:nvSpPr>
          <p:cNvPr id="265" name="Google Shape;265;p33"/>
          <p:cNvSpPr txBox="1"/>
          <p:nvPr>
            <p:ph idx="12" type="sldNum"/>
          </p:nvPr>
        </p:nvSpPr>
        <p:spPr>
          <a:xfrm>
            <a:off x="743423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3"/>
          <p:cNvSpPr/>
          <p:nvPr/>
        </p:nvSpPr>
        <p:spPr>
          <a:xfrm>
            <a:off x="406950" y="1532475"/>
            <a:ext cx="1800900" cy="1315500"/>
          </a:xfrm>
          <a:prstGeom prst="rect">
            <a:avLst/>
          </a:prstGeom>
          <a:solidFill>
            <a:srgbClr val="F3F3F3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Carro {</a:t>
            </a:r>
            <a:endParaRPr b="1" sz="13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3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ano</a:t>
            </a:r>
            <a:r>
              <a:rPr b="1" lang="en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b="1" sz="13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 </a:t>
            </a:r>
            <a:r>
              <a:rPr b="1" lang="en" sz="1300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en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 </a:t>
            </a:r>
            <a:r>
              <a:rPr b="1" lang="en" sz="1300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placa</a:t>
            </a:r>
            <a:r>
              <a:rPr b="1" lang="en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 </a:t>
            </a:r>
            <a:r>
              <a:rPr b="1" lang="en" sz="1300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cor</a:t>
            </a:r>
            <a:r>
              <a:rPr b="1" lang="en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3782051" y="1017222"/>
            <a:ext cx="2186700" cy="1259100"/>
          </a:xfrm>
          <a:prstGeom prst="rect">
            <a:avLst/>
          </a:prstGeom>
          <a:solidFill>
            <a:srgbClr val="F3F3F3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  </a:t>
            </a:r>
            <a:r>
              <a:rPr b="1"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 fe ba be 00 00 </a:t>
            </a:r>
            <a:endParaRPr b="1" sz="11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0010  </a:t>
            </a:r>
            <a:r>
              <a:rPr b="1"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43 61 72 72 6f 07</a:t>
            </a:r>
            <a:endParaRPr b="1" sz="11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0020  </a:t>
            </a:r>
            <a:r>
              <a:rPr b="1"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6c 61 6e 67 2f 4f</a:t>
            </a:r>
            <a:endParaRPr b="1" sz="11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0030  </a:t>
            </a:r>
            <a:r>
              <a:rPr b="1"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64 65 6c 6f 01 00</a:t>
            </a:r>
            <a:endParaRPr b="1" sz="11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0040  </a:t>
            </a:r>
            <a:r>
              <a:rPr b="1"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67 2f 53 74 72 69</a:t>
            </a:r>
            <a:endParaRPr b="1" sz="11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0050  </a:t>
            </a:r>
            <a:r>
              <a:rPr b="1"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61 01 00 03 61 6e</a:t>
            </a:r>
            <a:endParaRPr b="1" sz="11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0060  </a:t>
            </a:r>
            <a:r>
              <a:rPr b="1"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6e 69 74 3e 01 00</a:t>
            </a:r>
            <a:endParaRPr b="1" sz="11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7427025" y="975716"/>
            <a:ext cx="1439400" cy="1619400"/>
          </a:xfrm>
          <a:prstGeom prst="rect">
            <a:avLst/>
          </a:prstGeom>
          <a:solidFill>
            <a:srgbClr val="FFFFFF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69" name="Google Shape;269;p33"/>
          <p:cNvGrpSpPr/>
          <p:nvPr/>
        </p:nvGrpSpPr>
        <p:grpSpPr>
          <a:xfrm>
            <a:off x="7523342" y="1307479"/>
            <a:ext cx="1246766" cy="1246766"/>
            <a:chOff x="304200" y="5774400"/>
            <a:chExt cx="1584000" cy="1584000"/>
          </a:xfrm>
        </p:grpSpPr>
        <p:pic>
          <p:nvPicPr>
            <p:cNvPr id="270" name="Google Shape;270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200" y="5774400"/>
              <a:ext cx="1584000" cy="158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660599">
              <a:off x="812520" y="6037560"/>
              <a:ext cx="478800" cy="478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2" name="Google Shape;272;p33"/>
          <p:cNvSpPr/>
          <p:nvPr/>
        </p:nvSpPr>
        <p:spPr>
          <a:xfrm>
            <a:off x="1328844" y="3337916"/>
            <a:ext cx="4482900" cy="1619400"/>
          </a:xfrm>
          <a:prstGeom prst="rect">
            <a:avLst/>
          </a:prstGeom>
          <a:solidFill>
            <a:srgbClr val="FFFFFF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3" name="Google Shape;27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5228" y="3692092"/>
            <a:ext cx="4370198" cy="125944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3"/>
          <p:cNvSpPr/>
          <p:nvPr/>
        </p:nvSpPr>
        <p:spPr>
          <a:xfrm>
            <a:off x="6562225" y="3109325"/>
            <a:ext cx="1372200" cy="1619400"/>
          </a:xfrm>
          <a:prstGeom prst="rect">
            <a:avLst/>
          </a:prstGeom>
          <a:solidFill>
            <a:srgbClr val="FFFFFF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275" name="Google Shape;275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71607" y="3151826"/>
            <a:ext cx="773228" cy="154647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/>
          <p:nvPr/>
        </p:nvSpPr>
        <p:spPr>
          <a:xfrm>
            <a:off x="645750" y="952500"/>
            <a:ext cx="13233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54F5B"/>
                </a:solidFill>
              </a:rPr>
              <a:t>Código-Fonte</a:t>
            </a:r>
            <a:endParaRPr b="1" sz="1300">
              <a:solidFill>
                <a:srgbClr val="454F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54F5B"/>
                </a:solidFill>
              </a:rPr>
              <a:t>(Carro.java)</a:t>
            </a:r>
            <a:endParaRPr b="1" sz="1300">
              <a:solidFill>
                <a:srgbClr val="454F5B"/>
              </a:solidFill>
            </a:endParaRPr>
          </a:p>
        </p:txBody>
      </p:sp>
      <p:sp>
        <p:nvSpPr>
          <p:cNvPr id="277" name="Google Shape;277;p33"/>
          <p:cNvSpPr txBox="1"/>
          <p:nvPr/>
        </p:nvSpPr>
        <p:spPr>
          <a:xfrm>
            <a:off x="2322150" y="1028700"/>
            <a:ext cx="13233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54F5B"/>
                </a:solidFill>
              </a:rPr>
              <a:t>Compilação</a:t>
            </a:r>
            <a:br>
              <a:rPr b="1" lang="en" sz="1300">
                <a:solidFill>
                  <a:srgbClr val="454F5B"/>
                </a:solidFill>
              </a:rPr>
            </a:br>
            <a:r>
              <a:rPr b="1" lang="en" sz="1300">
                <a:solidFill>
                  <a:srgbClr val="454F5B"/>
                </a:solidFill>
              </a:rPr>
              <a:t>Virtual</a:t>
            </a:r>
            <a:endParaRPr b="1" sz="1300">
              <a:solidFill>
                <a:srgbClr val="454F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54F5B"/>
                </a:solidFill>
              </a:rPr>
              <a:t>(javac)</a:t>
            </a:r>
            <a:endParaRPr b="1" sz="1300">
              <a:solidFill>
                <a:srgbClr val="454F5B"/>
              </a:solidFill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4213901" y="445647"/>
            <a:ext cx="13233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54F5B"/>
                </a:solidFill>
              </a:rPr>
              <a:t>Bytecode</a:t>
            </a:r>
            <a:endParaRPr b="1" sz="1300">
              <a:solidFill>
                <a:srgbClr val="454F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54F5B"/>
                </a:solidFill>
              </a:rPr>
              <a:t>(Carro.class)</a:t>
            </a:r>
            <a:endParaRPr b="1" sz="1300">
              <a:solidFill>
                <a:srgbClr val="454F5B"/>
              </a:solidFill>
            </a:endParaRPr>
          </a:p>
        </p:txBody>
      </p:sp>
      <p:sp>
        <p:nvSpPr>
          <p:cNvPr id="279" name="Google Shape;279;p33"/>
          <p:cNvSpPr txBox="1"/>
          <p:nvPr/>
        </p:nvSpPr>
        <p:spPr>
          <a:xfrm>
            <a:off x="6031400" y="591725"/>
            <a:ext cx="132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54F5B"/>
                </a:solidFill>
              </a:rPr>
              <a:t>Máquina</a:t>
            </a:r>
            <a:br>
              <a:rPr b="1" lang="en" sz="1300">
                <a:solidFill>
                  <a:srgbClr val="454F5B"/>
                </a:solidFill>
              </a:rPr>
            </a:br>
            <a:r>
              <a:rPr b="1" lang="en" sz="1300">
                <a:solidFill>
                  <a:srgbClr val="454F5B"/>
                </a:solidFill>
              </a:rPr>
              <a:t>Virtual</a:t>
            </a:r>
            <a:endParaRPr b="1" sz="1300">
              <a:solidFill>
                <a:srgbClr val="454F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54F5B"/>
                </a:solidFill>
              </a:rPr>
              <a:t>(JVM)</a:t>
            </a:r>
            <a:endParaRPr b="1" sz="1300">
              <a:solidFill>
                <a:srgbClr val="454F5B"/>
              </a:solidFill>
            </a:endParaRPr>
          </a:p>
        </p:txBody>
      </p:sp>
      <p:sp>
        <p:nvSpPr>
          <p:cNvPr id="280" name="Google Shape;280;p33"/>
          <p:cNvSpPr txBox="1"/>
          <p:nvPr/>
        </p:nvSpPr>
        <p:spPr>
          <a:xfrm>
            <a:off x="3216144" y="3362325"/>
            <a:ext cx="708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454F5B"/>
                </a:solidFill>
              </a:rPr>
              <a:t>Linux</a:t>
            </a:r>
            <a:endParaRPr i="1" sz="1300">
              <a:solidFill>
                <a:srgbClr val="454F5B"/>
              </a:solidFill>
            </a:endParaRPr>
          </a:p>
        </p:txBody>
      </p:sp>
      <p:sp>
        <p:nvSpPr>
          <p:cNvPr id="281" name="Google Shape;281;p33"/>
          <p:cNvSpPr txBox="1"/>
          <p:nvPr/>
        </p:nvSpPr>
        <p:spPr>
          <a:xfrm rot="-5400000">
            <a:off x="6275328" y="3763625"/>
            <a:ext cx="1011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454F5B"/>
                </a:solidFill>
              </a:rPr>
              <a:t>Android</a:t>
            </a:r>
            <a:endParaRPr i="1" sz="1300">
              <a:solidFill>
                <a:srgbClr val="454F5B"/>
              </a:solidFill>
            </a:endParaRPr>
          </a:p>
        </p:txBody>
      </p:sp>
      <p:sp>
        <p:nvSpPr>
          <p:cNvPr id="282" name="Google Shape;282;p33"/>
          <p:cNvSpPr txBox="1"/>
          <p:nvPr/>
        </p:nvSpPr>
        <p:spPr>
          <a:xfrm>
            <a:off x="7640925" y="1005525"/>
            <a:ext cx="1011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454F5B"/>
                </a:solidFill>
              </a:rPr>
              <a:t>Windows</a:t>
            </a:r>
            <a:endParaRPr i="1" sz="1300">
              <a:solidFill>
                <a:srgbClr val="454F5B"/>
              </a:solidFill>
            </a:endParaRPr>
          </a:p>
        </p:txBody>
      </p:sp>
      <p:pic>
        <p:nvPicPr>
          <p:cNvPr id="283" name="Google Shape;283;p33"/>
          <p:cNvPicPr preferRelativeResize="0"/>
          <p:nvPr/>
        </p:nvPicPr>
        <p:blipFill rotWithShape="1">
          <a:blip r:embed="rId7">
            <a:alphaModFix/>
          </a:blip>
          <a:srcRect b="0" l="39" r="39" t="0"/>
          <a:stretch/>
        </p:blipFill>
        <p:spPr>
          <a:xfrm>
            <a:off x="2715762" y="1725837"/>
            <a:ext cx="548700" cy="56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/>
          <p:nvPr/>
        </p:nvSpPr>
        <p:spPr>
          <a:xfrm flipH="1" rot="915">
            <a:off x="6160921" y="1167924"/>
            <a:ext cx="1127100" cy="606900"/>
          </a:xfrm>
          <a:prstGeom prst="leftArrow">
            <a:avLst>
              <a:gd fmla="val 57089" name="adj1"/>
              <a:gd fmla="val 5586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285" name="Google Shape;285;p33"/>
          <p:cNvSpPr/>
          <p:nvPr/>
        </p:nvSpPr>
        <p:spPr>
          <a:xfrm flipH="1" rot="3332316">
            <a:off x="5803990" y="2379120"/>
            <a:ext cx="939470" cy="606953"/>
          </a:xfrm>
          <a:prstGeom prst="leftArrow">
            <a:avLst>
              <a:gd fmla="val 57089" name="adj1"/>
              <a:gd fmla="val 5586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286" name="Google Shape;286;p33"/>
          <p:cNvSpPr/>
          <p:nvPr/>
        </p:nvSpPr>
        <p:spPr>
          <a:xfrm flipH="1" rot="5401046">
            <a:off x="4403563" y="2513425"/>
            <a:ext cx="985800" cy="606900"/>
          </a:xfrm>
          <a:prstGeom prst="leftArrow">
            <a:avLst>
              <a:gd fmla="val 57089" name="adj1"/>
              <a:gd fmla="val 5586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pic>
        <p:nvPicPr>
          <p:cNvPr id="287" name="Google Shape;287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7">
            <a:off x="5986486" y="2344043"/>
            <a:ext cx="548641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02150" y="1197050"/>
            <a:ext cx="548639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22143" y="2371825"/>
            <a:ext cx="548639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Java: Onde Funciona</a:t>
            </a:r>
            <a:endParaRPr/>
          </a:p>
        </p:txBody>
      </p:sp>
      <p:sp>
        <p:nvSpPr>
          <p:cNvPr id="295" name="Google Shape;295;p34"/>
          <p:cNvSpPr txBox="1"/>
          <p:nvPr>
            <p:ph idx="1" type="body"/>
          </p:nvPr>
        </p:nvSpPr>
        <p:spPr>
          <a:xfrm>
            <a:off x="311700" y="1093375"/>
            <a:ext cx="37839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Java funciona em diversos </a:t>
            </a:r>
            <a:br>
              <a:rPr lang="en"/>
            </a:br>
            <a:r>
              <a:rPr lang="en"/>
              <a:t>dispositivos: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Sistemas Operacionais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Smartphones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TVs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Sensores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Navegadores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Servidores Web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Lego MindStorms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Blu-Ray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Muitos outros</a:t>
            </a:r>
            <a:endParaRPr/>
          </a:p>
        </p:txBody>
      </p:sp>
      <p:sp>
        <p:nvSpPr>
          <p:cNvPr id="296" name="Google Shape;296;p3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7" name="Google Shape;2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5290" y="129935"/>
            <a:ext cx="1193181" cy="1257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8884" y="310765"/>
            <a:ext cx="954232" cy="89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3989" y="1931612"/>
            <a:ext cx="1060397" cy="106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3383" y="2128169"/>
            <a:ext cx="1076995" cy="803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95800" y="2174177"/>
            <a:ext cx="1060400" cy="85387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4"/>
          <p:cNvSpPr txBox="1"/>
          <p:nvPr/>
        </p:nvSpPr>
        <p:spPr>
          <a:xfrm>
            <a:off x="4997288" y="1289125"/>
            <a:ext cx="1153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</a:rPr>
              <a:t>Linux</a:t>
            </a:r>
            <a:endParaRPr b="1" sz="1200">
              <a:solidFill>
                <a:srgbClr val="454F5B"/>
              </a:solidFill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6394980" y="1289125"/>
            <a:ext cx="1153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</a:rPr>
              <a:t>MacOS</a:t>
            </a:r>
            <a:endParaRPr b="1" sz="1200">
              <a:solidFill>
                <a:srgbClr val="454F5B"/>
              </a:solidFill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7749100" y="1289125"/>
            <a:ext cx="1153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</a:rPr>
              <a:t>Windows</a:t>
            </a:r>
            <a:endParaRPr b="1" sz="1200">
              <a:solidFill>
                <a:srgbClr val="454F5B"/>
              </a:solidFill>
            </a:endParaRPr>
          </a:p>
        </p:txBody>
      </p:sp>
      <p:pic>
        <p:nvPicPr>
          <p:cNvPr id="305" name="Google Shape;30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0275" y="1959104"/>
            <a:ext cx="954250" cy="109425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4"/>
          <p:cNvSpPr txBox="1"/>
          <p:nvPr/>
        </p:nvSpPr>
        <p:spPr>
          <a:xfrm>
            <a:off x="3610500" y="2991788"/>
            <a:ext cx="1153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</a:rPr>
              <a:t>Android</a:t>
            </a:r>
            <a:endParaRPr b="1" sz="1200">
              <a:solidFill>
                <a:srgbClr val="454F5B"/>
              </a:solidFill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4997288" y="2991788"/>
            <a:ext cx="1153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</a:rPr>
              <a:t>TVs Digitais</a:t>
            </a:r>
            <a:endParaRPr b="1" sz="1200">
              <a:solidFill>
                <a:srgbClr val="454F5B"/>
              </a:solidFill>
            </a:endParaRPr>
          </a:p>
        </p:txBody>
      </p:sp>
      <p:sp>
        <p:nvSpPr>
          <p:cNvPr id="308" name="Google Shape;308;p34"/>
          <p:cNvSpPr txBox="1"/>
          <p:nvPr/>
        </p:nvSpPr>
        <p:spPr>
          <a:xfrm>
            <a:off x="6394980" y="2991788"/>
            <a:ext cx="1153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</a:rPr>
              <a:t>Sensores</a:t>
            </a:r>
            <a:endParaRPr b="1" sz="1200">
              <a:solidFill>
                <a:srgbClr val="454F5B"/>
              </a:solidFill>
            </a:endParaRPr>
          </a:p>
        </p:txBody>
      </p:sp>
      <p:sp>
        <p:nvSpPr>
          <p:cNvPr id="309" name="Google Shape;309;p34"/>
          <p:cNvSpPr txBox="1"/>
          <p:nvPr/>
        </p:nvSpPr>
        <p:spPr>
          <a:xfrm>
            <a:off x="7749100" y="2991788"/>
            <a:ext cx="1153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</a:rPr>
              <a:t>Servidores Web</a:t>
            </a:r>
            <a:endParaRPr b="1" sz="1200">
              <a:solidFill>
                <a:srgbClr val="454F5B"/>
              </a:solidFill>
            </a:endParaRPr>
          </a:p>
        </p:txBody>
      </p:sp>
      <p:pic>
        <p:nvPicPr>
          <p:cNvPr id="310" name="Google Shape;310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0800" y="3591162"/>
            <a:ext cx="1193200" cy="86302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4"/>
          <p:cNvSpPr txBox="1"/>
          <p:nvPr/>
        </p:nvSpPr>
        <p:spPr>
          <a:xfrm>
            <a:off x="3610500" y="4576888"/>
            <a:ext cx="1153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</a:rPr>
              <a:t>Lego</a:t>
            </a:r>
            <a:br>
              <a:rPr b="1" lang="en" sz="1200">
                <a:solidFill>
                  <a:srgbClr val="454F5B"/>
                </a:solidFill>
              </a:rPr>
            </a:br>
            <a:r>
              <a:rPr b="1" lang="en" sz="1200">
                <a:solidFill>
                  <a:srgbClr val="454F5B"/>
                </a:solidFill>
              </a:rPr>
              <a:t>Mindstorms</a:t>
            </a:r>
            <a:endParaRPr b="1" sz="1200">
              <a:solidFill>
                <a:srgbClr val="454F5B"/>
              </a:solidFill>
            </a:endParaRPr>
          </a:p>
        </p:txBody>
      </p:sp>
      <p:pic>
        <p:nvPicPr>
          <p:cNvPr id="312" name="Google Shape;312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43988" y="3833067"/>
            <a:ext cx="1060399" cy="47563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4"/>
          <p:cNvSpPr txBox="1"/>
          <p:nvPr/>
        </p:nvSpPr>
        <p:spPr>
          <a:xfrm>
            <a:off x="4997288" y="4576888"/>
            <a:ext cx="1153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</a:rPr>
              <a:t>Blu-Ray</a:t>
            </a:r>
            <a:endParaRPr b="1" sz="1200">
              <a:solidFill>
                <a:srgbClr val="454F5B"/>
              </a:solidFill>
            </a:endParaRPr>
          </a:p>
        </p:txBody>
      </p:sp>
      <p:pic>
        <p:nvPicPr>
          <p:cNvPr id="314" name="Google Shape;314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212728" y="2261800"/>
            <a:ext cx="590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33374" y="3647907"/>
            <a:ext cx="1076999" cy="82653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4"/>
          <p:cNvSpPr txBox="1"/>
          <p:nvPr/>
        </p:nvSpPr>
        <p:spPr>
          <a:xfrm>
            <a:off x="6394980" y="4576888"/>
            <a:ext cx="1153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</a:rPr>
              <a:t>Cartões</a:t>
            </a:r>
            <a:endParaRPr b="1" sz="1200">
              <a:solidFill>
                <a:srgbClr val="454F5B"/>
              </a:solidFill>
            </a:endParaRPr>
          </a:p>
        </p:txBody>
      </p:sp>
      <p:pic>
        <p:nvPicPr>
          <p:cNvPr id="317" name="Google Shape;317;p3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43988" y="143953"/>
            <a:ext cx="1060400" cy="1228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Bytecode</a:t>
            </a:r>
            <a:endParaRPr/>
          </a:p>
        </p:txBody>
      </p:sp>
      <p:sp>
        <p:nvSpPr>
          <p:cNvPr id="323" name="Google Shape;323;p35"/>
          <p:cNvSpPr txBox="1"/>
          <p:nvPr>
            <p:ph idx="1" type="body"/>
          </p:nvPr>
        </p:nvSpPr>
        <p:spPr>
          <a:xfrm>
            <a:off x="311700" y="1093375"/>
            <a:ext cx="8520600" cy="3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</a:t>
            </a:r>
            <a:r>
              <a:rPr lang="en"/>
              <a:t>rquivos Java</a:t>
            </a:r>
            <a:br>
              <a:rPr lang="en"/>
            </a:br>
            <a:r>
              <a:rPr b="1" lang="en"/>
              <a:t>Compilados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Extensão </a:t>
            </a:r>
            <a:r>
              <a:rPr b="1" lang="en"/>
              <a:t>.class</a:t>
            </a:r>
            <a:endParaRPr b="1"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Representação compacta de uma espécie de linguagem assembly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Contém instruções</a:t>
            </a:r>
            <a:r>
              <a:rPr lang="en"/>
              <a:t>, uma tabela de símbolos e outras informações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Você pode ver os detalhes de um bytecode (incluindo as instruções) usando o comando: </a:t>
            </a:r>
            <a:r>
              <a:rPr lang="en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javap -v &lt;Arquivo.class&gt;</a:t>
            </a:r>
            <a:endParaRPr>
              <a:solidFill>
                <a:srgbClr val="38761D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Possuem </a:t>
            </a:r>
            <a:r>
              <a:rPr b="1" lang="en"/>
              <a:t>código binário</a:t>
            </a:r>
            <a:r>
              <a:rPr lang="en"/>
              <a:t> que será executado pela </a:t>
            </a:r>
            <a:br>
              <a:rPr lang="en"/>
            </a:br>
            <a:r>
              <a:rPr lang="en"/>
              <a:t>Máquina Virtual Java</a:t>
            </a:r>
            <a:endParaRPr/>
          </a:p>
        </p:txBody>
      </p:sp>
      <p:sp>
        <p:nvSpPr>
          <p:cNvPr id="324" name="Google Shape;324;p3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2905125" y="94875"/>
            <a:ext cx="6153300" cy="2200800"/>
          </a:xfrm>
          <a:prstGeom prst="rect">
            <a:avLst/>
          </a:prstGeom>
          <a:solidFill>
            <a:srgbClr val="FFFFFF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00000000  ca fe ba be 00 00 00 33  00 15 07 00 02 01 00 05  |.......3........|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00000010  43 61 72 72 6f 07 00 04  01 00 10 6a 61 76 61 2f  |Carro......java/|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0000020  6c 61 6e 67 2f 4f 62 6a  65 63 74 01 00 06 6d 6f  |lang/Object...mo|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00000030  64 65 6c 6f 01 00 12 4c  6a 61 76 61 2f 6c 61 6e  |delo...Ljava/lan|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00000040  67 2f 53 74 72 69 6e 67  3b 01 00 05 6d 61 72 63  |g/String;...marc|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00000050  61 01 00 03 61 6e 6f 01  00 01 49 01 00 06 3c 69  |a...ano...I...&lt;i|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00000060  6e 69 74 3e 01 00 03 28  29 56 01 00 04 43 6f 64  |nit&gt;...()V...Cod|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00000070  65 0a 00 03 00 0e 0c 00  0a 00 0b 01 00 0f 4c 69  |e.............Li|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00000080  6e 65 4e 75 6d 62 65 72  54 61 62 6c 65 01 00 12  |neNumberTable...|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00000090  4c 6f 63 61 6c 56 61 72  69 61 62 6c 65 54 61 62  |LocalVariableTab|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000000a0  6c 65 01 00 04 74 68 69  73 01 00 07 4c 43 61 72  |le...this...LCar|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000000b0  72 6f 3b 01 00 0a 53 6f  75 72 63 65 46 69 6c 65  |ro;...SourceFile|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000000c0  01 00 0a 43 61 72 72 6f  2e 6a 61 76 61 00 20 00  |...Carro.java. .|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000000d0  01 00 03 00 00 00 03 00  00 00 05 00 06 00 00 00  |................|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326" name="Google Shape;326;p35"/>
          <p:cNvPicPr preferRelativeResize="0"/>
          <p:nvPr/>
        </p:nvPicPr>
        <p:blipFill rotWithShape="1">
          <a:blip r:embed="rId3">
            <a:alphaModFix/>
          </a:blip>
          <a:srcRect b="0" l="39" r="39" t="0"/>
          <a:stretch/>
        </p:blipFill>
        <p:spPr>
          <a:xfrm>
            <a:off x="267837" y="126637"/>
            <a:ext cx="548700" cy="56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Máquina Virtual Java (JVM)</a:t>
            </a:r>
            <a:endParaRPr/>
          </a:p>
        </p:txBody>
      </p:sp>
      <p:sp>
        <p:nvSpPr>
          <p:cNvPr id="332" name="Google Shape;332;p3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36"/>
          <p:cNvSpPr txBox="1"/>
          <p:nvPr>
            <p:ph idx="1" type="body"/>
          </p:nvPr>
        </p:nvSpPr>
        <p:spPr>
          <a:xfrm>
            <a:off x="311700" y="1093375"/>
            <a:ext cx="87465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Responsável pela independência de hardware e sistema operacional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É um computador abstrato</a:t>
            </a:r>
            <a:r>
              <a:rPr lang="en"/>
              <a:t>, implementado em um programa (java)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Possui um conjunto de instruções e registradores, como um processador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Possui e gerencia a memória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Assim como um computador não entende C (apenas o código compilado), a máquina virtual não entende Java, apenas o bytecode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 </a:t>
            </a:r>
            <a:r>
              <a:rPr b="1" lang="en"/>
              <a:t>implementação JVM</a:t>
            </a:r>
            <a:r>
              <a:rPr lang="en"/>
              <a:t> mais usada hoje é a</a:t>
            </a:r>
            <a:r>
              <a:rPr lang="en"/>
              <a:t> </a:t>
            </a:r>
            <a:r>
              <a:rPr b="1" lang="en"/>
              <a:t>HotSpot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Implementada em C++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Possui código aberto e pode ser baixado no site do OpenJDK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>
                <a:solidFill>
                  <a:srgbClr val="0084D1"/>
                </a:solidFill>
              </a:rPr>
              <a:t>http://hg.openjdk.java.net/jdk/jdk14/file/6c954123ee8d</a:t>
            </a:r>
            <a:endParaRPr>
              <a:solidFill>
                <a:srgbClr val="0084D1"/>
              </a:solidFill>
            </a:endParaRPr>
          </a:p>
        </p:txBody>
      </p:sp>
      <p:pic>
        <p:nvPicPr>
          <p:cNvPr id="334" name="Google Shape;3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68" y="132925"/>
            <a:ext cx="548639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311700" y="1550575"/>
            <a:ext cx="4536600" cy="31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LINDHOLM, T.; YELLIN, F.; BRACHA, G.; BUCKLEY, A; SMITH, D. </a:t>
            </a:r>
            <a:r>
              <a:rPr b="1" i="1" lang="en"/>
              <a:t>The Java Virtual Machine Specification</a:t>
            </a:r>
            <a:r>
              <a:rPr lang="en"/>
              <a:t>, Java SE 14 Edition. Oracle, 2020.</a:t>
            </a:r>
            <a:r>
              <a:rPr lang="en"/>
              <a:t>  </a:t>
            </a:r>
            <a:endParaRPr/>
          </a:p>
          <a:p>
            <a:pPr indent="-355600" lvl="0" marL="457200" rtl="0" algn="l">
              <a:spcBef>
                <a:spcPts val="2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Disponível online: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>
                <a:solidFill>
                  <a:srgbClr val="0084D1"/>
                </a:solidFill>
              </a:rPr>
              <a:t>https://docs.oracle.com/javase/specs/</a:t>
            </a:r>
            <a:endParaRPr>
              <a:solidFill>
                <a:srgbClr val="0084D1"/>
              </a:solidFill>
            </a:endParaRPr>
          </a:p>
        </p:txBody>
      </p:sp>
      <p:sp>
        <p:nvSpPr>
          <p:cNvPr id="340" name="Google Shape;340;p3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Máquina Virtual Java (JVM)</a:t>
            </a:r>
            <a:endParaRPr/>
          </a:p>
        </p:txBody>
      </p:sp>
      <p:sp>
        <p:nvSpPr>
          <p:cNvPr id="341" name="Google Shape;341;p3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Google Shape;3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68" y="132925"/>
            <a:ext cx="548639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7"/>
          <p:cNvPicPr preferRelativeResize="0"/>
          <p:nvPr/>
        </p:nvPicPr>
        <p:blipFill rotWithShape="1">
          <a:blip r:embed="rId4">
            <a:alphaModFix/>
          </a:blip>
          <a:srcRect b="1323" l="0" r="0" t="1333"/>
          <a:stretch/>
        </p:blipFill>
        <p:spPr>
          <a:xfrm rot="516600">
            <a:off x="5267400" y="833129"/>
            <a:ext cx="2831643" cy="3705841"/>
          </a:xfrm>
          <a:prstGeom prst="rect">
            <a:avLst/>
          </a:prstGeom>
          <a:noFill/>
          <a:ln cap="flat" cmpd="sng" w="9525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Instalação do Java</a:t>
            </a:r>
            <a:endParaRPr/>
          </a:p>
        </p:txBody>
      </p:sp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Java pode ser baixado da Internet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>
                <a:solidFill>
                  <a:srgbClr val="0084D1"/>
                </a:solidFill>
              </a:rPr>
              <a:t>http://www.oracle.com/technetwork/java/javase/downloads/</a:t>
            </a:r>
            <a:endParaRPr>
              <a:solidFill>
                <a:srgbClr val="0084D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Java SE (Standard Edition): é a versão usada em computadores pessoais  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Existem </a:t>
            </a:r>
            <a:r>
              <a:rPr b="1" lang="en"/>
              <a:t>dois </a:t>
            </a:r>
            <a:r>
              <a:rPr lang="en"/>
              <a:t>pacotes principais: </a:t>
            </a:r>
            <a:r>
              <a:rPr b="1" lang="en"/>
              <a:t>JRE </a:t>
            </a:r>
            <a:r>
              <a:rPr lang="en"/>
              <a:t>e</a:t>
            </a:r>
            <a:r>
              <a:rPr b="1" lang="en"/>
              <a:t> JDK</a:t>
            </a:r>
            <a:endParaRPr b="1"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JRE</a:t>
            </a:r>
            <a:r>
              <a:rPr lang="en"/>
              <a:t>: Java Runtime Environment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Contém a </a:t>
            </a:r>
            <a:r>
              <a:rPr b="1" lang="en"/>
              <a:t>Máquina Virtual Java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Permite executar os programas Java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Não possui o compilador (javac)</a:t>
            </a:r>
            <a:endParaRPr/>
          </a:p>
        </p:txBody>
      </p:sp>
      <p:sp>
        <p:nvSpPr>
          <p:cNvPr id="350" name="Google Shape;350;p3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1" name="Google Shape;3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275" y="346975"/>
            <a:ext cx="1962150" cy="8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Instalação do Java</a:t>
            </a:r>
            <a:endParaRPr/>
          </a:p>
        </p:txBody>
      </p:sp>
      <p:sp>
        <p:nvSpPr>
          <p:cNvPr id="357" name="Google Shape;357;p39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JDK</a:t>
            </a:r>
            <a:r>
              <a:rPr lang="en"/>
              <a:t>: Java Development Kit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Contém o JRE + </a:t>
            </a:r>
            <a:r>
              <a:rPr b="1" lang="en"/>
              <a:t>Compilador Java</a:t>
            </a:r>
            <a:r>
              <a:rPr lang="en"/>
              <a:t> (javac) + Outras ferramentas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É o que usaremos para desenvolver aplicativos no curso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Instalação no Windows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Acesse o site (slide anterior) → procure e faça download do .exe do instalador → abra o gerenciador de arquivos → vá na pasta de downloads → execute o instalador → next → next → next → accept → (desmarque os adwares) → next → finish → reinicie o windows.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Instalação no </a:t>
            </a:r>
            <a:r>
              <a:rPr b="1" lang="en"/>
              <a:t>Linux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Já vem instalado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 não, execute: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sudo apt install openjdk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3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9" name="Google Shape;3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275" y="346975"/>
            <a:ext cx="1962150" cy="8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Desenvolvendo em Java - IDEs</a:t>
            </a:r>
            <a:endParaRPr/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311700" y="1026700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Eclipse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Software Livre. O mais popular. Um pouco complexo (e completo).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Extremamente expansível através de pacotes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>
                <a:solidFill>
                  <a:srgbClr val="0084D1"/>
                </a:solidFill>
              </a:rPr>
              <a:t>http://www.eclipse.org/</a:t>
            </a:r>
            <a:endParaRPr>
              <a:solidFill>
                <a:srgbClr val="0084D1"/>
              </a:solidFill>
            </a:endParaRPr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IntelliJ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Excelente IDE. Usado pelo Android. Pago, mas possui versão não-comercial.</a:t>
            </a:r>
            <a:endParaRPr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NetBeans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Software Livre. Relativamente mais fácil de aprender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>
                <a:solidFill>
                  <a:srgbClr val="0084D1"/>
                </a:solidFill>
              </a:rPr>
              <a:t>http://netbeans.org/</a:t>
            </a:r>
            <a:endParaRPr>
              <a:solidFill>
                <a:srgbClr val="0084D1"/>
              </a:solidFill>
            </a:endParaRPr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Outros editores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Sublime, Visual Studio Code, Kate, Vi, Notepad</a:t>
            </a:r>
            <a:endParaRPr/>
          </a:p>
        </p:txBody>
      </p:sp>
      <p:sp>
        <p:nvSpPr>
          <p:cNvPr id="366" name="Google Shape;366;p4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7" name="Google Shape;3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175" y="228600"/>
            <a:ext cx="1981200" cy="10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Java: Hello World!</a:t>
            </a:r>
            <a:endParaRPr/>
          </a:p>
        </p:txBody>
      </p:sp>
      <p:pic>
        <p:nvPicPr>
          <p:cNvPr id="373" name="Google Shape;3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75" y="676275"/>
            <a:ext cx="2613351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Ementa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093375"/>
            <a:ext cx="8520600" cy="15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Nivelamento em Java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Orientação a Objetos em Java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Tipos de Dados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Pacotes, Herança, Polimorfismo, Interfaces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Tratamento de Exceções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2750725"/>
            <a:ext cx="8520600" cy="21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Introdução ao Android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Introdução à Plataforma de Desenvolvimento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Instalação e Configuração do Android Studio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Android Virtual Device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Interface Gráfica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Intents e Activities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Banco de Dados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Programa em Java</a:t>
            </a:r>
            <a:endParaRPr/>
          </a:p>
        </p:txBody>
      </p:sp>
      <p:sp>
        <p:nvSpPr>
          <p:cNvPr id="379" name="Google Shape;379;p42"/>
          <p:cNvSpPr txBox="1"/>
          <p:nvPr>
            <p:ph idx="1" type="body"/>
          </p:nvPr>
        </p:nvSpPr>
        <p:spPr>
          <a:xfrm>
            <a:off x="311700" y="10171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U</a:t>
            </a:r>
            <a:r>
              <a:rPr lang="en"/>
              <a:t>ma </a:t>
            </a:r>
            <a:r>
              <a:rPr b="1" lang="en"/>
              <a:t>aplicação</a:t>
            </a:r>
            <a:r>
              <a:rPr lang="en"/>
              <a:t> é </a:t>
            </a:r>
            <a:r>
              <a:rPr b="1" lang="en"/>
              <a:t>composta</a:t>
            </a:r>
            <a:r>
              <a:rPr lang="en"/>
              <a:t> por um </a:t>
            </a:r>
            <a:r>
              <a:rPr b="1" lang="en"/>
              <a:t>conjunto de classes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que será programado realmente são as classes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Cada classe fica em um arquivo separado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</a:t>
            </a:r>
            <a:r>
              <a:rPr b="1" lang="en"/>
              <a:t>nome do arquivo</a:t>
            </a:r>
            <a:r>
              <a:rPr lang="en"/>
              <a:t> deve ser </a:t>
            </a:r>
            <a:r>
              <a:rPr b="1" lang="en"/>
              <a:t>igual ao nome da classe</a:t>
            </a:r>
            <a:r>
              <a:rPr lang="en"/>
              <a:t> e possuir </a:t>
            </a:r>
            <a:r>
              <a:rPr b="1" lang="en"/>
              <a:t>extensão</a:t>
            </a:r>
            <a:r>
              <a:rPr lang="en"/>
              <a:t> </a:t>
            </a:r>
            <a:r>
              <a:rPr b="1" lang="en"/>
              <a:t>.java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Cada classe deve ser compilada, gerando o seu bytecode (</a:t>
            </a:r>
            <a:r>
              <a:rPr b="1" lang="en"/>
              <a:t>extensão .class</a:t>
            </a:r>
            <a:r>
              <a:rPr lang="en"/>
              <a:t>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Deve-se escolher uma classe que irá controlar o fluxo de execução do programa.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Esta classe terá o método “</a:t>
            </a:r>
            <a:r>
              <a:rPr b="1" lang="en"/>
              <a:t>main</a:t>
            </a:r>
            <a:r>
              <a:rPr lang="en"/>
              <a:t>”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 Máquina Virtual Java irá interpretar o bytecode da classe e executá-la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As demais classes utilizadas na aplicação serão carregadas automaticamente no momento em que forem necessárias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Carga dinâmica de código</a:t>
            </a:r>
            <a:endParaRPr/>
          </a:p>
        </p:txBody>
      </p:sp>
      <p:sp>
        <p:nvSpPr>
          <p:cNvPr id="380" name="Google Shape;380;p4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</a:t>
            </a:r>
            <a:r>
              <a:rPr i="1" lang="en"/>
              <a:t>main</a:t>
            </a:r>
            <a:endParaRPr i="1"/>
          </a:p>
        </p:txBody>
      </p:sp>
      <p:sp>
        <p:nvSpPr>
          <p:cNvPr id="386" name="Google Shape;386;p43"/>
          <p:cNvSpPr txBox="1"/>
          <p:nvPr>
            <p:ph idx="1" type="body"/>
          </p:nvPr>
        </p:nvSpPr>
        <p:spPr>
          <a:xfrm>
            <a:off x="311700" y="1093375"/>
            <a:ext cx="85206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 execução do programa começa por um </a:t>
            </a:r>
            <a:r>
              <a:rPr b="1" lang="en"/>
              <a:t>método</a:t>
            </a:r>
            <a:r>
              <a:rPr lang="en"/>
              <a:t> (função) </a:t>
            </a:r>
            <a:r>
              <a:rPr b="1" lang="en"/>
              <a:t>principal chamado </a:t>
            </a:r>
            <a:r>
              <a:rPr b="1" i="1" lang="en"/>
              <a:t>main</a:t>
            </a:r>
            <a:r>
              <a:rPr lang="en"/>
              <a:t>, similar ao C/C++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método main controla o fluxo do programa, instanciando uma ou mais classes e invocando um ou mais métodos que forneçam a funcionalidade da aplicação</a:t>
            </a:r>
            <a:endParaRPr/>
          </a:p>
        </p:txBody>
      </p:sp>
      <p:sp>
        <p:nvSpPr>
          <p:cNvPr id="387" name="Google Shape;387;p4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43"/>
          <p:cNvSpPr/>
          <p:nvPr/>
        </p:nvSpPr>
        <p:spPr>
          <a:xfrm>
            <a:off x="1371600" y="2667000"/>
            <a:ext cx="6743700" cy="1104900"/>
          </a:xfrm>
          <a:prstGeom prst="rect">
            <a:avLst/>
          </a:prstGeom>
          <a:solidFill>
            <a:srgbClr val="F3F3F3"/>
          </a:solidFill>
          <a:ln cap="flat" cmpd="sng" w="1835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public</a:t>
            </a:r>
            <a:r>
              <a:rPr b="1" lang="e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</a:t>
            </a:r>
            <a:endParaRPr b="1" sz="20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89" name="Google Shape;389;p43"/>
          <p:cNvCxnSpPr/>
          <p:nvPr/>
        </p:nvCxnSpPr>
        <p:spPr>
          <a:xfrm>
            <a:off x="1618365" y="3096915"/>
            <a:ext cx="1982100" cy="0"/>
          </a:xfrm>
          <a:prstGeom prst="straightConnector1">
            <a:avLst/>
          </a:prstGeom>
          <a:noFill/>
          <a:ln cap="flat" cmpd="sng" w="36700">
            <a:solidFill>
              <a:srgbClr val="0084D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0" name="Google Shape;390;p43"/>
          <p:cNvSpPr txBox="1"/>
          <p:nvPr/>
        </p:nvSpPr>
        <p:spPr>
          <a:xfrm>
            <a:off x="1889415" y="3213195"/>
            <a:ext cx="1440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600" strike="noStrike">
                <a:latin typeface="Arial"/>
                <a:ea typeface="Arial"/>
                <a:cs typeface="Arial"/>
                <a:sym typeface="Arial"/>
              </a:rPr>
              <a:t>modificadores </a:t>
            </a:r>
            <a:br>
              <a:rPr lang="en" sz="1800"/>
            </a:br>
            <a:r>
              <a:rPr b="0" i="1" lang="en" sz="1600" strike="noStrike">
                <a:latin typeface="Arial"/>
                <a:ea typeface="Arial"/>
                <a:cs typeface="Arial"/>
                <a:sym typeface="Arial"/>
              </a:rPr>
              <a:t>de acesso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43"/>
          <p:cNvCxnSpPr/>
          <p:nvPr/>
        </p:nvCxnSpPr>
        <p:spPr>
          <a:xfrm flipH="1" rot="10800000">
            <a:off x="3724920" y="3091815"/>
            <a:ext cx="671100" cy="5100"/>
          </a:xfrm>
          <a:prstGeom prst="straightConnector1">
            <a:avLst/>
          </a:prstGeom>
          <a:noFill/>
          <a:ln cap="flat" cmpd="sng" w="36700">
            <a:solidFill>
              <a:srgbClr val="0084D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" name="Google Shape;392;p43"/>
          <p:cNvSpPr txBox="1"/>
          <p:nvPr/>
        </p:nvSpPr>
        <p:spPr>
          <a:xfrm>
            <a:off x="3264270" y="3213555"/>
            <a:ext cx="1440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600" strike="noStrike">
                <a:latin typeface="Arial"/>
                <a:ea typeface="Arial"/>
                <a:cs typeface="Arial"/>
                <a:sym typeface="Arial"/>
              </a:rPr>
              <a:t>retorno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43"/>
          <p:cNvCxnSpPr/>
          <p:nvPr/>
        </p:nvCxnSpPr>
        <p:spPr>
          <a:xfrm flipH="1" rot="10800000">
            <a:off x="4479795" y="3082815"/>
            <a:ext cx="684000" cy="5100"/>
          </a:xfrm>
          <a:prstGeom prst="straightConnector1">
            <a:avLst/>
          </a:prstGeom>
          <a:noFill/>
          <a:ln cap="flat" cmpd="sng" w="36700">
            <a:solidFill>
              <a:srgbClr val="0084D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4" name="Google Shape;394;p43"/>
          <p:cNvSpPr txBox="1"/>
          <p:nvPr/>
        </p:nvSpPr>
        <p:spPr>
          <a:xfrm>
            <a:off x="4177995" y="3204555"/>
            <a:ext cx="1440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600" strike="noStrike">
                <a:latin typeface="Arial"/>
                <a:ea typeface="Arial"/>
                <a:cs typeface="Arial"/>
                <a:sym typeface="Arial"/>
              </a:rPr>
              <a:t>nome do</a:t>
            </a:r>
            <a:br>
              <a:rPr lang="en" sz="1800"/>
            </a:br>
            <a:r>
              <a:rPr b="0" i="1" lang="en" sz="1600" strike="noStrike">
                <a:latin typeface="Arial"/>
                <a:ea typeface="Arial"/>
                <a:cs typeface="Arial"/>
                <a:sym typeface="Arial"/>
              </a:rPr>
              <a:t>método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43"/>
          <p:cNvCxnSpPr/>
          <p:nvPr/>
        </p:nvCxnSpPr>
        <p:spPr>
          <a:xfrm flipH="1" rot="10800000">
            <a:off x="5230680" y="3078615"/>
            <a:ext cx="2059800" cy="9300"/>
          </a:xfrm>
          <a:prstGeom prst="straightConnector1">
            <a:avLst/>
          </a:prstGeom>
          <a:noFill/>
          <a:ln cap="flat" cmpd="sng" w="36700">
            <a:solidFill>
              <a:srgbClr val="0084D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6" name="Google Shape;396;p43"/>
          <p:cNvSpPr txBox="1"/>
          <p:nvPr/>
        </p:nvSpPr>
        <p:spPr>
          <a:xfrm>
            <a:off x="5245155" y="3204555"/>
            <a:ext cx="2011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600" strike="noStrike">
                <a:latin typeface="Arial"/>
                <a:ea typeface="Arial"/>
                <a:cs typeface="Arial"/>
                <a:sym typeface="Arial"/>
              </a:rPr>
              <a:t>parâmetros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3"/>
          <p:cNvSpPr txBox="1"/>
          <p:nvPr>
            <p:ph idx="1" type="body"/>
          </p:nvPr>
        </p:nvSpPr>
        <p:spPr>
          <a:xfrm>
            <a:off x="311700" y="3871700"/>
            <a:ext cx="7413000" cy="1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Ao invocar o interpretador Java, deve-se especificar o nome da classe a ser executada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 máquina virtual chama o método main definido nesta classe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Completo</a:t>
            </a:r>
            <a:endParaRPr/>
          </a:p>
        </p:txBody>
      </p:sp>
      <p:sp>
        <p:nvSpPr>
          <p:cNvPr id="403" name="Google Shape;403;p44"/>
          <p:cNvSpPr txBox="1"/>
          <p:nvPr>
            <p:ph idx="1" type="body"/>
          </p:nvPr>
        </p:nvSpPr>
        <p:spPr>
          <a:xfrm>
            <a:off x="311700" y="2152650"/>
            <a:ext cx="8784600" cy="29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 Este código deve ser salvo no arquivo texto: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▢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HelloApp.java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Use o compilador Java para compilar o arquivo: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▢"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javac HelloApp.java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Será gerado um arquivo contendo o bytecode chamado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▢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HelloApp.class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Para executar, usa-se a máquina virtual: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▢"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java HelloApp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▢"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 !!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44"/>
          <p:cNvSpPr/>
          <p:nvPr/>
        </p:nvSpPr>
        <p:spPr>
          <a:xfrm>
            <a:off x="401250" y="742874"/>
            <a:ext cx="5903100" cy="1409700"/>
          </a:xfrm>
          <a:prstGeom prst="rect">
            <a:avLst/>
          </a:prstGeom>
          <a:solidFill>
            <a:srgbClr val="F3F3F3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HelloApp { 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b="1" i="1" lang="en" sz="1500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1500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 !!"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ao C</a:t>
            </a:r>
            <a:endParaRPr/>
          </a:p>
        </p:txBody>
      </p:sp>
      <p:sp>
        <p:nvSpPr>
          <p:cNvPr id="411" name="Google Shape;411;p45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Como a própria especificação diz, Java foi criado para ser semelhante a C/C++.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Java aceita os tipos primitivos usados em C, além de um tipo próprio para Strings e um para valores Booleanos:</a:t>
            </a:r>
            <a:endParaRPr/>
          </a:p>
        </p:txBody>
      </p:sp>
      <p:sp>
        <p:nvSpPr>
          <p:cNvPr id="412" name="Google Shape;412;p4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45"/>
          <p:cNvSpPr/>
          <p:nvPr/>
        </p:nvSpPr>
        <p:spPr>
          <a:xfrm>
            <a:off x="515000" y="2733675"/>
            <a:ext cx="7124100" cy="2046300"/>
          </a:xfrm>
          <a:prstGeom prst="rect">
            <a:avLst/>
          </a:prstGeom>
          <a:solidFill>
            <a:srgbClr val="F3F3F3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5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5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=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f;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5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=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5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= </a:t>
            </a:r>
            <a:r>
              <a:rPr b="1" lang="en" sz="15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 nome = </a:t>
            </a:r>
            <a:r>
              <a:rPr b="1" lang="en" sz="1500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Projeto de Programas</a:t>
            </a:r>
            <a:r>
              <a:rPr b="1" lang="en" sz="1500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500" strike="noStrik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Impressão de Variáveis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System.</a:t>
            </a:r>
            <a:r>
              <a:rPr b="1" i="1" lang="en" sz="1500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1500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 valor de 'a' é "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a);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ao C</a:t>
            </a:r>
            <a:endParaRPr/>
          </a:p>
        </p:txBody>
      </p:sp>
      <p:sp>
        <p:nvSpPr>
          <p:cNvPr id="419" name="Google Shape;419;p46"/>
          <p:cNvSpPr txBox="1"/>
          <p:nvPr>
            <p:ph idx="1" type="body"/>
          </p:nvPr>
        </p:nvSpPr>
        <p:spPr>
          <a:xfrm>
            <a:off x="311700" y="1093375"/>
            <a:ext cx="8520600" cy="16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Comentários:</a:t>
            </a:r>
            <a:endParaRPr/>
          </a:p>
        </p:txBody>
      </p:sp>
      <p:sp>
        <p:nvSpPr>
          <p:cNvPr id="420" name="Google Shape;420;p4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46"/>
          <p:cNvSpPr/>
          <p:nvPr/>
        </p:nvSpPr>
        <p:spPr>
          <a:xfrm>
            <a:off x="648400" y="1689550"/>
            <a:ext cx="6676200" cy="2061900"/>
          </a:xfrm>
          <a:prstGeom prst="rect">
            <a:avLst/>
          </a:prstGeom>
          <a:solidFill>
            <a:srgbClr val="F3F3F3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Comentário de uma linha</a:t>
            </a:r>
            <a:endParaRPr b="1"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endParaRPr b="1"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/* </a:t>
            </a:r>
            <a:endParaRPr b="1" sz="1500" strike="noStrike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b="1" lang="en" sz="1500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omentário de </a:t>
            </a:r>
            <a:endParaRPr b="1" sz="1500" strike="noStrike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várias linhas </a:t>
            </a:r>
            <a:r>
              <a:rPr b="1" lang="en" sz="1500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..</a:t>
            </a:r>
            <a:r>
              <a:rPr b="1" lang="en" sz="15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endParaRPr b="1" sz="1500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*/</a:t>
            </a:r>
            <a:endParaRPr b="1"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endParaRPr b="1"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/** JavaDoc – Usado para documentar o código */</a:t>
            </a:r>
            <a:endParaRPr b="1"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ao C</a:t>
            </a:r>
            <a:endParaRPr/>
          </a:p>
        </p:txBody>
      </p:sp>
      <p:sp>
        <p:nvSpPr>
          <p:cNvPr id="427" name="Google Shape;427;p47"/>
          <p:cNvSpPr txBox="1"/>
          <p:nvPr>
            <p:ph idx="1" type="body"/>
          </p:nvPr>
        </p:nvSpPr>
        <p:spPr>
          <a:xfrm>
            <a:off x="2838450" y="146100"/>
            <a:ext cx="53532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Estruturas de Controle (if, for, while):</a:t>
            </a:r>
            <a:endParaRPr/>
          </a:p>
        </p:txBody>
      </p:sp>
      <p:sp>
        <p:nvSpPr>
          <p:cNvPr id="428" name="Google Shape;428;p4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47"/>
          <p:cNvSpPr/>
          <p:nvPr/>
        </p:nvSpPr>
        <p:spPr>
          <a:xfrm>
            <a:off x="363675" y="1069850"/>
            <a:ext cx="7230600" cy="3978300"/>
          </a:xfrm>
          <a:prstGeom prst="rect">
            <a:avLst/>
          </a:prstGeom>
          <a:solidFill>
            <a:srgbClr val="F3F3F3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5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Condicional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(a &gt; b) {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System.</a:t>
            </a:r>
            <a:r>
              <a:rPr b="1"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 é maior do que B"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System.</a:t>
            </a:r>
            <a:r>
              <a:rPr b="1"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 é menor ou igual a B"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5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Loop For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i=0; i&lt;10; i++) {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System.</a:t>
            </a:r>
            <a:r>
              <a:rPr b="1"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"Loop 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i + 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": 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nome);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5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Loop While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(a &gt; 0) {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System.</a:t>
            </a:r>
            <a:r>
              <a:rPr b="1"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.print(a + 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 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a--;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 sz="15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ao C</a:t>
            </a:r>
            <a:endParaRPr/>
          </a:p>
        </p:txBody>
      </p:sp>
      <p:sp>
        <p:nvSpPr>
          <p:cNvPr id="435" name="Google Shape;435;p48"/>
          <p:cNvSpPr txBox="1"/>
          <p:nvPr>
            <p:ph idx="1" type="body"/>
          </p:nvPr>
        </p:nvSpPr>
        <p:spPr>
          <a:xfrm>
            <a:off x="2838450" y="146100"/>
            <a:ext cx="44985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Estruturas de Controle (switch):</a:t>
            </a:r>
            <a:endParaRPr/>
          </a:p>
        </p:txBody>
      </p:sp>
      <p:sp>
        <p:nvSpPr>
          <p:cNvPr id="436" name="Google Shape;436;p4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48"/>
          <p:cNvSpPr/>
          <p:nvPr/>
        </p:nvSpPr>
        <p:spPr>
          <a:xfrm>
            <a:off x="363675" y="1131575"/>
            <a:ext cx="7532400" cy="3954600"/>
          </a:xfrm>
          <a:prstGeom prst="rect">
            <a:avLst/>
          </a:prstGeom>
          <a:solidFill>
            <a:srgbClr val="F3F3F3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5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Switch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total;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operacao = 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'+'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switch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(operacao) {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'+'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total = a + b;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	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break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'-'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	 total = a - b;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	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break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default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	 System.</a:t>
            </a:r>
            <a:r>
              <a:rPr b="1"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"Operador desconhecido"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total = 0;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System.</a:t>
            </a:r>
            <a:r>
              <a:rPr b="1"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"Total da operação = 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total);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ao C (quase)</a:t>
            </a:r>
            <a:endParaRPr/>
          </a:p>
        </p:txBody>
      </p:sp>
      <p:sp>
        <p:nvSpPr>
          <p:cNvPr id="443" name="Google Shape;443;p49"/>
          <p:cNvSpPr txBox="1"/>
          <p:nvPr>
            <p:ph idx="1" type="body"/>
          </p:nvPr>
        </p:nvSpPr>
        <p:spPr>
          <a:xfrm>
            <a:off x="311702" y="1001711"/>
            <a:ext cx="44985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Vetores e matrizes</a:t>
            </a:r>
            <a:endParaRPr/>
          </a:p>
        </p:txBody>
      </p:sp>
      <p:sp>
        <p:nvSpPr>
          <p:cNvPr id="444" name="Google Shape;444;p4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5" name="Google Shape;445;p49"/>
          <p:cNvSpPr/>
          <p:nvPr/>
        </p:nvSpPr>
        <p:spPr>
          <a:xfrm>
            <a:off x="870976" y="1600200"/>
            <a:ext cx="7004700" cy="3118200"/>
          </a:xfrm>
          <a:prstGeom prst="rect">
            <a:avLst/>
          </a:prstGeom>
          <a:solidFill>
            <a:srgbClr val="F3F3F3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Para criar um vetor de inteiros (máx 50 elementos)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vetor[] =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[50];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Para criar uma matriz de inteiros (máx 50*50 elementos)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matriz[][] =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[50][50];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O restante é similar à Linguagem C. Exceto que em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Java podemos usar o atributo 'length' de um vetor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para pegar o tamanho máximo dele.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i=0; i&lt;vetor.</a:t>
            </a:r>
            <a:r>
              <a:rPr b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length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 i++) {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vetor[i] = i * 2;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46" name="Google Shape;446;p49"/>
          <p:cNvSpPr/>
          <p:nvPr/>
        </p:nvSpPr>
        <p:spPr>
          <a:xfrm>
            <a:off x="2603194" y="2009782"/>
            <a:ext cx="501900" cy="287700"/>
          </a:xfrm>
          <a:prstGeom prst="ellipse">
            <a:avLst/>
          </a:prstGeom>
          <a:solidFill>
            <a:srgbClr val="CFE2F3">
              <a:alpha val="41180"/>
            </a:srgbClr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9"/>
          <p:cNvSpPr/>
          <p:nvPr/>
        </p:nvSpPr>
        <p:spPr>
          <a:xfrm>
            <a:off x="3665982" y="755892"/>
            <a:ext cx="3038400" cy="466800"/>
          </a:xfrm>
          <a:prstGeom prst="wedgeRoundRectCallout">
            <a:avLst>
              <a:gd fmla="val -67555" name="adj1"/>
              <a:gd fmla="val 221224" name="adj2"/>
              <a:gd fmla="val 0" name="adj3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54F5B"/>
                </a:solidFill>
              </a:rPr>
              <a:t>O operador </a:t>
            </a:r>
            <a:r>
              <a:rPr b="1" lang="en" sz="1300">
                <a:solidFill>
                  <a:srgbClr val="454F5B"/>
                </a:solidFill>
              </a:rPr>
              <a:t>new</a:t>
            </a:r>
            <a:r>
              <a:rPr lang="en" sz="1300">
                <a:solidFill>
                  <a:srgbClr val="454F5B"/>
                </a:solidFill>
              </a:rPr>
              <a:t> é usado para alocar memória dinâmica, similar ao </a:t>
            </a:r>
            <a:r>
              <a:rPr b="1" lang="en" sz="1300">
                <a:solidFill>
                  <a:srgbClr val="454F5B"/>
                </a:solidFill>
              </a:rPr>
              <a:t>malloc</a:t>
            </a:r>
            <a:r>
              <a:rPr lang="en" sz="1300">
                <a:solidFill>
                  <a:srgbClr val="454F5B"/>
                </a:solidFill>
              </a:rPr>
              <a:t>.</a:t>
            </a:r>
            <a:endParaRPr sz="1300">
              <a:solidFill>
                <a:srgbClr val="454F5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ao C</a:t>
            </a:r>
            <a:endParaRPr/>
          </a:p>
        </p:txBody>
      </p:sp>
      <p:sp>
        <p:nvSpPr>
          <p:cNvPr id="453" name="Google Shape;453;p50"/>
          <p:cNvSpPr txBox="1"/>
          <p:nvPr>
            <p:ph idx="1" type="body"/>
          </p:nvPr>
        </p:nvSpPr>
        <p:spPr>
          <a:xfrm>
            <a:off x="314325" y="1003350"/>
            <a:ext cx="53532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Impressão formatada (</a:t>
            </a:r>
            <a:r>
              <a:rPr i="1" lang="en"/>
              <a:t>printf</a:t>
            </a:r>
            <a:r>
              <a:rPr lang="en"/>
              <a:t>)</a:t>
            </a:r>
            <a:endParaRPr/>
          </a:p>
        </p:txBody>
      </p:sp>
      <p:sp>
        <p:nvSpPr>
          <p:cNvPr id="454" name="Google Shape;454;p5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50"/>
          <p:cNvSpPr/>
          <p:nvPr/>
        </p:nvSpPr>
        <p:spPr>
          <a:xfrm>
            <a:off x="363675" y="1630299"/>
            <a:ext cx="7532700" cy="2416800"/>
          </a:xfrm>
          <a:prstGeom prst="rect">
            <a:avLst/>
          </a:prstGeom>
          <a:solidFill>
            <a:srgbClr val="F3F3F3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ImpressaoFormatada {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    int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velocidade = 88;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energia = 1.21f;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String resultado = 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"viagem no tempo"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System.</a:t>
            </a:r>
            <a:r>
              <a:rPr b="1"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.printf(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 %d km/h com %.3f GW, temos %s."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				    velocidade, energia, resultado);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6" name="Google Shape;456;p50"/>
          <p:cNvSpPr/>
          <p:nvPr/>
        </p:nvSpPr>
        <p:spPr>
          <a:xfrm>
            <a:off x="363675" y="4215384"/>
            <a:ext cx="7532700" cy="846600"/>
          </a:xfrm>
          <a:prstGeom prst="rect">
            <a:avLst/>
          </a:prstGeom>
          <a:solidFill>
            <a:srgbClr val="ECF2B5"/>
          </a:solidFill>
          <a:ln cap="flat" cmpd="sng" w="183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strike="noStrike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javac ImpressaoFormatada.java</a:t>
            </a:r>
            <a:endParaRPr b="1"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strike="noStrike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java ImpressaoFormatada</a:t>
            </a:r>
            <a:endParaRPr b="1"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strike="noStrike">
                <a:solidFill>
                  <a:srgbClr val="800000"/>
                </a:solidFill>
                <a:latin typeface="Courier"/>
                <a:ea typeface="Courier"/>
                <a:cs typeface="Courier"/>
                <a:sym typeface="Courier"/>
              </a:rPr>
              <a:t>A 88 km/h com 1.210 gigawatts, temos viagem no tempo.</a:t>
            </a:r>
            <a:endParaRPr b="1"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Leitura de dados do teclado</a:t>
            </a:r>
            <a:endParaRPr/>
          </a:p>
        </p:txBody>
      </p:sp>
      <p:sp>
        <p:nvSpPr>
          <p:cNvPr id="462" name="Google Shape;462;p5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51"/>
          <p:cNvSpPr/>
          <p:nvPr/>
        </p:nvSpPr>
        <p:spPr>
          <a:xfrm>
            <a:off x="0" y="1004650"/>
            <a:ext cx="9144000" cy="4139100"/>
          </a:xfrm>
          <a:prstGeom prst="rect">
            <a:avLst/>
          </a:prstGeom>
          <a:solidFill>
            <a:srgbClr val="F3F3F3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java.util.Scanner;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Dados {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main(String[] args) {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Scanner scan =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Scanner(System.</a:t>
            </a:r>
            <a:r>
              <a:rPr b="1"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b="1"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.print(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"Digite seu nome: 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String nome = scan.next();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b="1"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.print(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"Digite sua idade: 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idade = scan.nextInt();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b="1"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.print(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"Digite sua altura: 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altura = scan.nextFloat();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b="1"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"Olá 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nome + 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"! Você tem 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idade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+ 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 anos e tem 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altura + 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"m de altura."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scan.close();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4" name="Google Shape;464;p51"/>
          <p:cNvSpPr txBox="1"/>
          <p:nvPr/>
        </p:nvSpPr>
        <p:spPr>
          <a:xfrm>
            <a:off x="6400800" y="1010031"/>
            <a:ext cx="2638200" cy="352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Usa a classe Scanner</a:t>
            </a:r>
            <a:endParaRPr sz="1500">
              <a:solidFill>
                <a:srgbClr val="454F5B"/>
              </a:solidFill>
            </a:endParaRPr>
          </a:p>
        </p:txBody>
      </p:sp>
      <p:cxnSp>
        <p:nvCxnSpPr>
          <p:cNvPr id="465" name="Google Shape;465;p51"/>
          <p:cNvCxnSpPr/>
          <p:nvPr/>
        </p:nvCxnSpPr>
        <p:spPr>
          <a:xfrm>
            <a:off x="3286125" y="1186181"/>
            <a:ext cx="30669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51"/>
          <p:cNvSpPr txBox="1"/>
          <p:nvPr/>
        </p:nvSpPr>
        <p:spPr>
          <a:xfrm>
            <a:off x="6400800" y="1654683"/>
            <a:ext cx="2638200" cy="514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Novo objeto Scanner, tendo o teclado como entrada (</a:t>
            </a:r>
            <a:r>
              <a:rPr i="1" lang="en" sz="1500">
                <a:solidFill>
                  <a:srgbClr val="454F5B"/>
                </a:solidFill>
              </a:rPr>
              <a:t>in</a:t>
            </a:r>
            <a:r>
              <a:rPr lang="en" sz="1500">
                <a:solidFill>
                  <a:srgbClr val="454F5B"/>
                </a:solidFill>
              </a:rPr>
              <a:t>) </a:t>
            </a:r>
            <a:endParaRPr sz="1500">
              <a:solidFill>
                <a:srgbClr val="454F5B"/>
              </a:solidFill>
            </a:endParaRPr>
          </a:p>
        </p:txBody>
      </p:sp>
      <p:cxnSp>
        <p:nvCxnSpPr>
          <p:cNvPr id="467" name="Google Shape;467;p51"/>
          <p:cNvCxnSpPr/>
          <p:nvPr/>
        </p:nvCxnSpPr>
        <p:spPr>
          <a:xfrm>
            <a:off x="5026925" y="1999975"/>
            <a:ext cx="12690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51"/>
          <p:cNvSpPr txBox="1"/>
          <p:nvPr/>
        </p:nvSpPr>
        <p:spPr>
          <a:xfrm>
            <a:off x="6400800" y="2405634"/>
            <a:ext cx="2638200" cy="352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Lê uma string</a:t>
            </a:r>
            <a:endParaRPr sz="1500">
              <a:solidFill>
                <a:srgbClr val="454F5B"/>
              </a:solidFill>
            </a:endParaRPr>
          </a:p>
        </p:txBody>
      </p:sp>
      <p:cxnSp>
        <p:nvCxnSpPr>
          <p:cNvPr id="469" name="Google Shape;469;p51"/>
          <p:cNvCxnSpPr/>
          <p:nvPr/>
        </p:nvCxnSpPr>
        <p:spPr>
          <a:xfrm>
            <a:off x="3641600" y="2589075"/>
            <a:ext cx="26544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0" name="Google Shape;470;p51"/>
          <p:cNvSpPr txBox="1"/>
          <p:nvPr/>
        </p:nvSpPr>
        <p:spPr>
          <a:xfrm>
            <a:off x="6400800" y="2998744"/>
            <a:ext cx="2638200" cy="352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Lê um inteiro</a:t>
            </a:r>
            <a:endParaRPr sz="1500">
              <a:solidFill>
                <a:srgbClr val="454F5B"/>
              </a:solidFill>
            </a:endParaRPr>
          </a:p>
        </p:txBody>
      </p:sp>
      <p:cxnSp>
        <p:nvCxnSpPr>
          <p:cNvPr id="471" name="Google Shape;471;p51"/>
          <p:cNvCxnSpPr/>
          <p:nvPr/>
        </p:nvCxnSpPr>
        <p:spPr>
          <a:xfrm>
            <a:off x="3765050" y="3174900"/>
            <a:ext cx="25878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51"/>
          <p:cNvSpPr txBox="1"/>
          <p:nvPr/>
        </p:nvSpPr>
        <p:spPr>
          <a:xfrm>
            <a:off x="6400800" y="3571431"/>
            <a:ext cx="2638200" cy="352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Lê um float</a:t>
            </a:r>
            <a:endParaRPr sz="1500">
              <a:solidFill>
                <a:srgbClr val="454F5B"/>
              </a:solidFill>
            </a:endParaRPr>
          </a:p>
        </p:txBody>
      </p:sp>
      <p:cxnSp>
        <p:nvCxnSpPr>
          <p:cNvPr id="473" name="Google Shape;473;p51"/>
          <p:cNvCxnSpPr/>
          <p:nvPr/>
        </p:nvCxnSpPr>
        <p:spPr>
          <a:xfrm>
            <a:off x="4334250" y="3747600"/>
            <a:ext cx="20187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Calendário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731275" y="113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{EC5B42CD-D3F5-40F8-AEA4-2C18B40C5ADB}</a:tableStyleId>
              </a:tblPr>
              <a:tblGrid>
                <a:gridCol w="1551450"/>
                <a:gridCol w="6549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Data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Conteúdo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05/04 - Quarta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Apresentação, Introdução à POO, Introdução ao Java. Prática: Lab. 1, Lab. 2 (Opcional)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10/04 - Segunda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Orientação a Objetos em Java. Prática: Lab. 3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</a:t>
                      </a:r>
                      <a:r>
                        <a:rPr i="1" lang="en" sz="1100"/>
                        <a:t>- </a:t>
                      </a:r>
                      <a:r>
                        <a:rPr i="1" lang="en" sz="1100"/>
                        <a:t>Conteúdo extra opcional: 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</a:rPr>
                        <a:t>Recursos Java, JavaDoc, Coleções Genéricas. Prática: Lab. 4, Lab. 5</a:t>
                      </a:r>
                      <a:endParaRPr i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12/04 - Quarta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Pacotes, Herança. Prática: Lab. 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</a:rPr>
                        <a:t>- Conteúdo extra opcional: Interfaces. Prática: Lab. 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14/04 - Sexta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Encapsulamento, Tratamento de Exceções. Prática: Lab. 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17/04 - Segunda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Android: Introdução, Android Studio, Interface Gráfica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19/04 - Quarta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Android: Interface Gráfica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24/04 - Segunda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Android: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Activities, </a:t>
                      </a:r>
                      <a:r>
                        <a:rPr lang="en" sz="1200"/>
                        <a:t>Activities com Listas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26/04 - Quarta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Android: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Activities com Listas, </a:t>
                      </a:r>
                      <a:r>
                        <a:rPr lang="en" sz="1200"/>
                        <a:t>Banco de Dados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Laboratório</a:t>
            </a:r>
            <a:endParaRPr/>
          </a:p>
        </p:txBody>
      </p:sp>
      <p:sp>
        <p:nvSpPr>
          <p:cNvPr id="479" name="Google Shape;479;p52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Laboratório 1: Introdução ao Java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>
                <a:solidFill>
                  <a:srgbClr val="0084D1"/>
                </a:solidFill>
              </a:rPr>
              <a:t>devtitans.icomp.ufam.edu.br/moodle</a:t>
            </a:r>
            <a:endParaRPr>
              <a:solidFill>
                <a:srgbClr val="0084D1"/>
              </a:solidFill>
            </a:endParaRPr>
          </a:p>
          <a:p>
            <a:pPr indent="-355600" lvl="0" marL="457200" rtl="0" algn="l">
              <a:spcBef>
                <a:spcPts val="2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Se estiver usando laptop próprio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Instale em sua máquina/laptop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Development Kit (JDK)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Eclipse (ou seu IDE de preferência)</a:t>
            </a:r>
            <a:endParaRPr/>
          </a:p>
        </p:txBody>
      </p:sp>
      <p:sp>
        <p:nvSpPr>
          <p:cNvPr id="480" name="Google Shape;480;p5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1" name="Google Shape;48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350" y="-90487"/>
            <a:ext cx="40767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Moodle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Moodle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Será usado para </a:t>
            </a:r>
            <a:r>
              <a:rPr b="1" lang="en"/>
              <a:t>disponibilizar o material</a:t>
            </a:r>
            <a:r>
              <a:rPr lang="en"/>
              <a:t> da disciplina e laboratórios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>
                <a:solidFill>
                  <a:srgbClr val="0084D1"/>
                </a:solidFill>
              </a:rPr>
              <a:t>http://devtitans.icomp.ufam.edu.br/moodle/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175" y="180975"/>
            <a:ext cx="2409825" cy="13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b="1" lang="en" sz="1800"/>
              <a:t>Slides da disciplina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DEITEL, Harvey M. e DEITEL, Paul J. Java – Como Programar, 8ª edição. Editora Pearson, 2010.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SCHILDT, Herbert. Java Para Iniciantes - Crie, Compile e Execute Programas Java Rapidamente, 5ª edição. Bookman, 2013.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DEITEL, Paul J. e DEITEL, Harvey M. Java: Java How To Program (Early Objects) (10th Edition). Prentice Hall, 2014.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GOSLING, J.; JOY, B.; STEELE, G.; BRACHA, G.; BUCKLEY, A. The Java Language Specification, Java SE 8 Edition. Oracle, 2015. Online: </a:t>
            </a:r>
            <a:r>
              <a:rPr lang="en" sz="1800">
                <a:solidFill>
                  <a:srgbClr val="0084D1"/>
                </a:solidFill>
              </a:rPr>
              <a:t>https://docs.oracle.com/javase/specs/</a:t>
            </a:r>
            <a:endParaRPr sz="1800">
              <a:solidFill>
                <a:srgbClr val="0084D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ORACLE. Código Fonte do Java 8. Disponível online: </a:t>
            </a:r>
            <a:r>
              <a:rPr lang="en" sz="1800">
                <a:solidFill>
                  <a:srgbClr val="0084D1"/>
                </a:solidFill>
              </a:rPr>
              <a:t>http://hg.openjdk.java.net/jdk8/jdk8/jdk/file/687fd7c7986d</a:t>
            </a:r>
            <a:endParaRPr sz="1800">
              <a:solidFill>
                <a:srgbClr val="0084D1"/>
              </a:solidFill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Programação Orientada a Objetos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50" y="1877966"/>
            <a:ext cx="3324001" cy="223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Mudança de Enfoque</a:t>
            </a:r>
            <a:endParaRPr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876350" y="834275"/>
            <a:ext cx="5848500" cy="12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3549150" y="880400"/>
            <a:ext cx="250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</a:rPr>
              <a:t>Programação Procedural</a:t>
            </a:r>
            <a:endParaRPr b="1">
              <a:solidFill>
                <a:srgbClr val="454F5B"/>
              </a:solidFill>
            </a:endParaRPr>
          </a:p>
        </p:txBody>
      </p:sp>
      <p:grpSp>
        <p:nvGrpSpPr>
          <p:cNvPr id="117" name="Google Shape;117;p20"/>
          <p:cNvGrpSpPr/>
          <p:nvPr/>
        </p:nvGrpSpPr>
        <p:grpSpPr>
          <a:xfrm>
            <a:off x="2085900" y="1351687"/>
            <a:ext cx="981225" cy="606645"/>
            <a:chOff x="742950" y="1359485"/>
            <a:chExt cx="981225" cy="956100"/>
          </a:xfrm>
        </p:grpSpPr>
        <p:sp>
          <p:nvSpPr>
            <p:cNvPr id="118" name="Google Shape;118;p20"/>
            <p:cNvSpPr/>
            <p:nvPr/>
          </p:nvSpPr>
          <p:spPr>
            <a:xfrm>
              <a:off x="742950" y="1371600"/>
              <a:ext cx="981000" cy="898800"/>
            </a:xfrm>
            <a:prstGeom prst="roundRect">
              <a:avLst>
                <a:gd fmla="val 16667" name="adj"/>
              </a:avLst>
            </a:prstGeom>
            <a:solidFill>
              <a:srgbClr val="CDDC39"/>
            </a:solidFill>
            <a:ln cap="flat" cmpd="sng" w="9525">
              <a:solidFill>
                <a:srgbClr val="454F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 txBox="1"/>
            <p:nvPr/>
          </p:nvSpPr>
          <p:spPr>
            <a:xfrm>
              <a:off x="752475" y="1359485"/>
              <a:ext cx="971700" cy="9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Variáveis</a:t>
              </a:r>
              <a:r>
                <a:rPr lang="en" sz="1300"/>
                <a:t> Globais</a:t>
              </a:r>
              <a:endParaRPr sz="1300"/>
            </a:p>
          </p:txBody>
        </p:sp>
      </p:grpSp>
      <p:grpSp>
        <p:nvGrpSpPr>
          <p:cNvPr id="120" name="Google Shape;120;p20"/>
          <p:cNvGrpSpPr/>
          <p:nvPr/>
        </p:nvGrpSpPr>
        <p:grpSpPr>
          <a:xfrm>
            <a:off x="3200325" y="1342162"/>
            <a:ext cx="981225" cy="606645"/>
            <a:chOff x="742950" y="1344474"/>
            <a:chExt cx="981225" cy="956100"/>
          </a:xfrm>
        </p:grpSpPr>
        <p:sp>
          <p:nvSpPr>
            <p:cNvPr id="121" name="Google Shape;121;p20"/>
            <p:cNvSpPr/>
            <p:nvPr/>
          </p:nvSpPr>
          <p:spPr>
            <a:xfrm>
              <a:off x="742950" y="1371600"/>
              <a:ext cx="981000" cy="898800"/>
            </a:xfrm>
            <a:prstGeom prst="roundRect">
              <a:avLst>
                <a:gd fmla="val 16667" name="adj"/>
              </a:avLst>
            </a:prstGeom>
            <a:solidFill>
              <a:srgbClr val="CDDC39"/>
            </a:solidFill>
            <a:ln cap="flat" cmpd="sng" w="9525">
              <a:solidFill>
                <a:srgbClr val="454F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 txBox="1"/>
            <p:nvPr/>
          </p:nvSpPr>
          <p:spPr>
            <a:xfrm>
              <a:off x="752475" y="1344474"/>
              <a:ext cx="971700" cy="9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Variáveis</a:t>
              </a:r>
              <a:r>
                <a:rPr lang="en" sz="1300"/>
                <a:t> Globais</a:t>
              </a:r>
              <a:endParaRPr sz="1300"/>
            </a:p>
          </p:txBody>
        </p:sp>
      </p:grpSp>
      <p:grpSp>
        <p:nvGrpSpPr>
          <p:cNvPr id="123" name="Google Shape;123;p20"/>
          <p:cNvGrpSpPr/>
          <p:nvPr/>
        </p:nvGrpSpPr>
        <p:grpSpPr>
          <a:xfrm>
            <a:off x="4314750" y="1342162"/>
            <a:ext cx="981225" cy="606645"/>
            <a:chOff x="742950" y="1344474"/>
            <a:chExt cx="981225" cy="956100"/>
          </a:xfrm>
        </p:grpSpPr>
        <p:sp>
          <p:nvSpPr>
            <p:cNvPr id="124" name="Google Shape;124;p20"/>
            <p:cNvSpPr/>
            <p:nvPr/>
          </p:nvSpPr>
          <p:spPr>
            <a:xfrm>
              <a:off x="742950" y="1371600"/>
              <a:ext cx="981000" cy="898800"/>
            </a:xfrm>
            <a:prstGeom prst="roundRect">
              <a:avLst>
                <a:gd fmla="val 16667" name="adj"/>
              </a:avLst>
            </a:prstGeom>
            <a:solidFill>
              <a:srgbClr val="CDDC39"/>
            </a:solidFill>
            <a:ln cap="flat" cmpd="sng" w="9525">
              <a:solidFill>
                <a:srgbClr val="454F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752475" y="1344474"/>
              <a:ext cx="971700" cy="9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Funções</a:t>
              </a:r>
              <a:r>
                <a:rPr lang="en" sz="1300"/>
                <a:t> Globais</a:t>
              </a:r>
              <a:endParaRPr sz="1300"/>
            </a:p>
          </p:txBody>
        </p:sp>
      </p:grpSp>
      <p:grpSp>
        <p:nvGrpSpPr>
          <p:cNvPr id="126" name="Google Shape;126;p20"/>
          <p:cNvGrpSpPr/>
          <p:nvPr/>
        </p:nvGrpSpPr>
        <p:grpSpPr>
          <a:xfrm>
            <a:off x="5429175" y="1342162"/>
            <a:ext cx="981225" cy="606645"/>
            <a:chOff x="742950" y="1344474"/>
            <a:chExt cx="981225" cy="956100"/>
          </a:xfrm>
        </p:grpSpPr>
        <p:sp>
          <p:nvSpPr>
            <p:cNvPr id="127" name="Google Shape;127;p20"/>
            <p:cNvSpPr/>
            <p:nvPr/>
          </p:nvSpPr>
          <p:spPr>
            <a:xfrm>
              <a:off x="742950" y="1371600"/>
              <a:ext cx="981000" cy="898800"/>
            </a:xfrm>
            <a:prstGeom prst="roundRect">
              <a:avLst>
                <a:gd fmla="val 16667" name="adj"/>
              </a:avLst>
            </a:prstGeom>
            <a:solidFill>
              <a:srgbClr val="CDDC39"/>
            </a:solidFill>
            <a:ln cap="flat" cmpd="sng" w="9525">
              <a:solidFill>
                <a:srgbClr val="454F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 txBox="1"/>
            <p:nvPr/>
          </p:nvSpPr>
          <p:spPr>
            <a:xfrm>
              <a:off x="752475" y="1344474"/>
              <a:ext cx="971700" cy="9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Funções</a:t>
              </a:r>
              <a:r>
                <a:rPr lang="en" sz="1300"/>
                <a:t> Globais</a:t>
              </a:r>
              <a:endParaRPr sz="1300"/>
            </a:p>
          </p:txBody>
        </p:sp>
      </p:grpSp>
      <p:grpSp>
        <p:nvGrpSpPr>
          <p:cNvPr id="129" name="Google Shape;129;p20"/>
          <p:cNvGrpSpPr/>
          <p:nvPr/>
        </p:nvGrpSpPr>
        <p:grpSpPr>
          <a:xfrm>
            <a:off x="6543600" y="1342162"/>
            <a:ext cx="981225" cy="606645"/>
            <a:chOff x="742950" y="1344474"/>
            <a:chExt cx="981225" cy="956100"/>
          </a:xfrm>
        </p:grpSpPr>
        <p:sp>
          <p:nvSpPr>
            <p:cNvPr id="130" name="Google Shape;130;p20"/>
            <p:cNvSpPr/>
            <p:nvPr/>
          </p:nvSpPr>
          <p:spPr>
            <a:xfrm>
              <a:off x="742950" y="1371600"/>
              <a:ext cx="981000" cy="898800"/>
            </a:xfrm>
            <a:prstGeom prst="roundRect">
              <a:avLst>
                <a:gd fmla="val 16667" name="adj"/>
              </a:avLst>
            </a:prstGeom>
            <a:solidFill>
              <a:srgbClr val="CDDC39"/>
            </a:solidFill>
            <a:ln cap="flat" cmpd="sng" w="9525">
              <a:solidFill>
                <a:srgbClr val="454F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 txBox="1"/>
            <p:nvPr/>
          </p:nvSpPr>
          <p:spPr>
            <a:xfrm>
              <a:off x="752475" y="1344474"/>
              <a:ext cx="971700" cy="9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...</a:t>
              </a:r>
              <a:endParaRPr/>
            </a:p>
          </p:txBody>
        </p:sp>
      </p:grpSp>
      <p:sp>
        <p:nvSpPr>
          <p:cNvPr id="132" name="Google Shape;132;p20"/>
          <p:cNvSpPr/>
          <p:nvPr/>
        </p:nvSpPr>
        <p:spPr>
          <a:xfrm>
            <a:off x="2332350" y="2768950"/>
            <a:ext cx="4936500" cy="217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3160950" y="2799375"/>
            <a:ext cx="32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</a:rPr>
              <a:t>Programação Orientada a Objetos</a:t>
            </a:r>
            <a:endParaRPr b="1">
              <a:solidFill>
                <a:srgbClr val="454F5B"/>
              </a:solidFill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2541925" y="3283300"/>
            <a:ext cx="1392900" cy="1485900"/>
          </a:xfrm>
          <a:prstGeom prst="roundRect">
            <a:avLst>
              <a:gd fmla="val 16667" name="adj"/>
            </a:avLst>
          </a:prstGeom>
          <a:solidFill>
            <a:srgbClr val="CDDC39"/>
          </a:solidFill>
          <a:ln cap="flat" cmpd="sng" w="9525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2555450" y="3235676"/>
            <a:ext cx="137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Classe</a:t>
            </a:r>
            <a:endParaRPr sz="1300"/>
          </a:p>
        </p:txBody>
      </p:sp>
      <p:sp>
        <p:nvSpPr>
          <p:cNvPr id="136" name="Google Shape;136;p20"/>
          <p:cNvSpPr/>
          <p:nvPr/>
        </p:nvSpPr>
        <p:spPr>
          <a:xfrm>
            <a:off x="2649300" y="3597550"/>
            <a:ext cx="1171500" cy="52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2694250" y="3541300"/>
            <a:ext cx="108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Atributos</a:t>
            </a:r>
            <a:br>
              <a:rPr b="1" lang="en" sz="1300"/>
            </a:br>
            <a:r>
              <a:rPr lang="en" sz="1300"/>
              <a:t>(Variáveis)</a:t>
            </a:r>
            <a:endParaRPr sz="1300"/>
          </a:p>
        </p:txBody>
      </p:sp>
      <p:sp>
        <p:nvSpPr>
          <p:cNvPr id="138" name="Google Shape;138;p20"/>
          <p:cNvSpPr/>
          <p:nvPr/>
        </p:nvSpPr>
        <p:spPr>
          <a:xfrm>
            <a:off x="2649300" y="4169050"/>
            <a:ext cx="1171500" cy="52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2694250" y="4112800"/>
            <a:ext cx="108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Métodos</a:t>
            </a:r>
            <a:br>
              <a:rPr b="1" lang="en" sz="1300"/>
            </a:br>
            <a:r>
              <a:rPr lang="en" sz="1300"/>
              <a:t>(Funções)</a:t>
            </a:r>
            <a:endParaRPr sz="1300"/>
          </a:p>
        </p:txBody>
      </p:sp>
      <p:sp>
        <p:nvSpPr>
          <p:cNvPr id="140" name="Google Shape;140;p20"/>
          <p:cNvSpPr/>
          <p:nvPr/>
        </p:nvSpPr>
        <p:spPr>
          <a:xfrm>
            <a:off x="4094600" y="3283287"/>
            <a:ext cx="1392900" cy="1485900"/>
          </a:xfrm>
          <a:prstGeom prst="roundRect">
            <a:avLst>
              <a:gd fmla="val 16667" name="adj"/>
            </a:avLst>
          </a:prstGeom>
          <a:solidFill>
            <a:srgbClr val="CDDC39"/>
          </a:solidFill>
          <a:ln cap="flat" cmpd="sng" w="9525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4108125" y="3235664"/>
            <a:ext cx="137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Classe</a:t>
            </a:r>
            <a:endParaRPr sz="1300"/>
          </a:p>
        </p:txBody>
      </p:sp>
      <p:sp>
        <p:nvSpPr>
          <p:cNvPr id="142" name="Google Shape;142;p20"/>
          <p:cNvSpPr/>
          <p:nvPr/>
        </p:nvSpPr>
        <p:spPr>
          <a:xfrm>
            <a:off x="4201975" y="3597538"/>
            <a:ext cx="1171500" cy="52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4246925" y="3541288"/>
            <a:ext cx="108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Atributos</a:t>
            </a:r>
            <a:br>
              <a:rPr b="1" lang="en" sz="1300"/>
            </a:br>
            <a:r>
              <a:rPr lang="en" sz="1300"/>
              <a:t>(Variáveis)</a:t>
            </a:r>
            <a:endParaRPr sz="1300"/>
          </a:p>
        </p:txBody>
      </p:sp>
      <p:sp>
        <p:nvSpPr>
          <p:cNvPr id="144" name="Google Shape;144;p20"/>
          <p:cNvSpPr/>
          <p:nvPr/>
        </p:nvSpPr>
        <p:spPr>
          <a:xfrm>
            <a:off x="4201975" y="4169038"/>
            <a:ext cx="1171500" cy="52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4246925" y="4112788"/>
            <a:ext cx="108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Métodos</a:t>
            </a:r>
            <a:br>
              <a:rPr b="1" lang="en" sz="1300"/>
            </a:br>
            <a:r>
              <a:rPr lang="en" sz="1300"/>
              <a:t>(Funções)</a:t>
            </a:r>
            <a:endParaRPr sz="1300"/>
          </a:p>
        </p:txBody>
      </p:sp>
      <p:sp>
        <p:nvSpPr>
          <p:cNvPr id="146" name="Google Shape;146;p20"/>
          <p:cNvSpPr/>
          <p:nvPr/>
        </p:nvSpPr>
        <p:spPr>
          <a:xfrm>
            <a:off x="5647075" y="3283300"/>
            <a:ext cx="1392900" cy="1485900"/>
          </a:xfrm>
          <a:prstGeom prst="roundRect">
            <a:avLst>
              <a:gd fmla="val 16667" name="adj"/>
            </a:avLst>
          </a:prstGeom>
          <a:solidFill>
            <a:srgbClr val="CDDC39"/>
          </a:solidFill>
          <a:ln cap="flat" cmpd="sng" w="9525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5660600" y="3235676"/>
            <a:ext cx="137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...</a:t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5754450" y="3597550"/>
            <a:ext cx="1171500" cy="52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5799400" y="3588925"/>
            <a:ext cx="108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...</a:t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754450" y="4169050"/>
            <a:ext cx="1171500" cy="52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5799400" y="4160425"/>
            <a:ext cx="108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...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 rot="-5402406">
            <a:off x="4586250" y="2121644"/>
            <a:ext cx="428700" cy="606600"/>
          </a:xfrm>
          <a:prstGeom prst="leftArrow">
            <a:avLst>
              <a:gd fmla="val 50000" name="adj1"/>
              <a:gd fmla="val 55860" name="adj2"/>
            </a:avLst>
          </a:prstGeom>
          <a:solidFill>
            <a:srgbClr val="CFE2F3"/>
          </a:solidFill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200025" y="2438400"/>
            <a:ext cx="1771800" cy="844800"/>
          </a:xfrm>
          <a:prstGeom prst="wedgeRoundRectCallout">
            <a:avLst>
              <a:gd fmla="val 92999" name="adj1"/>
              <a:gd fmla="val 69513" name="adj2"/>
              <a:gd fmla="val 0" name="adj3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</a:t>
            </a:r>
            <a:r>
              <a:rPr b="1" lang="en"/>
              <a:t>objeto</a:t>
            </a:r>
            <a:r>
              <a:rPr lang="en"/>
              <a:t> é uma </a:t>
            </a:r>
            <a:r>
              <a:rPr b="1" lang="en"/>
              <a:t>variável</a:t>
            </a:r>
            <a:r>
              <a:rPr lang="en"/>
              <a:t> cujo tipo é uma classe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 de Vista da OO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3879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 </a:t>
            </a:r>
            <a:r>
              <a:rPr b="1" lang="en"/>
              <a:t>mundo real é composto de objetos</a:t>
            </a:r>
            <a:r>
              <a:rPr lang="en"/>
              <a:t>. Para onde você olha, você vê objetos!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Uma cadeira, um carro, computador, celular, etc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Objetos pertencem a uma classe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 maçã que você comeu no café, é um objeto da classe das maçãs (que é uma subclasse das frutas)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carro que você usou hoje é um objeto da classe dos carros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Todas as cadeiras em uma sala de aula são objetos da classe das cadeiras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Todos os </a:t>
            </a:r>
            <a:r>
              <a:rPr b="1" lang="en"/>
              <a:t>objetos</a:t>
            </a:r>
            <a:r>
              <a:rPr lang="en"/>
              <a:t> têm coisas em </a:t>
            </a:r>
            <a:r>
              <a:rPr b="1" lang="en"/>
              <a:t>comuns</a:t>
            </a:r>
            <a:r>
              <a:rPr lang="en"/>
              <a:t>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Possuem </a:t>
            </a:r>
            <a:r>
              <a:rPr b="1" lang="en"/>
              <a:t>atributos</a:t>
            </a:r>
            <a:r>
              <a:rPr lang="en"/>
              <a:t>/propriedades: tamanho, forma, cor, peso, etc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Possuem </a:t>
            </a:r>
            <a:r>
              <a:rPr b="1" lang="en"/>
              <a:t>comportamentos</a:t>
            </a:r>
            <a:r>
              <a:rPr lang="en"/>
              <a:t> (métodos): corre, freia, dorme, etc</a:t>
            </a:r>
            <a:endParaRPr/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