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8" r:id="rId6"/>
    <p:sldId id="1210" r:id="rId7"/>
    <p:sldId id="1212" r:id="rId8"/>
    <p:sldId id="1211" r:id="rId9"/>
    <p:sldId id="1214" r:id="rId10"/>
    <p:sldId id="1215" r:id="rId11"/>
    <p:sldId id="1216" r:id="rId12"/>
    <p:sldId id="272"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055B07"/>
    <a:srgbClr val="4950BA"/>
    <a:srgbClr val="F4F5F5"/>
    <a:srgbClr val="000000"/>
    <a:srgbClr val="F16A17"/>
    <a:srgbClr val="E7404A"/>
    <a:srgbClr val="28B873"/>
    <a:srgbClr val="F5CB39"/>
    <a:srgbClr val="F6C6E5"/>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6101" autoAdjust="0"/>
  </p:normalViewPr>
  <p:slideViewPr>
    <p:cSldViewPr snapToGrid="0">
      <p:cViewPr varScale="1">
        <p:scale>
          <a:sx n="69" d="100"/>
          <a:sy n="69" d="100"/>
        </p:scale>
        <p:origin x="774" y="60"/>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04/10/2023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3</a:t>
            </a:fld>
            <a:endParaRPr lang="pt-BR"/>
          </a:p>
        </p:txBody>
      </p:sp>
    </p:spTree>
    <p:extLst>
      <p:ext uri="{BB962C8B-B14F-4D97-AF65-F5344CB8AC3E}">
        <p14:creationId xmlns:p14="http://schemas.microsoft.com/office/powerpoint/2010/main" val="32982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4</a:t>
            </a:fld>
            <a:endParaRPr lang="pt-BR"/>
          </a:p>
        </p:txBody>
      </p:sp>
    </p:spTree>
    <p:extLst>
      <p:ext uri="{BB962C8B-B14F-4D97-AF65-F5344CB8AC3E}">
        <p14:creationId xmlns:p14="http://schemas.microsoft.com/office/powerpoint/2010/main" val="148054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5</a:t>
            </a:fld>
            <a:endParaRPr lang="pt-BR"/>
          </a:p>
        </p:txBody>
      </p:sp>
    </p:spTree>
    <p:extLst>
      <p:ext uri="{BB962C8B-B14F-4D97-AF65-F5344CB8AC3E}">
        <p14:creationId xmlns:p14="http://schemas.microsoft.com/office/powerpoint/2010/main" val="122994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138574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7</a:t>
            </a:fld>
            <a:endParaRPr lang="pt-BR"/>
          </a:p>
        </p:txBody>
      </p:sp>
    </p:spTree>
    <p:extLst>
      <p:ext uri="{BB962C8B-B14F-4D97-AF65-F5344CB8AC3E}">
        <p14:creationId xmlns:p14="http://schemas.microsoft.com/office/powerpoint/2010/main" val="213760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8</a:t>
            </a:fld>
            <a:endParaRPr lang="pt-BR"/>
          </a:p>
        </p:txBody>
      </p:sp>
    </p:spTree>
    <p:extLst>
      <p:ext uri="{BB962C8B-B14F-4D97-AF65-F5344CB8AC3E}">
        <p14:creationId xmlns:p14="http://schemas.microsoft.com/office/powerpoint/2010/main" val="82058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e V2 Claro">
    <p:bg>
      <p:bgPr>
        <a:solidFill>
          <a:schemeClr val="bg1"/>
        </a:solidFill>
        <a:effectLst/>
      </p:bgPr>
    </p:bg>
    <p:spTree>
      <p:nvGrpSpPr>
        <p:cNvPr id="1" name=""/>
        <p:cNvGrpSpPr/>
        <p:nvPr/>
      </p:nvGrpSpPr>
      <p:grpSpPr>
        <a:xfrm>
          <a:off x="0" y="0"/>
          <a:ext cx="0" cy="0"/>
          <a:chOff x="0" y="0"/>
          <a:chExt cx="0" cy="0"/>
        </a:xfrm>
      </p:grpSpPr>
      <p:grpSp>
        <p:nvGrpSpPr>
          <p:cNvPr id="2" name="Gráfico 9">
            <a:extLst>
              <a:ext uri="{FF2B5EF4-FFF2-40B4-BE49-F238E27FC236}">
                <a16:creationId xmlns:a16="http://schemas.microsoft.com/office/drawing/2014/main" id="{04024E9A-1262-48A1-A387-6005E4A2A176}"/>
              </a:ext>
            </a:extLst>
          </p:cNvPr>
          <p:cNvGrpSpPr/>
          <p:nvPr/>
        </p:nvGrpSpPr>
        <p:grpSpPr>
          <a:xfrm>
            <a:off x="0" y="0"/>
            <a:ext cx="12192000" cy="6858000"/>
            <a:chOff x="0" y="0"/>
            <a:chExt cx="12192000" cy="6858000"/>
          </a:xfrm>
        </p:grpSpPr>
        <p:sp>
          <p:nvSpPr>
            <p:cNvPr id="3" name="Forma Livre: Forma 2">
              <a:extLst>
                <a:ext uri="{FF2B5EF4-FFF2-40B4-BE49-F238E27FC236}">
                  <a16:creationId xmlns:a16="http://schemas.microsoft.com/office/drawing/2014/main" id="{E4CB4F5D-76BF-4BAA-A123-50A4EA5AE6F6}"/>
                </a:ext>
              </a:extLst>
            </p:cNvPr>
            <p:cNvSpPr/>
            <p:nvPr/>
          </p:nvSpPr>
          <p:spPr>
            <a:xfrm>
              <a:off x="0" y="0"/>
              <a:ext cx="340359" cy="1903729"/>
            </a:xfrm>
            <a:custGeom>
              <a:avLst/>
              <a:gdLst>
                <a:gd name="connsiteX0" fmla="*/ 288925 w 340359"/>
                <a:gd name="connsiteY0" fmla="*/ 0 h 1903729"/>
                <a:gd name="connsiteX1" fmla="*/ 0 w 340359"/>
                <a:gd name="connsiteY1" fmla="*/ 0 h 1903729"/>
                <a:gd name="connsiteX2" fmla="*/ 0 w 340359"/>
                <a:gd name="connsiteY2" fmla="*/ 1903730 h 1903729"/>
                <a:gd name="connsiteX3" fmla="*/ 340360 w 340359"/>
                <a:gd name="connsiteY3" fmla="*/ 544195 h 1903729"/>
                <a:gd name="connsiteX4" fmla="*/ 288925 w 340359"/>
                <a:gd name="connsiteY4" fmla="*/ 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288925" y="0"/>
                  </a:moveTo>
                  <a:lnTo>
                    <a:pt x="0" y="0"/>
                  </a:lnTo>
                  <a:lnTo>
                    <a:pt x="0" y="1903730"/>
                  </a:lnTo>
                  <a:cubicBezTo>
                    <a:pt x="217170" y="1498600"/>
                    <a:pt x="340360" y="1035685"/>
                    <a:pt x="340360" y="544195"/>
                  </a:cubicBezTo>
                  <a:cubicBezTo>
                    <a:pt x="340360" y="358140"/>
                    <a:pt x="322580" y="175895"/>
                    <a:pt x="288925" y="0"/>
                  </a:cubicBezTo>
                  <a:close/>
                </a:path>
              </a:pathLst>
            </a:custGeom>
            <a:solidFill>
              <a:srgbClr val="63B1BC"/>
            </a:solidFill>
            <a:ln w="6350" cap="flat">
              <a:noFill/>
              <a:prstDash val="solid"/>
              <a:miter/>
            </a:ln>
          </p:spPr>
          <p:txBody>
            <a:bodyPr rtlCol="0" anchor="ctr"/>
            <a:lstStyle/>
            <a:p>
              <a:endParaRPr lang="pt-BR"/>
            </a:p>
          </p:txBody>
        </p:sp>
        <p:sp>
          <p:nvSpPr>
            <p:cNvPr id="4" name="Forma Livre: Forma 3">
              <a:extLst>
                <a:ext uri="{FF2B5EF4-FFF2-40B4-BE49-F238E27FC236}">
                  <a16:creationId xmlns:a16="http://schemas.microsoft.com/office/drawing/2014/main" id="{7CAE5BB3-75AB-41BD-8B9D-0FDDD806B407}"/>
                </a:ext>
              </a:extLst>
            </p:cNvPr>
            <p:cNvSpPr/>
            <p:nvPr/>
          </p:nvSpPr>
          <p:spPr>
            <a:xfrm>
              <a:off x="6089015" y="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AD88EE2C-D2C2-446D-87E7-98F5B90A14E5}"/>
                </a:ext>
              </a:extLst>
            </p:cNvPr>
            <p:cNvSpPr/>
            <p:nvPr/>
          </p:nvSpPr>
          <p:spPr>
            <a:xfrm>
              <a:off x="11851640" y="650875"/>
              <a:ext cx="340359" cy="2769234"/>
            </a:xfrm>
            <a:custGeom>
              <a:avLst/>
              <a:gdLst>
                <a:gd name="connsiteX0" fmla="*/ 0 w 340359"/>
                <a:gd name="connsiteY0" fmla="*/ 0 h 2769234"/>
                <a:gd name="connsiteX1" fmla="*/ 0 w 340359"/>
                <a:gd name="connsiteY1" fmla="*/ 2769235 h 2769234"/>
                <a:gd name="connsiteX2" fmla="*/ 340360 w 340359"/>
                <a:gd name="connsiteY2" fmla="*/ 2769235 h 2769234"/>
                <a:gd name="connsiteX3" fmla="*/ 340360 w 340359"/>
                <a:gd name="connsiteY3" fmla="*/ 1149350 h 2769234"/>
                <a:gd name="connsiteX4" fmla="*/ 0 w 340359"/>
                <a:gd name="connsiteY4" fmla="*/ 0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0" y="0"/>
                  </a:moveTo>
                  <a:lnTo>
                    <a:pt x="0" y="2769235"/>
                  </a:lnTo>
                  <a:lnTo>
                    <a:pt x="340360" y="2769235"/>
                  </a:lnTo>
                  <a:lnTo>
                    <a:pt x="340360" y="1149350"/>
                  </a:lnTo>
                  <a:cubicBezTo>
                    <a:pt x="140970" y="809625"/>
                    <a:pt x="19685" y="417830"/>
                    <a:pt x="0" y="0"/>
                  </a:cubicBezTo>
                  <a:close/>
                </a:path>
              </a:pathLst>
            </a:custGeom>
            <a:solidFill>
              <a:srgbClr val="63B1BC"/>
            </a:solidFill>
            <a:ln w="6350" cap="flat">
              <a:noFill/>
              <a:prstDash val="solid"/>
              <a:miter/>
            </a:ln>
          </p:spPr>
          <p:txBody>
            <a:bodyPr rtlCol="0" anchor="ctr"/>
            <a:lstStyle/>
            <a:p>
              <a:endParaRPr lang="pt-BR"/>
            </a:p>
          </p:txBody>
        </p:sp>
        <p:sp>
          <p:nvSpPr>
            <p:cNvPr id="6" name="Forma Livre: Forma 5">
              <a:extLst>
                <a:ext uri="{FF2B5EF4-FFF2-40B4-BE49-F238E27FC236}">
                  <a16:creationId xmlns:a16="http://schemas.microsoft.com/office/drawing/2014/main" id="{26D1AE59-57CE-49FF-9DC8-1A3A5CB72D99}"/>
                </a:ext>
              </a:extLst>
            </p:cNvPr>
            <p:cNvSpPr/>
            <p:nvPr/>
          </p:nvSpPr>
          <p:spPr>
            <a:xfrm>
              <a:off x="11848465" y="0"/>
              <a:ext cx="343534" cy="1800225"/>
            </a:xfrm>
            <a:custGeom>
              <a:avLst/>
              <a:gdLst>
                <a:gd name="connsiteX0" fmla="*/ 343535 w 343534"/>
                <a:gd name="connsiteY0" fmla="*/ 1800225 h 1800225"/>
                <a:gd name="connsiteX1" fmla="*/ 343535 w 343534"/>
                <a:gd name="connsiteY1" fmla="*/ 0 h 1800225"/>
                <a:gd name="connsiteX2" fmla="*/ 0 w 343534"/>
                <a:gd name="connsiteY2" fmla="*/ 0 h 1800225"/>
                <a:gd name="connsiteX3" fmla="*/ 0 w 343534"/>
                <a:gd name="connsiteY3" fmla="*/ 531495 h 1800225"/>
                <a:gd name="connsiteX4" fmla="*/ 2540 w 343534"/>
                <a:gd name="connsiteY4" fmla="*/ 650875 h 1800225"/>
                <a:gd name="connsiteX5" fmla="*/ 2540 w 343534"/>
                <a:gd name="connsiteY5" fmla="*/ 643255 h 1800225"/>
                <a:gd name="connsiteX6" fmla="*/ 343535 w 343534"/>
                <a:gd name="connsiteY6" fmla="*/ 1800225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343535" y="1800225"/>
                  </a:moveTo>
                  <a:lnTo>
                    <a:pt x="343535" y="0"/>
                  </a:lnTo>
                  <a:lnTo>
                    <a:pt x="0" y="0"/>
                  </a:lnTo>
                  <a:lnTo>
                    <a:pt x="0" y="531495"/>
                  </a:lnTo>
                  <a:cubicBezTo>
                    <a:pt x="0" y="571500"/>
                    <a:pt x="1270" y="611505"/>
                    <a:pt x="2540" y="650875"/>
                  </a:cubicBezTo>
                  <a:lnTo>
                    <a:pt x="2540" y="643255"/>
                  </a:lnTo>
                  <a:cubicBezTo>
                    <a:pt x="21590" y="1064260"/>
                    <a:pt x="143510" y="1457960"/>
                    <a:pt x="343535" y="1800225"/>
                  </a:cubicBezTo>
                  <a:close/>
                </a:path>
              </a:pathLst>
            </a:custGeom>
            <a:solidFill>
              <a:schemeClr val="accent2"/>
            </a:solidFill>
            <a:ln w="6350" cap="flat">
              <a:noFill/>
              <a:prstDash val="solid"/>
              <a:miter/>
            </a:ln>
          </p:spPr>
          <p:txBody>
            <a:bodyPr rtlCol="0" anchor="ctr"/>
            <a:lstStyle/>
            <a:p>
              <a:endParaRPr lang="pt-BR" dirty="0"/>
            </a:p>
          </p:txBody>
        </p:sp>
        <p:sp>
          <p:nvSpPr>
            <p:cNvPr id="7" name="Forma Livre: Forma 6">
              <a:extLst>
                <a:ext uri="{FF2B5EF4-FFF2-40B4-BE49-F238E27FC236}">
                  <a16:creationId xmlns:a16="http://schemas.microsoft.com/office/drawing/2014/main" id="{0368425D-9A9D-4C26-B0E8-8E0DA2D16331}"/>
                </a:ext>
              </a:extLst>
            </p:cNvPr>
            <p:cNvSpPr/>
            <p:nvPr/>
          </p:nvSpPr>
          <p:spPr>
            <a:xfrm>
              <a:off x="11851640" y="643890"/>
              <a:ext cx="340359" cy="1156334"/>
            </a:xfrm>
            <a:custGeom>
              <a:avLst/>
              <a:gdLst>
                <a:gd name="connsiteX0" fmla="*/ 340360 w 340359"/>
                <a:gd name="connsiteY0" fmla="*/ 1156335 h 1156334"/>
                <a:gd name="connsiteX1" fmla="*/ 0 w 340359"/>
                <a:gd name="connsiteY1" fmla="*/ 0 h 1156334"/>
                <a:gd name="connsiteX2" fmla="*/ 0 w 340359"/>
                <a:gd name="connsiteY2" fmla="*/ 7620 h 1156334"/>
                <a:gd name="connsiteX3" fmla="*/ 340360 w 340359"/>
                <a:gd name="connsiteY3" fmla="*/ 1156335 h 1156334"/>
                <a:gd name="connsiteX4" fmla="*/ 340360 w 340359"/>
                <a:gd name="connsiteY4" fmla="*/ 1156335 h 115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334">
                  <a:moveTo>
                    <a:pt x="340360" y="1156335"/>
                  </a:moveTo>
                  <a:cubicBezTo>
                    <a:pt x="140335" y="814070"/>
                    <a:pt x="18415" y="420370"/>
                    <a:pt x="0" y="0"/>
                  </a:cubicBezTo>
                  <a:lnTo>
                    <a:pt x="0" y="7620"/>
                  </a:lnTo>
                  <a:cubicBezTo>
                    <a:pt x="19685" y="424815"/>
                    <a:pt x="140970" y="816610"/>
                    <a:pt x="340360" y="1156335"/>
                  </a:cubicBezTo>
                  <a:lnTo>
                    <a:pt x="340360" y="1156335"/>
                  </a:lnTo>
                  <a:close/>
                </a:path>
              </a:pathLst>
            </a:custGeom>
            <a:solidFill>
              <a:srgbClr val="1F2A44"/>
            </a:solidFill>
            <a:ln w="6350" cap="flat">
              <a:noFill/>
              <a:prstDash val="solid"/>
              <a:miter/>
            </a:ln>
          </p:spPr>
          <p:txBody>
            <a:bodyPr rtlCol="0" anchor="ctr"/>
            <a:lstStyle/>
            <a:p>
              <a:endParaRPr lang="pt-BR"/>
            </a:p>
          </p:txBody>
        </p:sp>
        <p:sp>
          <p:nvSpPr>
            <p:cNvPr id="8" name="Forma Livre: Forma 7">
              <a:extLst>
                <a:ext uri="{FF2B5EF4-FFF2-40B4-BE49-F238E27FC236}">
                  <a16:creationId xmlns:a16="http://schemas.microsoft.com/office/drawing/2014/main" id="{28108017-2118-4681-94C8-669A785576FB}"/>
                </a:ext>
              </a:extLst>
            </p:cNvPr>
            <p:cNvSpPr/>
            <p:nvPr/>
          </p:nvSpPr>
          <p:spPr>
            <a:xfrm>
              <a:off x="11851640" y="4954270"/>
              <a:ext cx="340359" cy="1903729"/>
            </a:xfrm>
            <a:custGeom>
              <a:avLst/>
              <a:gdLst>
                <a:gd name="connsiteX0" fmla="*/ 51435 w 340359"/>
                <a:gd name="connsiteY0" fmla="*/ 1903730 h 1903729"/>
                <a:gd name="connsiteX1" fmla="*/ 340360 w 340359"/>
                <a:gd name="connsiteY1" fmla="*/ 1903730 h 1903729"/>
                <a:gd name="connsiteX2" fmla="*/ 340360 w 340359"/>
                <a:gd name="connsiteY2" fmla="*/ 0 h 1903729"/>
                <a:gd name="connsiteX3" fmla="*/ 0 w 340359"/>
                <a:gd name="connsiteY3" fmla="*/ 1360170 h 1903729"/>
                <a:gd name="connsiteX4" fmla="*/ 51435 w 340359"/>
                <a:gd name="connsiteY4" fmla="*/ 190373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51435" y="1903730"/>
                  </a:moveTo>
                  <a:lnTo>
                    <a:pt x="340360" y="1903730"/>
                  </a:lnTo>
                  <a:lnTo>
                    <a:pt x="340360" y="0"/>
                  </a:lnTo>
                  <a:cubicBezTo>
                    <a:pt x="123190" y="405130"/>
                    <a:pt x="0" y="868045"/>
                    <a:pt x="0" y="1360170"/>
                  </a:cubicBezTo>
                  <a:cubicBezTo>
                    <a:pt x="0" y="1545590"/>
                    <a:pt x="17780" y="1727835"/>
                    <a:pt x="51435" y="1903730"/>
                  </a:cubicBezTo>
                  <a:close/>
                </a:path>
              </a:pathLst>
            </a:custGeom>
            <a:solidFill>
              <a:srgbClr val="63B1BC"/>
            </a:solidFill>
            <a:ln w="6350" cap="flat">
              <a:noFill/>
              <a:prstDash val="solid"/>
              <a:miter/>
            </a:ln>
          </p:spPr>
          <p:txBody>
            <a:bodyPr rtlCol="0" anchor="ctr"/>
            <a:lstStyle/>
            <a:p>
              <a:endParaRPr lang="pt-BR"/>
            </a:p>
          </p:txBody>
        </p:sp>
        <p:sp>
          <p:nvSpPr>
            <p:cNvPr id="11" name="Forma Livre: Forma 10">
              <a:extLst>
                <a:ext uri="{FF2B5EF4-FFF2-40B4-BE49-F238E27FC236}">
                  <a16:creationId xmlns:a16="http://schemas.microsoft.com/office/drawing/2014/main" id="{44A1E025-DB4A-4BFA-AADA-BBFCE91CDE51}"/>
                </a:ext>
              </a:extLst>
            </p:cNvPr>
            <p:cNvSpPr/>
            <p:nvPr/>
          </p:nvSpPr>
          <p:spPr>
            <a:xfrm>
              <a:off x="1416050" y="650240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12" name="Forma Livre: Forma 11">
              <a:extLst>
                <a:ext uri="{FF2B5EF4-FFF2-40B4-BE49-F238E27FC236}">
                  <a16:creationId xmlns:a16="http://schemas.microsoft.com/office/drawing/2014/main" id="{326037A0-471C-4A9B-A856-0255C5C642F9}"/>
                </a:ext>
              </a:extLst>
            </p:cNvPr>
            <p:cNvSpPr/>
            <p:nvPr/>
          </p:nvSpPr>
          <p:spPr>
            <a:xfrm>
              <a:off x="0" y="3437890"/>
              <a:ext cx="340359" cy="2769234"/>
            </a:xfrm>
            <a:custGeom>
              <a:avLst/>
              <a:gdLst>
                <a:gd name="connsiteX0" fmla="*/ 340360 w 340359"/>
                <a:gd name="connsiteY0" fmla="*/ 2769235 h 2769234"/>
                <a:gd name="connsiteX1" fmla="*/ 340360 w 340359"/>
                <a:gd name="connsiteY1" fmla="*/ 0 h 2769234"/>
                <a:gd name="connsiteX2" fmla="*/ 0 w 340359"/>
                <a:gd name="connsiteY2" fmla="*/ 0 h 2769234"/>
                <a:gd name="connsiteX3" fmla="*/ 0 w 340359"/>
                <a:gd name="connsiteY3" fmla="*/ 1619885 h 2769234"/>
                <a:gd name="connsiteX4" fmla="*/ 340360 w 340359"/>
                <a:gd name="connsiteY4" fmla="*/ 2769235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340360" y="2769235"/>
                  </a:moveTo>
                  <a:lnTo>
                    <a:pt x="340360" y="0"/>
                  </a:lnTo>
                  <a:lnTo>
                    <a:pt x="0" y="0"/>
                  </a:lnTo>
                  <a:lnTo>
                    <a:pt x="0" y="1619885"/>
                  </a:lnTo>
                  <a:cubicBezTo>
                    <a:pt x="199390" y="1959610"/>
                    <a:pt x="320675" y="2351405"/>
                    <a:pt x="340360" y="2769235"/>
                  </a:cubicBezTo>
                  <a:close/>
                </a:path>
              </a:pathLst>
            </a:custGeom>
            <a:solidFill>
              <a:srgbClr val="63B1BC"/>
            </a:solidFill>
            <a:ln w="6350" cap="flat">
              <a:noFill/>
              <a:prstDash val="solid"/>
              <a:miter/>
            </a:ln>
          </p:spPr>
          <p:txBody>
            <a:bodyPr rtlCol="0" anchor="ctr"/>
            <a:lstStyle/>
            <a:p>
              <a:endParaRPr lang="pt-BR"/>
            </a:p>
          </p:txBody>
        </p:sp>
        <p:sp>
          <p:nvSpPr>
            <p:cNvPr id="13" name="Forma Livre: Forma 12">
              <a:extLst>
                <a:ext uri="{FF2B5EF4-FFF2-40B4-BE49-F238E27FC236}">
                  <a16:creationId xmlns:a16="http://schemas.microsoft.com/office/drawing/2014/main" id="{BFB4436F-D9D5-4AAF-A798-53F32CA8FC65}"/>
                </a:ext>
              </a:extLst>
            </p:cNvPr>
            <p:cNvSpPr/>
            <p:nvPr/>
          </p:nvSpPr>
          <p:spPr>
            <a:xfrm>
              <a:off x="0" y="5057775"/>
              <a:ext cx="343534" cy="1800225"/>
            </a:xfrm>
            <a:custGeom>
              <a:avLst/>
              <a:gdLst>
                <a:gd name="connsiteX0" fmla="*/ 0 w 343534"/>
                <a:gd name="connsiteY0" fmla="*/ 0 h 1800225"/>
                <a:gd name="connsiteX1" fmla="*/ 0 w 343534"/>
                <a:gd name="connsiteY1" fmla="*/ 1800225 h 1800225"/>
                <a:gd name="connsiteX2" fmla="*/ 343535 w 343534"/>
                <a:gd name="connsiteY2" fmla="*/ 1800225 h 1800225"/>
                <a:gd name="connsiteX3" fmla="*/ 343535 w 343534"/>
                <a:gd name="connsiteY3" fmla="*/ 1268730 h 1800225"/>
                <a:gd name="connsiteX4" fmla="*/ 340995 w 343534"/>
                <a:gd name="connsiteY4" fmla="*/ 1149350 h 1800225"/>
                <a:gd name="connsiteX5" fmla="*/ 340995 w 343534"/>
                <a:gd name="connsiteY5" fmla="*/ 1156970 h 1800225"/>
                <a:gd name="connsiteX6" fmla="*/ 0 w 343534"/>
                <a:gd name="connsiteY6" fmla="*/ 0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0" y="0"/>
                  </a:moveTo>
                  <a:lnTo>
                    <a:pt x="0" y="1800225"/>
                  </a:lnTo>
                  <a:lnTo>
                    <a:pt x="343535" y="1800225"/>
                  </a:lnTo>
                  <a:lnTo>
                    <a:pt x="343535" y="1268730"/>
                  </a:lnTo>
                  <a:cubicBezTo>
                    <a:pt x="343535" y="1228725"/>
                    <a:pt x="342265" y="1188720"/>
                    <a:pt x="340995" y="1149350"/>
                  </a:cubicBezTo>
                  <a:lnTo>
                    <a:pt x="340995" y="1156970"/>
                  </a:lnTo>
                  <a:cubicBezTo>
                    <a:pt x="321945" y="735965"/>
                    <a:pt x="200025" y="342265"/>
                    <a:pt x="0" y="0"/>
                  </a:cubicBezTo>
                  <a:close/>
                </a:path>
              </a:pathLst>
            </a:custGeom>
            <a:solidFill>
              <a:schemeClr val="accent2"/>
            </a:solidFill>
            <a:ln w="6350" cap="flat">
              <a:noFill/>
              <a:prstDash val="solid"/>
              <a:miter/>
            </a:ln>
          </p:spPr>
          <p:txBody>
            <a:bodyPr rtlCol="0" anchor="ctr"/>
            <a:lstStyle/>
            <a:p>
              <a:endParaRPr lang="pt-BR"/>
            </a:p>
          </p:txBody>
        </p:sp>
        <p:sp>
          <p:nvSpPr>
            <p:cNvPr id="14" name="Forma Livre: Forma 13">
              <a:extLst>
                <a:ext uri="{FF2B5EF4-FFF2-40B4-BE49-F238E27FC236}">
                  <a16:creationId xmlns:a16="http://schemas.microsoft.com/office/drawing/2014/main" id="{2BC87CB6-AD7D-4CFE-82D0-139A1EC3C079}"/>
                </a:ext>
              </a:extLst>
            </p:cNvPr>
            <p:cNvSpPr/>
            <p:nvPr/>
          </p:nvSpPr>
          <p:spPr>
            <a:xfrm>
              <a:off x="0" y="5057775"/>
              <a:ext cx="340359" cy="1156970"/>
            </a:xfrm>
            <a:custGeom>
              <a:avLst/>
              <a:gdLst>
                <a:gd name="connsiteX0" fmla="*/ 340360 w 340359"/>
                <a:gd name="connsiteY0" fmla="*/ 1156970 h 1156970"/>
                <a:gd name="connsiteX1" fmla="*/ 340360 w 340359"/>
                <a:gd name="connsiteY1" fmla="*/ 1149350 h 1156970"/>
                <a:gd name="connsiteX2" fmla="*/ 0 w 340359"/>
                <a:gd name="connsiteY2" fmla="*/ 0 h 1156970"/>
                <a:gd name="connsiteX3" fmla="*/ 0 w 340359"/>
                <a:gd name="connsiteY3" fmla="*/ 635 h 1156970"/>
                <a:gd name="connsiteX4" fmla="*/ 340360 w 340359"/>
                <a:gd name="connsiteY4" fmla="*/ 1156970 h 1156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970">
                  <a:moveTo>
                    <a:pt x="340360" y="1156970"/>
                  </a:moveTo>
                  <a:lnTo>
                    <a:pt x="340360" y="1149350"/>
                  </a:lnTo>
                  <a:cubicBezTo>
                    <a:pt x="320675" y="731520"/>
                    <a:pt x="199390" y="339725"/>
                    <a:pt x="0" y="0"/>
                  </a:cubicBezTo>
                  <a:lnTo>
                    <a:pt x="0" y="635"/>
                  </a:lnTo>
                  <a:cubicBezTo>
                    <a:pt x="200025" y="342265"/>
                    <a:pt x="321945" y="735965"/>
                    <a:pt x="340360" y="1156970"/>
                  </a:cubicBezTo>
                  <a:close/>
                </a:path>
              </a:pathLst>
            </a:custGeom>
            <a:solidFill>
              <a:srgbClr val="1F2A44"/>
            </a:solidFill>
            <a:ln w="6350" cap="flat">
              <a:noFill/>
              <a:prstDash val="solid"/>
              <a:miter/>
            </a:ln>
          </p:spPr>
          <p:txBody>
            <a:bodyPr rtlCol="0" anchor="ctr"/>
            <a:lstStyle/>
            <a:p>
              <a:endParaRPr lang="pt-BR"/>
            </a:p>
          </p:txBody>
        </p:sp>
      </p:grpSp>
    </p:spTree>
    <p:extLst>
      <p:ext uri="{BB962C8B-B14F-4D97-AF65-F5344CB8AC3E}">
        <p14:creationId xmlns:p14="http://schemas.microsoft.com/office/powerpoint/2010/main" val="295643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 id="214748368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8" name="Espaço Reservado para Texto 27">
            <a:extLst>
              <a:ext uri="{FF2B5EF4-FFF2-40B4-BE49-F238E27FC236}">
                <a16:creationId xmlns:a16="http://schemas.microsoft.com/office/drawing/2014/main" id="{3300A780-28D6-4142-AAFF-8AB7F0F82E46}"/>
              </a:ext>
            </a:extLst>
          </p:cNvPr>
          <p:cNvSpPr>
            <a:spLocks noGrp="1"/>
          </p:cNvSpPr>
          <p:nvPr>
            <p:ph type="body" sz="quarter" idx="10"/>
          </p:nvPr>
        </p:nvSpPr>
        <p:spPr>
          <a:xfrm>
            <a:off x="2316161" y="4792332"/>
            <a:ext cx="7559675" cy="471055"/>
          </a:xfrm>
        </p:spPr>
        <p:txBody>
          <a:bodyPr/>
          <a:lstStyle/>
          <a:p>
            <a:r>
              <a:rPr lang="pt-BR" dirty="0"/>
              <a:t>Fábio Figueredo</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Arquitetura de Software</a:t>
            </a:r>
            <a:endParaRPr lang="pt-BR" sz="1800" dirty="0"/>
          </a:p>
          <a:p>
            <a:r>
              <a:rPr lang="pt-BR" sz="1800" dirty="0"/>
              <a:t>Aula 9 – Atividade em Sala</a:t>
            </a:r>
            <a:endParaRPr lang="pt-BR" dirty="0"/>
          </a:p>
        </p:txBody>
      </p:sp>
      <p:sp>
        <p:nvSpPr>
          <p:cNvPr id="30" name="Espaço Reservado para Texto 29">
            <a:extLst>
              <a:ext uri="{FF2B5EF4-FFF2-40B4-BE49-F238E27FC236}">
                <a16:creationId xmlns:a16="http://schemas.microsoft.com/office/drawing/2014/main" id="{7254108E-4F32-4706-A83A-76A34AF22BE4}"/>
              </a:ext>
            </a:extLst>
          </p:cNvPr>
          <p:cNvSpPr>
            <a:spLocks noGrp="1"/>
          </p:cNvSpPr>
          <p:nvPr>
            <p:ph type="body" sz="quarter" idx="13"/>
          </p:nvPr>
        </p:nvSpPr>
        <p:spPr>
          <a:xfrm>
            <a:off x="2316161" y="5372996"/>
            <a:ext cx="7559675" cy="433678"/>
          </a:xfrm>
        </p:spPr>
        <p:txBody>
          <a:bodyPr/>
          <a:lstStyle/>
          <a:p>
            <a:r>
              <a:rPr lang="pt-BR" dirty="0" err="1"/>
              <a:t>fabio.figueredo@sptech.school</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1128986"/>
            <a:ext cx="10964995" cy="4110869"/>
          </a:xfrm>
          <a:prstGeom prst="rect">
            <a:avLst/>
          </a:prstGeom>
        </p:spPr>
        <p:txBody>
          <a:bodyPr wrap="square">
            <a:spAutoFit/>
          </a:bodyPr>
          <a:lstStyle/>
          <a:p>
            <a:r>
              <a:rPr lang="pt-BR" sz="1632" b="1" dirty="0"/>
              <a:t>Número do Grupo:</a:t>
            </a:r>
          </a:p>
          <a:p>
            <a:endParaRPr lang="pt-BR" sz="1632" b="1" dirty="0"/>
          </a:p>
          <a:p>
            <a:endParaRPr lang="pt-BR" sz="1632" b="1" dirty="0"/>
          </a:p>
          <a:p>
            <a:endParaRPr lang="pt-BR" sz="1632" b="1" dirty="0"/>
          </a:p>
          <a:p>
            <a:r>
              <a:rPr lang="pt-BR" sz="1632" b="1" dirty="0"/>
              <a:t>Nome Completo 1:</a:t>
            </a:r>
          </a:p>
          <a:p>
            <a:endParaRPr lang="pt-BR" sz="1632" b="1" dirty="0"/>
          </a:p>
          <a:p>
            <a:r>
              <a:rPr lang="pt-BR" sz="1632" b="1" dirty="0"/>
              <a:t>Nome Completo 2:</a:t>
            </a:r>
          </a:p>
          <a:p>
            <a:endParaRPr lang="pt-BR" sz="1632" b="1" dirty="0"/>
          </a:p>
          <a:p>
            <a:r>
              <a:rPr lang="pt-BR" sz="1632" b="1" dirty="0"/>
              <a:t>Nome Completo 3:</a:t>
            </a:r>
          </a:p>
          <a:p>
            <a:endParaRPr lang="pt-BR" sz="1632" b="1" dirty="0"/>
          </a:p>
          <a:p>
            <a:r>
              <a:rPr lang="pt-BR" sz="1632" b="1" dirty="0"/>
              <a:t>Nome Completo 4:</a:t>
            </a:r>
          </a:p>
          <a:p>
            <a:endParaRPr lang="pt-BR" sz="1632" b="1" dirty="0"/>
          </a:p>
          <a:p>
            <a:r>
              <a:rPr lang="pt-BR" sz="1632" b="1" dirty="0"/>
              <a:t>Nome Completo 5:</a:t>
            </a:r>
          </a:p>
          <a:p>
            <a:endParaRPr lang="pt-BR" sz="1632" b="1" dirty="0"/>
          </a:p>
          <a:p>
            <a:r>
              <a:rPr lang="pt-BR" sz="1632" b="1" dirty="0"/>
              <a:t>Nome Completo 6:</a:t>
            </a:r>
            <a:endParaRPr lang="pt-BR" sz="1632" dirty="0"/>
          </a:p>
          <a:p>
            <a:endParaRPr lang="pt-BR" sz="1632" dirty="0">
              <a:solidFill>
                <a:srgbClr val="FF0000"/>
              </a:solidFill>
            </a:endParaRPr>
          </a:p>
        </p:txBody>
      </p:sp>
    </p:spTree>
    <p:extLst>
      <p:ext uri="{BB962C8B-B14F-4D97-AF65-F5344CB8AC3E}">
        <p14:creationId xmlns:p14="http://schemas.microsoft.com/office/powerpoint/2010/main" val="36371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798786"/>
            <a:ext cx="10964995" cy="5617820"/>
          </a:xfrm>
          <a:prstGeom prst="rect">
            <a:avLst/>
          </a:prstGeom>
        </p:spPr>
        <p:txBody>
          <a:bodyPr wrap="square">
            <a:spAutoFit/>
          </a:bodyPr>
          <a:lstStyle/>
          <a:p>
            <a:r>
              <a:rPr lang="pt-BR" sz="1632" b="1" dirty="0"/>
              <a:t>Migração de Sistema escrito em Visual Basic 6.0</a:t>
            </a:r>
            <a:endParaRPr lang="pt-BR" sz="1632" dirty="0"/>
          </a:p>
          <a:p>
            <a:r>
              <a:rPr lang="pt-BR" sz="1632" dirty="0"/>
              <a:t>Um Supermercado cresceu muito, saiu de 2 lojas para 30 lojas e contratou sua empresa para um projeto de reescrever o aplicativo existente em uma nova linguagem, utilizando linguagens e framework modernos.</a:t>
            </a:r>
          </a:p>
          <a:p>
            <a:r>
              <a:rPr lang="pt-BR" sz="1632" dirty="0"/>
              <a:t>A atual aplicação utiliza a arquitetura de Cliente -&gt; Servidor, sendo que a aplicação são executáveis que rodam no Windows XP e a base de dados é em SQL Server 6.5. São 3 caixas por loja e mais 2 máquinas administrativas, o cliente tem como foco utilizar soluções nas estações que não tenham custo de licenciamento. Existem 4 executáveis na aplicação:</a:t>
            </a:r>
            <a:br>
              <a:rPr lang="pt-BR" sz="1632" dirty="0"/>
            </a:br>
            <a:endParaRPr lang="pt-BR" sz="1632" dirty="0"/>
          </a:p>
          <a:p>
            <a:pPr marL="310976" indent="-310976">
              <a:buFont typeface="Arial" panose="020B0604020202020204" pitchFamily="34" charset="0"/>
              <a:buChar char="•"/>
            </a:pPr>
            <a:r>
              <a:rPr lang="pt-BR" sz="1632" b="1" dirty="0"/>
              <a:t>Frente de Caixa</a:t>
            </a:r>
            <a:r>
              <a:rPr lang="pt-BR" sz="1632" dirty="0"/>
              <a:t>: Faz interface com vários dispositivos como por exemplo: impressora fiscal, leitor de código de barras.</a:t>
            </a:r>
          </a:p>
          <a:p>
            <a:pPr marL="310976" indent="-310976">
              <a:buFont typeface="Arial" panose="020B0604020202020204" pitchFamily="34" charset="0"/>
              <a:buChar char="•"/>
            </a:pPr>
            <a:r>
              <a:rPr lang="pt-BR" sz="1632" b="1" dirty="0"/>
              <a:t>Módulo de Suprimentos</a:t>
            </a:r>
            <a:r>
              <a:rPr lang="pt-BR" sz="1632" dirty="0"/>
              <a:t>: Tem o cadastro dos produtos, das compras, dos recebimentos e tem um leitor de código de barra.</a:t>
            </a:r>
          </a:p>
          <a:p>
            <a:pPr marL="310976" indent="-310976">
              <a:buFont typeface="Arial" panose="020B0604020202020204" pitchFamily="34" charset="0"/>
              <a:buChar char="•"/>
            </a:pPr>
            <a:r>
              <a:rPr lang="pt-BR" sz="1632" b="1" dirty="0"/>
              <a:t>Módulo de Gerenciamento</a:t>
            </a:r>
            <a:r>
              <a:rPr lang="pt-BR" sz="1632" dirty="0"/>
              <a:t>: Contém os cadastros. módulos de controle de estoque e de exportação de dados para o sistema Financeiro.</a:t>
            </a:r>
          </a:p>
          <a:p>
            <a:pPr marL="310976" indent="-310976">
              <a:buFont typeface="Arial" panose="020B0604020202020204" pitchFamily="34" charset="0"/>
              <a:buChar char="•"/>
            </a:pPr>
            <a:r>
              <a:rPr lang="pt-BR" sz="1632" b="1" dirty="0"/>
              <a:t>Módulo de Relatórios</a:t>
            </a:r>
            <a:r>
              <a:rPr lang="pt-BR" sz="1632" dirty="0"/>
              <a:t>: Relatórios operacionais que podem ser exportados ou impressos. </a:t>
            </a:r>
            <a:br>
              <a:rPr lang="pt-BR" sz="1632" dirty="0"/>
            </a:br>
            <a:endParaRPr lang="pt-BR" sz="1632" dirty="0"/>
          </a:p>
          <a:p>
            <a:r>
              <a:rPr lang="pt-BR" sz="1632"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sz="1632" dirty="0"/>
              <a:t>O cliente sonha em poder acessar o módulo de gerenciamento da casa dele e em fazer análises em Dashboards e também gostaria que o Site Institucional recebesse uma atenção!</a:t>
            </a:r>
            <a:endParaRPr lang="pt-BR" sz="1632" dirty="0">
              <a:solidFill>
                <a:srgbClr val="FF0000"/>
              </a:solidFill>
            </a:endParaRPr>
          </a:p>
        </p:txBody>
      </p:sp>
    </p:spTree>
    <p:extLst>
      <p:ext uri="{BB962C8B-B14F-4D97-AF65-F5344CB8AC3E}">
        <p14:creationId xmlns:p14="http://schemas.microsoft.com/office/powerpoint/2010/main" val="384073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6" name="Espaço Reservado para Conteúdo 2">
            <a:extLst>
              <a:ext uri="{FF2B5EF4-FFF2-40B4-BE49-F238E27FC236}">
                <a16:creationId xmlns:a16="http://schemas.microsoft.com/office/drawing/2014/main" id="{E8189A87-AC93-4DFC-B260-3EC92EACCD30}"/>
              </a:ext>
            </a:extLst>
          </p:cNvPr>
          <p:cNvSpPr txBox="1">
            <a:spLocks/>
          </p:cNvSpPr>
          <p:nvPr/>
        </p:nvSpPr>
        <p:spPr>
          <a:xfrm>
            <a:off x="563948" y="760686"/>
            <a:ext cx="11064104" cy="5681270"/>
          </a:xfrm>
          <a:prstGeom prst="rect">
            <a:avLst/>
          </a:prstGeom>
        </p:spPr>
        <p:txBody>
          <a:bodyPr>
            <a:normAutofit fontScale="85000" lnSpcReduction="1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None/>
            </a:pPr>
            <a:r>
              <a:rPr lang="pt-BR" sz="2902" b="1" dirty="0">
                <a:solidFill>
                  <a:srgbClr val="253746"/>
                </a:solidFill>
              </a:rPr>
              <a:t>Grupo 1</a:t>
            </a:r>
            <a:r>
              <a:rPr lang="pt-BR" sz="2902" dirty="0">
                <a:solidFill>
                  <a:srgbClr val="253746"/>
                </a:solidFill>
              </a:rPr>
              <a:t>: Front-</a:t>
            </a:r>
            <a:r>
              <a:rPr lang="pt-BR" sz="2902" dirty="0" err="1">
                <a:solidFill>
                  <a:srgbClr val="253746"/>
                </a:solidFill>
              </a:rPr>
              <a:t>end</a:t>
            </a:r>
            <a:r>
              <a:rPr lang="pt-BR" sz="2902" dirty="0">
                <a:solidFill>
                  <a:srgbClr val="253746"/>
                </a:solidFill>
              </a:rPr>
              <a:t> Frente de Caixa – Desempenho, Segurança, Usabilidade e Escalabilidade;</a:t>
            </a:r>
          </a:p>
          <a:p>
            <a:pPr marL="0" indent="0">
              <a:buNone/>
            </a:pPr>
            <a:r>
              <a:rPr lang="pt-BR" sz="2902" b="1" dirty="0">
                <a:solidFill>
                  <a:srgbClr val="253746"/>
                </a:solidFill>
              </a:rPr>
              <a:t>Grupo 3</a:t>
            </a:r>
            <a:r>
              <a:rPr lang="pt-BR" sz="2902" dirty="0">
                <a:solidFill>
                  <a:srgbClr val="253746"/>
                </a:solidFill>
              </a:rPr>
              <a:t>: Módulo de Suprimentos– Desempenho, Usabilidade e Segurança;</a:t>
            </a:r>
          </a:p>
          <a:p>
            <a:pPr marL="0" indent="0">
              <a:buNone/>
            </a:pPr>
            <a:r>
              <a:rPr lang="pt-BR" sz="2902" b="1" dirty="0">
                <a:solidFill>
                  <a:srgbClr val="253746"/>
                </a:solidFill>
              </a:rPr>
              <a:t>Grupo 4</a:t>
            </a:r>
            <a:r>
              <a:rPr lang="pt-BR" sz="2902" dirty="0">
                <a:solidFill>
                  <a:srgbClr val="253746"/>
                </a:solidFill>
              </a:rPr>
              <a:t>: Módulo de Relatórios –Integridade das informações</a:t>
            </a:r>
          </a:p>
          <a:p>
            <a:pPr marL="0" indent="0">
              <a:buNone/>
            </a:pPr>
            <a:r>
              <a:rPr lang="pt-BR" sz="2902" b="1" dirty="0">
                <a:solidFill>
                  <a:srgbClr val="253746"/>
                </a:solidFill>
              </a:rPr>
              <a:t>Grupo 5</a:t>
            </a:r>
            <a:r>
              <a:rPr lang="pt-BR" sz="2902" dirty="0">
                <a:solidFill>
                  <a:srgbClr val="253746"/>
                </a:solidFill>
              </a:rPr>
              <a:t>: Back-</a:t>
            </a:r>
            <a:r>
              <a:rPr lang="pt-BR" sz="2902" dirty="0" err="1">
                <a:solidFill>
                  <a:srgbClr val="253746"/>
                </a:solidFill>
              </a:rPr>
              <a:t>end</a:t>
            </a:r>
            <a:r>
              <a:rPr lang="pt-BR" sz="2902" dirty="0">
                <a:solidFill>
                  <a:srgbClr val="253746"/>
                </a:solidFill>
              </a:rPr>
              <a:t> – Compatibilidade, Segurança, Disponibilidade e Escalabilidade;</a:t>
            </a:r>
          </a:p>
          <a:p>
            <a:pPr marL="0" indent="0">
              <a:buNone/>
            </a:pPr>
            <a:r>
              <a:rPr lang="pt-BR" sz="2902" b="1" dirty="0">
                <a:solidFill>
                  <a:srgbClr val="253746"/>
                </a:solidFill>
              </a:rPr>
              <a:t>Grupo 6</a:t>
            </a:r>
            <a:r>
              <a:rPr lang="pt-BR" sz="2902" dirty="0">
                <a:solidFill>
                  <a:srgbClr val="253746"/>
                </a:solidFill>
              </a:rPr>
              <a:t>: Back-</a:t>
            </a:r>
            <a:r>
              <a:rPr lang="pt-BR" sz="2902" dirty="0" err="1">
                <a:solidFill>
                  <a:srgbClr val="253746"/>
                </a:solidFill>
              </a:rPr>
              <a:t>end</a:t>
            </a:r>
            <a:r>
              <a:rPr lang="pt-BR" sz="2902" dirty="0">
                <a:solidFill>
                  <a:srgbClr val="253746"/>
                </a:solidFill>
              </a:rPr>
              <a:t> – APIs de integração com Sistemas Legados – Segurança, </a:t>
            </a:r>
            <a:r>
              <a:rPr lang="pt-BR" sz="2902" dirty="0" err="1">
                <a:solidFill>
                  <a:srgbClr val="253746"/>
                </a:solidFill>
              </a:rPr>
              <a:t>Reusabilidade</a:t>
            </a:r>
            <a:r>
              <a:rPr lang="pt-BR" sz="2902" dirty="0">
                <a:solidFill>
                  <a:srgbClr val="253746"/>
                </a:solidFill>
              </a:rPr>
              <a:t> e Rastreabilidade;</a:t>
            </a:r>
          </a:p>
          <a:p>
            <a:pPr marL="0" indent="0">
              <a:buNone/>
            </a:pPr>
            <a:r>
              <a:rPr lang="pt-BR" sz="2902" b="1" dirty="0">
                <a:solidFill>
                  <a:srgbClr val="253746"/>
                </a:solidFill>
              </a:rPr>
              <a:t>Grupo 7</a:t>
            </a:r>
            <a:r>
              <a:rPr lang="pt-BR" sz="2902" dirty="0">
                <a:solidFill>
                  <a:srgbClr val="253746"/>
                </a:solidFill>
              </a:rPr>
              <a:t>:  Banco de Dados – Compatibilidade, Portabilidade, Segurança e Disponibilidade;</a:t>
            </a:r>
          </a:p>
          <a:p>
            <a:pPr marL="0" indent="0">
              <a:buNone/>
            </a:pPr>
            <a:r>
              <a:rPr lang="pt-BR" sz="2902" b="1" dirty="0">
                <a:solidFill>
                  <a:srgbClr val="253746"/>
                </a:solidFill>
              </a:rPr>
              <a:t>Grupo 8</a:t>
            </a:r>
            <a:r>
              <a:rPr lang="pt-BR" sz="2902" dirty="0">
                <a:solidFill>
                  <a:srgbClr val="253746"/>
                </a:solidFill>
              </a:rPr>
              <a:t>: Dashboard – Usabilidade, Segurança;</a:t>
            </a:r>
          </a:p>
          <a:p>
            <a:pPr marL="0" indent="0">
              <a:buNone/>
            </a:pPr>
            <a:r>
              <a:rPr lang="pt-BR" sz="2902" b="1" dirty="0">
                <a:solidFill>
                  <a:srgbClr val="253746"/>
                </a:solidFill>
              </a:rPr>
              <a:t>Grupo 2</a:t>
            </a:r>
            <a:r>
              <a:rPr lang="pt-BR" sz="2902" dirty="0">
                <a:solidFill>
                  <a:srgbClr val="253746"/>
                </a:solidFill>
              </a:rPr>
              <a:t>: APP Mobile – Usabilidade, Confiabilidade e Escalabilidade. </a:t>
            </a:r>
          </a:p>
          <a:p>
            <a:pPr marL="0" indent="0">
              <a:buNone/>
            </a:pPr>
            <a:r>
              <a:rPr lang="pt-BR" sz="2902" b="1" dirty="0">
                <a:solidFill>
                  <a:srgbClr val="253746"/>
                </a:solidFill>
              </a:rPr>
              <a:t>Grupo 9</a:t>
            </a:r>
            <a:r>
              <a:rPr lang="pt-BR" sz="2902" dirty="0">
                <a:solidFill>
                  <a:srgbClr val="253746"/>
                </a:solidFill>
              </a:rPr>
              <a:t>: Site Institucional – Usabilidade e Manutenibilidade.</a:t>
            </a:r>
          </a:p>
          <a:p>
            <a:pPr marL="0" indent="0">
              <a:buNone/>
            </a:pPr>
            <a:r>
              <a:rPr lang="pt-BR" sz="2902" b="1" dirty="0">
                <a:solidFill>
                  <a:srgbClr val="253746"/>
                </a:solidFill>
              </a:rPr>
              <a:t>Grupo 10</a:t>
            </a:r>
            <a:r>
              <a:rPr lang="pt-BR" sz="2902" dirty="0">
                <a:solidFill>
                  <a:srgbClr val="253746"/>
                </a:solidFill>
              </a:rPr>
              <a:t>:</a:t>
            </a:r>
            <a:r>
              <a:rPr lang="pt-BR" sz="2902" b="1" dirty="0">
                <a:solidFill>
                  <a:srgbClr val="253746"/>
                </a:solidFill>
              </a:rPr>
              <a:t> </a:t>
            </a:r>
            <a:r>
              <a:rPr lang="pt-BR" sz="2902" dirty="0">
                <a:solidFill>
                  <a:srgbClr val="253746"/>
                </a:solidFill>
              </a:rPr>
              <a:t>Integração com periféricos – Confiabilidade e Disponibilidade.</a:t>
            </a:r>
          </a:p>
        </p:txBody>
      </p:sp>
    </p:spTree>
    <p:extLst>
      <p:ext uri="{BB962C8B-B14F-4D97-AF65-F5344CB8AC3E}">
        <p14:creationId xmlns:p14="http://schemas.microsoft.com/office/powerpoint/2010/main" val="2998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Exemplos de Componentes Visuais</a:t>
            </a:r>
          </a:p>
          <a:p>
            <a:pPr marL="0" indent="0">
              <a:buNone/>
            </a:pPr>
            <a:endParaRPr lang="pt-BR" sz="3265" dirty="0"/>
          </a:p>
        </p:txBody>
      </p:sp>
      <p:sp>
        <p:nvSpPr>
          <p:cNvPr id="6" name="Retângulo 29">
            <a:extLst>
              <a:ext uri="{FF2B5EF4-FFF2-40B4-BE49-F238E27FC236}">
                <a16:creationId xmlns:a16="http://schemas.microsoft.com/office/drawing/2014/main" id="{4048D3D6-7F71-4632-B8C7-538E360427F1}"/>
              </a:ext>
            </a:extLst>
          </p:cNvPr>
          <p:cNvSpPr/>
          <p:nvPr/>
        </p:nvSpPr>
        <p:spPr>
          <a:xfrm>
            <a:off x="6096000" y="933534"/>
            <a:ext cx="5489318" cy="5423148"/>
          </a:xfrm>
          <a:prstGeom prst="rect">
            <a:avLst/>
          </a:prstGeom>
          <a:no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7" name="Fluxograma: Disco Magnético 6">
            <a:extLst>
              <a:ext uri="{FF2B5EF4-FFF2-40B4-BE49-F238E27FC236}">
                <a16:creationId xmlns:a16="http://schemas.microsoft.com/office/drawing/2014/main" id="{8C9583AC-D792-41E0-B4A5-F84CCCBD2214}"/>
              </a:ext>
            </a:extLst>
          </p:cNvPr>
          <p:cNvSpPr/>
          <p:nvPr/>
        </p:nvSpPr>
        <p:spPr>
          <a:xfrm>
            <a:off x="3380133" y="1290176"/>
            <a:ext cx="2131712" cy="1828602"/>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8" name="Conector de Seta Reta 7">
            <a:extLst>
              <a:ext uri="{FF2B5EF4-FFF2-40B4-BE49-F238E27FC236}">
                <a16:creationId xmlns:a16="http://schemas.microsoft.com/office/drawing/2014/main" id="{7737C901-63D2-4B09-A235-AFC66659F7BF}"/>
              </a:ext>
            </a:extLst>
          </p:cNvPr>
          <p:cNvCxnSpPr>
            <a:cxnSpLocks/>
            <a:endCxn id="7" idx="4"/>
          </p:cNvCxnSpPr>
          <p:nvPr/>
        </p:nvCxnSpPr>
        <p:spPr>
          <a:xfrm flipH="1">
            <a:off x="5511845" y="2192150"/>
            <a:ext cx="1697335" cy="1232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2ECD0671-69B4-4A7F-87A3-D043B6999F3D}"/>
              </a:ext>
            </a:extLst>
          </p:cNvPr>
          <p:cNvSpPr/>
          <p:nvPr/>
        </p:nvSpPr>
        <p:spPr>
          <a:xfrm>
            <a:off x="7136130" y="1349238"/>
            <a:ext cx="2155138" cy="1828602"/>
          </a:xfrm>
          <a:prstGeom prst="rect">
            <a:avLst/>
          </a:prstGeom>
          <a:solidFill>
            <a:srgbClr val="32B9C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grpSp>
        <p:nvGrpSpPr>
          <p:cNvPr id="14" name="Group 22">
            <a:extLst>
              <a:ext uri="{FF2B5EF4-FFF2-40B4-BE49-F238E27FC236}">
                <a16:creationId xmlns:a16="http://schemas.microsoft.com/office/drawing/2014/main" id="{83DF1606-3CBB-404A-A2C9-7175F8FB6BEF}"/>
              </a:ext>
            </a:extLst>
          </p:cNvPr>
          <p:cNvGrpSpPr/>
          <p:nvPr/>
        </p:nvGrpSpPr>
        <p:grpSpPr>
          <a:xfrm>
            <a:off x="8965094" y="4073951"/>
            <a:ext cx="2234060" cy="1828603"/>
            <a:chOff x="8392958" y="3891083"/>
            <a:chExt cx="3276202" cy="2212133"/>
          </a:xfrm>
        </p:grpSpPr>
        <p:sp>
          <p:nvSpPr>
            <p:cNvPr id="17" name="Retângulo 6">
              <a:extLst>
                <a:ext uri="{FF2B5EF4-FFF2-40B4-BE49-F238E27FC236}">
                  <a16:creationId xmlns:a16="http://schemas.microsoft.com/office/drawing/2014/main" id="{17B85A85-9FE8-422D-AEEE-0A482E49B8FA}"/>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8" name="Retângulo 6">
              <a:extLst>
                <a:ext uri="{FF2B5EF4-FFF2-40B4-BE49-F238E27FC236}">
                  <a16:creationId xmlns:a16="http://schemas.microsoft.com/office/drawing/2014/main" id="{44FB5420-1CB9-4DA3-B8C3-582A853FBCB0}"/>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9" name="Multiply 18">
              <a:extLst>
                <a:ext uri="{FF2B5EF4-FFF2-40B4-BE49-F238E27FC236}">
                  <a16:creationId xmlns:a16="http://schemas.microsoft.com/office/drawing/2014/main" id="{50EF27C9-C6F1-482F-8F08-298FF42F680D}"/>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20" name="Circular Arrow 19">
              <a:extLst>
                <a:ext uri="{FF2B5EF4-FFF2-40B4-BE49-F238E27FC236}">
                  <a16:creationId xmlns:a16="http://schemas.microsoft.com/office/drawing/2014/main" id="{E17F38B0-E97D-4D4A-B374-ED0299752A9F}"/>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22" name="Retângulo 21">
            <a:extLst>
              <a:ext uri="{FF2B5EF4-FFF2-40B4-BE49-F238E27FC236}">
                <a16:creationId xmlns:a16="http://schemas.microsoft.com/office/drawing/2014/main" id="{F00CC1EC-A578-4CF8-9ECC-195592A31072}"/>
              </a:ext>
            </a:extLst>
          </p:cNvPr>
          <p:cNvSpPr/>
          <p:nvPr/>
        </p:nvSpPr>
        <p:spPr>
          <a:xfrm>
            <a:off x="3249518" y="4098386"/>
            <a:ext cx="2458248" cy="1828602"/>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25" name="Conector de Seta Reta 107">
            <a:extLst>
              <a:ext uri="{FF2B5EF4-FFF2-40B4-BE49-F238E27FC236}">
                <a16:creationId xmlns:a16="http://schemas.microsoft.com/office/drawing/2014/main" id="{E4C1F4C3-C6E4-4B2E-92CC-E345310E0E25}"/>
              </a:ext>
            </a:extLst>
          </p:cNvPr>
          <p:cNvCxnSpPr>
            <a:cxnSpLocks/>
            <a:endCxn id="7" idx="3"/>
          </p:cNvCxnSpPr>
          <p:nvPr/>
        </p:nvCxnSpPr>
        <p:spPr>
          <a:xfrm flipH="1" flipV="1">
            <a:off x="4445989" y="3118779"/>
            <a:ext cx="1" cy="95517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31">
            <a:extLst>
              <a:ext uri="{FF2B5EF4-FFF2-40B4-BE49-F238E27FC236}">
                <a16:creationId xmlns:a16="http://schemas.microsoft.com/office/drawing/2014/main" id="{B7600E33-3F0D-4FD2-BD07-516424CAF8E8}"/>
              </a:ext>
            </a:extLst>
          </p:cNvPr>
          <p:cNvGrpSpPr/>
          <p:nvPr/>
        </p:nvGrpSpPr>
        <p:grpSpPr>
          <a:xfrm>
            <a:off x="6301759" y="4073951"/>
            <a:ext cx="2092367" cy="1895133"/>
            <a:chOff x="7252020" y="3571513"/>
            <a:chExt cx="2376264" cy="2178569"/>
          </a:xfrm>
        </p:grpSpPr>
        <p:sp>
          <p:nvSpPr>
            <p:cNvPr id="30" name="Retângulo 29">
              <a:extLst>
                <a:ext uri="{FF2B5EF4-FFF2-40B4-BE49-F238E27FC236}">
                  <a16:creationId xmlns:a16="http://schemas.microsoft.com/office/drawing/2014/main" id="{A9809FF1-C30A-406A-A9B4-595C7FAB8881}"/>
                </a:ext>
              </a:extLst>
            </p:cNvPr>
            <p:cNvSpPr/>
            <p:nvPr/>
          </p:nvSpPr>
          <p:spPr>
            <a:xfrm>
              <a:off x="7683409" y="4788743"/>
              <a:ext cx="1198305" cy="362800"/>
            </a:xfrm>
            <a:prstGeom prst="rect">
              <a:avLst/>
            </a:prstGeom>
          </p:spPr>
          <p:txBody>
            <a:bodyPr wrap="square">
              <a:spAutoFit/>
            </a:bodyPr>
            <a:lstStyle/>
            <a:p>
              <a:pPr lvl="0">
                <a:defRPr/>
              </a:pPr>
              <a:r>
                <a:rPr lang="pt-BR" sz="1451">
                  <a:solidFill>
                    <a:prstClr val="white"/>
                  </a:solidFill>
                </a:rPr>
                <a:t>Dashboard</a:t>
              </a:r>
            </a:p>
          </p:txBody>
        </p:sp>
        <p:sp>
          <p:nvSpPr>
            <p:cNvPr id="31" name="Rounded Rectangle 30">
              <a:extLst>
                <a:ext uri="{FF2B5EF4-FFF2-40B4-BE49-F238E27FC236}">
                  <a16:creationId xmlns:a16="http://schemas.microsoft.com/office/drawing/2014/main" id="{F81E5F04-8630-40EB-AFCD-BB938D862BF9}"/>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32" name="Straight Connector 29">
              <a:extLst>
                <a:ext uri="{FF2B5EF4-FFF2-40B4-BE49-F238E27FC236}">
                  <a16:creationId xmlns:a16="http://schemas.microsoft.com/office/drawing/2014/main" id="{E26CD207-E2BB-4B62-B9C6-44704A934BDC}"/>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59">
              <a:extLst>
                <a:ext uri="{FF2B5EF4-FFF2-40B4-BE49-F238E27FC236}">
                  <a16:creationId xmlns:a16="http://schemas.microsoft.com/office/drawing/2014/main" id="{FC4EE868-E986-4A63-9882-10B7524447CF}"/>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60">
              <a:extLst>
                <a:ext uri="{FF2B5EF4-FFF2-40B4-BE49-F238E27FC236}">
                  <a16:creationId xmlns:a16="http://schemas.microsoft.com/office/drawing/2014/main" id="{8D578DBB-5550-44A8-863D-72DDC3211966}"/>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5" name="Conector de Seta Reta 107">
            <a:extLst>
              <a:ext uri="{FF2B5EF4-FFF2-40B4-BE49-F238E27FC236}">
                <a16:creationId xmlns:a16="http://schemas.microsoft.com/office/drawing/2014/main" id="{D5046C38-38AE-42FE-9094-332B21435208}"/>
              </a:ext>
            </a:extLst>
          </p:cNvPr>
          <p:cNvCxnSpPr>
            <a:cxnSpLocks/>
            <a:endCxn id="10" idx="2"/>
          </p:cNvCxnSpPr>
          <p:nvPr/>
        </p:nvCxnSpPr>
        <p:spPr>
          <a:xfrm flipV="1">
            <a:off x="7666981" y="3177841"/>
            <a:ext cx="546717"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9" name="Retângulo 29">
            <a:extLst>
              <a:ext uri="{FF2B5EF4-FFF2-40B4-BE49-F238E27FC236}">
                <a16:creationId xmlns:a16="http://schemas.microsoft.com/office/drawing/2014/main" id="{60AD2F0F-D763-4D31-8FC0-24982FD2204F}"/>
              </a:ext>
            </a:extLst>
          </p:cNvPr>
          <p:cNvSpPr/>
          <p:nvPr/>
        </p:nvSpPr>
        <p:spPr>
          <a:xfrm>
            <a:off x="678179" y="1290178"/>
            <a:ext cx="2156068" cy="1828601"/>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42" name="Conector: Angulado 60">
            <a:extLst>
              <a:ext uri="{FF2B5EF4-FFF2-40B4-BE49-F238E27FC236}">
                <a16:creationId xmlns:a16="http://schemas.microsoft.com/office/drawing/2014/main" id="{CEE13A27-3D78-4E1F-9B0F-15CBD9DB19F0}"/>
              </a:ext>
            </a:extLst>
          </p:cNvPr>
          <p:cNvCxnSpPr>
            <a:cxnSpLocks/>
            <a:stCxn id="22" idx="1"/>
            <a:endCxn id="39" idx="2"/>
          </p:cNvCxnSpPr>
          <p:nvPr/>
        </p:nvCxnSpPr>
        <p:spPr>
          <a:xfrm rot="10800000">
            <a:off x="1756215" y="3118778"/>
            <a:ext cx="1493304" cy="1893909"/>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tângulo 20">
            <a:extLst>
              <a:ext uri="{FF2B5EF4-FFF2-40B4-BE49-F238E27FC236}">
                <a16:creationId xmlns:a16="http://schemas.microsoft.com/office/drawing/2014/main" id="{7206F564-7319-4C30-B520-02A13099AEAE}"/>
              </a:ext>
            </a:extLst>
          </p:cNvPr>
          <p:cNvSpPr/>
          <p:nvPr/>
        </p:nvSpPr>
        <p:spPr>
          <a:xfrm>
            <a:off x="5720584" y="6026080"/>
            <a:ext cx="2327633" cy="371512"/>
          </a:xfrm>
          <a:prstGeom prst="rect">
            <a:avLst/>
          </a:prstGeom>
        </p:spPr>
        <p:txBody>
          <a:bodyPr wrap="square">
            <a:spAutoFit/>
          </a:bodyPr>
          <a:lstStyle/>
          <a:p>
            <a:pPr lvl="0" algn="ctr">
              <a:defRPr/>
            </a:pPr>
            <a:r>
              <a:rPr lang="pt-BR" sz="1814" b="1" dirty="0"/>
              <a:t>Sistema</a:t>
            </a:r>
            <a:endParaRPr lang="pt-BR" sz="1451" dirty="0"/>
          </a:p>
        </p:txBody>
      </p:sp>
      <p:cxnSp>
        <p:nvCxnSpPr>
          <p:cNvPr id="44" name="Conector de Seta Reta 107">
            <a:extLst>
              <a:ext uri="{FF2B5EF4-FFF2-40B4-BE49-F238E27FC236}">
                <a16:creationId xmlns:a16="http://schemas.microsoft.com/office/drawing/2014/main" id="{3C23B3A4-7EF6-4CB2-94D0-F5F5175921C1}"/>
              </a:ext>
            </a:extLst>
          </p:cNvPr>
          <p:cNvCxnSpPr>
            <a:cxnSpLocks/>
            <a:stCxn id="17" idx="0"/>
            <a:endCxn id="10" idx="2"/>
          </p:cNvCxnSpPr>
          <p:nvPr/>
        </p:nvCxnSpPr>
        <p:spPr>
          <a:xfrm flipH="1" flipV="1">
            <a:off x="8213699" y="3177841"/>
            <a:ext cx="1868425"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4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Desenho de Arquitetura</a:t>
            </a:r>
          </a:p>
          <a:p>
            <a:pPr marL="0" indent="0">
              <a:buNone/>
            </a:pPr>
            <a:endParaRPr lang="pt-BR" sz="3265" dirty="0"/>
          </a:p>
        </p:txBody>
      </p:sp>
    </p:spTree>
    <p:extLst>
      <p:ext uri="{BB962C8B-B14F-4D97-AF65-F5344CB8AC3E}">
        <p14:creationId xmlns:p14="http://schemas.microsoft.com/office/powerpoint/2010/main" val="82764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Justificativas</a:t>
            </a:r>
          </a:p>
          <a:p>
            <a:pPr marL="0" indent="0">
              <a:buNone/>
            </a:pPr>
            <a:endParaRPr lang="pt-BR" sz="3265" dirty="0"/>
          </a:p>
        </p:txBody>
      </p:sp>
    </p:spTree>
    <p:extLst>
      <p:ext uri="{BB962C8B-B14F-4D97-AF65-F5344CB8AC3E}">
        <p14:creationId xmlns:p14="http://schemas.microsoft.com/office/powerpoint/2010/main" val="395119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9DE2D17-AEF1-4536-846B-BA5FA96DC7C0}"/>
              </a:ext>
            </a:extLst>
          </p:cNvPr>
          <p:cNvSpPr>
            <a:spLocks noGrp="1"/>
          </p:cNvSpPr>
          <p:nvPr>
            <p:ph type="body" sz="quarter" idx="10"/>
          </p:nvPr>
        </p:nvSpPr>
        <p:spPr/>
        <p:txBody>
          <a:bodyPr/>
          <a:lstStyle/>
          <a:p>
            <a:r>
              <a:rPr lang="pt-BR" dirty="0"/>
              <a:t>Fábio Figueredo</a:t>
            </a:r>
          </a:p>
        </p:txBody>
      </p:sp>
      <p:sp>
        <p:nvSpPr>
          <p:cNvPr id="3" name="Espaço Reservado para Texto 2">
            <a:extLst>
              <a:ext uri="{FF2B5EF4-FFF2-40B4-BE49-F238E27FC236}">
                <a16:creationId xmlns:a16="http://schemas.microsoft.com/office/drawing/2014/main" id="{20BAD76D-64D2-4EFB-BCCB-EAF9CD6900B3}"/>
              </a:ext>
            </a:extLst>
          </p:cNvPr>
          <p:cNvSpPr>
            <a:spLocks noGrp="1"/>
          </p:cNvSpPr>
          <p:nvPr>
            <p:ph type="body" sz="quarter" idx="13"/>
          </p:nvPr>
        </p:nvSpPr>
        <p:spPr/>
        <p:txBody>
          <a:bodyPr/>
          <a:lstStyle/>
          <a:p>
            <a:r>
              <a:rPr lang="pt-BR" dirty="0" err="1"/>
              <a:t>fabio.figueredo@sptech.school</a:t>
            </a:r>
            <a:endParaRPr lang="pt-BR" dirty="0"/>
          </a:p>
        </p:txBody>
      </p:sp>
    </p:spTree>
    <p:extLst>
      <p:ext uri="{BB962C8B-B14F-4D97-AF65-F5344CB8AC3E}">
        <p14:creationId xmlns:p14="http://schemas.microsoft.com/office/powerpoint/2010/main" val="2702901891"/>
      </p:ext>
    </p:extLst>
  </p:cSld>
  <p:clrMapOvr>
    <a:masterClrMapping/>
  </p:clrMapOvr>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MousePointer" Revision="1" Stencil="System.Storyboarding.Common" StencilVersion="0.1"/>
</Control>
</file>

<file path=customXml/itemProps1.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2.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customXml/itemProps3.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7414</TotalTime>
  <Words>501</Words>
  <Application>Microsoft Office PowerPoint</Application>
  <PresentationFormat>Widescreen</PresentationFormat>
  <Paragraphs>56</Paragraphs>
  <Slides>9</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Barlow</vt:lpstr>
      <vt:lpstr>Calibri</vt:lpstr>
      <vt:lpstr>Simplon Mono</vt:lpstr>
      <vt:lpstr>Wingdings</vt:lpstr>
      <vt:lpstr>Tema do Office</vt:lpstr>
      <vt:lpstr>Apresentação do PowerPoint</vt:lpstr>
      <vt:lpstr>Engenharia de Software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Fábio de Souza Figueredo</cp:lastModifiedBy>
  <cp:revision>383</cp:revision>
  <dcterms:created xsi:type="dcterms:W3CDTF">2021-08-25T19:26:40Z</dcterms:created>
  <dcterms:modified xsi:type="dcterms:W3CDTF">2023-10-04T18:14:21Z</dcterms:modified>
</cp:coreProperties>
</file>