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58" r:id="rId6"/>
    <p:sldId id="960" r:id="rId7"/>
    <p:sldId id="961" r:id="rId8"/>
    <p:sldId id="962" r:id="rId9"/>
    <p:sldId id="963" r:id="rId10"/>
    <p:sldId id="964" r:id="rId11"/>
    <p:sldId id="1023" r:id="rId12"/>
    <p:sldId id="1024" r:id="rId13"/>
    <p:sldId id="967" r:id="rId14"/>
    <p:sldId id="968" r:id="rId15"/>
    <p:sldId id="969" r:id="rId16"/>
    <p:sldId id="970" r:id="rId17"/>
    <p:sldId id="971" r:id="rId18"/>
    <p:sldId id="1283" r:id="rId19"/>
    <p:sldId id="1280" r:id="rId20"/>
    <p:sldId id="972" r:id="rId21"/>
    <p:sldId id="973" r:id="rId22"/>
    <p:sldId id="27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01" autoAdjust="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32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07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7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406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1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0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2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2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sz="3200" dirty="0"/>
              <a:t>PROTO-PERSONAS – JUSTIFICATIVA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932417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Explique quais foram as análises realizadas para a definição da persona (</a:t>
            </a:r>
            <a:r>
              <a:rPr lang="pt-BR" dirty="0" err="1">
                <a:latin typeface="+mj-lt"/>
              </a:rPr>
              <a:t>Máx</a:t>
            </a:r>
            <a:r>
              <a:rPr lang="pt-BR" dirty="0">
                <a:latin typeface="+mj-lt"/>
              </a:rPr>
              <a:t> de 10 linhas).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95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sz="3200" dirty="0"/>
              <a:t>ENTREVISTAR AS POSSÍVEIS PERSONAS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2" y="710974"/>
            <a:ext cx="10719548" cy="5592843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pt-BR" dirty="0"/>
              <a:t>Entrevistar as personas potenciais 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+mj-lt"/>
              </a:rPr>
              <a:t>Identificar quem deve ser entrevistado;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+mj-lt"/>
              </a:rPr>
              <a:t>Decidir como será a entrevista (áudio, questionário...);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+mj-lt"/>
              </a:rPr>
              <a:t>A entrevista deve ser não estruturada. Uma conversa pedindo que a pessoa explique o desejado, mas com perguntas para aprofundar - </a:t>
            </a:r>
            <a:r>
              <a:rPr lang="pt-BR" dirty="0">
                <a:solidFill>
                  <a:srgbClr val="ED145B"/>
                </a:solidFill>
                <a:latin typeface="+mj-lt"/>
              </a:rPr>
              <a:t>Qualitativa</a:t>
            </a:r>
            <a:r>
              <a:rPr lang="pt-BR" dirty="0">
                <a:latin typeface="+mj-lt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+mj-lt"/>
              </a:rPr>
              <a:t>Você deverá criar um slide com as percepções levantadas (Mostrar um exemplo de como pode ser o slide).</a:t>
            </a:r>
          </a:p>
        </p:txBody>
      </p:sp>
    </p:spTree>
    <p:extLst>
      <p:ext uri="{BB962C8B-B14F-4D97-AF65-F5344CB8AC3E}">
        <p14:creationId xmlns:p14="http://schemas.microsoft.com/office/powerpoint/2010/main" val="414512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sz="3200" dirty="0"/>
              <a:t>SCRIPT PARA A ENTREVISTA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3" y="887935"/>
            <a:ext cx="10868484" cy="477049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2200" dirty="0"/>
              <a:t>Boas vindas a pessoa (4 min)</a:t>
            </a:r>
          </a:p>
          <a:p>
            <a:r>
              <a:rPr lang="pt-BR" sz="2200" dirty="0"/>
              <a:t>Perguntas pessoais para relaxar o participante (evite temas polêmicos). (2 min)</a:t>
            </a:r>
          </a:p>
          <a:p>
            <a:r>
              <a:rPr lang="pt-BR" sz="2200" dirty="0"/>
              <a:t>Perguntas fáceis para o aquecimento</a:t>
            </a:r>
          </a:p>
          <a:p>
            <a:r>
              <a:rPr lang="pt-BR" sz="2200" dirty="0"/>
              <a:t>Questionário ou deixar a pessoa Falar/Explicar.</a:t>
            </a:r>
          </a:p>
          <a:p>
            <a:r>
              <a:rPr lang="pt-BR" sz="2200" dirty="0"/>
              <a:t>Depois de realizar o questionários, você deve sondar o participante sobre o que ele achou e se tem algo mais que gostaria de falar. (5 min)</a:t>
            </a:r>
          </a:p>
          <a:p>
            <a:r>
              <a:rPr lang="pt-BR" sz="2200" dirty="0"/>
              <a:t>Fim de papo (5 min). Você agradece pela participação, paga um café </a:t>
            </a:r>
            <a:r>
              <a:rPr lang="pt-BR" sz="2200" dirty="0">
                <a:sym typeface="Wingdings" panose="05000000000000000000" pitchFamily="2" charset="2"/>
              </a:rPr>
              <a:t> e se despede</a:t>
            </a:r>
            <a:r>
              <a:rPr lang="pt-BR" sz="2200" dirty="0"/>
              <a:t>. (5 min)</a:t>
            </a:r>
          </a:p>
          <a:p>
            <a:pPr marL="0" indent="0">
              <a:buNone/>
            </a:pPr>
            <a:r>
              <a:rPr lang="pt-BR" sz="2200" i="1" dirty="0"/>
              <a:t>* Se for gravar, peça permissão (muita gente não gosta) e envie uma cópia do áudio para a pessoa.</a:t>
            </a:r>
          </a:p>
        </p:txBody>
      </p:sp>
    </p:spTree>
    <p:extLst>
      <p:ext uri="{BB962C8B-B14F-4D97-AF65-F5344CB8AC3E}">
        <p14:creationId xmlns:p14="http://schemas.microsoft.com/office/powerpoint/2010/main" val="15421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sz="3200" dirty="0"/>
              <a:t>TERMOS MAIS COMENTADOS NAS ENTREVISTAS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83C3F310-DC7E-4372-BE34-E01B4FDCAAB2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E0870AB2-AD20-4612-AA47-E288A8F7DC0D}"/>
              </a:ext>
            </a:extLst>
          </p:cNvPr>
          <p:cNvSpPr/>
          <p:nvPr/>
        </p:nvSpPr>
        <p:spPr>
          <a:xfrm>
            <a:off x="2092959" y="402811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D7BA5D-F725-4290-A2C8-6D3A24791DF0}"/>
              </a:ext>
            </a:extLst>
          </p:cNvPr>
          <p:cNvSpPr/>
          <p:nvPr/>
        </p:nvSpPr>
        <p:spPr>
          <a:xfrm>
            <a:off x="7966075" y="967297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32CDBC4B-C60C-4A63-B911-8283B63C07DE}"/>
              </a:ext>
            </a:extLst>
          </p:cNvPr>
          <p:cNvSpPr/>
          <p:nvPr/>
        </p:nvSpPr>
        <p:spPr>
          <a:xfrm>
            <a:off x="672352" y="112002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QUE FORMULÁRIO CHATO </a:t>
            </a:r>
            <a:r>
              <a:rPr lang="pt-BR" sz="3200" dirty="0">
                <a:solidFill>
                  <a:srgbClr val="ED145B"/>
                </a:solidFill>
              </a:rPr>
              <a:t>10x</a:t>
            </a:r>
          </a:p>
        </p:txBody>
      </p:sp>
      <p:sp>
        <p:nvSpPr>
          <p:cNvPr id="10" name="Balão de Pensamento: Nuvem 9">
            <a:extLst>
              <a:ext uri="{FF2B5EF4-FFF2-40B4-BE49-F238E27FC236}">
                <a16:creationId xmlns:a16="http://schemas.microsoft.com/office/drawing/2014/main" id="{8F2FD4D4-BE19-46A6-9E84-77C3D9076CD7}"/>
              </a:ext>
            </a:extLst>
          </p:cNvPr>
          <p:cNvSpPr/>
          <p:nvPr/>
        </p:nvSpPr>
        <p:spPr>
          <a:xfrm>
            <a:off x="5649595" y="270223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F01B3D0C-2E17-4A6E-AC31-369FC2361775}"/>
              </a:ext>
            </a:extLst>
          </p:cNvPr>
          <p:cNvSpPr/>
          <p:nvPr/>
        </p:nvSpPr>
        <p:spPr>
          <a:xfrm>
            <a:off x="7207885" y="3875379"/>
            <a:ext cx="3832860" cy="17231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CONSEGUI FAZER </a:t>
            </a:r>
            <a:r>
              <a:rPr lang="pt-BR" sz="3200" dirty="0">
                <a:solidFill>
                  <a:srgbClr val="ED145B"/>
                </a:solidFill>
              </a:rPr>
              <a:t>8x</a:t>
            </a:r>
          </a:p>
        </p:txBody>
      </p:sp>
    </p:spTree>
    <p:extLst>
      <p:ext uri="{BB962C8B-B14F-4D97-AF65-F5344CB8AC3E}">
        <p14:creationId xmlns:p14="http://schemas.microsoft.com/office/powerpoint/2010/main" val="229828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sz="3200" dirty="0"/>
              <a:t>MAPA DE EMPATIA – EM SOCIOEMOCIONAL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9CC320-7F02-EEEF-3445-7D1E1C67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9" y="927496"/>
            <a:ext cx="10492901" cy="56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esenho de uma pessoa&#10;&#10;Descrição gerada automaticamente">
            <a:extLst>
              <a:ext uri="{FF2B5EF4-FFF2-40B4-BE49-F238E27FC236}">
                <a16:creationId xmlns:a16="http://schemas.microsoft.com/office/drawing/2014/main" id="{26A7E100-4848-CB44-4470-15098E325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4785" y="-19401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AC057A4-42C9-658F-1108-6A68D62FF086}"/>
              </a:ext>
            </a:extLst>
          </p:cNvPr>
          <p:cNvSpPr/>
          <p:nvPr/>
        </p:nvSpPr>
        <p:spPr>
          <a:xfrm>
            <a:off x="3392128" y="0"/>
            <a:ext cx="8799871" cy="6858000"/>
          </a:xfrm>
          <a:prstGeom prst="rect">
            <a:avLst/>
          </a:prstGeom>
          <a:solidFill>
            <a:srgbClr val="1F2A44">
              <a:alpha val="9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2AE9B9-43AF-B6E4-9CA2-4182070FAD99}"/>
              </a:ext>
            </a:extLst>
          </p:cNvPr>
          <p:cNvSpPr txBox="1"/>
          <p:nvPr/>
        </p:nvSpPr>
        <p:spPr>
          <a:xfrm>
            <a:off x="3805084" y="507832"/>
            <a:ext cx="5862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JORNADA</a:t>
            </a:r>
            <a:r>
              <a:rPr lang="pt-BR" sz="4400" dirty="0">
                <a:solidFill>
                  <a:schemeClr val="bg1"/>
                </a:solidFill>
              </a:rPr>
              <a:t> DO USUÁRIO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755022-4AEE-48B5-15FE-2356812DF04E}"/>
              </a:ext>
            </a:extLst>
          </p:cNvPr>
          <p:cNvSpPr txBox="1"/>
          <p:nvPr/>
        </p:nvSpPr>
        <p:spPr>
          <a:xfrm>
            <a:off x="3805084" y="1438567"/>
            <a:ext cx="7949936" cy="452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</a:t>
            </a:r>
            <a:r>
              <a:rPr lang="pt-BR" sz="2800" b="1" dirty="0">
                <a:solidFill>
                  <a:schemeClr val="bg1"/>
                </a:solidFill>
              </a:rPr>
              <a:t>Jornada do Usuário </a:t>
            </a:r>
            <a:r>
              <a:rPr lang="pt-BR" sz="2800" dirty="0">
                <a:solidFill>
                  <a:schemeClr val="bg1"/>
                </a:solidFill>
              </a:rPr>
              <a:t>representa o processo que um usuário percorre ao interagir com um produto, serviço ou sistema. </a:t>
            </a:r>
          </a:p>
          <a:p>
            <a:pPr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Desde o primeiro contato até o objetivo final, seja ela a realização de uma tarefa, a resolução de um problema ou a obtenção de informações.</a:t>
            </a:r>
          </a:p>
        </p:txBody>
      </p:sp>
      <p:pic>
        <p:nvPicPr>
          <p:cNvPr id="7" name="Imagem 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F9F1C86B-C652-4C48-5543-6F5B90D912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174791" y="-19401"/>
            <a:ext cx="11401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2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DO USUÁRIO – WHATSAPP (Exemplo)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DOWNLOAD DO APP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3003215" y="1832697"/>
            <a:ext cx="21769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Pesquisa na loja de </a:t>
            </a:r>
            <a:r>
              <a:rPr lang="pt-BR" sz="1600" dirty="0" err="1"/>
              <a:t>APPs</a:t>
            </a:r>
            <a:r>
              <a:rPr lang="pt-BR" sz="16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Instala no Smartphone;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</a:rPr>
              <a:t>Fases </a:t>
            </a:r>
            <a:r>
              <a:rPr lang="pt-BR" sz="1600" b="1" dirty="0">
                <a:solidFill>
                  <a:srgbClr val="E6005A"/>
                </a:solidFill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</a:rPr>
              <a:t>(ações do usuário) </a:t>
            </a:r>
          </a:p>
        </p:txBody>
      </p:sp>
      <p:pic>
        <p:nvPicPr>
          <p:cNvPr id="49" name="Gráfico 48" descr="Rosto surpreso sem preenchimento ">
            <a:extLst>
              <a:ext uri="{FF2B5EF4-FFF2-40B4-BE49-F238E27FC236}">
                <a16:creationId xmlns:a16="http://schemas.microsoft.com/office/drawing/2014/main" id="{75C24F49-359D-4FB9-AF27-0954A5DF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53751" y="5063480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003215" y="4263223"/>
            <a:ext cx="20887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Esse APP deve ser bem legal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Todo mundo usa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</a:rPr>
              <a:t>(mudanças) 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C73EF7-0221-4C9D-8984-1DB5E5329B28}"/>
              </a:ext>
            </a:extLst>
          </p:cNvPr>
          <p:cNvSpPr/>
          <p:nvPr/>
        </p:nvSpPr>
        <p:spPr>
          <a:xfrm>
            <a:off x="3028907" y="5910700"/>
            <a:ext cx="2037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Não se Aplica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628652" cy="57336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CADASTRO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897065" y="984956"/>
            <a:ext cx="3193532" cy="57336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PROCURAR CONTATO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11118453" y="999161"/>
            <a:ext cx="930403" cy="57336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...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3020" y="2909667"/>
            <a:ext cx="657728" cy="657728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pic>
        <p:nvPicPr>
          <p:cNvPr id="2" name="Gráfico 1" descr="Rosto sorridente sem preenchimento ">
            <a:extLst>
              <a:ext uri="{FF2B5EF4-FFF2-40B4-BE49-F238E27FC236}">
                <a16:creationId xmlns:a16="http://schemas.microsoft.com/office/drawing/2014/main" id="{3F4C1B49-E72F-E135-D7D5-BCEFEC6100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2047" y="2963576"/>
            <a:ext cx="652701" cy="6527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CA86D18-417D-8EE1-0B15-30F16DEACBDD}"/>
              </a:ext>
            </a:extLst>
          </p:cNvPr>
          <p:cNvSpPr/>
          <p:nvPr/>
        </p:nvSpPr>
        <p:spPr>
          <a:xfrm>
            <a:off x="3461196" y="3587699"/>
            <a:ext cx="914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Ansioso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F6C6B9-832B-BA37-001F-1FA24CCE691D}"/>
              </a:ext>
            </a:extLst>
          </p:cNvPr>
          <p:cNvSpPr/>
          <p:nvPr/>
        </p:nvSpPr>
        <p:spPr>
          <a:xfrm>
            <a:off x="5091951" y="1792698"/>
            <a:ext cx="25197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Abre o APP e clica em Cadastrar;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Preenche o formulário de cadastro;</a:t>
            </a:r>
          </a:p>
        </p:txBody>
      </p:sp>
      <p:pic>
        <p:nvPicPr>
          <p:cNvPr id="5" name="Gráfico 4" descr="Rosto neutro sem preenchimento ">
            <a:extLst>
              <a:ext uri="{FF2B5EF4-FFF2-40B4-BE49-F238E27FC236}">
                <a16:creationId xmlns:a16="http://schemas.microsoft.com/office/drawing/2014/main" id="{48487882-D432-5445-144D-5762717DC2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22978" y="2952336"/>
            <a:ext cx="657728" cy="65772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A2DD7B7-CD49-D0AE-2EEC-ED5016A1EFD4}"/>
              </a:ext>
            </a:extLst>
          </p:cNvPr>
          <p:cNvSpPr/>
          <p:nvPr/>
        </p:nvSpPr>
        <p:spPr>
          <a:xfrm>
            <a:off x="5844092" y="3561344"/>
            <a:ext cx="12497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Frustrado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F39B52-3B45-B540-4BF3-4DF64BD2FF5F}"/>
              </a:ext>
            </a:extLst>
          </p:cNvPr>
          <p:cNvSpPr/>
          <p:nvPr/>
        </p:nvSpPr>
        <p:spPr>
          <a:xfrm>
            <a:off x="5180182" y="4245766"/>
            <a:ext cx="2628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Que formulário grande;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código de ativação demora demais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3985C74-77B8-F622-6E8A-309865742369}"/>
              </a:ext>
            </a:extLst>
          </p:cNvPr>
          <p:cNvSpPr/>
          <p:nvPr/>
        </p:nvSpPr>
        <p:spPr>
          <a:xfrm>
            <a:off x="5180182" y="5629388"/>
            <a:ext cx="30344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Reduzir os campos do cadastro;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Melhorar o tempo de envio;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err="1"/>
              <a:t>Logar</a:t>
            </a:r>
            <a:r>
              <a:rPr lang="pt-BR" sz="1600" dirty="0"/>
              <a:t> com Single </a:t>
            </a:r>
            <a:r>
              <a:rPr lang="pt-BR" sz="1600" dirty="0" err="1"/>
              <a:t>Sign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r>
              <a:rPr lang="pt-BR" sz="1600" dirty="0"/>
              <a:t>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A766B98-A594-AFF1-6609-29935C253777}"/>
              </a:ext>
            </a:extLst>
          </p:cNvPr>
          <p:cNvSpPr/>
          <p:nvPr/>
        </p:nvSpPr>
        <p:spPr>
          <a:xfrm>
            <a:off x="8159375" y="1765566"/>
            <a:ext cx="2519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Clicar na opção Contatos;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Selecionar o contato;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A788ECB-51AF-92C0-8679-697A923B444D}"/>
              </a:ext>
            </a:extLst>
          </p:cNvPr>
          <p:cNvSpPr/>
          <p:nvPr/>
        </p:nvSpPr>
        <p:spPr>
          <a:xfrm>
            <a:off x="9015896" y="3518510"/>
            <a:ext cx="12497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Feliz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A49C236-D792-166A-097E-60BE0FF8EA92}"/>
              </a:ext>
            </a:extLst>
          </p:cNvPr>
          <p:cNvSpPr/>
          <p:nvPr/>
        </p:nvSpPr>
        <p:spPr>
          <a:xfrm>
            <a:off x="8159375" y="4233801"/>
            <a:ext cx="2628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Já posso começar a conversar!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Muito fácil de usar.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628FF95-DA1F-A27F-A166-E23B9893ADD1}"/>
              </a:ext>
            </a:extLst>
          </p:cNvPr>
          <p:cNvSpPr/>
          <p:nvPr/>
        </p:nvSpPr>
        <p:spPr>
          <a:xfrm>
            <a:off x="8161457" y="5541368"/>
            <a:ext cx="3034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Unificar a busca de contatos com as redes sociais;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Agendar chamadas;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40700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sz="3200" dirty="0"/>
              <a:t>JORNADA – SIMPLIFICADA (CONCORRENTE ou SIMILAR)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FASES UTILIZADOR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3054600" y="182103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3 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49" name="Gráfico 48" descr="Rosto surpreso sem preenchimento ">
            <a:extLst>
              <a:ext uri="{FF2B5EF4-FFF2-40B4-BE49-F238E27FC236}">
                <a16:creationId xmlns:a16="http://schemas.microsoft.com/office/drawing/2014/main" id="{75C24F49-359D-4FB9-AF27-0954A5DF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9505" y="287410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142832" y="4267456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3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C73EF7-0221-4C9D-8984-1DB5E5329B28}"/>
              </a:ext>
            </a:extLst>
          </p:cNvPr>
          <p:cNvSpPr/>
          <p:nvPr/>
        </p:nvSpPr>
        <p:spPr>
          <a:xfrm>
            <a:off x="3142831" y="565826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isso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aquilo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FASES UTILIZADOR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FASES UTILIZADOR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FASES UTILIZADOR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sz="3200" dirty="0"/>
              <a:t>RESUMO DO QUE PRECISA SER ENTREGUE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latin typeface="+mj-lt"/>
              </a:rPr>
              <a:t>ENTREGA DE PI EM GRUPO!</a:t>
            </a:r>
          </a:p>
          <a:p>
            <a:pPr marL="0" indent="0">
              <a:buNone/>
            </a:pPr>
            <a:endParaRPr lang="pt-BR" sz="2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1 – Definição do Negócio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2 – </a:t>
            </a:r>
            <a:r>
              <a:rPr lang="pt-BR" sz="2400" dirty="0" err="1">
                <a:latin typeface="+mj-lt"/>
              </a:rPr>
              <a:t>Proto-Persona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3 – Entrevistas (5 pessoas no mínimo)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4 – Mapa de Empatia – Entregável de Socioemocional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5 – Jornada</a:t>
            </a:r>
            <a:endParaRPr lang="pt-BR" sz="4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45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Entregável de PI</a:t>
            </a:r>
            <a:endParaRPr lang="pt-BR" sz="1800" dirty="0"/>
          </a:p>
          <a:p>
            <a:r>
              <a:rPr lang="pt-BR" sz="2000" dirty="0"/>
              <a:t>Persona e Jornada 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sz="3200" dirty="0"/>
              <a:t>DADOS DO GRUPO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1"/>
            <a:ext cx="10273806" cy="3312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nome do Grupo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RA e Integrantes do Grupo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95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sz="3200" dirty="0"/>
              <a:t>NEGÓCIO - Ideia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1062448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Descreva a ideia escolhida para o projeto.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Visite uma empresa/local para conhecer e/ou faça uma observação em campo (Virtual e Pessoalmente). 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b="1" dirty="0">
                <a:latin typeface="+mj-lt"/>
              </a:rPr>
              <a:t>Orientações:</a:t>
            </a:r>
          </a:p>
          <a:p>
            <a:r>
              <a:rPr lang="pt-BR" sz="2000" dirty="0">
                <a:latin typeface="+mj-lt"/>
              </a:rPr>
              <a:t>Olhe como funcionam as coisas (passo a passo do hoje)</a:t>
            </a:r>
          </a:p>
          <a:p>
            <a:r>
              <a:rPr lang="pt-BR" sz="2000" dirty="0">
                <a:latin typeface="+mj-lt"/>
              </a:rPr>
              <a:t>Veja se já não existem pesquisas na WEB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9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Coloque detalhes do que foi pesquisado, como links que apontam para vídeos e documentos.</a:t>
            </a: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0E3DAA98-90E1-2984-4418-52578C54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sz="3200" dirty="0"/>
              <a:t>NEGÓCIO - Ideia</a:t>
            </a:r>
          </a:p>
        </p:txBody>
      </p:sp>
    </p:spTree>
    <p:extLst>
      <p:ext uri="{BB962C8B-B14F-4D97-AF65-F5344CB8AC3E}">
        <p14:creationId xmlns:p14="http://schemas.microsoft.com/office/powerpoint/2010/main" val="392048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O que são?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2836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3200" i="1" dirty="0">
                <a:latin typeface="+mj-lt"/>
              </a:rPr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3200" dirty="0">
              <a:latin typeface="+mj-lt"/>
            </a:endParaRP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484935A6-1B65-44AD-B0AA-82C8C0B53A4D}"/>
              </a:ext>
            </a:extLst>
          </p:cNvPr>
          <p:cNvSpPr txBox="1">
            <a:spLocks/>
          </p:cNvSpPr>
          <p:nvPr/>
        </p:nvSpPr>
        <p:spPr>
          <a:xfrm>
            <a:off x="7750045" y="5655630"/>
            <a:ext cx="3778003" cy="956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pt-BR" sz="2400" b="1" dirty="0">
                <a:latin typeface="+mj-lt"/>
              </a:rPr>
              <a:t>Alan Cooper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800" dirty="0">
                <a:solidFill>
                  <a:srgbClr val="253746"/>
                </a:solidFill>
                <a:latin typeface="+mj-lt"/>
              </a:rPr>
              <a:t>O pai do Visual Basic</a:t>
            </a:r>
            <a:endParaRPr lang="pt-BR" sz="16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marL="0" indent="0" algn="r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1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sz="3200" dirty="0"/>
              <a:t>PROTO-PERSONAS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b="1" dirty="0">
                <a:latin typeface="+mj-lt"/>
              </a:rPr>
              <a:t>NÃO SÃO INVENTADAS</a:t>
            </a:r>
            <a:r>
              <a:rPr lang="pt-BR" dirty="0">
                <a:latin typeface="+mj-lt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Tem um nome, mas representa um grupo de pessoas, e não um usuário específico.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Traz características gerais do público pesquisado.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Pode-se usar a </a:t>
            </a:r>
            <a:r>
              <a:rPr lang="pt-BR" dirty="0" err="1">
                <a:latin typeface="+mj-lt"/>
              </a:rPr>
              <a:t>Netnografia</a:t>
            </a:r>
            <a:r>
              <a:rPr lang="pt-BR" dirty="0">
                <a:latin typeface="+mj-lt"/>
              </a:rPr>
              <a:t> (pesquisa em redes sociais).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Identifique os usuários utilizadores, e defina uma persona para cada um (</a:t>
            </a:r>
            <a:r>
              <a:rPr lang="pt-BR" dirty="0" err="1">
                <a:latin typeface="+mj-lt"/>
              </a:rPr>
              <a:t>ex</a:t>
            </a:r>
            <a:r>
              <a:rPr lang="pt-BR" dirty="0">
                <a:latin typeface="+mj-lt"/>
              </a:rPr>
              <a:t>: Uber).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41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PROTO-PERSONAS – USUÁRIO/NECESSIDADES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1B0814-8151-4529-9618-A603E71C5145}"/>
              </a:ext>
            </a:extLst>
          </p:cNvPr>
          <p:cNvSpPr/>
          <p:nvPr/>
        </p:nvSpPr>
        <p:spPr>
          <a:xfrm>
            <a:off x="672352" y="1359047"/>
            <a:ext cx="5423648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345A04-9690-42B7-9577-7D2B854751CA}"/>
              </a:ext>
            </a:extLst>
          </p:cNvPr>
          <p:cNvSpPr/>
          <p:nvPr/>
        </p:nvSpPr>
        <p:spPr>
          <a:xfrm>
            <a:off x="672352" y="4311655"/>
            <a:ext cx="1098624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1171E6-A721-486F-9202-5C8785D24652}"/>
              </a:ext>
            </a:extLst>
          </p:cNvPr>
          <p:cNvSpPr/>
          <p:nvPr/>
        </p:nvSpPr>
        <p:spPr>
          <a:xfrm>
            <a:off x="6161460" y="1359327"/>
            <a:ext cx="549714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E097F98-B475-4737-BEAA-8CA05CE68EC9}"/>
              </a:ext>
            </a:extLst>
          </p:cNvPr>
          <p:cNvSpPr txBox="1">
            <a:spLocks/>
          </p:cNvSpPr>
          <p:nvPr/>
        </p:nvSpPr>
        <p:spPr>
          <a:xfrm>
            <a:off x="1402976" y="929840"/>
            <a:ext cx="9386047" cy="51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+mj-lt"/>
              </a:rPr>
              <a:t>Usuário frequente de serviço de diarista (1x semana)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994362-EB11-4F70-9D3F-144A0DDD122B}"/>
              </a:ext>
            </a:extLst>
          </p:cNvPr>
          <p:cNvSpPr/>
          <p:nvPr/>
        </p:nvSpPr>
        <p:spPr>
          <a:xfrm>
            <a:off x="2579901" y="2197894"/>
            <a:ext cx="3259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Mary</a:t>
            </a:r>
          </a:p>
          <a:p>
            <a:r>
              <a:rPr lang="pt-BR" sz="1600" dirty="0">
                <a:latin typeface="+mj-lt"/>
              </a:rPr>
              <a:t>“Sou nova na cidade e não consigo achar diarista confiável.”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AC36D1-212E-48A1-8464-0387CEC129FC}"/>
              </a:ext>
            </a:extLst>
          </p:cNvPr>
          <p:cNvSpPr/>
          <p:nvPr/>
        </p:nvSpPr>
        <p:spPr>
          <a:xfrm>
            <a:off x="6292188" y="2197894"/>
            <a:ext cx="5227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Conectada (mas não </a:t>
            </a:r>
            <a:r>
              <a:rPr lang="pt-BR" sz="1600" dirty="0" err="1">
                <a:latin typeface="+mj-lt"/>
              </a:rPr>
              <a:t>early-adopter</a:t>
            </a:r>
            <a:r>
              <a:rPr lang="pt-BR" sz="1600" dirty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Atarefada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Solicita serviços como Comida via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Gosta de utilizar Redes 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Mora longe do Centro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É impaciente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B26C51-85D1-4E46-B7B3-E8BB2FDDDA4E}"/>
              </a:ext>
            </a:extLst>
          </p:cNvPr>
          <p:cNvSpPr/>
          <p:nvPr/>
        </p:nvSpPr>
        <p:spPr>
          <a:xfrm>
            <a:off x="600344" y="6462564"/>
            <a:ext cx="607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+mj-lt"/>
              </a:rPr>
              <a:t>Modelo baseado em </a:t>
            </a:r>
            <a:r>
              <a:rPr lang="pt-BR" sz="1400" dirty="0" err="1">
                <a:latin typeface="+mj-lt"/>
              </a:rPr>
              <a:t>Lean</a:t>
            </a:r>
            <a:r>
              <a:rPr lang="pt-BR" sz="1400" dirty="0">
                <a:latin typeface="+mj-lt"/>
              </a:rPr>
              <a:t> UX. Não é amostra estatística.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D94D8F-1AE3-4BC4-84E2-036397A42B83}"/>
              </a:ext>
            </a:extLst>
          </p:cNvPr>
          <p:cNvSpPr/>
          <p:nvPr/>
        </p:nvSpPr>
        <p:spPr>
          <a:xfrm>
            <a:off x="764684" y="1467971"/>
            <a:ext cx="5265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E6005A"/>
                </a:solidFill>
                <a:latin typeface="+mj-lt"/>
              </a:rPr>
              <a:t>QUEM? NOME, FOTO E UMA FRASE QUE ESPECIFIQUE O PROBLEMA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85227E-1E71-4BE5-928B-F6A9C0E4EC55}"/>
              </a:ext>
            </a:extLst>
          </p:cNvPr>
          <p:cNvSpPr/>
          <p:nvPr/>
        </p:nvSpPr>
        <p:spPr>
          <a:xfrm>
            <a:off x="6292187" y="1482961"/>
            <a:ext cx="4802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E6005A"/>
                </a:solidFill>
                <a:latin typeface="+mj-lt"/>
              </a:rPr>
              <a:t>PALAVRAS/FRASES QUE DEFINEM A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69346-8DB1-4678-AE32-0CED03C01891}"/>
              </a:ext>
            </a:extLst>
          </p:cNvPr>
          <p:cNvSpPr/>
          <p:nvPr/>
        </p:nvSpPr>
        <p:spPr>
          <a:xfrm>
            <a:off x="764684" y="4371335"/>
            <a:ext cx="2819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E6005A"/>
                </a:solidFill>
                <a:latin typeface="+mj-lt"/>
              </a:rPr>
              <a:t>DORES E 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60A353-2D15-4310-B79E-8BBAB46F155B}"/>
              </a:ext>
            </a:extLst>
          </p:cNvPr>
          <p:cNvSpPr/>
          <p:nvPr/>
        </p:nvSpPr>
        <p:spPr>
          <a:xfrm>
            <a:off x="764684" y="4693355"/>
            <a:ext cx="107523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Precisa de apoio para limpeza de apartamento (1x por semana)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As diaristas atrasam, faltam, sem explicações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Tem uma diarista de confiança mas que nem sempre consegue 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Não gosta de passar de roupa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Tem orçamento limitado para a atividade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? Tem alguma deficiência?  Aguarde a aula sobre isso...</a:t>
            </a:r>
          </a:p>
        </p:txBody>
      </p:sp>
      <p:pic>
        <p:nvPicPr>
          <p:cNvPr id="17" name="Picture 2" descr="Menina Foto gratuita">
            <a:extLst>
              <a:ext uri="{FF2B5EF4-FFF2-40B4-BE49-F238E27FC236}">
                <a16:creationId xmlns:a16="http://schemas.microsoft.com/office/drawing/2014/main" id="{F6A89632-950D-4CD0-B14E-6ADC04EB4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1946" y="2063519"/>
            <a:ext cx="1528361" cy="19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0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PROTO-PERSONAS – TÁ, MAS COMO EU CRIO UMA?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1" y="1064734"/>
            <a:ext cx="11139897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Faça uma pesquisa com seus concorrentes;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Anote os principais pontos identificados nos usuários pesquisados, para cada um dos quadrantes (</a:t>
            </a:r>
            <a:r>
              <a:rPr lang="pt-BR" dirty="0" err="1">
                <a:latin typeface="+mj-lt"/>
              </a:rPr>
              <a:t>Infos</a:t>
            </a:r>
            <a:r>
              <a:rPr lang="pt-BR" dirty="0">
                <a:latin typeface="+mj-lt"/>
              </a:rPr>
              <a:t>/Comportamentos, Dores/Necessidades);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Agrupe por similaridade;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Complemente com os detalhes que faltam (nome, frase, biografia,...);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Escreva tudo nos quadrantes;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Pronto! Você terá suas </a:t>
            </a:r>
            <a:r>
              <a:rPr lang="pt-BR" dirty="0" err="1">
                <a:latin typeface="+mj-lt"/>
              </a:rPr>
              <a:t>proto-personas</a:t>
            </a:r>
            <a:r>
              <a:rPr lang="pt-BR" dirty="0">
                <a:latin typeface="+mj-lt"/>
              </a:rPr>
              <a:t>.</a:t>
            </a:r>
            <a:r>
              <a:rPr lang="pt-BR" dirty="0">
                <a:latin typeface="+mj-lt"/>
                <a:sym typeface="Wingdings" pitchFamily="2" charset="2"/>
              </a:rPr>
              <a:t></a:t>
            </a:r>
            <a:endParaRPr lang="pt-BR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009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978</Words>
  <Application>Microsoft Office PowerPoint</Application>
  <PresentationFormat>Widescreen</PresentationFormat>
  <Paragraphs>201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Apresentação do PowerPoint</vt:lpstr>
      <vt:lpstr>ENGENHARIA DE SOFTWARE</vt:lpstr>
      <vt:lpstr>DADOS DO GRUPO</vt:lpstr>
      <vt:lpstr>NEGÓCIO - Ideia</vt:lpstr>
      <vt:lpstr>NEGÓCIO - Ideia</vt:lpstr>
      <vt:lpstr>Proto-Personas – O que são?</vt:lpstr>
      <vt:lpstr>PROTO-PERSONAS</vt:lpstr>
      <vt:lpstr>PROTO-PERSONAS – USUÁRIO/NECESSIDADES</vt:lpstr>
      <vt:lpstr>PROTO-PERSONAS – TÁ, MAS COMO EU CRIO UMA?</vt:lpstr>
      <vt:lpstr>PROTO-PERSONAS – JUSTIFICATIVA</vt:lpstr>
      <vt:lpstr>ENTREVISTAR AS POSSÍVEIS PERSONAS</vt:lpstr>
      <vt:lpstr>SCRIPT PARA A ENTREVISTA</vt:lpstr>
      <vt:lpstr>TERMOS MAIS COMENTADOS NAS ENTREVISTAS</vt:lpstr>
      <vt:lpstr>MAPA DE EMPATIA – EM SOCIOEMOCIONAL</vt:lpstr>
      <vt:lpstr>Apresentação do PowerPoint</vt:lpstr>
      <vt:lpstr>JORNADA DO USUÁRIO – WHATSAPP (Exemplo)</vt:lpstr>
      <vt:lpstr>JORNADA – SIMPLIFICADA (CONCORRENTE ou SIMILAR)</vt:lpstr>
      <vt:lpstr>RESUMO DO QUE PRECISA SER ENTREGUE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Fábio de Souza Figueredo</cp:lastModifiedBy>
  <cp:revision>258</cp:revision>
  <dcterms:created xsi:type="dcterms:W3CDTF">2021-08-25T19:26:40Z</dcterms:created>
  <dcterms:modified xsi:type="dcterms:W3CDTF">2023-08-08T19:09:39Z</dcterms:modified>
</cp:coreProperties>
</file>