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3442950" cy="7561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d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1c1c1c"/>
                </a:solidFill>
                <a:latin typeface="Arial"/>
              </a:rPr>
              <a:t>Clique para editar o formato do texto do título</a:t>
            </a:r>
            <a:endParaRPr b="0" lang="pt-BR" sz="21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80" spc="-1" strike="noStrike">
                <a:solidFill>
                  <a:srgbClr val="1c1c1c"/>
                </a:solidFill>
                <a:latin typeface="Arial"/>
              </a:rPr>
              <a:t>Clique para editar o formato do texto da estrutura de tópicos</a:t>
            </a:r>
            <a:endParaRPr b="0" lang="pt-BR" sz="3080" spc="-1" strike="noStrike">
              <a:solidFill>
                <a:srgbClr val="1c1c1c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10" spc="-1" strike="noStrike">
                <a:solidFill>
                  <a:srgbClr val="1c1c1c"/>
                </a:solidFill>
                <a:latin typeface="Arial"/>
              </a:rPr>
              <a:t>2.º nível da estrutura de tópicos</a:t>
            </a:r>
            <a:endParaRPr b="0" lang="pt-BR" sz="2210" spc="-1" strike="noStrike">
              <a:solidFill>
                <a:srgbClr val="1c1c1c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79" spc="-1" strike="noStrike">
                <a:solidFill>
                  <a:srgbClr val="1c1c1c"/>
                </a:solidFill>
                <a:latin typeface="Arial"/>
              </a:rPr>
              <a:t>3.º nível da estrutura de tópicos</a:t>
            </a:r>
            <a:endParaRPr b="0" lang="pt-BR" sz="1979" spc="-1" strike="noStrike">
              <a:solidFill>
                <a:srgbClr val="1c1c1c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979" spc="-1" strike="noStrike">
                <a:solidFill>
                  <a:srgbClr val="1c1c1c"/>
                </a:solidFill>
                <a:latin typeface="Arial"/>
              </a:rPr>
              <a:t>4.º nível da estrutura de tópicos</a:t>
            </a:r>
            <a:endParaRPr b="0" lang="pt-BR" sz="1979" spc="-1" strike="noStrike">
              <a:solidFill>
                <a:srgbClr val="1c1c1c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1c1c1c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1c1c1c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1c1c1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áfico 9"/>
          <p:cNvGrpSpPr/>
          <p:nvPr/>
        </p:nvGrpSpPr>
        <p:grpSpPr>
          <a:xfrm>
            <a:off x="0" y="0"/>
            <a:ext cx="13442400" cy="7560720"/>
            <a:chOff x="0" y="0"/>
            <a:chExt cx="13442400" cy="7560720"/>
          </a:xfrm>
        </p:grpSpPr>
        <p:sp>
          <p:nvSpPr>
            <p:cNvPr id="39" name="Forma Livre: Forma 11"/>
            <p:cNvSpPr/>
            <p:nvPr/>
          </p:nvSpPr>
          <p:spPr>
            <a:xfrm>
              <a:off x="0" y="0"/>
              <a:ext cx="374760" cy="2098440"/>
            </a:xfrm>
            <a:custGeom>
              <a:avLst/>
              <a:gdLst/>
              <a:ahLst/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Forma Livre: Forma 12"/>
            <p:cNvSpPr/>
            <p:nvPr/>
          </p:nvSpPr>
          <p:spPr>
            <a:xfrm>
              <a:off x="6713640" y="0"/>
              <a:ext cx="5167440" cy="391680"/>
            </a:xfrm>
            <a:custGeom>
              <a:avLst/>
              <a:gdLst/>
              <a:ahLst/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Forma Livre: Forma 13"/>
            <p:cNvSpPr/>
            <p:nvPr/>
          </p:nvSpPr>
          <p:spPr>
            <a:xfrm>
              <a:off x="13067640" y="717480"/>
              <a:ext cx="374760" cy="3052800"/>
            </a:xfrm>
            <a:custGeom>
              <a:avLst/>
              <a:gdLst/>
              <a:ahLst/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Forma Livre: Forma 14"/>
            <p:cNvSpPr/>
            <p:nvPr/>
          </p:nvSpPr>
          <p:spPr>
            <a:xfrm>
              <a:off x="13064040" y="0"/>
              <a:ext cx="378360" cy="1984320"/>
            </a:xfrm>
            <a:custGeom>
              <a:avLst/>
              <a:gdLst/>
              <a:ahLst/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Forma Livre: Forma 15"/>
            <p:cNvSpPr/>
            <p:nvPr/>
          </p:nvSpPr>
          <p:spPr>
            <a:xfrm>
              <a:off x="13067640" y="709920"/>
              <a:ext cx="374760" cy="1274400"/>
            </a:xfrm>
            <a:custGeom>
              <a:avLst/>
              <a:gdLst/>
              <a:ahLst/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Forma Livre: Forma 16"/>
            <p:cNvSpPr/>
            <p:nvPr/>
          </p:nvSpPr>
          <p:spPr>
            <a:xfrm>
              <a:off x="13067640" y="5462280"/>
              <a:ext cx="374760" cy="2098440"/>
            </a:xfrm>
            <a:custGeom>
              <a:avLst/>
              <a:gdLst/>
              <a:ahLst/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orma Livre: Forma 18"/>
            <p:cNvSpPr/>
            <p:nvPr/>
          </p:nvSpPr>
          <p:spPr>
            <a:xfrm>
              <a:off x="1561320" y="7169040"/>
              <a:ext cx="5167440" cy="391680"/>
            </a:xfrm>
            <a:custGeom>
              <a:avLst/>
              <a:gdLst/>
              <a:ahLst/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Forma Livre: Forma 19"/>
            <p:cNvSpPr/>
            <p:nvPr/>
          </p:nvSpPr>
          <p:spPr>
            <a:xfrm>
              <a:off x="0" y="3790440"/>
              <a:ext cx="374760" cy="3052800"/>
            </a:xfrm>
            <a:custGeom>
              <a:avLst/>
              <a:gdLst/>
              <a:ahLst/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orma Livre: Forma 20"/>
            <p:cNvSpPr/>
            <p:nvPr/>
          </p:nvSpPr>
          <p:spPr>
            <a:xfrm>
              <a:off x="0" y="5576400"/>
              <a:ext cx="378360" cy="1984320"/>
            </a:xfrm>
            <a:custGeom>
              <a:avLst/>
              <a:gdLst/>
              <a:ahLst/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orma Livre: Forma 21"/>
            <p:cNvSpPr/>
            <p:nvPr/>
          </p:nvSpPr>
          <p:spPr>
            <a:xfrm>
              <a:off x="0" y="5576400"/>
              <a:ext cx="374760" cy="1275120"/>
            </a:xfrm>
            <a:custGeom>
              <a:avLst/>
              <a:gdLst/>
              <a:ahLst/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65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3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9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8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9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8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aixaDeTexto 1"/>
          <p:cNvSpPr/>
          <p:nvPr/>
        </p:nvSpPr>
        <p:spPr>
          <a:xfrm>
            <a:off x="6797160" y="5120640"/>
            <a:ext cx="4257720" cy="102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</a:rPr>
              <a:t>Monteiro</a:t>
            </a:r>
            <a:endParaRPr b="0" lang="pt-BR" sz="308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</a:rPr>
              <a:t>Template</a:t>
            </a:r>
            <a:endParaRPr b="0" lang="pt-BR" sz="3080" spc="-1" strike="noStrike">
              <a:latin typeface="Arial"/>
            </a:endParaRPr>
          </a:p>
        </p:txBody>
      </p:sp>
      <p:sp>
        <p:nvSpPr>
          <p:cNvPr id="88" name="CaixaDeTexto 2"/>
          <p:cNvSpPr/>
          <p:nvPr/>
        </p:nvSpPr>
        <p:spPr>
          <a:xfrm>
            <a:off x="10465920" y="684360"/>
            <a:ext cx="4257720" cy="102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</a:rPr>
              <a:t>Pesquisa &amp;</a:t>
            </a:r>
            <a:endParaRPr b="0" lang="pt-BR" sz="308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</a:rPr>
              <a:t>Inovação</a:t>
            </a:r>
            <a:endParaRPr b="0" lang="pt-BR" sz="3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42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700"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90" name="Title 2"/>
          <p:cNvSpPr/>
          <p:nvPr/>
        </p:nvSpPr>
        <p:spPr>
          <a:xfrm>
            <a:off x="487800" y="383400"/>
            <a:ext cx="120978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05840" rIns="105840" tIns="0" bIns="0" anchor="t">
            <a:noAutofit/>
          </a:bodyPr>
          <a:p>
            <a:pPr>
              <a:lnSpc>
                <a:spcPct val="90000"/>
              </a:lnSpc>
              <a:spcAft>
                <a:spcPts val="882"/>
              </a:spcAft>
              <a:buNone/>
            </a:pPr>
            <a:r>
              <a:rPr b="0" lang="en-US" sz="2640" spc="-1" strike="noStrike">
                <a:solidFill>
                  <a:srgbClr val="000000"/>
                </a:solidFill>
                <a:latin typeface="Barlow"/>
              </a:rPr>
              <a:t>SR - SEMANA 2 - 06/09/2023</a:t>
            </a:r>
            <a:endParaRPr b="0" lang="pt-BR" sz="2640" spc="-1" strike="noStrike">
              <a:latin typeface="Arial"/>
            </a:endParaRPr>
          </a:p>
        </p:txBody>
      </p:sp>
      <p:sp>
        <p:nvSpPr>
          <p:cNvPr id="91" name="TextBox 118"/>
          <p:cNvSpPr/>
          <p:nvPr/>
        </p:nvSpPr>
        <p:spPr>
          <a:xfrm>
            <a:off x="11822760" y="612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2" name="Oval 120"/>
          <p:cNvSpPr/>
          <p:nvPr/>
        </p:nvSpPr>
        <p:spPr>
          <a:xfrm>
            <a:off x="11193840" y="343440"/>
            <a:ext cx="210960" cy="21132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23"/>
          <p:cNvSpPr/>
          <p:nvPr/>
        </p:nvSpPr>
        <p:spPr>
          <a:xfrm>
            <a:off x="10852560" y="612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4" name="TextBox 128"/>
          <p:cNvSpPr/>
          <p:nvPr/>
        </p:nvSpPr>
        <p:spPr>
          <a:xfrm>
            <a:off x="9854280" y="612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5" name="TextBox 133"/>
          <p:cNvSpPr/>
          <p:nvPr/>
        </p:nvSpPr>
        <p:spPr>
          <a:xfrm>
            <a:off x="8934120" y="612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6" name="Oval 134"/>
          <p:cNvSpPr/>
          <p:nvPr/>
        </p:nvSpPr>
        <p:spPr>
          <a:xfrm>
            <a:off x="8443440" y="328320"/>
            <a:ext cx="210960" cy="21132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138"/>
          <p:cNvSpPr/>
          <p:nvPr/>
        </p:nvSpPr>
        <p:spPr>
          <a:xfrm>
            <a:off x="8099280" y="59652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80" spc="-1" strike="noStrike">
                <a:solidFill>
                  <a:srgbClr val="000000"/>
                </a:solidFill>
                <a:latin typeface="Barlow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8" name="Retângulo 11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134640" bIns="1346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Progressos c/ reponsáveis 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99" name="Retângulo 12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134640" bIns="1346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Pontos atenção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100" name="Retângulo 13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134640" bIns="1346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Próximos Passos c/ responsáveis 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101" name="Rectangle 37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700"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 anchor="t">
            <a:noAutofit/>
          </a:bodyPr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</a:rPr>
              <a:t>Realizei a Jornada de usuário junto ao José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</a:rPr>
              <a:t>Realizamos o CRUD juntos também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</a:rPr>
              <a:t>Realizei alguns ajustes no CRUD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</a:rPr>
              <a:t>Inicializei a V1 do Diagrama de Solução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</p:txBody>
      </p:sp>
      <p:sp>
        <p:nvSpPr>
          <p:cNvPr id="102" name="Retângulo 15"/>
          <p:cNvSpPr/>
          <p:nvPr/>
        </p:nvSpPr>
        <p:spPr>
          <a:xfrm>
            <a:off x="6845040" y="1121760"/>
            <a:ext cx="616392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</a:rPr>
              <a:t>Estamos sem impedimentos.</a:t>
            </a:r>
            <a:endParaRPr b="0" lang="pt-BR" sz="1320" spc="-1" strike="noStrike">
              <a:latin typeface="Arial"/>
            </a:endParaRPr>
          </a:p>
        </p:txBody>
      </p:sp>
      <p:sp>
        <p:nvSpPr>
          <p:cNvPr id="103" name="Rectangle 43"/>
          <p:cNvSpPr/>
          <p:nvPr/>
        </p:nvSpPr>
        <p:spPr>
          <a:xfrm>
            <a:off x="512640" y="3728160"/>
            <a:ext cx="12496320" cy="3581280"/>
          </a:xfrm>
          <a:prstGeom prst="rect">
            <a:avLst/>
          </a:prstGeom>
          <a:noFill/>
          <a:ln w="12700"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numCol="3" spcCol="0" lIns="90000" rIns="90000" tIns="10584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</a:rPr>
              <a:t>Frente Plataforma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</a:rPr>
              <a:t>Criar a conta e VM na AWS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</a:rPr>
              <a:t>Frente Backend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</a:rPr>
              <a:t>Adicionar Herança/Interface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</a:rPr>
              <a:t>Frente Front end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</a:rPr>
              <a:t>Finalizar o Figma 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Barlow"/>
              </a:rPr>
              <a:t>Frente Negócios</a:t>
            </a:r>
            <a:endParaRPr b="0" lang="pt-BR" sz="140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400" spc="-1" strike="noStrike">
                <a:solidFill>
                  <a:srgbClr val="000000"/>
                </a:solidFill>
                <a:latin typeface="Barlow"/>
              </a:rPr>
              <a:t>Ajustes na Jornada de Usuário</a:t>
            </a:r>
            <a:endParaRPr b="0" lang="pt-BR" sz="140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400" spc="-1" strike="noStrike">
                <a:solidFill>
                  <a:srgbClr val="000000"/>
                </a:solidFill>
                <a:latin typeface="Barlow"/>
              </a:rPr>
              <a:t>Aperfeiçoamento Diagrama de Solução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" name="Oval 134"/>
          <p:cNvSpPr/>
          <p:nvPr/>
        </p:nvSpPr>
        <p:spPr>
          <a:xfrm>
            <a:off x="9226080" y="328320"/>
            <a:ext cx="210960" cy="21132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Oval 134"/>
          <p:cNvSpPr/>
          <p:nvPr/>
        </p:nvSpPr>
        <p:spPr>
          <a:xfrm>
            <a:off x="12156120" y="324360"/>
            <a:ext cx="210960" cy="21132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Oval 120"/>
          <p:cNvSpPr/>
          <p:nvPr/>
        </p:nvSpPr>
        <p:spPr>
          <a:xfrm>
            <a:off x="10188000" y="333720"/>
            <a:ext cx="210960" cy="21132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138"/>
          <p:cNvSpPr/>
          <p:nvPr/>
        </p:nvSpPr>
        <p:spPr>
          <a:xfrm>
            <a:off x="9867240" y="66600"/>
            <a:ext cx="1477800" cy="21132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80" spc="-1" strike="noStrike">
                <a:solidFill>
                  <a:srgbClr val="000000"/>
                </a:solidFill>
                <a:latin typeface="Barlow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Barlow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5038</TotalTime>
  <Application>LibreOffice/7.3.7.2$Linux_X86_64 LibreOffice_project/30$Build-2</Application>
  <AppVersion>15.0000</AppVersion>
  <Words>113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dcterms:modified xsi:type="dcterms:W3CDTF">2023-09-01T19:44:06Z</dcterms:modified>
  <cp:revision>169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  <property fmtid="{D5CDD505-2E9C-101B-9397-08002B2CF9AE}" pid="3" name="PresentationFormat">
    <vt:lpwstr>Personalizar</vt:lpwstr>
  </property>
  <property fmtid="{D5CDD505-2E9C-101B-9397-08002B2CF9AE}" pid="4" name="Slides">
    <vt:i4>2</vt:i4>
  </property>
</Properties>
</file>