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7" r:id="rId7"/>
    <p:sldId id="283" r:id="rId8"/>
    <p:sldId id="298" r:id="rId9"/>
    <p:sldId id="294" r:id="rId10"/>
    <p:sldId id="284" r:id="rId11"/>
    <p:sldId id="285" r:id="rId12"/>
    <p:sldId id="29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4" autoAdjust="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u&#227;\Downloads\Tabela%20Desmatamento%20por%20Soj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'[Tabela Desmatamento por Soja.xlsx]Planilha1'!$C$2</c:f>
              <c:strCache>
                <c:ptCount val="1"/>
                <c:pt idx="0">
                  <c:v>Área desmatada (km²)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  <c:invertIfNegative val="0"/>
          <c:cat>
            <c:strRef>
              <c:f>'[Tabela Desmatamento por Soja.xlsx]Planilha1'!$B$3:$B$8</c:f>
              <c:strCache>
                <c:ptCount val="6"/>
                <c:pt idx="0">
                  <c:v>RO</c:v>
                </c:pt>
                <c:pt idx="1">
                  <c:v>PA</c:v>
                </c:pt>
                <c:pt idx="2">
                  <c:v>TO</c:v>
                </c:pt>
                <c:pt idx="3">
                  <c:v>MA</c:v>
                </c:pt>
                <c:pt idx="4">
                  <c:v>MT</c:v>
                </c:pt>
                <c:pt idx="5">
                  <c:v>Total</c:v>
                </c:pt>
              </c:strCache>
            </c:strRef>
          </c:cat>
          <c:val>
            <c:numRef>
              <c:f>'[Tabela Desmatamento por Soja.xlsx]Planilha1'!$C$3:$C$8</c:f>
              <c:numCache>
                <c:formatCode>General</c:formatCode>
                <c:ptCount val="6"/>
                <c:pt idx="0">
                  <c:v>57157</c:v>
                </c:pt>
                <c:pt idx="1">
                  <c:v>91210</c:v>
                </c:pt>
                <c:pt idx="2">
                  <c:v>29841</c:v>
                </c:pt>
                <c:pt idx="3">
                  <c:v>39293</c:v>
                </c:pt>
                <c:pt idx="4">
                  <c:v>156720</c:v>
                </c:pt>
                <c:pt idx="5">
                  <c:v>374221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5-4812-B9EC-38BFAD699C3D}"/>
            </c:ext>
          </c:extLst>
        </c:ser>
        <c:ser>
          <c:idx val="1"/>
          <c:order val="1"/>
          <c:tx>
            <c:strRef>
              <c:f>'[Tabela Desmatamento por Soja.xlsx]Planilha1'!$D$2</c:f>
              <c:strCache>
                <c:ptCount val="1"/>
                <c:pt idx="0">
                  <c:v>Área de Soja (km²)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'[Tabela Desmatamento por Soja.xlsx]Planilha1'!$B$3:$B$8</c:f>
              <c:strCache>
                <c:ptCount val="6"/>
                <c:pt idx="0">
                  <c:v>RO</c:v>
                </c:pt>
                <c:pt idx="1">
                  <c:v>PA</c:v>
                </c:pt>
                <c:pt idx="2">
                  <c:v>TO</c:v>
                </c:pt>
                <c:pt idx="3">
                  <c:v>MA</c:v>
                </c:pt>
                <c:pt idx="4">
                  <c:v>MT</c:v>
                </c:pt>
                <c:pt idx="5">
                  <c:v>Total</c:v>
                </c:pt>
              </c:strCache>
            </c:strRef>
          </c:cat>
          <c:val>
            <c:numRef>
              <c:f>'[Tabela Desmatamento por Soja.xlsx]Planilha1'!$D$3:$D$8</c:f>
              <c:numCache>
                <c:formatCode>General</c:formatCode>
                <c:ptCount val="6"/>
                <c:pt idx="0">
                  <c:v>595</c:v>
                </c:pt>
                <c:pt idx="1">
                  <c:v>268</c:v>
                </c:pt>
                <c:pt idx="2">
                  <c:v>2436</c:v>
                </c:pt>
                <c:pt idx="3">
                  <c:v>3425</c:v>
                </c:pt>
                <c:pt idx="4">
                  <c:v>51488</c:v>
                </c:pt>
                <c:pt idx="5">
                  <c:v>58212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5-4812-B9EC-38BFAD699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825664"/>
        <c:axId val="321826056"/>
      </c:barChart>
      <c:catAx>
        <c:axId val="32182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1826056"/>
        <c:crosses val="autoZero"/>
        <c:auto val="1"/>
        <c:lblAlgn val="ctr"/>
        <c:lblOffset val="100"/>
        <c:noMultiLvlLbl val="0"/>
      </c:catAx>
      <c:valAx>
        <c:axId val="32182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182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8-03T22:55:54.052" idx="1">
    <p:pos x="10" y="10"/>
    <p:text>FONTE: FORUM BRASILEIRO DE ORGANIZAÇÕES NÃO GOVERNAMENTAIS E MOVIMENTOS SOCIAIS PARA O MEIO AMBIENTE E O DESENVOLVIMENTO - (INPE/PRODES; IBGE; Adaptado de Bickel, U &amp; J.M. Dros)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ED6F2B-FC1E-4A80-9F35-EE71D53DC7A6}" type="datetime1">
              <a:rPr lang="pt-BR" noProof="1" smtClean="0"/>
              <a:t>08/08/2022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ABFA31-2FC1-42D2-948C-6B7A643EF2CB}" type="datetime1">
              <a:rPr lang="pt-BR" noProof="1" dirty="0" smtClean="0"/>
              <a:t>08/08/2022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dirty="0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795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2290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2296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7487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5091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5761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5104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dirty="0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6148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dirty="0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042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1999" y="1008000"/>
            <a:ext cx="11339999" cy="4881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008000"/>
            <a:ext cx="5505225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5587800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08000"/>
            <a:ext cx="5599800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75912"/>
            <a:ext cx="5599800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08000"/>
            <a:ext cx="55655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975912"/>
            <a:ext cx="5565575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30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817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do segoe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do slide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pt-BR" noProof="1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5998" y="651641"/>
            <a:ext cx="5472001" cy="5054346"/>
          </a:xfrm>
        </p:spPr>
        <p:txBody>
          <a:bodyPr rtlCol="0"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do slide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do segoe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18816" y="2673350"/>
            <a:ext cx="6754368" cy="1511300"/>
          </a:xfrm>
        </p:spPr>
        <p:txBody>
          <a:bodyPr rtlCol="0"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do segoe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de Slide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do slide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1999" y="1512000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Obrigado</a:t>
            </a: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.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Número do telefone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Contato por Email ou Mídia Social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Site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Nome Completo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noProof="1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pt-BR" sz="2000" b="1" spc="0" noProof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r>
              <a:rPr lang="pt-BR" sz="2000" b="1" spc="0" baseline="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000" b="1" spc="0" baseline="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100" b="0" i="1" spc="60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Pacotes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8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1722801"/>
          </a:xfrm>
        </p:spPr>
        <p:txBody>
          <a:bodyPr rtlCol="0"/>
          <a:lstStyle/>
          <a:p>
            <a:pPr rtl="0"/>
            <a:r>
              <a:rPr lang="pt-BR" sz="4000" dirty="0" smtClean="0"/>
              <a:t>APRESENTAÇÃO DE P&amp;I</a:t>
            </a:r>
            <a:endParaRPr lang="pt-BR" sz="4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2296416"/>
            <a:ext cx="4416587" cy="4201585"/>
          </a:xfrm>
          <a:ln>
            <a:solidFill>
              <a:schemeClr val="accent2"/>
            </a:solidFill>
          </a:ln>
        </p:spPr>
        <p:txBody>
          <a:bodyPr rtlCol="0"/>
          <a:lstStyle/>
          <a:p>
            <a:pPr algn="ctr" rtl="0"/>
            <a:r>
              <a:rPr lang="pt-BR" sz="2800" b="1" dirty="0" smtClean="0"/>
              <a:t>Henrique Duarte</a:t>
            </a:r>
            <a:endParaRPr lang="pt-BR" sz="2800" b="1" dirty="0"/>
          </a:p>
          <a:p>
            <a:pPr algn="ctr" rtl="0"/>
            <a:r>
              <a:rPr lang="pt-BR" sz="2800" b="1" dirty="0" smtClean="0"/>
              <a:t>José Mota</a:t>
            </a:r>
          </a:p>
          <a:p>
            <a:pPr algn="ctr" rtl="0"/>
            <a:r>
              <a:rPr lang="pt-BR" sz="2800" b="1" dirty="0" smtClean="0"/>
              <a:t>Kauã Oliveira</a:t>
            </a:r>
          </a:p>
          <a:p>
            <a:pPr algn="ctr" rtl="0"/>
            <a:r>
              <a:rPr lang="pt-BR" sz="2800" b="1" dirty="0" smtClean="0"/>
              <a:t>Mateus Oliveira</a:t>
            </a:r>
          </a:p>
          <a:p>
            <a:pPr algn="ctr" rtl="0"/>
            <a:r>
              <a:rPr lang="pt-BR" sz="2800" b="1" dirty="0" smtClean="0"/>
              <a:t>Wesley de Lima</a:t>
            </a:r>
          </a:p>
          <a:p>
            <a:pPr algn="ctr" rtl="0"/>
            <a:r>
              <a:rPr lang="pt-BR" sz="2800" b="1" dirty="0" smtClean="0"/>
              <a:t>João Vitor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5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35" y="884782"/>
            <a:ext cx="9548260" cy="4360986"/>
          </a:xfrm>
        </p:spPr>
        <p:txBody>
          <a:bodyPr rtlCol="0"/>
          <a:lstStyle/>
          <a:p>
            <a:pPr algn="ctr" rtl="0"/>
            <a:r>
              <a:rPr lang="pt-BR" noProof="1" smtClean="0"/>
              <a:t>DESPERDÍCIO DA CARNE BOVINA E SEUS IMPACTOS</a:t>
            </a:r>
            <a:endParaRPr lang="pt-BR" noProof="1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32" y="3200605"/>
            <a:ext cx="4416587" cy="816075"/>
          </a:xfrm>
        </p:spPr>
        <p:txBody>
          <a:bodyPr rtlCol="0"/>
          <a:lstStyle/>
          <a:p>
            <a:pPr algn="ctr" rtl="0"/>
            <a:r>
              <a:rPr lang="pt-BR" noProof="1" smtClean="0"/>
              <a:t>Maus cuidados em transportes e armazenagem.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7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371" y="760018"/>
            <a:ext cx="5385600" cy="1803333"/>
          </a:xfrm>
          <a:gradFill>
            <a:gsLst>
              <a:gs pos="83186">
                <a:schemeClr val="tx1"/>
              </a:gs>
              <a:gs pos="0">
                <a:schemeClr val="accent2"/>
              </a:gs>
              <a:gs pos="10000">
                <a:schemeClr val="accent2"/>
              </a:gs>
            </a:gsLst>
          </a:gradFill>
        </p:spPr>
        <p:txBody>
          <a:bodyPr rtlCol="0"/>
          <a:lstStyle/>
          <a:p>
            <a:pPr algn="ctr" rtl="0"/>
            <a:r>
              <a:rPr lang="pt-BR" noProof="1" smtClean="0"/>
              <a:t>QUEM SÃO OS AFETADOS?</a:t>
            </a:r>
            <a:endParaRPr lang="pt-BR" noProof="1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356" y="3154059"/>
            <a:ext cx="2851629" cy="2455334"/>
          </a:xfrm>
          <a:ln>
            <a:solidFill>
              <a:schemeClr val="accent2"/>
            </a:solidFill>
          </a:ln>
        </p:spPr>
        <p:txBody>
          <a:bodyPr rtlCol="0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pt-BR" noProof="1" smtClean="0"/>
              <a:t>Produtor de Carnes</a:t>
            </a:r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pt-BR" noProof="1" smtClean="0"/>
              <a:t>Transportador</a:t>
            </a:r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pt-BR" noProof="1" smtClean="0"/>
              <a:t>Lojista</a:t>
            </a:r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pt-BR" noProof="1" smtClean="0"/>
              <a:t>Consumidor final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7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0" y="831532"/>
            <a:ext cx="3836200" cy="3044399"/>
          </a:xfrm>
          <a:gradFill>
            <a:gsLst>
              <a:gs pos="81000">
                <a:schemeClr val="tx1"/>
              </a:gs>
              <a:gs pos="0">
                <a:schemeClr val="accent2"/>
              </a:gs>
              <a:gs pos="34000">
                <a:schemeClr val="accent2"/>
              </a:gs>
            </a:gsLst>
          </a:gradFill>
        </p:spPr>
        <p:txBody>
          <a:bodyPr rtlCol="0"/>
          <a:lstStyle/>
          <a:p>
            <a:pPr rtl="0"/>
            <a:r>
              <a:rPr lang="pt-BR" noProof="1" smtClean="0"/>
              <a:t>Tendência </a:t>
            </a:r>
            <a:r>
              <a:rPr lang="pt-BR" noProof="1" smtClean="0"/>
              <a:t>de aumento deste desperdício:</a:t>
            </a:r>
            <a:endParaRPr lang="pt-BR" noProof="1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5"/>
          </p:nvPr>
        </p:nvSpPr>
        <p:spPr>
          <a:xfrm>
            <a:off x="518627" y="-131547"/>
            <a:ext cx="5472000" cy="3044400"/>
          </a:xfrm>
        </p:spPr>
        <p:txBody>
          <a:bodyPr/>
          <a:lstStyle/>
          <a:p>
            <a:r>
              <a:rPr lang="pt-BR" dirty="0" smtClean="0"/>
              <a:t>A tendência deste problema é somente aumentar, afinal nada está sendo feito para a resolução do mesmo. Da mesma forma, os outros problemas que agravam essa situação (como o desmatamento) só aumentam.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7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Espaço Reservado para Imagem 7" descr="Polígono de arquitetura abstrata" title="Polígono de arquitetura abstrata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67" y="1930400"/>
            <a:ext cx="4755419" cy="2959511"/>
          </a:xfrm>
        </p:spPr>
        <p:txBody>
          <a:bodyPr rtlCol="0"/>
          <a:lstStyle/>
          <a:p>
            <a:pPr rtl="0"/>
            <a:r>
              <a:rPr lang="pt-BR" noProof="1" smtClean="0"/>
              <a:t>Afetando a sustentabilidade do meio ambiente</a:t>
            </a:r>
            <a:endParaRPr lang="pt-BR" noProof="1"/>
          </a:p>
        </p:txBody>
      </p:sp>
      <p:sp>
        <p:nvSpPr>
          <p:cNvPr id="5" name="CaixaDeTexto 4"/>
          <p:cNvSpPr txBox="1"/>
          <p:nvPr/>
        </p:nvSpPr>
        <p:spPr>
          <a:xfrm>
            <a:off x="6067219" y="913834"/>
            <a:ext cx="5795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DESPERDICIO DE ANIMAIS BOVINOS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DESMATAMENTO DA SOJA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i="1" dirty="0" smtClean="0">
                <a:solidFill>
                  <a:schemeClr val="bg1"/>
                </a:solidFill>
              </a:rPr>
              <a:t>“Segundo um relatório da base de dados </a:t>
            </a:r>
            <a:r>
              <a:rPr lang="pt-BR" i="1" dirty="0" err="1" smtClean="0">
                <a:solidFill>
                  <a:schemeClr val="bg1"/>
                </a:solidFill>
              </a:rPr>
              <a:t>Trase</a:t>
            </a:r>
            <a:r>
              <a:rPr lang="pt-BR" i="1" dirty="0" smtClean="0">
                <a:solidFill>
                  <a:schemeClr val="bg1"/>
                </a:solidFill>
              </a:rPr>
              <a:t>, entre  2012 e 2017, por volta de 27% de todo o desmatamento no Mato Grosso ocorreu dentro de fazendas de soja --- e 95% dessas ações foram ilegais.” - </a:t>
            </a:r>
            <a:r>
              <a:rPr lang="pt-BR" b="1" dirty="0" smtClean="0">
                <a:solidFill>
                  <a:schemeClr val="bg1"/>
                </a:solidFill>
              </a:rPr>
              <a:t>MONGABY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6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25" y="432000"/>
            <a:ext cx="11340000" cy="432000"/>
          </a:xfrm>
        </p:spPr>
        <p:txBody>
          <a:bodyPr rtlCol="0"/>
          <a:lstStyle/>
          <a:p>
            <a:pPr algn="ctr" rtl="0"/>
            <a:r>
              <a:rPr lang="pt-BR" noProof="1" smtClean="0"/>
              <a:t>Dados do desmatamento de Soja</a:t>
            </a:r>
            <a:endParaRPr lang="pt-BR" noProof="1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37836"/>
              </p:ext>
            </p:extLst>
          </p:nvPr>
        </p:nvGraphicFramePr>
        <p:xfrm>
          <a:off x="811369" y="1262129"/>
          <a:ext cx="9427335" cy="418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34290" y="5666509"/>
            <a:ext cx="98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FORUM BRASILEIRO DE ORGANIZAÇÕES NÃO GOVERNAMENTAIS E MOVIMENTOS SOCIAIS PARA O MEIO AMBIENTE E O DESENVOLVIMENTO - (INPE/PRODES; IBGE; Adaptado de </a:t>
            </a:r>
            <a:r>
              <a:rPr lang="pt-BR" sz="1200" dirty="0" err="1">
                <a:solidFill>
                  <a:schemeClr val="bg1"/>
                </a:solidFill>
              </a:rPr>
              <a:t>Bickel</a:t>
            </a:r>
            <a:r>
              <a:rPr lang="pt-BR" sz="1200" dirty="0">
                <a:solidFill>
                  <a:schemeClr val="bg1"/>
                </a:solidFill>
              </a:rPr>
              <a:t>, U &amp; J.M. </a:t>
            </a:r>
            <a:r>
              <a:rPr lang="pt-BR" sz="1200" dirty="0" err="1">
                <a:solidFill>
                  <a:schemeClr val="bg1"/>
                </a:solidFill>
              </a:rPr>
              <a:t>Dros</a:t>
            </a:r>
            <a:r>
              <a:rPr lang="pt-BR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9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algn="ctr" rtl="0"/>
            <a:r>
              <a:rPr lang="pt-BR" noProof="1" smtClean="0"/>
              <a:t>Quanto </a:t>
            </a:r>
            <a:r>
              <a:rPr lang="pt-BR" noProof="1" smtClean="0"/>
              <a:t>custam </a:t>
            </a:r>
            <a:r>
              <a:rPr lang="pt-BR" noProof="1" smtClean="0"/>
              <a:t>estas percas?</a:t>
            </a:r>
            <a:endParaRPr lang="pt-BR" noProof="1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239117"/>
            <a:ext cx="5472000" cy="360000"/>
          </a:xfrm>
        </p:spPr>
        <p:txBody>
          <a:bodyPr rtlCol="0"/>
          <a:lstStyle/>
          <a:p>
            <a:pPr algn="ctr" rtl="0"/>
            <a:r>
              <a:rPr lang="pt-BR" noProof="1" smtClean="0"/>
              <a:t>TONELADAS DE CARNES</a:t>
            </a:r>
            <a:endParaRPr lang="pt-BR" noProof="1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57752"/>
            <a:ext cx="5472000" cy="1864696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pt-BR" noProof="1" smtClean="0"/>
              <a:t>Valores:</a:t>
            </a:r>
            <a:endParaRPr lang="pt-BR" noProof="1" smtClean="0"/>
          </a:p>
          <a:p>
            <a:pPr marL="0" indent="0" algn="ctr" rtl="0">
              <a:buNone/>
            </a:pPr>
            <a:r>
              <a:rPr lang="pt-BR" noProof="1" smtClean="0"/>
              <a:t>Toneladas exportadas: 152.262 T</a:t>
            </a:r>
          </a:p>
          <a:p>
            <a:pPr marL="0" indent="0" algn="ctr" rtl="0">
              <a:buNone/>
            </a:pPr>
            <a:r>
              <a:rPr lang="pt-BR" noProof="1" smtClean="0"/>
              <a:t>Toneladas perdidas: 30.452 T</a:t>
            </a:r>
          </a:p>
          <a:p>
            <a:pPr marL="0" indent="0" algn="ctr" rtl="0">
              <a:buNone/>
            </a:pPr>
            <a:r>
              <a:rPr lang="pt-BR" noProof="1" smtClean="0"/>
              <a:t>Toneladas sem perda: 182.714 T</a:t>
            </a:r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219864"/>
            <a:ext cx="5472000" cy="358775"/>
          </a:xfrm>
        </p:spPr>
        <p:txBody>
          <a:bodyPr rtlCol="0"/>
          <a:lstStyle/>
          <a:p>
            <a:pPr algn="ctr" rtl="0"/>
            <a:r>
              <a:rPr lang="pt-BR" noProof="1" smtClean="0"/>
              <a:t>VALOR EM DÓLAR</a:t>
            </a:r>
            <a:endParaRPr lang="pt-BR" noProof="1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0000" y="2738499"/>
            <a:ext cx="5472113" cy="1865841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pt-BR" noProof="1" smtClean="0"/>
              <a:t>Valores:</a:t>
            </a:r>
          </a:p>
          <a:p>
            <a:pPr marL="0" indent="0" algn="ctr" rtl="0">
              <a:buNone/>
            </a:pPr>
            <a:r>
              <a:rPr lang="pt-BR" noProof="1" smtClean="0"/>
              <a:t>Exportação: 959.250.600 $</a:t>
            </a:r>
          </a:p>
          <a:p>
            <a:pPr marL="0" indent="0" algn="ctr" rtl="0">
              <a:buNone/>
            </a:pPr>
            <a:r>
              <a:rPr lang="pt-BR" noProof="1" smtClean="0"/>
              <a:t>Perdidos: 191.847.600 $</a:t>
            </a:r>
          </a:p>
          <a:p>
            <a:pPr marL="0" indent="0" algn="ctr" rtl="0">
              <a:buNone/>
            </a:pPr>
            <a:r>
              <a:rPr lang="pt-BR" noProof="1" smtClean="0"/>
              <a:t>Total sem perda: 1.151.100.720 $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432000" tIns="432000" rIns="72000" bIns="1188000" rtlCol="0" anchor="t">
            <a:noAutofit/>
          </a:bodyPr>
          <a:lstStyle>
            <a:lvl1pPr algn="l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endParaRPr lang="pt-BR" noProof="1"/>
          </a:p>
        </p:txBody>
      </p:sp>
      <p:pic>
        <p:nvPicPr>
          <p:cNvPr id="7" name="Espaço Reservado para Imagem 7" descr="Textura de madeira preta" title="Textura de madeira preta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05878" y="151970"/>
            <a:ext cx="11942122" cy="6535554"/>
          </a:xfr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81" y="924027"/>
            <a:ext cx="11059844" cy="4408369"/>
          </a:xfr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</a:gradFill>
        </p:spPr>
        <p:txBody>
          <a:bodyPr rtlCol="0"/>
          <a:lstStyle/>
          <a:p>
            <a:pPr algn="ctr" rtl="0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/>
              <a:t/>
            </a:r>
            <a:br>
              <a:rPr lang="pt-BR" noProof="1"/>
            </a:br>
            <a:r>
              <a:rPr lang="pt-BR" noProof="1" smtClean="0"/>
              <a:t>EXISTE </a:t>
            </a:r>
            <a:r>
              <a:rPr lang="pt-BR" noProof="1" smtClean="0"/>
              <a:t>ALGO SENDO FEITO PARA RESOLUÇÃO DO MESMO?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 txBox="1">
            <a:spLocks/>
          </p:cNvSpPr>
          <p:nvPr/>
        </p:nvSpPr>
        <p:spPr>
          <a:xfrm>
            <a:off x="-120539" y="0"/>
            <a:ext cx="12434277" cy="6892500"/>
          </a:xfrm>
          <a:prstGeom prst="rect">
            <a:avLst/>
          </a:prstGeom>
          <a:gradFill>
            <a:gsLst>
              <a:gs pos="84000">
                <a:schemeClr val="tx1"/>
              </a:gs>
              <a:gs pos="33000">
                <a:srgbClr val="E0361E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/>
            </a:r>
            <a:br>
              <a:rPr lang="pt-BR" noProof="1" smtClean="0"/>
            </a:br>
            <a:r>
              <a:rPr lang="pt-BR" noProof="1" smtClean="0"/>
              <a:t>EXISTE ALGO SENDO FEITO PARA RESOLUÇÃO DO MESMO?</a:t>
            </a:r>
            <a:endParaRPr lang="pt-BR" noProof="1"/>
          </a:p>
        </p:txBody>
      </p:sp>
      <p:pic>
        <p:nvPicPr>
          <p:cNvPr id="17" name="Espaço Reservado para Imagem 16" descr="Movimentação rápida através de um túnel curvado" title="Movimentação rápida através de um túnel curvado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3" b="23"/>
          <a:stretch>
            <a:fillRect/>
          </a:stretch>
        </p:blipFill>
        <p:spPr/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5412" y="3014132"/>
            <a:ext cx="4416588" cy="2062439"/>
          </a:xfrm>
        </p:spPr>
        <p:txBody>
          <a:bodyPr rtlCol="0"/>
          <a:lstStyle/>
          <a:p>
            <a:pPr algn="ctr" rtl="0"/>
            <a:r>
              <a:rPr lang="pt-BR" noProof="1" smtClean="0"/>
              <a:t>Obrigado.</a:t>
            </a:r>
            <a:br>
              <a:rPr lang="pt-BR" noProof="1" smtClean="0"/>
            </a:br>
            <a:endParaRPr lang="pt-BR" noProof="1"/>
          </a:p>
        </p:txBody>
      </p:sp>
      <p:sp>
        <p:nvSpPr>
          <p:cNvPr id="14" name="modelo de caixa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2"/>
            </a:solidFill>
          </a:ln>
        </p:spPr>
        <p:txBody>
          <a:bodyPr rtlCol="0"/>
          <a:lstStyle/>
          <a:p>
            <a:pPr rtl="0"/>
            <a:r>
              <a:rPr lang="pt-BR" noProof="1"/>
              <a:t>April Hansson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07F99F3B-CCC1-4F7C-AFCC-BA449F64DB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noProof="1" smtClean="0"/>
              <a:t>Professora Fernanda Caranico</a:t>
            </a:r>
            <a:endParaRPr lang="pt-BR" noProof="1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noProof="1" smtClean="0"/>
              <a:t>São Paulo Tech School, 2022</a:t>
            </a:r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noProof="1" smtClean="0"/>
              <a:t>TURMA - C</a:t>
            </a:r>
            <a:endParaRPr lang="pt-BR" noProof="1"/>
          </a:p>
          <a:p>
            <a:pPr rtl="0"/>
            <a:endParaRPr lang="pt-BR" noProof="1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noProof="1" smtClean="0"/>
              <a:t>ANALISE E DESENVOLVIMENTO DE SISTEMAS</a:t>
            </a:r>
            <a:endParaRPr lang="pt-BR" noProof="1"/>
          </a:p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5909747_TF00564740" id="{B7CACE5A-67E0-4747-9D21-A4047FDA888E}" vid="{9C0CC5A5-39C4-4AC5-A273-125164BA10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madeira escura</Template>
  <TotalTime>0</TotalTime>
  <Words>260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Tema do Office</vt:lpstr>
      <vt:lpstr>APRESENTAÇÃO DE P&amp;I</vt:lpstr>
      <vt:lpstr>DESPERDÍCIO DA CARNE BOVINA E SEUS IMPACTOS</vt:lpstr>
      <vt:lpstr>QUEM SÃO OS AFETADOS?</vt:lpstr>
      <vt:lpstr>Tendência de aumento deste desperdício:</vt:lpstr>
      <vt:lpstr>Afetando a sustentabilidade do meio ambiente</vt:lpstr>
      <vt:lpstr>Dados do desmatamento de Soja</vt:lpstr>
      <vt:lpstr>Quanto custam estas percas?</vt:lpstr>
      <vt:lpstr>  EXISTE ALGO SENDO FEITO PARA RESOLUÇÃO DO MESMO?</vt:lpstr>
      <vt:lpstr>Obrigado.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2022-08-04T01:32:12Z</dcterms:created>
  <dcterms:modified xsi:type="dcterms:W3CDTF">2022-08-08T21:04:20Z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