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d9096fafc2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g2d9096fafc2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d9096fafc2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g2d9096fafc2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d8a67366be_0_6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2d8a67366be_0_6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d8a67366be_0_7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g2d8a67366be_0_7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d8a67366be_0_7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g2d8a67366be_0_7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d8a67366be_0_7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g2d8a67366be_0_7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d8a67366be_0_7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g2d8a67366be_0_7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d8a67366be_0_7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" name="Google Shape;461;g2d8a67366be_0_7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2dcf04f34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8" name="Google Shape;478;g32dcf04f34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2dcf04f34a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g32dcf04f34a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6388e3d34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26388e3d34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2dcf04f34a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8" name="Google Shape;518;g32dcf04f34a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2dcf04f34a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4" name="Google Shape;544;g32dcf04f34a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2dcf04f34a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g32dcf04f34a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d91633e303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7" name="Google Shape;577;g2d91633e303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9096fafc2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d9096fafc2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8a67366be_0_3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2d8a67366be_0_3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8a67366be_0_4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2d8a67366be_0_4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8a67366be_0_6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d8a67366be_0_6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8a67366be_0_5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2d8a67366be_0_5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d8a67366be_0_5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2d8a67366be_0_5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91633e303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2d91633e303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3.png"/><Relationship Id="rId4" Type="http://schemas.openxmlformats.org/officeDocument/2006/relationships/image" Target="../media/image17.png"/><Relationship Id="rId5" Type="http://schemas.openxmlformats.org/officeDocument/2006/relationships/image" Target="../media/image44.jp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40.png"/><Relationship Id="rId9" Type="http://schemas.openxmlformats.org/officeDocument/2006/relationships/hyperlink" Target="https://doi.org/10.1002/eem2.12204" TargetMode="External"/><Relationship Id="rId5" Type="http://schemas.openxmlformats.org/officeDocument/2006/relationships/image" Target="../media/image48.png"/><Relationship Id="rId6" Type="http://schemas.openxmlformats.org/officeDocument/2006/relationships/image" Target="../media/image42.png"/><Relationship Id="rId7" Type="http://schemas.openxmlformats.org/officeDocument/2006/relationships/image" Target="../media/image58.png"/><Relationship Id="rId8" Type="http://schemas.openxmlformats.org/officeDocument/2006/relationships/image" Target="../media/image54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vasp.at/wiki/index.php/Category:Electronic_minimization" TargetMode="External"/><Relationship Id="rId10" Type="http://schemas.openxmlformats.org/officeDocument/2006/relationships/hyperlink" Target="https://www.vasp.at/wiki/index.php/Pseudopotentials" TargetMode="External"/><Relationship Id="rId13" Type="http://schemas.openxmlformats.org/officeDocument/2006/relationships/hyperlink" Target="https://www.vasp.at/wiki/index.php/Category:Density_mixing" TargetMode="External"/><Relationship Id="rId12" Type="http://schemas.openxmlformats.org/officeDocument/2006/relationships/hyperlink" Target="https://www.vasp.at/wiki/index.php/ALGO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vasp.at/wiki/index.php/Electronic_ground-state_properties" TargetMode="External"/><Relationship Id="rId4" Type="http://schemas.openxmlformats.org/officeDocument/2006/relationships/hyperlink" Target="https://www.vasp.at/wiki/index.php/Hybrid_functionals" TargetMode="External"/><Relationship Id="rId9" Type="http://schemas.openxmlformats.org/officeDocument/2006/relationships/hyperlink" Target="https://www.vasp.at/wiki/index.php/Projector-augmented-wave_formalism" TargetMode="External"/><Relationship Id="rId15" Type="http://schemas.openxmlformats.org/officeDocument/2006/relationships/hyperlink" Target="https://www.vasp.at/wiki/index.php/Category:Theory" TargetMode="External"/><Relationship Id="rId14" Type="http://schemas.openxmlformats.org/officeDocument/2006/relationships/image" Target="../media/image17.png"/><Relationship Id="rId16" Type="http://schemas.openxmlformats.org/officeDocument/2006/relationships/image" Target="../media/image28.png"/><Relationship Id="rId5" Type="http://schemas.openxmlformats.org/officeDocument/2006/relationships/hyperlink" Target="https://www.vasp.at/wiki/index.php/Many-body_perturbation_theory" TargetMode="External"/><Relationship Id="rId6" Type="http://schemas.openxmlformats.org/officeDocument/2006/relationships/hyperlink" Target="https://www.vasp.at/wiki/index.php/Category:GW" TargetMode="External"/><Relationship Id="rId7" Type="http://schemas.openxmlformats.org/officeDocument/2006/relationships/hyperlink" Target="https://www.vasp.at/wiki/index.php/Category:Bethe-Salpeter_equations" TargetMode="External"/><Relationship Id="rId8" Type="http://schemas.openxmlformats.org/officeDocument/2006/relationships/hyperlink" Target="https://www.vasp.at/wiki/index.php/Optical_properti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hyperlink" Target="https://www.vasp.at/wiki/index.php/Input" TargetMode="External"/><Relationship Id="rId5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vasp.at/wiki/index.php" TargetMode="External"/><Relationship Id="rId4" Type="http://schemas.openxmlformats.org/officeDocument/2006/relationships/hyperlink" Target="https://www.vasp.at/wiki/index.php/INCAR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28.png"/><Relationship Id="rId7" Type="http://schemas.openxmlformats.org/officeDocument/2006/relationships/image" Target="../media/image5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hyperlink" Target="https://www.vasp.at/wiki/index.php/POSCAR" TargetMode="External"/><Relationship Id="rId5" Type="http://schemas.openxmlformats.org/officeDocument/2006/relationships/image" Target="../media/image28.png"/><Relationship Id="rId6" Type="http://schemas.openxmlformats.org/officeDocument/2006/relationships/image" Target="../media/image4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hyperlink" Target="https://www.vasp.at/wiki/index.php/KPOINTS" TargetMode="External"/><Relationship Id="rId5" Type="http://schemas.openxmlformats.org/officeDocument/2006/relationships/image" Target="../media/image28.png"/><Relationship Id="rId6" Type="http://schemas.openxmlformats.org/officeDocument/2006/relationships/image" Target="../media/image57.png"/><Relationship Id="rId7" Type="http://schemas.openxmlformats.org/officeDocument/2006/relationships/image" Target="../media/image4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5" Type="http://schemas.openxmlformats.org/officeDocument/2006/relationships/image" Target="../media/image52.png"/><Relationship Id="rId6" Type="http://schemas.openxmlformats.org/officeDocument/2006/relationships/image" Target="../media/image47.png"/><Relationship Id="rId7" Type="http://schemas.openxmlformats.org/officeDocument/2006/relationships/hyperlink" Target="https://www.vasp.at/wiki/index.php/POTCAR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5" Type="http://schemas.openxmlformats.org/officeDocument/2006/relationships/image" Target="../media/image60.png"/><Relationship Id="rId6" Type="http://schemas.openxmlformats.org/officeDocument/2006/relationships/image" Target="../media/image5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2.jpg"/><Relationship Id="rId5" Type="http://schemas.openxmlformats.org/officeDocument/2006/relationships/image" Target="../media/image4.jpg"/><Relationship Id="rId6" Type="http://schemas.openxmlformats.org/officeDocument/2006/relationships/image" Target="../media/image8.jpg"/><Relationship Id="rId7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5" Type="http://schemas.openxmlformats.org/officeDocument/2006/relationships/image" Target="../media/image5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hyperlink" Target="https://www.vasp.at/wiki/index.php/Category:Output_files" TargetMode="External"/><Relationship Id="rId5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5" Type="http://schemas.openxmlformats.org/officeDocument/2006/relationships/image" Target="../media/image61.png"/><Relationship Id="rId6" Type="http://schemas.openxmlformats.org/officeDocument/2006/relationships/hyperlink" Target="https://vaspkit.com/installation.html" TargetMode="External"/><Relationship Id="rId7" Type="http://schemas.openxmlformats.org/officeDocument/2006/relationships/hyperlink" Target="https://vaspkit.com/tutorials.html" TargetMode="External"/><Relationship Id="rId8" Type="http://schemas.openxmlformats.org/officeDocument/2006/relationships/image" Target="../media/image5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5" Type="http://schemas.openxmlformats.org/officeDocument/2006/relationships/image" Target="../media/image51.gif"/><Relationship Id="rId6" Type="http://schemas.openxmlformats.org/officeDocument/2006/relationships/image" Target="../media/image62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doi.org/10.1103/PhysRev.136.B864" TargetMode="External"/><Relationship Id="rId10" Type="http://schemas.openxmlformats.org/officeDocument/2006/relationships/hyperlink" Target="https://doi.org/10.1103/PhysRev.136.B864" TargetMode="External"/><Relationship Id="rId13" Type="http://schemas.openxmlformats.org/officeDocument/2006/relationships/image" Target="../media/image1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hyperlink" Target="https://doi.org/10.1103/PhysRev.136.B864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0.gif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hyperlink" Target="https://doi.org/10.1103/PhysRev.140.A1133?_gl=1*12lduq*_ga*NzMyNTI5MDEuMTczODgwNDg3OA..*_ga_ZS5V2B2DR1*MTczOTQ0NjQ3Mi43LjAuMTczOTQ0NjQ3Mi4wLjAuMTQyMzYyOTI2" TargetMode="External"/><Relationship Id="rId6" Type="http://schemas.openxmlformats.org/officeDocument/2006/relationships/image" Target="../media/image22.png"/><Relationship Id="rId7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png"/><Relationship Id="rId10" Type="http://schemas.openxmlformats.org/officeDocument/2006/relationships/image" Target="../media/image30.png"/><Relationship Id="rId13" Type="http://schemas.openxmlformats.org/officeDocument/2006/relationships/image" Target="../media/image33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Relationship Id="rId15" Type="http://schemas.openxmlformats.org/officeDocument/2006/relationships/image" Target="../media/image17.png"/><Relationship Id="rId14" Type="http://schemas.openxmlformats.org/officeDocument/2006/relationships/hyperlink" Target="https://onlinelibrary.wiley.com/doi/full/10.1002/eem2.12204" TargetMode="External"/><Relationship Id="rId5" Type="http://schemas.openxmlformats.org/officeDocument/2006/relationships/image" Target="../media/image32.png"/><Relationship Id="rId6" Type="http://schemas.openxmlformats.org/officeDocument/2006/relationships/image" Target="../media/image23.png"/><Relationship Id="rId7" Type="http://schemas.openxmlformats.org/officeDocument/2006/relationships/image" Target="../media/image37.png"/><Relationship Id="rId8" Type="http://schemas.openxmlformats.org/officeDocument/2006/relationships/image" Target="../media/image5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Relationship Id="rId6" Type="http://schemas.openxmlformats.org/officeDocument/2006/relationships/image" Target="../media/image24.jpg"/><Relationship Id="rId7" Type="http://schemas.openxmlformats.org/officeDocument/2006/relationships/hyperlink" Target="http://dx.doi.org/10.1016/j.cpc.2018.12.00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hyperlink" Target="http://dx.doi.org/10.1016/j.cpc.2018.12.008" TargetMode="External"/><Relationship Id="rId5" Type="http://schemas.openxmlformats.org/officeDocument/2006/relationships/image" Target="../media/image31.png"/><Relationship Id="rId6" Type="http://schemas.openxmlformats.org/officeDocument/2006/relationships/image" Target="../media/image39.jpg"/><Relationship Id="rId7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hyperlink" Target="http://dx.doi.org/10.3389/fchem.2019.00106" TargetMode="External"/><Relationship Id="rId5" Type="http://schemas.openxmlformats.org/officeDocument/2006/relationships/image" Target="../media/image34.png"/><Relationship Id="rId6" Type="http://schemas.openxmlformats.org/officeDocument/2006/relationships/image" Target="../media/image45.jpg"/><Relationship Id="rId7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113836" y="48575"/>
            <a:ext cx="252016" cy="6858000"/>
            <a:chOff x="395536" y="0"/>
            <a:chExt cx="252016" cy="6858000"/>
          </a:xfrm>
        </p:grpSpPr>
        <p:sp>
          <p:nvSpPr>
            <p:cNvPr id="89" name="Google Shape;89;p13"/>
            <p:cNvSpPr/>
            <p:nvPr/>
          </p:nvSpPr>
          <p:spPr>
            <a:xfrm>
              <a:off x="395536" y="0"/>
              <a:ext cx="108000" cy="68580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39552" y="1628801"/>
              <a:ext cx="108000" cy="5229199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2174101" y="6337223"/>
            <a:ext cx="78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Caique Campos de Oliveira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401300" y="2375800"/>
            <a:ext cx="93894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100">
                <a:solidFill>
                  <a:srgbClr val="0E5A3C"/>
                </a:solidFill>
                <a:latin typeface="Calibri"/>
                <a:ea typeface="Calibri"/>
                <a:cs typeface="Calibri"/>
                <a:sym typeface="Calibri"/>
              </a:rPr>
              <a:t>VASP 101</a:t>
            </a:r>
            <a:endParaRPr b="1" sz="6100">
              <a:solidFill>
                <a:srgbClr val="0E5A3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Cálculos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DFT com o VASP e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Pós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-processamento com VASPKIT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433550" y="4523675"/>
            <a:ext cx="932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Grupo de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Eletrônica e Dinâmica Atomística (GEEDAI)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Universidade Federal do ABC (UFABC)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651" y="186375"/>
            <a:ext cx="1031049" cy="114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346" y="110175"/>
            <a:ext cx="1831907" cy="13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927" y="2707413"/>
            <a:ext cx="5833946" cy="38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1" name="Google Shape;321;p22"/>
          <p:cNvGrpSpPr/>
          <p:nvPr/>
        </p:nvGrpSpPr>
        <p:grpSpPr>
          <a:xfrm>
            <a:off x="113836" y="-50"/>
            <a:ext cx="252016" cy="6858101"/>
            <a:chOff x="201261" y="-50"/>
            <a:chExt cx="252016" cy="6858101"/>
          </a:xfrm>
        </p:grpSpPr>
        <p:sp>
          <p:nvSpPr>
            <p:cNvPr id="322" name="Google Shape;322;p22"/>
            <p:cNvSpPr/>
            <p:nvPr/>
          </p:nvSpPr>
          <p:spPr>
            <a:xfrm>
              <a:off x="345277" y="1628751"/>
              <a:ext cx="108000" cy="52293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201261" y="-50"/>
              <a:ext cx="108000" cy="68580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4" name="Google Shape;324;p22"/>
          <p:cNvSpPr txBox="1"/>
          <p:nvPr/>
        </p:nvSpPr>
        <p:spPr>
          <a:xfrm>
            <a:off x="6197450" y="1447375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2"/>
          <p:cNvSpPr txBox="1"/>
          <p:nvPr/>
        </p:nvSpPr>
        <p:spPr>
          <a:xfrm>
            <a:off x="648300" y="1204750"/>
            <a:ext cx="51564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Pseudopotenciais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Reduzir a quantidade de funções de onda necessárias pressupondo que apenas elétrons de valência participam efetivamente das interações atômicas;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Diferentes tipos de Pseudopotencial: Ultra-soft, Norm-conservative, </a:t>
            </a: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PAW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Principais características: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Tamanho da região “Pseudalizada”, definida pelo raio de corte 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(r)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Comportamento da densidade eletrônicas das pseudo-funções em relação a densidade real;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075" y="23450"/>
            <a:ext cx="1430150" cy="110510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2"/>
          <p:cNvSpPr/>
          <p:nvPr/>
        </p:nvSpPr>
        <p:spPr>
          <a:xfrm>
            <a:off x="1710425" y="871200"/>
            <a:ext cx="8573700" cy="93300"/>
          </a:xfrm>
          <a:prstGeom prst="rect">
            <a:avLst/>
          </a:prstGeom>
          <a:solidFill>
            <a:srgbClr val="0E5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2"/>
          <p:cNvSpPr txBox="1"/>
          <p:nvPr/>
        </p:nvSpPr>
        <p:spPr>
          <a:xfrm>
            <a:off x="1585725" y="23400"/>
            <a:ext cx="905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100">
                <a:solidFill>
                  <a:srgbClr val="0E5A3C"/>
                </a:solidFill>
                <a:latin typeface="Calibri"/>
                <a:ea typeface="Calibri"/>
                <a:cs typeface="Calibri"/>
                <a:sym typeface="Calibri"/>
              </a:rPr>
              <a:t>Breve Revisão sobre Teoria do Funcional da Densidade</a:t>
            </a:r>
            <a:endParaRPr b="1" sz="3100">
              <a:solidFill>
                <a:srgbClr val="0E5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2425" y="1393375"/>
            <a:ext cx="5315751" cy="13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5" name="Google Shape;335;p23"/>
          <p:cNvGrpSpPr/>
          <p:nvPr/>
        </p:nvGrpSpPr>
        <p:grpSpPr>
          <a:xfrm>
            <a:off x="113836" y="-50"/>
            <a:ext cx="252016" cy="6858101"/>
            <a:chOff x="201261" y="-50"/>
            <a:chExt cx="252016" cy="6858101"/>
          </a:xfrm>
        </p:grpSpPr>
        <p:sp>
          <p:nvSpPr>
            <p:cNvPr id="336" name="Google Shape;336;p23"/>
            <p:cNvSpPr/>
            <p:nvPr/>
          </p:nvSpPr>
          <p:spPr>
            <a:xfrm>
              <a:off x="345277" y="1628751"/>
              <a:ext cx="108000" cy="52293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201261" y="-50"/>
              <a:ext cx="108000" cy="68580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8" name="Google Shape;338;p23"/>
          <p:cNvSpPr txBox="1"/>
          <p:nvPr/>
        </p:nvSpPr>
        <p:spPr>
          <a:xfrm>
            <a:off x="6197450" y="1447375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3"/>
          <p:cNvSpPr txBox="1"/>
          <p:nvPr/>
        </p:nvSpPr>
        <p:spPr>
          <a:xfrm>
            <a:off x="648300" y="1204750"/>
            <a:ext cx="51564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Funcionais de Troca e correlação: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Depende da forma como escrevemos a energia de troca e correlação de um elétron (ɛ):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LDA: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LSDA: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Funcionais Híbridos: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Funcionais não-locais (correções de vdW):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75" y="23450"/>
            <a:ext cx="1430150" cy="110510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3"/>
          <p:cNvSpPr/>
          <p:nvPr/>
        </p:nvSpPr>
        <p:spPr>
          <a:xfrm>
            <a:off x="1710425" y="871200"/>
            <a:ext cx="8573700" cy="93300"/>
          </a:xfrm>
          <a:prstGeom prst="rect">
            <a:avLst/>
          </a:prstGeom>
          <a:solidFill>
            <a:srgbClr val="0E5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3"/>
          <p:cNvSpPr txBox="1"/>
          <p:nvPr/>
        </p:nvSpPr>
        <p:spPr>
          <a:xfrm>
            <a:off x="1585725" y="23400"/>
            <a:ext cx="905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100">
                <a:solidFill>
                  <a:srgbClr val="0E5A3C"/>
                </a:solidFill>
                <a:latin typeface="Calibri"/>
                <a:ea typeface="Calibri"/>
                <a:cs typeface="Calibri"/>
                <a:sym typeface="Calibri"/>
              </a:rPr>
              <a:t>Breve Revisão sobre Teoria do Funcional da Densidade</a:t>
            </a:r>
            <a:endParaRPr b="1" sz="3100">
              <a:solidFill>
                <a:srgbClr val="0E5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3"/>
          <p:cNvSpPr txBox="1"/>
          <p:nvPr/>
        </p:nvSpPr>
        <p:spPr>
          <a:xfrm>
            <a:off x="7496538" y="1599775"/>
            <a:ext cx="267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Escada de Jacob</a:t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5839" y="1652925"/>
            <a:ext cx="29813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5825" y="3082522"/>
            <a:ext cx="2981325" cy="661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5850" y="4019675"/>
            <a:ext cx="3721276" cy="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1416" y="4865426"/>
            <a:ext cx="3870194" cy="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6424" y="5785050"/>
            <a:ext cx="4818102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3"/>
          <p:cNvSpPr txBox="1"/>
          <p:nvPr/>
        </p:nvSpPr>
        <p:spPr>
          <a:xfrm>
            <a:off x="6549438" y="5937450"/>
            <a:ext cx="45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https://doi.org/10.1002/eem2.12204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09492" y="2165700"/>
            <a:ext cx="5445616" cy="37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6" name="Google Shape;356;p24"/>
          <p:cNvGrpSpPr/>
          <p:nvPr/>
        </p:nvGrpSpPr>
        <p:grpSpPr>
          <a:xfrm>
            <a:off x="113836" y="-50"/>
            <a:ext cx="252016" cy="6858101"/>
            <a:chOff x="201261" y="-50"/>
            <a:chExt cx="252016" cy="6858101"/>
          </a:xfrm>
        </p:grpSpPr>
        <p:sp>
          <p:nvSpPr>
            <p:cNvPr id="357" name="Google Shape;357;p24"/>
            <p:cNvSpPr/>
            <p:nvPr/>
          </p:nvSpPr>
          <p:spPr>
            <a:xfrm>
              <a:off x="345277" y="1628751"/>
              <a:ext cx="108000" cy="52293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201261" y="-50"/>
              <a:ext cx="108000" cy="68580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9" name="Google Shape;359;p24"/>
          <p:cNvSpPr txBox="1"/>
          <p:nvPr/>
        </p:nvSpPr>
        <p:spPr>
          <a:xfrm>
            <a:off x="6197450" y="1447375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4"/>
          <p:cNvSpPr txBox="1"/>
          <p:nvPr/>
        </p:nvSpPr>
        <p:spPr>
          <a:xfrm>
            <a:off x="644525" y="1195075"/>
            <a:ext cx="10705500" cy="49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VASP (Vienna Ab initio Simulation Package) é um pacote de DFT implementado em Fortran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mantido 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distribuído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pela </a:t>
            </a:r>
            <a:r>
              <a:rPr lang="en-US" sz="1800">
                <a:solidFill>
                  <a:srgbClr val="2125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VASP Software GmbH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(Áustria)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O código e baseado no metodo de pseudopotenciais  (Vanderbilt ou PAW) utilizando bases de ondas planas;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Dentre suas funcionalidades encontram-se: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Cálculos de DFT, Dinâmica Molecular;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Hartree-Fock;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Funcionais Híbridos;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Teoria de perturbação (DFPT) e muitos corpos (GW);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Teoria do Funcional da Densidade Dependente do Tempo (TD-DFT);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Correlações eletrônicas dinâmicas (RPA);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</a:rPr>
              <a:t>VASP computes an approximate solution to the many-body Schrödinger equation to obtain the </a:t>
            </a:r>
            <a:r>
              <a:rPr lang="en-US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electronic ground state</a:t>
            </a: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</a:rPr>
              <a:t>. This can either be done within density-functional theory (DFT) by solving the Kohn-Sham (KS) equations, or within the Hartree-Fock (HF) approximation by solving the Roothaan equations. </a:t>
            </a:r>
            <a:r>
              <a:rPr lang="en-US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Hybrid functionals</a:t>
            </a: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</a:rPr>
              <a:t> that mix the Hartree-Fock approach with density-functional theory are also implemented. Furthermore, Green’s functions methods based on </a:t>
            </a:r>
            <a:r>
              <a:rPr lang="en-US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many-body perturbation theory</a:t>
            </a: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</a:rPr>
              <a:t> are available in VASP. For instance, the </a:t>
            </a:r>
            <a:r>
              <a:rPr lang="en-US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GW method</a:t>
            </a: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</a:rPr>
              <a:t>, random-phase approximation, 2nd-order Møller-Plesset, </a:t>
            </a:r>
            <a:r>
              <a:rPr lang="en-US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Bethe-Salpeter equations</a:t>
            </a: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</a:rPr>
              <a:t>, and more to grant access to </a:t>
            </a:r>
            <a:r>
              <a:rPr lang="en-US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optical properties</a:t>
            </a: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</a:rPr>
              <a:t>In VASP, central quantities, like the one-electron orbitals, the electronic charge density, and the local potential are expressed in plane-wave basis using the </a:t>
            </a:r>
            <a:r>
              <a:rPr lang="en-US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projector-augmented-wave (PAW) method</a:t>
            </a: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</a:rPr>
              <a:t>. This entails using PAW </a:t>
            </a:r>
            <a:r>
              <a:rPr lang="en-US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pseudopotentials</a:t>
            </a: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</a:rPr>
              <a:t> to efficiently treat the relevant valence electrons while appropriately capturing the nodal features near the nuclei. To </a:t>
            </a:r>
            <a:r>
              <a:rPr lang="en-US" sz="1050" u="sng">
                <a:solidFill>
                  <a:srgbClr val="3366CC"/>
                </a:solidFill>
                <a:highlight>
                  <a:srgbClr val="FFFFFF"/>
                </a:highlight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determine the orbitals</a:t>
            </a: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</a:rPr>
              <a:t> for the electronic ground state, VASP makes use of efficient iterative matrix </a:t>
            </a:r>
            <a:r>
              <a:rPr lang="en-US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diagonalization techniques</a:t>
            </a: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</a:rPr>
              <a:t>. These are coupled with highly efficient Broyden and Pulay </a:t>
            </a:r>
            <a:r>
              <a:rPr lang="en-US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density-mixing</a:t>
            </a: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</a:rPr>
              <a:t> schemes to speed up the self-consistency cycle.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361" name="Google Shape;361;p2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47075" y="23450"/>
            <a:ext cx="1430150" cy="110510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4"/>
          <p:cNvSpPr/>
          <p:nvPr/>
        </p:nvSpPr>
        <p:spPr>
          <a:xfrm>
            <a:off x="1710425" y="871200"/>
            <a:ext cx="8573700" cy="93300"/>
          </a:xfrm>
          <a:prstGeom prst="rect">
            <a:avLst/>
          </a:prstGeom>
          <a:solidFill>
            <a:srgbClr val="0E5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4"/>
          <p:cNvSpPr txBox="1"/>
          <p:nvPr/>
        </p:nvSpPr>
        <p:spPr>
          <a:xfrm>
            <a:off x="648300" y="6416650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15"/>
              </a:rPr>
              <a:t>https://www.vasp.at/wiki/index.php/Category:Theory</a:t>
            </a: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4"/>
          <p:cNvSpPr txBox="1"/>
          <p:nvPr/>
        </p:nvSpPr>
        <p:spPr>
          <a:xfrm>
            <a:off x="1585725" y="23400"/>
            <a:ext cx="905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100">
                <a:solidFill>
                  <a:srgbClr val="0E5A3C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b="1" lang="en-US" sz="3100">
                <a:solidFill>
                  <a:srgbClr val="0E5A3C"/>
                </a:solidFill>
                <a:latin typeface="Calibri"/>
                <a:ea typeface="Calibri"/>
                <a:cs typeface="Calibri"/>
                <a:sym typeface="Calibri"/>
              </a:rPr>
              <a:t> ao VASP</a:t>
            </a:r>
            <a:endParaRPr b="1" sz="3100">
              <a:solidFill>
                <a:srgbClr val="0E5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5" name="Google Shape;365;p2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0578912" y="46321"/>
            <a:ext cx="1430150" cy="1059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1" name="Google Shape;371;p25"/>
          <p:cNvGrpSpPr/>
          <p:nvPr/>
        </p:nvGrpSpPr>
        <p:grpSpPr>
          <a:xfrm>
            <a:off x="113836" y="-50"/>
            <a:ext cx="252016" cy="6858101"/>
            <a:chOff x="201261" y="-50"/>
            <a:chExt cx="252016" cy="6858101"/>
          </a:xfrm>
        </p:grpSpPr>
        <p:sp>
          <p:nvSpPr>
            <p:cNvPr id="372" name="Google Shape;372;p25"/>
            <p:cNvSpPr/>
            <p:nvPr/>
          </p:nvSpPr>
          <p:spPr>
            <a:xfrm>
              <a:off x="345277" y="1628751"/>
              <a:ext cx="108000" cy="52293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201261" y="-50"/>
              <a:ext cx="108000" cy="68580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25"/>
          <p:cNvSpPr txBox="1"/>
          <p:nvPr/>
        </p:nvSpPr>
        <p:spPr>
          <a:xfrm>
            <a:off x="6197450" y="1447375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5"/>
          <p:cNvSpPr txBox="1"/>
          <p:nvPr/>
        </p:nvSpPr>
        <p:spPr>
          <a:xfrm>
            <a:off x="644525" y="1195075"/>
            <a:ext cx="107055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VASP utiliza quatro arquivos de entrada: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INCAR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Arquivo contendo 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instruções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parâmetros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cálculo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POSCAR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Arquivo que define a geometria do material/molécula de interesse;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POTCAR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Arquivo contendo os pseudopotenciais (de uso restrito!)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KPOINTS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Arquivo definindo o tipo e o grid de pontos-k utilizados na simulação;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 software em si possui três variações: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376" name="Google Shape;3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75" y="23450"/>
            <a:ext cx="1430150" cy="110510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5"/>
          <p:cNvSpPr/>
          <p:nvPr/>
        </p:nvSpPr>
        <p:spPr>
          <a:xfrm>
            <a:off x="1710425" y="871200"/>
            <a:ext cx="8573700" cy="93300"/>
          </a:xfrm>
          <a:prstGeom prst="rect">
            <a:avLst/>
          </a:prstGeom>
          <a:solidFill>
            <a:srgbClr val="0E5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5"/>
          <p:cNvSpPr txBox="1"/>
          <p:nvPr/>
        </p:nvSpPr>
        <p:spPr>
          <a:xfrm>
            <a:off x="648300" y="6416650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4"/>
              </a:rPr>
              <a:t>https://www.vasp.at/wiki/index.php/Input</a:t>
            </a: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5"/>
          <p:cNvSpPr txBox="1"/>
          <p:nvPr/>
        </p:nvSpPr>
        <p:spPr>
          <a:xfrm>
            <a:off x="1585725" y="23400"/>
            <a:ext cx="905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100">
                <a:solidFill>
                  <a:srgbClr val="0E5A3C"/>
                </a:solidFill>
                <a:latin typeface="Calibri"/>
                <a:ea typeface="Calibri"/>
                <a:cs typeface="Calibri"/>
                <a:sym typeface="Calibri"/>
              </a:rPr>
              <a:t>Introdução ao VASP: Arquivos de entrada</a:t>
            </a:r>
            <a:endParaRPr b="1" sz="3100">
              <a:solidFill>
                <a:srgbClr val="0E5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0" name="Google Shape;38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78912" y="46321"/>
            <a:ext cx="1430150" cy="1059358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5"/>
          <p:cNvSpPr/>
          <p:nvPr/>
        </p:nvSpPr>
        <p:spPr>
          <a:xfrm>
            <a:off x="5433450" y="4596175"/>
            <a:ext cx="1325100" cy="483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VASP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3472250" y="5683713"/>
            <a:ext cx="1325100" cy="483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vasp_std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5433450" y="5683700"/>
            <a:ext cx="1325100" cy="483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AFB"/>
              </a:gs>
              <a:gs pos="100000">
                <a:srgbClr val="6E9C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vasp_gam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7394650" y="5683700"/>
            <a:ext cx="1325100" cy="483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D4EB"/>
              </a:gs>
              <a:gs pos="100000">
                <a:srgbClr val="9080B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vasp_ncl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5" name="Google Shape;385;p25"/>
          <p:cNvCxnSpPr>
            <a:stCxn id="381" idx="2"/>
            <a:endCxn id="382" idx="0"/>
          </p:cNvCxnSpPr>
          <p:nvPr/>
        </p:nvCxnSpPr>
        <p:spPr>
          <a:xfrm flipH="1">
            <a:off x="4134900" y="5079775"/>
            <a:ext cx="1961100" cy="6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25"/>
          <p:cNvCxnSpPr>
            <a:stCxn id="381" idx="2"/>
            <a:endCxn id="383" idx="0"/>
          </p:cNvCxnSpPr>
          <p:nvPr/>
        </p:nvCxnSpPr>
        <p:spPr>
          <a:xfrm>
            <a:off x="6096000" y="5079775"/>
            <a:ext cx="0" cy="6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25"/>
          <p:cNvCxnSpPr>
            <a:stCxn id="381" idx="2"/>
            <a:endCxn id="384" idx="0"/>
          </p:cNvCxnSpPr>
          <p:nvPr/>
        </p:nvCxnSpPr>
        <p:spPr>
          <a:xfrm>
            <a:off x="6096000" y="5079775"/>
            <a:ext cx="1961100" cy="6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3" name="Google Shape;393;p26"/>
          <p:cNvGrpSpPr/>
          <p:nvPr/>
        </p:nvGrpSpPr>
        <p:grpSpPr>
          <a:xfrm>
            <a:off x="113836" y="-50"/>
            <a:ext cx="252016" cy="6858101"/>
            <a:chOff x="201261" y="-50"/>
            <a:chExt cx="252016" cy="6858101"/>
          </a:xfrm>
        </p:grpSpPr>
        <p:sp>
          <p:nvSpPr>
            <p:cNvPr id="394" name="Google Shape;394;p26"/>
            <p:cNvSpPr/>
            <p:nvPr/>
          </p:nvSpPr>
          <p:spPr>
            <a:xfrm>
              <a:off x="345277" y="1628751"/>
              <a:ext cx="108000" cy="52293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201261" y="-50"/>
              <a:ext cx="108000" cy="68580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26"/>
          <p:cNvSpPr txBox="1"/>
          <p:nvPr/>
        </p:nvSpPr>
        <p:spPr>
          <a:xfrm>
            <a:off x="6197450" y="1447375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6"/>
          <p:cNvSpPr txBox="1"/>
          <p:nvPr/>
        </p:nvSpPr>
        <p:spPr>
          <a:xfrm>
            <a:off x="6861400" y="2738075"/>
            <a:ext cx="4598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É possível separar seu input em blocos: parte eletrônica, parte iônica, etc;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Valores numéricos podem ser definidos em notação científica;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Lista completa de tags: </a:t>
            </a:r>
            <a:r>
              <a:rPr lang="en-US" sz="18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https://www.vasp.at/wiki/index.php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Atenção!</a:t>
            </a:r>
            <a:endParaRPr sz="1800">
              <a:solidFill>
                <a:schemeClr val="dk1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Erros nas flags nem sempre causam erro de execução (CUIDADO!);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Mais informações: </a:t>
            </a:r>
            <a:r>
              <a:rPr lang="en-US" sz="13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4"/>
              </a:rPr>
              <a:t>https://www.vasp.at/wiki/index.php/INCAR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075" y="23450"/>
            <a:ext cx="1430150" cy="110510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6"/>
          <p:cNvSpPr/>
          <p:nvPr/>
        </p:nvSpPr>
        <p:spPr>
          <a:xfrm>
            <a:off x="1710425" y="871200"/>
            <a:ext cx="8573700" cy="93300"/>
          </a:xfrm>
          <a:prstGeom prst="rect">
            <a:avLst/>
          </a:prstGeom>
          <a:solidFill>
            <a:srgbClr val="0E5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6"/>
          <p:cNvSpPr txBox="1"/>
          <p:nvPr/>
        </p:nvSpPr>
        <p:spPr>
          <a:xfrm>
            <a:off x="1585725" y="23400"/>
            <a:ext cx="905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100">
                <a:solidFill>
                  <a:srgbClr val="0E5A3C"/>
                </a:solidFill>
                <a:latin typeface="Calibri"/>
                <a:ea typeface="Calibri"/>
                <a:cs typeface="Calibri"/>
                <a:sym typeface="Calibri"/>
              </a:rPr>
              <a:t>INCAR</a:t>
            </a:r>
            <a:endParaRPr b="1" sz="3100">
              <a:solidFill>
                <a:srgbClr val="0E5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78912" y="46321"/>
            <a:ext cx="1430150" cy="105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1349" y="2710375"/>
            <a:ext cx="5743700" cy="37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6"/>
          <p:cNvSpPr txBox="1"/>
          <p:nvPr/>
        </p:nvSpPr>
        <p:spPr>
          <a:xfrm>
            <a:off x="796925" y="1347475"/>
            <a:ext cx="107055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Principal arquivo de entrada, define parâmetros e diretrizes para o cálculo: seleção de algoritmos, critérios de convergência, escolha de funcionais, etc;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Consiste em um arquivo ASCII onde cada tag é definida pela combinação da palavra-chave e respectivo valor: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9" name="Google Shape;409;p27"/>
          <p:cNvGrpSpPr/>
          <p:nvPr/>
        </p:nvGrpSpPr>
        <p:grpSpPr>
          <a:xfrm>
            <a:off x="113836" y="-50"/>
            <a:ext cx="252016" cy="6858101"/>
            <a:chOff x="201261" y="-50"/>
            <a:chExt cx="252016" cy="6858101"/>
          </a:xfrm>
        </p:grpSpPr>
        <p:sp>
          <p:nvSpPr>
            <p:cNvPr id="410" name="Google Shape;410;p27"/>
            <p:cNvSpPr/>
            <p:nvPr/>
          </p:nvSpPr>
          <p:spPr>
            <a:xfrm>
              <a:off x="345277" y="1628751"/>
              <a:ext cx="108000" cy="52293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201261" y="-50"/>
              <a:ext cx="108000" cy="68580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2" name="Google Shape;412;p27"/>
          <p:cNvSpPr txBox="1"/>
          <p:nvPr/>
        </p:nvSpPr>
        <p:spPr>
          <a:xfrm>
            <a:off x="6197450" y="1447375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75" y="23450"/>
            <a:ext cx="1430150" cy="1105101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7"/>
          <p:cNvSpPr/>
          <p:nvPr/>
        </p:nvSpPr>
        <p:spPr>
          <a:xfrm>
            <a:off x="1710425" y="871200"/>
            <a:ext cx="8573700" cy="93300"/>
          </a:xfrm>
          <a:prstGeom prst="rect">
            <a:avLst/>
          </a:prstGeom>
          <a:solidFill>
            <a:srgbClr val="0E5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7"/>
          <p:cNvSpPr txBox="1"/>
          <p:nvPr/>
        </p:nvSpPr>
        <p:spPr>
          <a:xfrm>
            <a:off x="648300" y="6416650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4"/>
              </a:rPr>
              <a:t>https://www.vasp.at/wiki/index.php/POSCAR</a:t>
            </a: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7"/>
          <p:cNvSpPr txBox="1"/>
          <p:nvPr/>
        </p:nvSpPr>
        <p:spPr>
          <a:xfrm>
            <a:off x="1585725" y="23400"/>
            <a:ext cx="905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100">
                <a:solidFill>
                  <a:srgbClr val="0E5A3C"/>
                </a:solidFill>
                <a:latin typeface="Calibri"/>
                <a:ea typeface="Calibri"/>
                <a:cs typeface="Calibri"/>
                <a:sym typeface="Calibri"/>
              </a:rPr>
              <a:t>POSCAR</a:t>
            </a:r>
            <a:endParaRPr b="1" sz="3100">
              <a:solidFill>
                <a:srgbClr val="0E5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7" name="Google Shape;41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78912" y="46321"/>
            <a:ext cx="1430150" cy="1059358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7"/>
          <p:cNvSpPr txBox="1"/>
          <p:nvPr/>
        </p:nvSpPr>
        <p:spPr>
          <a:xfrm>
            <a:off x="796925" y="1347475"/>
            <a:ext cx="107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Define (pelo menos) a estrutura contendo informações como parâmetros de rede e posições atômicas: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419" name="Google Shape;41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4003" y="1979238"/>
            <a:ext cx="6504267" cy="42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7"/>
          <p:cNvSpPr/>
          <p:nvPr/>
        </p:nvSpPr>
        <p:spPr>
          <a:xfrm>
            <a:off x="1049409" y="2116954"/>
            <a:ext cx="580500" cy="264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27"/>
          <p:cNvCxnSpPr>
            <a:endCxn id="420" idx="3"/>
          </p:cNvCxnSpPr>
          <p:nvPr/>
        </p:nvCxnSpPr>
        <p:spPr>
          <a:xfrm rot="10800000">
            <a:off x="1629909" y="2249104"/>
            <a:ext cx="633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27"/>
          <p:cNvSpPr txBox="1"/>
          <p:nvPr/>
        </p:nvSpPr>
        <p:spPr>
          <a:xfrm>
            <a:off x="2195050" y="2033550"/>
            <a:ext cx="180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Label do sistema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7"/>
          <p:cNvSpPr/>
          <p:nvPr/>
        </p:nvSpPr>
        <p:spPr>
          <a:xfrm>
            <a:off x="990209" y="2381254"/>
            <a:ext cx="580500" cy="264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4" name="Google Shape;424;p27"/>
          <p:cNvCxnSpPr>
            <a:endCxn id="423" idx="3"/>
          </p:cNvCxnSpPr>
          <p:nvPr/>
        </p:nvCxnSpPr>
        <p:spPr>
          <a:xfrm rot="10800000">
            <a:off x="1570709" y="2513404"/>
            <a:ext cx="633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27"/>
          <p:cNvSpPr txBox="1"/>
          <p:nvPr/>
        </p:nvSpPr>
        <p:spPr>
          <a:xfrm>
            <a:off x="2195050" y="2297850"/>
            <a:ext cx="180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Fator de escala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7"/>
          <p:cNvSpPr/>
          <p:nvPr/>
        </p:nvSpPr>
        <p:spPr>
          <a:xfrm>
            <a:off x="1277950" y="2601975"/>
            <a:ext cx="5870100" cy="7059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7"/>
          <p:cNvSpPr txBox="1"/>
          <p:nvPr/>
        </p:nvSpPr>
        <p:spPr>
          <a:xfrm>
            <a:off x="5339350" y="2192150"/>
            <a:ext cx="180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Vetores de rede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7"/>
          <p:cNvSpPr/>
          <p:nvPr/>
        </p:nvSpPr>
        <p:spPr>
          <a:xfrm>
            <a:off x="990209" y="3296854"/>
            <a:ext cx="580500" cy="264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9" name="Google Shape;429;p27"/>
          <p:cNvCxnSpPr/>
          <p:nvPr/>
        </p:nvCxnSpPr>
        <p:spPr>
          <a:xfrm rot="10800000">
            <a:off x="1570709" y="3433179"/>
            <a:ext cx="633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27"/>
          <p:cNvSpPr txBox="1"/>
          <p:nvPr/>
        </p:nvSpPr>
        <p:spPr>
          <a:xfrm>
            <a:off x="2195050" y="3217625"/>
            <a:ext cx="180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Átomos no sistema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990209" y="3558479"/>
            <a:ext cx="580500" cy="264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2" name="Google Shape;432;p27"/>
          <p:cNvCxnSpPr/>
          <p:nvPr/>
        </p:nvCxnSpPr>
        <p:spPr>
          <a:xfrm rot="10800000">
            <a:off x="1629909" y="3690629"/>
            <a:ext cx="633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27"/>
          <p:cNvSpPr txBox="1"/>
          <p:nvPr/>
        </p:nvSpPr>
        <p:spPr>
          <a:xfrm>
            <a:off x="2263500" y="3505925"/>
            <a:ext cx="500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Número de átomos de cada espécie (mesma ordem em que são definidos!)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1024434" y="3778579"/>
            <a:ext cx="580500" cy="264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5" name="Google Shape;435;p27"/>
          <p:cNvCxnSpPr/>
          <p:nvPr/>
        </p:nvCxnSpPr>
        <p:spPr>
          <a:xfrm rot="10800000">
            <a:off x="1629909" y="3910729"/>
            <a:ext cx="633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27"/>
          <p:cNvSpPr txBox="1"/>
          <p:nvPr/>
        </p:nvSpPr>
        <p:spPr>
          <a:xfrm>
            <a:off x="2288475" y="3726075"/>
            <a:ext cx="500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Escala das posições atômicas (fracionárias ou Cartesianas)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7"/>
          <p:cNvSpPr/>
          <p:nvPr/>
        </p:nvSpPr>
        <p:spPr>
          <a:xfrm>
            <a:off x="1218775" y="3980775"/>
            <a:ext cx="5977800" cy="21585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p27"/>
          <p:cNvCxnSpPr/>
          <p:nvPr/>
        </p:nvCxnSpPr>
        <p:spPr>
          <a:xfrm rot="10800000">
            <a:off x="7196584" y="4662854"/>
            <a:ext cx="633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27"/>
          <p:cNvSpPr txBox="1"/>
          <p:nvPr/>
        </p:nvSpPr>
        <p:spPr>
          <a:xfrm>
            <a:off x="7855150" y="4478200"/>
            <a:ext cx="500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Posições atômicas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45" name="Google Shape;445;p28"/>
          <p:cNvGrpSpPr/>
          <p:nvPr/>
        </p:nvGrpSpPr>
        <p:grpSpPr>
          <a:xfrm>
            <a:off x="113836" y="-50"/>
            <a:ext cx="252016" cy="6858101"/>
            <a:chOff x="201261" y="-50"/>
            <a:chExt cx="252016" cy="6858101"/>
          </a:xfrm>
        </p:grpSpPr>
        <p:sp>
          <p:nvSpPr>
            <p:cNvPr id="446" name="Google Shape;446;p28"/>
            <p:cNvSpPr/>
            <p:nvPr/>
          </p:nvSpPr>
          <p:spPr>
            <a:xfrm>
              <a:off x="345277" y="1628751"/>
              <a:ext cx="108000" cy="52293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201261" y="-50"/>
              <a:ext cx="108000" cy="68580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8" name="Google Shape;448;p28"/>
          <p:cNvSpPr txBox="1"/>
          <p:nvPr/>
        </p:nvSpPr>
        <p:spPr>
          <a:xfrm>
            <a:off x="6197450" y="1447375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8"/>
          <p:cNvSpPr txBox="1"/>
          <p:nvPr/>
        </p:nvSpPr>
        <p:spPr>
          <a:xfrm>
            <a:off x="644525" y="1195075"/>
            <a:ext cx="10705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Especifica os vetores de Bloch (pontos k) utilizados para aproximar a zona de Brillouin. Em geral, escolhemos um conjunto de pontos k de forma uniforme no espaço seguindo o esquema de Monkhorst e Pack[2].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 arquivo KPOINTS não é essencial e quando ausente, a amostragem de pontos-k é definida pela tag KSPACING no arquivo INCAR.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0" name="Google Shape;4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75" y="23450"/>
            <a:ext cx="1430150" cy="1105101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8"/>
          <p:cNvSpPr/>
          <p:nvPr/>
        </p:nvSpPr>
        <p:spPr>
          <a:xfrm>
            <a:off x="1710425" y="871200"/>
            <a:ext cx="8573700" cy="93300"/>
          </a:xfrm>
          <a:prstGeom prst="rect">
            <a:avLst/>
          </a:prstGeom>
          <a:solidFill>
            <a:srgbClr val="0E5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8"/>
          <p:cNvSpPr txBox="1"/>
          <p:nvPr/>
        </p:nvSpPr>
        <p:spPr>
          <a:xfrm>
            <a:off x="648300" y="6416650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4"/>
              </a:rPr>
              <a:t>https://www.vasp.at/wiki/index.php/KPOINTS</a:t>
            </a: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8"/>
          <p:cNvSpPr txBox="1"/>
          <p:nvPr/>
        </p:nvSpPr>
        <p:spPr>
          <a:xfrm>
            <a:off x="1585725" y="23400"/>
            <a:ext cx="905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100">
                <a:solidFill>
                  <a:srgbClr val="0E5A3C"/>
                </a:solidFill>
                <a:latin typeface="Calibri"/>
                <a:ea typeface="Calibri"/>
                <a:cs typeface="Calibri"/>
                <a:sym typeface="Calibri"/>
              </a:rPr>
              <a:t>KPOINTS</a:t>
            </a:r>
            <a:endParaRPr b="1" sz="3100">
              <a:solidFill>
                <a:srgbClr val="0E5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4" name="Google Shape;45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78912" y="46321"/>
            <a:ext cx="1430150" cy="105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2426" y="3286625"/>
            <a:ext cx="2579122" cy="15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28"/>
          <p:cNvSpPr txBox="1"/>
          <p:nvPr/>
        </p:nvSpPr>
        <p:spPr>
          <a:xfrm>
            <a:off x="743250" y="2721000"/>
            <a:ext cx="345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Grid 2x2x1 pontos k: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8"/>
          <p:cNvSpPr txBox="1"/>
          <p:nvPr/>
        </p:nvSpPr>
        <p:spPr>
          <a:xfrm>
            <a:off x="4383825" y="2824925"/>
            <a:ext cx="6914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Para calculos de estrutura eletronica, calcula-se os autovalores de energias ao longo de um caminho de alta simetria na zona de Brillouin: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Google Shape;45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7376" y="3840725"/>
            <a:ext cx="4208875" cy="25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64" name="Google Shape;464;p29"/>
          <p:cNvGrpSpPr/>
          <p:nvPr/>
        </p:nvGrpSpPr>
        <p:grpSpPr>
          <a:xfrm>
            <a:off x="113836" y="-50"/>
            <a:ext cx="252016" cy="6858101"/>
            <a:chOff x="201261" y="-50"/>
            <a:chExt cx="252016" cy="6858101"/>
          </a:xfrm>
        </p:grpSpPr>
        <p:sp>
          <p:nvSpPr>
            <p:cNvPr id="465" name="Google Shape;465;p29"/>
            <p:cNvSpPr/>
            <p:nvPr/>
          </p:nvSpPr>
          <p:spPr>
            <a:xfrm>
              <a:off x="345277" y="1628751"/>
              <a:ext cx="108000" cy="52293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201261" y="-50"/>
              <a:ext cx="108000" cy="68580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7" name="Google Shape;467;p29"/>
          <p:cNvSpPr txBox="1"/>
          <p:nvPr/>
        </p:nvSpPr>
        <p:spPr>
          <a:xfrm>
            <a:off x="6197450" y="1447375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9"/>
          <p:cNvSpPr txBox="1"/>
          <p:nvPr/>
        </p:nvSpPr>
        <p:spPr>
          <a:xfrm>
            <a:off x="644525" y="1195075"/>
            <a:ext cx="10705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Criado para cada sistema de interesse concatenando os pseudopotenciais para cada elemento NA MESMA ORDEM em que eles aparecem no POSCAR.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Cada pseudopotencial contem uma faixa de valores para o corte de energia cinética sugerido para cada elemento: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Os valores para o corte de energia cinética (ENMAX) devem ser testados!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Muito cuidado com os arquivos POTCAR!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Google Shape;46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75" y="23450"/>
            <a:ext cx="1430150" cy="1105101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29"/>
          <p:cNvSpPr/>
          <p:nvPr/>
        </p:nvSpPr>
        <p:spPr>
          <a:xfrm>
            <a:off x="1710425" y="871200"/>
            <a:ext cx="8573700" cy="93300"/>
          </a:xfrm>
          <a:prstGeom prst="rect">
            <a:avLst/>
          </a:prstGeom>
          <a:solidFill>
            <a:srgbClr val="0E5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9"/>
          <p:cNvSpPr txBox="1"/>
          <p:nvPr/>
        </p:nvSpPr>
        <p:spPr>
          <a:xfrm>
            <a:off x="1585725" y="23400"/>
            <a:ext cx="905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100">
                <a:solidFill>
                  <a:srgbClr val="0E5A3C"/>
                </a:solidFill>
                <a:latin typeface="Calibri"/>
                <a:ea typeface="Calibri"/>
                <a:cs typeface="Calibri"/>
                <a:sym typeface="Calibri"/>
              </a:rPr>
              <a:t>POTCAR</a:t>
            </a:r>
            <a:endParaRPr b="1" sz="3100">
              <a:solidFill>
                <a:srgbClr val="0E5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2" name="Google Shape;4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8912" y="46321"/>
            <a:ext cx="1430150" cy="105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7690" y="3354225"/>
            <a:ext cx="34766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8915" y="2033238"/>
            <a:ext cx="427672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9"/>
          <p:cNvSpPr txBox="1"/>
          <p:nvPr/>
        </p:nvSpPr>
        <p:spPr>
          <a:xfrm>
            <a:off x="648300" y="6416650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7"/>
              </a:rPr>
              <a:t>https://www.vasp.at/wiki/index.php/POTCAR</a:t>
            </a: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1" name="Google Shape;481;p30"/>
          <p:cNvGrpSpPr/>
          <p:nvPr/>
        </p:nvGrpSpPr>
        <p:grpSpPr>
          <a:xfrm>
            <a:off x="113836" y="-50"/>
            <a:ext cx="252016" cy="6858101"/>
            <a:chOff x="201261" y="-50"/>
            <a:chExt cx="252016" cy="6858101"/>
          </a:xfrm>
        </p:grpSpPr>
        <p:sp>
          <p:nvSpPr>
            <p:cNvPr id="482" name="Google Shape;482;p30"/>
            <p:cNvSpPr/>
            <p:nvPr/>
          </p:nvSpPr>
          <p:spPr>
            <a:xfrm>
              <a:off x="345277" y="1628751"/>
              <a:ext cx="108000" cy="52293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201261" y="-50"/>
              <a:ext cx="108000" cy="68580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30"/>
          <p:cNvSpPr txBox="1"/>
          <p:nvPr/>
        </p:nvSpPr>
        <p:spPr>
          <a:xfrm>
            <a:off x="6197450" y="1447375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0"/>
          <p:cNvSpPr txBox="1"/>
          <p:nvPr/>
        </p:nvSpPr>
        <p:spPr>
          <a:xfrm>
            <a:off x="644525" y="1195075"/>
            <a:ext cx="1070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 código possui três variantes: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6" name="Google Shape;48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75" y="23450"/>
            <a:ext cx="1430150" cy="1105101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0"/>
          <p:cNvSpPr/>
          <p:nvPr/>
        </p:nvSpPr>
        <p:spPr>
          <a:xfrm>
            <a:off x="1710425" y="871200"/>
            <a:ext cx="8573700" cy="93300"/>
          </a:xfrm>
          <a:prstGeom prst="rect">
            <a:avLst/>
          </a:prstGeom>
          <a:solidFill>
            <a:srgbClr val="0E5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0"/>
          <p:cNvSpPr txBox="1"/>
          <p:nvPr/>
        </p:nvSpPr>
        <p:spPr>
          <a:xfrm>
            <a:off x="1585725" y="23400"/>
            <a:ext cx="905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100">
                <a:solidFill>
                  <a:srgbClr val="0E5A3C"/>
                </a:solidFill>
                <a:latin typeface="Calibri"/>
                <a:ea typeface="Calibri"/>
                <a:cs typeface="Calibri"/>
                <a:sym typeface="Calibri"/>
              </a:rPr>
              <a:t>Rodando o VASP</a:t>
            </a:r>
            <a:endParaRPr b="1" sz="3100">
              <a:solidFill>
                <a:srgbClr val="0E5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9" name="Google Shape;4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8912" y="46321"/>
            <a:ext cx="1430150" cy="1059358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0"/>
          <p:cNvSpPr/>
          <p:nvPr/>
        </p:nvSpPr>
        <p:spPr>
          <a:xfrm>
            <a:off x="5433450" y="1942138"/>
            <a:ext cx="1325100" cy="483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VASP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0"/>
          <p:cNvSpPr/>
          <p:nvPr/>
        </p:nvSpPr>
        <p:spPr>
          <a:xfrm>
            <a:off x="2345100" y="3533738"/>
            <a:ext cx="1325100" cy="483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vasp_std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0"/>
          <p:cNvSpPr/>
          <p:nvPr/>
        </p:nvSpPr>
        <p:spPr>
          <a:xfrm>
            <a:off x="5433450" y="3448775"/>
            <a:ext cx="1325100" cy="483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FEAFB"/>
              </a:gs>
              <a:gs pos="100000">
                <a:srgbClr val="6E9CE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vasp_gam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0"/>
          <p:cNvSpPr/>
          <p:nvPr/>
        </p:nvSpPr>
        <p:spPr>
          <a:xfrm>
            <a:off x="8737950" y="3448763"/>
            <a:ext cx="1325100" cy="483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D4EB"/>
              </a:gs>
              <a:gs pos="100000">
                <a:srgbClr val="9080B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vasp_ncl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4" name="Google Shape;494;p30"/>
          <p:cNvCxnSpPr>
            <a:stCxn id="490" idx="2"/>
            <a:endCxn id="491" idx="0"/>
          </p:cNvCxnSpPr>
          <p:nvPr/>
        </p:nvCxnSpPr>
        <p:spPr>
          <a:xfrm flipH="1">
            <a:off x="3007800" y="2425738"/>
            <a:ext cx="3088200" cy="11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30"/>
          <p:cNvCxnSpPr>
            <a:stCxn id="490" idx="2"/>
            <a:endCxn id="492" idx="0"/>
          </p:cNvCxnSpPr>
          <p:nvPr/>
        </p:nvCxnSpPr>
        <p:spPr>
          <a:xfrm>
            <a:off x="6096000" y="2425738"/>
            <a:ext cx="0" cy="10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30"/>
          <p:cNvCxnSpPr>
            <a:stCxn id="490" idx="2"/>
            <a:endCxn id="493" idx="0"/>
          </p:cNvCxnSpPr>
          <p:nvPr/>
        </p:nvCxnSpPr>
        <p:spPr>
          <a:xfrm>
            <a:off x="6096000" y="2425738"/>
            <a:ext cx="3304500" cy="10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30"/>
          <p:cNvSpPr/>
          <p:nvPr/>
        </p:nvSpPr>
        <p:spPr>
          <a:xfrm>
            <a:off x="1382838" y="4244125"/>
            <a:ext cx="2813700" cy="20859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Cálculos padrões: SCF, estrutura eletrônica, MD, fônons, propriedades ópticas, etc. que são rodados em grids de pontos k comuns;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0"/>
          <p:cNvSpPr/>
          <p:nvPr/>
        </p:nvSpPr>
        <p:spPr>
          <a:xfrm>
            <a:off x="4689150" y="4217875"/>
            <a:ext cx="2813700" cy="20859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Cálculos rodados apenas no ponto Gamma;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Economiza tempo e recursos;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Adequado para sistemas muito grandes, moléculas ou cálculos de pouca precisão (high-throughput);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0"/>
          <p:cNvSpPr/>
          <p:nvPr/>
        </p:nvSpPr>
        <p:spPr>
          <a:xfrm>
            <a:off x="7995450" y="4244113"/>
            <a:ext cx="2813700" cy="20859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Cálculos de spins não-colineares (acoplamento spin-órbita);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Computacionalmente mais caro;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Exige mudanças na forma de definir a tag MAGMOM;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05" name="Google Shape;505;p31"/>
          <p:cNvGrpSpPr/>
          <p:nvPr/>
        </p:nvGrpSpPr>
        <p:grpSpPr>
          <a:xfrm>
            <a:off x="113836" y="-50"/>
            <a:ext cx="252016" cy="6858101"/>
            <a:chOff x="201261" y="-50"/>
            <a:chExt cx="252016" cy="6858101"/>
          </a:xfrm>
        </p:grpSpPr>
        <p:sp>
          <p:nvSpPr>
            <p:cNvPr id="506" name="Google Shape;506;p31"/>
            <p:cNvSpPr/>
            <p:nvPr/>
          </p:nvSpPr>
          <p:spPr>
            <a:xfrm>
              <a:off x="345277" y="1628751"/>
              <a:ext cx="108000" cy="52293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201261" y="-50"/>
              <a:ext cx="108000" cy="68580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8" name="Google Shape;508;p31"/>
          <p:cNvSpPr txBox="1"/>
          <p:nvPr/>
        </p:nvSpPr>
        <p:spPr>
          <a:xfrm>
            <a:off x="6197450" y="1447375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1"/>
          <p:cNvSpPr txBox="1"/>
          <p:nvPr/>
        </p:nvSpPr>
        <p:spPr>
          <a:xfrm>
            <a:off x="644525" y="1195075"/>
            <a:ext cx="10705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Para iniciar a simulação, basta executar o programa de interesse dentro do diretório contendo os arquivos de entrada (INCAR, POSCAR, KPOINTS, POTCAR):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execução do programa pode ser acompanhada no prompt (se executado localmente) ou no arquivo slurm-*.out (se executado no cluster):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0" name="Google Shape;5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75" y="23450"/>
            <a:ext cx="1430150" cy="1105101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1"/>
          <p:cNvSpPr/>
          <p:nvPr/>
        </p:nvSpPr>
        <p:spPr>
          <a:xfrm>
            <a:off x="1710425" y="871200"/>
            <a:ext cx="8573700" cy="93300"/>
          </a:xfrm>
          <a:prstGeom prst="rect">
            <a:avLst/>
          </a:prstGeom>
          <a:solidFill>
            <a:srgbClr val="0E5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1"/>
          <p:cNvSpPr txBox="1"/>
          <p:nvPr/>
        </p:nvSpPr>
        <p:spPr>
          <a:xfrm>
            <a:off x="1585725" y="23400"/>
            <a:ext cx="905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100">
                <a:solidFill>
                  <a:srgbClr val="0E5A3C"/>
                </a:solidFill>
                <a:latin typeface="Calibri"/>
                <a:ea typeface="Calibri"/>
                <a:cs typeface="Calibri"/>
                <a:sym typeface="Calibri"/>
              </a:rPr>
              <a:t>Rodando o VASP</a:t>
            </a:r>
            <a:endParaRPr b="1" sz="3100">
              <a:solidFill>
                <a:srgbClr val="0E5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3" name="Google Shape;5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8912" y="46321"/>
            <a:ext cx="1430150" cy="105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8602" y="2056050"/>
            <a:ext cx="41148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1"/>
          <p:cNvPicPr preferRelativeResize="0"/>
          <p:nvPr/>
        </p:nvPicPr>
        <p:blipFill rotWithShape="1">
          <a:blip r:embed="rId6">
            <a:alphaModFix/>
          </a:blip>
          <a:srcRect b="48733" l="0" r="0" t="0"/>
          <a:stretch/>
        </p:blipFill>
        <p:spPr>
          <a:xfrm>
            <a:off x="2728702" y="3471481"/>
            <a:ext cx="6537146" cy="29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113836" y="-50"/>
            <a:ext cx="252016" cy="6858101"/>
            <a:chOff x="201261" y="-50"/>
            <a:chExt cx="252016" cy="6858101"/>
          </a:xfrm>
        </p:grpSpPr>
        <p:sp>
          <p:nvSpPr>
            <p:cNvPr id="103" name="Google Shape;103;p14"/>
            <p:cNvSpPr/>
            <p:nvPr/>
          </p:nvSpPr>
          <p:spPr>
            <a:xfrm>
              <a:off x="345277" y="1628751"/>
              <a:ext cx="108000" cy="52293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01261" y="-50"/>
              <a:ext cx="108000" cy="68580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648300" y="1204750"/>
            <a:ext cx="107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Recomendações: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75" y="23450"/>
            <a:ext cx="1430150" cy="110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1710425" y="871200"/>
            <a:ext cx="8573700" cy="93300"/>
          </a:xfrm>
          <a:prstGeom prst="rect">
            <a:avLst/>
          </a:prstGeom>
          <a:solidFill>
            <a:srgbClr val="0E5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FFC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1585725" y="23400"/>
            <a:ext cx="905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100">
                <a:solidFill>
                  <a:srgbClr val="0E5A3C"/>
                </a:solidFill>
                <a:latin typeface="Calibri"/>
                <a:ea typeface="Calibri"/>
                <a:cs typeface="Calibri"/>
                <a:sym typeface="Calibri"/>
              </a:rPr>
              <a:t>Breve Revisão sobre Teoria do Funcional da Densidade</a:t>
            </a:r>
            <a:endParaRPr b="1" sz="3100">
              <a:solidFill>
                <a:srgbClr val="0E5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677" y="2047400"/>
            <a:ext cx="23622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6149" y="2047400"/>
            <a:ext cx="2646677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612" y="2047400"/>
            <a:ext cx="2591775" cy="3809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46100" y="2055350"/>
            <a:ext cx="2646675" cy="3799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21" name="Google Shape;521;p32"/>
          <p:cNvGrpSpPr/>
          <p:nvPr/>
        </p:nvGrpSpPr>
        <p:grpSpPr>
          <a:xfrm>
            <a:off x="113836" y="-50"/>
            <a:ext cx="252016" cy="6858101"/>
            <a:chOff x="201261" y="-50"/>
            <a:chExt cx="252016" cy="6858101"/>
          </a:xfrm>
        </p:grpSpPr>
        <p:sp>
          <p:nvSpPr>
            <p:cNvPr id="522" name="Google Shape;522;p32"/>
            <p:cNvSpPr/>
            <p:nvPr/>
          </p:nvSpPr>
          <p:spPr>
            <a:xfrm>
              <a:off x="345277" y="1628751"/>
              <a:ext cx="108000" cy="52293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201261" y="-50"/>
              <a:ext cx="108000" cy="68580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4" name="Google Shape;524;p32"/>
          <p:cNvSpPr txBox="1"/>
          <p:nvPr/>
        </p:nvSpPr>
        <p:spPr>
          <a:xfrm>
            <a:off x="6197450" y="1447375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5" name="Google Shape;52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75" y="23450"/>
            <a:ext cx="1430150" cy="1105101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32"/>
          <p:cNvSpPr txBox="1"/>
          <p:nvPr/>
        </p:nvSpPr>
        <p:spPr>
          <a:xfrm>
            <a:off x="644525" y="1195075"/>
            <a:ext cx="1070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convergência pode ser acompanhada pelo arquivo OSZICAR (ou no aruivo slurm-*, caso seja executado no cluster)::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2"/>
          <p:cNvSpPr/>
          <p:nvPr/>
        </p:nvSpPr>
        <p:spPr>
          <a:xfrm>
            <a:off x="1710425" y="871200"/>
            <a:ext cx="8573700" cy="93300"/>
          </a:xfrm>
          <a:prstGeom prst="rect">
            <a:avLst/>
          </a:prstGeom>
          <a:solidFill>
            <a:srgbClr val="0E5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2"/>
          <p:cNvSpPr txBox="1"/>
          <p:nvPr/>
        </p:nvSpPr>
        <p:spPr>
          <a:xfrm>
            <a:off x="1585725" y="23400"/>
            <a:ext cx="905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100">
                <a:solidFill>
                  <a:srgbClr val="0E5A3C"/>
                </a:solidFill>
                <a:latin typeface="Calibri"/>
                <a:ea typeface="Calibri"/>
                <a:cs typeface="Calibri"/>
                <a:sym typeface="Calibri"/>
              </a:rPr>
              <a:t>Rodando o VASP</a:t>
            </a:r>
            <a:endParaRPr b="1" sz="3100">
              <a:solidFill>
                <a:srgbClr val="0E5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9" name="Google Shape;52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8912" y="46321"/>
            <a:ext cx="1430150" cy="105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32"/>
          <p:cNvPicPr preferRelativeResize="0"/>
          <p:nvPr/>
        </p:nvPicPr>
        <p:blipFill rotWithShape="1">
          <a:blip r:embed="rId5">
            <a:alphaModFix/>
          </a:blip>
          <a:srcRect b="0" l="0" r="0" t="48480"/>
          <a:stretch/>
        </p:blipFill>
        <p:spPr>
          <a:xfrm>
            <a:off x="2827425" y="1887347"/>
            <a:ext cx="6537151" cy="2968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2"/>
          <p:cNvSpPr/>
          <p:nvPr/>
        </p:nvSpPr>
        <p:spPr>
          <a:xfrm>
            <a:off x="3217775" y="2037400"/>
            <a:ext cx="252000" cy="253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2" name="Google Shape;532;p32"/>
          <p:cNvCxnSpPr>
            <a:endCxn id="531" idx="1"/>
          </p:cNvCxnSpPr>
          <p:nvPr/>
        </p:nvCxnSpPr>
        <p:spPr>
          <a:xfrm flipH="1" rot="10800000">
            <a:off x="2166875" y="3306700"/>
            <a:ext cx="1050900" cy="7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3" name="Google Shape;533;p32"/>
          <p:cNvSpPr txBox="1"/>
          <p:nvPr/>
        </p:nvSpPr>
        <p:spPr>
          <a:xfrm>
            <a:off x="881575" y="3109925"/>
            <a:ext cx="143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Iteração</a:t>
            </a: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2"/>
          <p:cNvSpPr/>
          <p:nvPr/>
        </p:nvSpPr>
        <p:spPr>
          <a:xfrm>
            <a:off x="3645050" y="2102225"/>
            <a:ext cx="1430100" cy="253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2"/>
          <p:cNvSpPr txBox="1"/>
          <p:nvPr/>
        </p:nvSpPr>
        <p:spPr>
          <a:xfrm>
            <a:off x="2827425" y="5374575"/>
            <a:ext cx="143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Iteração</a:t>
            </a: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6" name="Google Shape;536;p32"/>
          <p:cNvCxnSpPr>
            <a:endCxn id="534" idx="2"/>
          </p:cNvCxnSpPr>
          <p:nvPr/>
        </p:nvCxnSpPr>
        <p:spPr>
          <a:xfrm flipH="1" rot="10800000">
            <a:off x="3469700" y="4640825"/>
            <a:ext cx="890400" cy="806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32"/>
          <p:cNvSpPr/>
          <p:nvPr/>
        </p:nvSpPr>
        <p:spPr>
          <a:xfrm>
            <a:off x="5171900" y="2182925"/>
            <a:ext cx="1025700" cy="2457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8" name="Google Shape;538;p32"/>
          <p:cNvCxnSpPr>
            <a:stCxn id="539" idx="0"/>
            <a:endCxn id="537" idx="2"/>
          </p:cNvCxnSpPr>
          <p:nvPr/>
        </p:nvCxnSpPr>
        <p:spPr>
          <a:xfrm rot="10800000">
            <a:off x="5684675" y="4640775"/>
            <a:ext cx="312600" cy="733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9" name="Google Shape;539;p32"/>
          <p:cNvSpPr txBox="1"/>
          <p:nvPr/>
        </p:nvSpPr>
        <p:spPr>
          <a:xfrm>
            <a:off x="4811525" y="5374575"/>
            <a:ext cx="2371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Primeira derivada da energia </a:t>
            </a: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0" name="Google Shape;540;p32"/>
          <p:cNvCxnSpPr>
            <a:stCxn id="541" idx="0"/>
            <a:endCxn id="537" idx="3"/>
          </p:cNvCxnSpPr>
          <p:nvPr/>
        </p:nvCxnSpPr>
        <p:spPr>
          <a:xfrm rot="10800000">
            <a:off x="6197750" y="3412025"/>
            <a:ext cx="2577900" cy="2035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32"/>
          <p:cNvSpPr txBox="1"/>
          <p:nvPr/>
        </p:nvSpPr>
        <p:spPr>
          <a:xfrm>
            <a:off x="7589900" y="5447525"/>
            <a:ext cx="2371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Deve convergir para &lt;= EDIFF!</a:t>
            </a: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47" name="Google Shape;547;p33"/>
          <p:cNvGrpSpPr/>
          <p:nvPr/>
        </p:nvGrpSpPr>
        <p:grpSpPr>
          <a:xfrm>
            <a:off x="113836" y="-50"/>
            <a:ext cx="252016" cy="6858101"/>
            <a:chOff x="201261" y="-50"/>
            <a:chExt cx="252016" cy="6858101"/>
          </a:xfrm>
        </p:grpSpPr>
        <p:sp>
          <p:nvSpPr>
            <p:cNvPr id="548" name="Google Shape;548;p33"/>
            <p:cNvSpPr/>
            <p:nvPr/>
          </p:nvSpPr>
          <p:spPr>
            <a:xfrm>
              <a:off x="345277" y="1628751"/>
              <a:ext cx="108000" cy="52293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201261" y="-50"/>
              <a:ext cx="108000" cy="68580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0" name="Google Shape;550;p33"/>
          <p:cNvSpPr txBox="1"/>
          <p:nvPr/>
        </p:nvSpPr>
        <p:spPr>
          <a:xfrm>
            <a:off x="6197450" y="1447375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1" name="Google Shape;55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75" y="23450"/>
            <a:ext cx="1430150" cy="1105101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33"/>
          <p:cNvSpPr txBox="1"/>
          <p:nvPr/>
        </p:nvSpPr>
        <p:spPr>
          <a:xfrm>
            <a:off x="644525" y="1195075"/>
            <a:ext cx="107055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OUTCAR: arquivo de saída com energias, forças, etc;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WAVECAR: Contém as derivadas das funções de onda em relação aos pontos k (útil para recomeçar cálculos de convergência difícil);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CHG e CHGCAR: densidade de carga calculada da estrutura (usada para visualização);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OSZICAR: Informações sobre os passos de SCF e iônicos;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EIGENVAL: Autovalores de KS convergidos para cada k-point;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IBZKPT: Coordenadas e pesos dos k-points gerados;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CONTCAR: Estrutura após o cálculo (atualizada em cálculos de relaxação, igual ao POSCAR no caso de SCF);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XDATCAR: configuração estrutural a cada passo de 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dinâmica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molecular (ou a cada passo de iônico) ~ “.traj”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vasprun.xml: arquivo com detalhes da simulação;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3"/>
          <p:cNvSpPr/>
          <p:nvPr/>
        </p:nvSpPr>
        <p:spPr>
          <a:xfrm>
            <a:off x="1710425" y="871200"/>
            <a:ext cx="8573700" cy="93300"/>
          </a:xfrm>
          <a:prstGeom prst="rect">
            <a:avLst/>
          </a:prstGeom>
          <a:solidFill>
            <a:srgbClr val="0E5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33"/>
          <p:cNvSpPr txBox="1"/>
          <p:nvPr/>
        </p:nvSpPr>
        <p:spPr>
          <a:xfrm>
            <a:off x="648300" y="6416650"/>
            <a:ext cx="76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Mais informações: </a:t>
            </a:r>
            <a:r>
              <a:rPr lang="en-US" sz="16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4"/>
              </a:rPr>
              <a:t>https://www.vasp.at/wiki/index.php/Category:Output_files</a:t>
            </a:r>
            <a:r>
              <a:rPr lang="en-US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33"/>
          <p:cNvSpPr txBox="1"/>
          <p:nvPr/>
        </p:nvSpPr>
        <p:spPr>
          <a:xfrm>
            <a:off x="1585725" y="23400"/>
            <a:ext cx="905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100">
                <a:solidFill>
                  <a:srgbClr val="0E5A3C"/>
                </a:solidFill>
                <a:latin typeface="Calibri"/>
                <a:ea typeface="Calibri"/>
                <a:cs typeface="Calibri"/>
                <a:sym typeface="Calibri"/>
              </a:rPr>
              <a:t>Arquivos de saída</a:t>
            </a:r>
            <a:endParaRPr b="1" sz="3100">
              <a:solidFill>
                <a:srgbClr val="0E5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6" name="Google Shape;55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78912" y="46321"/>
            <a:ext cx="1430150" cy="1059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62" name="Google Shape;562;p34"/>
          <p:cNvGrpSpPr/>
          <p:nvPr/>
        </p:nvGrpSpPr>
        <p:grpSpPr>
          <a:xfrm>
            <a:off x="113836" y="-50"/>
            <a:ext cx="252016" cy="6858101"/>
            <a:chOff x="201261" y="-50"/>
            <a:chExt cx="252016" cy="6858101"/>
          </a:xfrm>
        </p:grpSpPr>
        <p:sp>
          <p:nvSpPr>
            <p:cNvPr id="563" name="Google Shape;563;p34"/>
            <p:cNvSpPr/>
            <p:nvPr/>
          </p:nvSpPr>
          <p:spPr>
            <a:xfrm>
              <a:off x="345277" y="1628751"/>
              <a:ext cx="108000" cy="52293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201261" y="-50"/>
              <a:ext cx="108000" cy="68580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5" name="Google Shape;565;p34"/>
          <p:cNvSpPr txBox="1"/>
          <p:nvPr/>
        </p:nvSpPr>
        <p:spPr>
          <a:xfrm>
            <a:off x="6197450" y="1447375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6" name="Google Shape;56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75" y="23450"/>
            <a:ext cx="1430150" cy="1105101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34"/>
          <p:cNvSpPr txBox="1"/>
          <p:nvPr/>
        </p:nvSpPr>
        <p:spPr>
          <a:xfrm>
            <a:off x="644525" y="1195075"/>
            <a:ext cx="1070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 VASPKIT é um módulo de preparação/pós-processamento que proporciona uma interface para realização de cálculos usando o VASP;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4"/>
          <p:cNvSpPr/>
          <p:nvPr/>
        </p:nvSpPr>
        <p:spPr>
          <a:xfrm>
            <a:off x="1710425" y="871200"/>
            <a:ext cx="8573700" cy="93300"/>
          </a:xfrm>
          <a:prstGeom prst="rect">
            <a:avLst/>
          </a:prstGeom>
          <a:solidFill>
            <a:srgbClr val="0E5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4"/>
          <p:cNvSpPr txBox="1"/>
          <p:nvPr/>
        </p:nvSpPr>
        <p:spPr>
          <a:xfrm>
            <a:off x="1585725" y="23400"/>
            <a:ext cx="905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100">
                <a:solidFill>
                  <a:srgbClr val="0E5A3C"/>
                </a:solidFill>
                <a:latin typeface="Calibri"/>
                <a:ea typeface="Calibri"/>
                <a:cs typeface="Calibri"/>
                <a:sym typeface="Calibri"/>
              </a:rPr>
              <a:t>VASPKIT</a:t>
            </a:r>
            <a:endParaRPr b="1" sz="3100">
              <a:solidFill>
                <a:srgbClr val="0E5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0" name="Google Shape;57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8912" y="46321"/>
            <a:ext cx="1430150" cy="105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5027" y="1779025"/>
            <a:ext cx="4375001" cy="445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4"/>
          <p:cNvSpPr txBox="1"/>
          <p:nvPr/>
        </p:nvSpPr>
        <p:spPr>
          <a:xfrm>
            <a:off x="634852" y="1957075"/>
            <a:ext cx="606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Tutorial de Instalação: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https://vaspkit.com/installation.html</a:t>
            </a:r>
            <a:r>
              <a:rPr lang="en-US"/>
              <a:t> </a:t>
            </a:r>
            <a:endParaRPr/>
          </a:p>
        </p:txBody>
      </p:sp>
      <p:sp>
        <p:nvSpPr>
          <p:cNvPr id="573" name="Google Shape;573;p34"/>
          <p:cNvSpPr txBox="1"/>
          <p:nvPr/>
        </p:nvSpPr>
        <p:spPr>
          <a:xfrm>
            <a:off x="644525" y="2490475"/>
            <a:ext cx="606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Lista de exemplos: </a:t>
            </a:r>
            <a:r>
              <a:rPr lang="en-US" sz="18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7"/>
              </a:rPr>
              <a:t>https://vaspkit.com/tutorials.html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574" name="Google Shape;574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95577" y="3104575"/>
            <a:ext cx="3994048" cy="31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80" name="Google Shape;580;p35"/>
          <p:cNvGrpSpPr/>
          <p:nvPr/>
        </p:nvGrpSpPr>
        <p:grpSpPr>
          <a:xfrm>
            <a:off x="113836" y="-50"/>
            <a:ext cx="252016" cy="6858101"/>
            <a:chOff x="201261" y="-50"/>
            <a:chExt cx="252016" cy="6858101"/>
          </a:xfrm>
        </p:grpSpPr>
        <p:sp>
          <p:nvSpPr>
            <p:cNvPr id="581" name="Google Shape;581;p35"/>
            <p:cNvSpPr/>
            <p:nvPr/>
          </p:nvSpPr>
          <p:spPr>
            <a:xfrm>
              <a:off x="345277" y="1628751"/>
              <a:ext cx="108000" cy="52293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201261" y="-50"/>
              <a:ext cx="108000" cy="68580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3" name="Google Shape;583;p35"/>
          <p:cNvSpPr txBox="1"/>
          <p:nvPr/>
        </p:nvSpPr>
        <p:spPr>
          <a:xfrm>
            <a:off x="6197450" y="1447375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4" name="Google Shape;58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75" y="23450"/>
            <a:ext cx="1430150" cy="1105101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35"/>
          <p:cNvSpPr txBox="1"/>
          <p:nvPr/>
        </p:nvSpPr>
        <p:spPr>
          <a:xfrm>
            <a:off x="644525" y="1195075"/>
            <a:ext cx="107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Usar o VASP e o VASPKIT para calcular a estrutura eletrônica do MoS2.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5"/>
          <p:cNvSpPr/>
          <p:nvPr/>
        </p:nvSpPr>
        <p:spPr>
          <a:xfrm>
            <a:off x="1710425" y="871200"/>
            <a:ext cx="8573700" cy="93300"/>
          </a:xfrm>
          <a:prstGeom prst="rect">
            <a:avLst/>
          </a:prstGeom>
          <a:solidFill>
            <a:srgbClr val="0E5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5"/>
          <p:cNvSpPr txBox="1"/>
          <p:nvPr/>
        </p:nvSpPr>
        <p:spPr>
          <a:xfrm>
            <a:off x="1585725" y="23400"/>
            <a:ext cx="905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100">
                <a:solidFill>
                  <a:srgbClr val="0E5A3C"/>
                </a:solidFill>
                <a:latin typeface="Calibri"/>
                <a:ea typeface="Calibri"/>
                <a:cs typeface="Calibri"/>
                <a:sym typeface="Calibri"/>
              </a:rPr>
              <a:t>Exemplo Prático: MoS2</a:t>
            </a:r>
            <a:endParaRPr b="1" sz="3100">
              <a:solidFill>
                <a:srgbClr val="0E5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8" name="Google Shape;58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8912" y="46321"/>
            <a:ext cx="1430150" cy="105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35"/>
          <p:cNvPicPr preferRelativeResize="0"/>
          <p:nvPr/>
        </p:nvPicPr>
        <p:blipFill rotWithShape="1">
          <a:blip r:embed="rId5">
            <a:alphaModFix/>
          </a:blip>
          <a:srcRect b="10323" l="28659" r="27969" t="9708"/>
          <a:stretch/>
        </p:blipFill>
        <p:spPr>
          <a:xfrm>
            <a:off x="1437028" y="1923775"/>
            <a:ext cx="3474943" cy="47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35"/>
          <p:cNvPicPr preferRelativeResize="0"/>
          <p:nvPr/>
        </p:nvPicPr>
        <p:blipFill rotWithShape="1">
          <a:blip r:embed="rId5">
            <a:alphaModFix/>
          </a:blip>
          <a:srcRect b="10325" l="8309" r="77806" t="71134"/>
          <a:stretch/>
        </p:blipFill>
        <p:spPr>
          <a:xfrm>
            <a:off x="559315" y="5555950"/>
            <a:ext cx="805668" cy="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2214" y="1973300"/>
            <a:ext cx="6011722" cy="45087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2" name="Google Shape;592;p35"/>
          <p:cNvCxnSpPr/>
          <p:nvPr/>
        </p:nvCxnSpPr>
        <p:spPr>
          <a:xfrm rot="10800000">
            <a:off x="8647375" y="2959950"/>
            <a:ext cx="744900" cy="124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3" name="Google Shape;593;p35"/>
          <p:cNvSpPr txBox="1"/>
          <p:nvPr/>
        </p:nvSpPr>
        <p:spPr>
          <a:xfrm>
            <a:off x="415925" y="5802250"/>
            <a:ext cx="42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35"/>
          <p:cNvSpPr txBox="1"/>
          <p:nvPr/>
        </p:nvSpPr>
        <p:spPr>
          <a:xfrm>
            <a:off x="965166" y="6051368"/>
            <a:ext cx="42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5"/>
          <p:cNvSpPr txBox="1"/>
          <p:nvPr/>
        </p:nvSpPr>
        <p:spPr>
          <a:xfrm>
            <a:off x="994184" y="5165987"/>
            <a:ext cx="42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01" y="1948625"/>
            <a:ext cx="6171407" cy="7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9" name="Google Shape;119;p15"/>
          <p:cNvGrpSpPr/>
          <p:nvPr/>
        </p:nvGrpSpPr>
        <p:grpSpPr>
          <a:xfrm>
            <a:off x="113836" y="-50"/>
            <a:ext cx="252016" cy="6858101"/>
            <a:chOff x="201261" y="-50"/>
            <a:chExt cx="252016" cy="6858101"/>
          </a:xfrm>
        </p:grpSpPr>
        <p:sp>
          <p:nvSpPr>
            <p:cNvPr id="120" name="Google Shape;120;p15"/>
            <p:cNvSpPr/>
            <p:nvPr/>
          </p:nvSpPr>
          <p:spPr>
            <a:xfrm>
              <a:off x="345277" y="1628751"/>
              <a:ext cx="108000" cy="52293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01261" y="-50"/>
              <a:ext cx="108000" cy="68580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5"/>
          <p:cNvSpPr txBox="1"/>
          <p:nvPr/>
        </p:nvSpPr>
        <p:spPr>
          <a:xfrm>
            <a:off x="6273650" y="1218775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648300" y="1204750"/>
            <a:ext cx="602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Como resolver a equação de Schrodinger para um sistema de muitos corpos correlacionados?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075" y="23450"/>
            <a:ext cx="1430150" cy="110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/>
          <p:nvPr/>
        </p:nvSpPr>
        <p:spPr>
          <a:xfrm>
            <a:off x="1710425" y="871200"/>
            <a:ext cx="8573700" cy="93300"/>
          </a:xfrm>
          <a:prstGeom prst="rect">
            <a:avLst/>
          </a:prstGeom>
          <a:solidFill>
            <a:srgbClr val="0E5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FFC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300" y="3114688"/>
            <a:ext cx="2743200" cy="23934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 txBox="1"/>
          <p:nvPr/>
        </p:nvSpPr>
        <p:spPr>
          <a:xfrm>
            <a:off x="667050" y="2633650"/>
            <a:ext cx="446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 Mecânica Quântica: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6">
            <a:alphaModFix/>
          </a:blip>
          <a:srcRect b="0" l="0" r="35392" t="0"/>
          <a:stretch/>
        </p:blipFill>
        <p:spPr>
          <a:xfrm>
            <a:off x="3793155" y="3033958"/>
            <a:ext cx="1599239" cy="457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5"/>
          <p:cNvCxnSpPr/>
          <p:nvPr/>
        </p:nvCxnSpPr>
        <p:spPr>
          <a:xfrm>
            <a:off x="3575725" y="3252171"/>
            <a:ext cx="32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E_0 = Min(\mathcal{F}[\rho]) = \frac{\delta \mathcal{F[\rho]}}{\delta \rho} \biggr\vert_{\rho_0}" id="130" name="Google Shape;13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11932" y="5962153"/>
            <a:ext cx="2075889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91433" y="5091290"/>
            <a:ext cx="3454888" cy="239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5"/>
          <p:cNvCxnSpPr/>
          <p:nvPr/>
        </p:nvCxnSpPr>
        <p:spPr>
          <a:xfrm flipH="1">
            <a:off x="10967800" y="1539525"/>
            <a:ext cx="213300" cy="1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5"/>
          <p:cNvSpPr txBox="1"/>
          <p:nvPr/>
        </p:nvSpPr>
        <p:spPr>
          <a:xfrm>
            <a:off x="648300" y="6416650"/>
            <a:ext cx="515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[2] </a:t>
            </a:r>
            <a:r>
              <a:rPr lang="en-US" sz="12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9"/>
              </a:rPr>
              <a:t>Hohenberg P. &amp; Kohn W., Phys. Rev., </a:t>
            </a:r>
            <a:r>
              <a:rPr b="1" lang="en-US" sz="12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10"/>
              </a:rPr>
              <a:t>136)</a:t>
            </a:r>
            <a:r>
              <a:rPr lang="en-US" sz="12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11"/>
              </a:rPr>
              <a:t>, B864-B871 (1964)</a:t>
            </a:r>
            <a:endParaRPr sz="12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668200" y="3567850"/>
            <a:ext cx="6072900" cy="923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DFT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propriedade do estado fundamental de um sistema de muitos corpos correlacionados pode ser obtida a partir da densidade eletrônica (ρ)[2]: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p15"/>
          <p:cNvGrpSpPr/>
          <p:nvPr/>
        </p:nvGrpSpPr>
        <p:grpSpPr>
          <a:xfrm>
            <a:off x="6751975" y="1201900"/>
            <a:ext cx="4916125" cy="2393383"/>
            <a:chOff x="6675775" y="1430500"/>
            <a:chExt cx="4916125" cy="2393383"/>
          </a:xfrm>
        </p:grpSpPr>
        <p:grpSp>
          <p:nvGrpSpPr>
            <p:cNvPr id="136" name="Google Shape;136;p15"/>
            <p:cNvGrpSpPr/>
            <p:nvPr/>
          </p:nvGrpSpPr>
          <p:grpSpPr>
            <a:xfrm>
              <a:off x="6675775" y="1430500"/>
              <a:ext cx="4916125" cy="2393383"/>
              <a:chOff x="6751975" y="1201900"/>
              <a:chExt cx="4916125" cy="2393383"/>
            </a:xfrm>
          </p:grpSpPr>
          <p:grpSp>
            <p:nvGrpSpPr>
              <p:cNvPr id="137" name="Google Shape;137;p15"/>
              <p:cNvGrpSpPr/>
              <p:nvPr/>
            </p:nvGrpSpPr>
            <p:grpSpPr>
              <a:xfrm>
                <a:off x="6751975" y="1220613"/>
                <a:ext cx="3281700" cy="2108004"/>
                <a:chOff x="6904375" y="1068213"/>
                <a:chExt cx="3281700" cy="2108004"/>
              </a:xfrm>
            </p:grpSpPr>
            <p:grpSp>
              <p:nvGrpSpPr>
                <p:cNvPr id="138" name="Google Shape;138;p15"/>
                <p:cNvGrpSpPr/>
                <p:nvPr/>
              </p:nvGrpSpPr>
              <p:grpSpPr>
                <a:xfrm>
                  <a:off x="7637080" y="1551767"/>
                  <a:ext cx="1512699" cy="1624449"/>
                  <a:chOff x="6508325" y="2782700"/>
                  <a:chExt cx="1337725" cy="1485550"/>
                </a:xfrm>
              </p:grpSpPr>
              <p:sp>
                <p:nvSpPr>
                  <p:cNvPr id="139" name="Google Shape;139;p15"/>
                  <p:cNvSpPr/>
                  <p:nvPr/>
                </p:nvSpPr>
                <p:spPr>
                  <a:xfrm>
                    <a:off x="7368450" y="3806550"/>
                    <a:ext cx="477600" cy="461700"/>
                  </a:xfrm>
                  <a:prstGeom prst="ellipse">
                    <a:avLst/>
                  </a:prstGeom>
                  <a:solidFill>
                    <a:srgbClr val="3D85C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Ion</a:t>
                    </a:r>
                    <a:endParaRPr b="1" sz="9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" name="Google Shape;140;p15"/>
                  <p:cNvSpPr/>
                  <p:nvPr/>
                </p:nvSpPr>
                <p:spPr>
                  <a:xfrm>
                    <a:off x="6508325" y="3372600"/>
                    <a:ext cx="217500" cy="212100"/>
                  </a:xfrm>
                  <a:prstGeom prst="ellipse">
                    <a:avLst/>
                  </a:prstGeom>
                  <a:solidFill>
                    <a:srgbClr val="FFC90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" name="Google Shape;141;p15"/>
                  <p:cNvSpPr/>
                  <p:nvPr/>
                </p:nvSpPr>
                <p:spPr>
                  <a:xfrm>
                    <a:off x="6692900" y="3889400"/>
                    <a:ext cx="217500" cy="212100"/>
                  </a:xfrm>
                  <a:prstGeom prst="ellipse">
                    <a:avLst/>
                  </a:prstGeom>
                  <a:solidFill>
                    <a:srgbClr val="FFC90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15"/>
                  <p:cNvSpPr/>
                  <p:nvPr/>
                </p:nvSpPr>
                <p:spPr>
                  <a:xfrm>
                    <a:off x="7586900" y="2994800"/>
                    <a:ext cx="217500" cy="212100"/>
                  </a:xfrm>
                  <a:prstGeom prst="ellipse">
                    <a:avLst/>
                  </a:prstGeom>
                  <a:solidFill>
                    <a:srgbClr val="FFC90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15"/>
                  <p:cNvSpPr/>
                  <p:nvPr/>
                </p:nvSpPr>
                <p:spPr>
                  <a:xfrm>
                    <a:off x="6815600" y="2782700"/>
                    <a:ext cx="217500" cy="212100"/>
                  </a:xfrm>
                  <a:prstGeom prst="ellipse">
                    <a:avLst/>
                  </a:prstGeom>
                  <a:solidFill>
                    <a:srgbClr val="FFC90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44" name="Google Shape;144;p15"/>
                  <p:cNvCxnSpPr/>
                  <p:nvPr/>
                </p:nvCxnSpPr>
                <p:spPr>
                  <a:xfrm rot="10800000">
                    <a:off x="6986900" y="4006850"/>
                    <a:ext cx="308700" cy="240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145" name="Google Shape;145;p15"/>
                  <p:cNvCxnSpPr/>
                  <p:nvPr/>
                </p:nvCxnSpPr>
                <p:spPr>
                  <a:xfrm rot="10800000">
                    <a:off x="6745575" y="3540825"/>
                    <a:ext cx="627000" cy="3357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146" name="Google Shape;146;p15"/>
                  <p:cNvCxnSpPr/>
                  <p:nvPr/>
                </p:nvCxnSpPr>
                <p:spPr>
                  <a:xfrm rot="10800000">
                    <a:off x="6957750" y="3017550"/>
                    <a:ext cx="510600" cy="7818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147" name="Google Shape;147;p15"/>
                  <p:cNvCxnSpPr/>
                  <p:nvPr/>
                </p:nvCxnSpPr>
                <p:spPr>
                  <a:xfrm flipH="1" rot="10800000">
                    <a:off x="7638625" y="3248500"/>
                    <a:ext cx="29100" cy="5136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148" name="Google Shape;148;p15"/>
                  <p:cNvCxnSpPr/>
                  <p:nvPr/>
                </p:nvCxnSpPr>
                <p:spPr>
                  <a:xfrm rot="10800000">
                    <a:off x="6662150" y="3621075"/>
                    <a:ext cx="82500" cy="2448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FF0000"/>
                    </a:solidFill>
                    <a:prstDash val="solid"/>
                    <a:round/>
                    <a:headEnd len="med" w="med" type="triangle"/>
                    <a:tailEnd len="med" w="med" type="triangle"/>
                  </a:ln>
                </p:spPr>
              </p:cxnSp>
              <p:cxnSp>
                <p:nvCxnSpPr>
                  <p:cNvPr id="149" name="Google Shape;149;p15"/>
                  <p:cNvCxnSpPr/>
                  <p:nvPr/>
                </p:nvCxnSpPr>
                <p:spPr>
                  <a:xfrm flipH="1" rot="10800000">
                    <a:off x="6670150" y="3009100"/>
                    <a:ext cx="162300" cy="3273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FF0000"/>
                    </a:solidFill>
                    <a:prstDash val="solid"/>
                    <a:round/>
                    <a:headEnd len="med" w="med" type="triangle"/>
                    <a:tailEnd len="med" w="med" type="triangle"/>
                  </a:ln>
                </p:spPr>
              </p:cxnSp>
              <p:cxnSp>
                <p:nvCxnSpPr>
                  <p:cNvPr id="150" name="Google Shape;150;p15"/>
                  <p:cNvCxnSpPr/>
                  <p:nvPr/>
                </p:nvCxnSpPr>
                <p:spPr>
                  <a:xfrm>
                    <a:off x="7074575" y="2929325"/>
                    <a:ext cx="473700" cy="1305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FF0000"/>
                    </a:solidFill>
                    <a:prstDash val="solid"/>
                    <a:round/>
                    <a:headEnd len="med" w="med" type="triangle"/>
                    <a:tailEnd len="med" w="med" type="triangle"/>
                  </a:ln>
                </p:spPr>
              </p:cxnSp>
              <p:cxnSp>
                <p:nvCxnSpPr>
                  <p:cNvPr id="151" name="Google Shape;151;p15"/>
                  <p:cNvCxnSpPr/>
                  <p:nvPr/>
                </p:nvCxnSpPr>
                <p:spPr>
                  <a:xfrm flipH="1" rot="10800000">
                    <a:off x="6904300" y="3205975"/>
                    <a:ext cx="681000" cy="6732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FF0000"/>
                    </a:solidFill>
                    <a:prstDash val="solid"/>
                    <a:round/>
                    <a:headEnd len="med" w="med" type="triangle"/>
                    <a:tailEnd len="med" w="med" type="triangle"/>
                  </a:ln>
                </p:spPr>
              </p:cxnSp>
              <p:cxnSp>
                <p:nvCxnSpPr>
                  <p:cNvPr id="152" name="Google Shape;152;p15"/>
                  <p:cNvCxnSpPr/>
                  <p:nvPr/>
                </p:nvCxnSpPr>
                <p:spPr>
                  <a:xfrm flipH="1" rot="10800000">
                    <a:off x="6765950" y="3142200"/>
                    <a:ext cx="768900" cy="3033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FF0000"/>
                    </a:solidFill>
                    <a:prstDash val="solid"/>
                    <a:round/>
                    <a:headEnd len="med" w="med" type="triangle"/>
                    <a:tailEnd len="med" w="med" type="triangle"/>
                  </a:ln>
                </p:spPr>
              </p:cxnSp>
              <p:cxnSp>
                <p:nvCxnSpPr>
                  <p:cNvPr id="153" name="Google Shape;153;p15"/>
                  <p:cNvCxnSpPr/>
                  <p:nvPr/>
                </p:nvCxnSpPr>
                <p:spPr>
                  <a:xfrm flipH="1" rot="10800000">
                    <a:off x="6835125" y="3067550"/>
                    <a:ext cx="74400" cy="7797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FF0000"/>
                    </a:solidFill>
                    <a:prstDash val="solid"/>
                    <a:round/>
                    <a:headEnd len="med" w="med" type="triangle"/>
                    <a:tailEnd len="med" w="med" type="triangle"/>
                  </a:ln>
                </p:spPr>
              </p:cxnSp>
            </p:grpSp>
            <p:sp>
              <p:nvSpPr>
                <p:cNvPr id="154" name="Google Shape;154;p15"/>
                <p:cNvSpPr txBox="1"/>
                <p:nvPr/>
              </p:nvSpPr>
              <p:spPr>
                <a:xfrm>
                  <a:off x="6904375" y="1068213"/>
                  <a:ext cx="32817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u="sng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Muitos corpos</a:t>
                  </a:r>
                  <a:endParaRPr sz="1800" u="sng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5" name="Google Shape;155;p15"/>
              <p:cNvGrpSpPr/>
              <p:nvPr/>
            </p:nvGrpSpPr>
            <p:grpSpPr>
              <a:xfrm>
                <a:off x="9584283" y="1201900"/>
                <a:ext cx="2007391" cy="2393383"/>
                <a:chOff x="9736683" y="1049500"/>
                <a:chExt cx="2007391" cy="2393383"/>
              </a:xfrm>
            </p:grpSpPr>
            <p:grpSp>
              <p:nvGrpSpPr>
                <p:cNvPr id="156" name="Google Shape;156;p15"/>
                <p:cNvGrpSpPr/>
                <p:nvPr/>
              </p:nvGrpSpPr>
              <p:grpSpPr>
                <a:xfrm>
                  <a:off x="9736683" y="1294979"/>
                  <a:ext cx="2007391" cy="2147905"/>
                  <a:chOff x="8942247" y="2501398"/>
                  <a:chExt cx="2571600" cy="2542200"/>
                </a:xfrm>
              </p:grpSpPr>
              <p:sp>
                <p:nvSpPr>
                  <p:cNvPr id="157" name="Google Shape;157;p15"/>
                  <p:cNvSpPr/>
                  <p:nvPr/>
                </p:nvSpPr>
                <p:spPr>
                  <a:xfrm rot="8734699">
                    <a:off x="9279932" y="2881342"/>
                    <a:ext cx="1896231" cy="1782312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rgbClr val="B3B3B3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15"/>
                  <p:cNvSpPr/>
                  <p:nvPr/>
                </p:nvSpPr>
                <p:spPr>
                  <a:xfrm>
                    <a:off x="9905782" y="3475374"/>
                    <a:ext cx="644400" cy="594300"/>
                  </a:xfrm>
                  <a:prstGeom prst="ellipse">
                    <a:avLst/>
                  </a:prstGeom>
                  <a:solidFill>
                    <a:srgbClr val="3D85C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9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Ion</a:t>
                    </a:r>
                    <a:endParaRPr b="1" sz="9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9" name="Google Shape;159;p15"/>
                <p:cNvSpPr txBox="1"/>
                <p:nvPr/>
              </p:nvSpPr>
              <p:spPr>
                <a:xfrm>
                  <a:off x="9736725" y="1049500"/>
                  <a:ext cx="20073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u="sng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DFT</a:t>
                  </a:r>
                  <a:endParaRPr sz="1800" u="sng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0" name="Google Shape;160;p15"/>
              <p:cNvSpPr/>
              <p:nvPr/>
            </p:nvSpPr>
            <p:spPr>
              <a:xfrm>
                <a:off x="9119675" y="2324600"/>
                <a:ext cx="607800" cy="3651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D4E5F5"/>
                  </a:gs>
                  <a:gs pos="100000">
                    <a:srgbClr val="70A4D5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61" name="Google Shape;161;p1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89506" t="9"/>
              <a:stretch/>
            </p:blipFill>
            <p:spPr>
              <a:xfrm>
                <a:off x="11255000" y="1282542"/>
                <a:ext cx="413100" cy="2726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2" name="Google Shape;162;p15"/>
            <p:cNvSpPr txBox="1"/>
            <p:nvPr/>
          </p:nvSpPr>
          <p:spPr>
            <a:xfrm>
              <a:off x="8569100" y="2100325"/>
              <a:ext cx="4131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e⁻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5"/>
            <p:cNvSpPr txBox="1"/>
            <p:nvPr/>
          </p:nvSpPr>
          <p:spPr>
            <a:xfrm>
              <a:off x="7690875" y="1876950"/>
              <a:ext cx="4131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e⁻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5"/>
            <p:cNvSpPr txBox="1"/>
            <p:nvPr/>
          </p:nvSpPr>
          <p:spPr>
            <a:xfrm>
              <a:off x="7348425" y="2516775"/>
              <a:ext cx="4131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e⁻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5"/>
            <p:cNvSpPr txBox="1"/>
            <p:nvPr/>
          </p:nvSpPr>
          <p:spPr>
            <a:xfrm>
              <a:off x="7573275" y="3082175"/>
              <a:ext cx="4131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e⁻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15"/>
          <p:cNvSpPr txBox="1"/>
          <p:nvPr/>
        </p:nvSpPr>
        <p:spPr>
          <a:xfrm>
            <a:off x="1585725" y="23400"/>
            <a:ext cx="905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100">
                <a:solidFill>
                  <a:srgbClr val="0E5A3C"/>
                </a:solidFill>
                <a:latin typeface="Calibri"/>
                <a:ea typeface="Calibri"/>
                <a:cs typeface="Calibri"/>
                <a:sym typeface="Calibri"/>
              </a:rPr>
              <a:t>Breve Revisão sobre Teoria do Funcional da Densidade</a:t>
            </a:r>
            <a:endParaRPr b="1" sz="3100">
              <a:solidFill>
                <a:srgbClr val="0E5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667050" y="4452575"/>
            <a:ext cx="630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Primeiro teorema:</a:t>
            </a:r>
            <a:r>
              <a:rPr lang="en-US"/>
              <a:t> no </a:t>
            </a:r>
            <a:r>
              <a:rPr lang="en-US" u="sng"/>
              <a:t>estado fundamental</a:t>
            </a:r>
            <a:r>
              <a:rPr lang="en-US"/>
              <a:t>, a energia</a:t>
            </a:r>
            <a:r>
              <a:rPr lang="en-US"/>
              <a:t> é univocamente determinada pela densidade eletrônica!</a:t>
            </a:r>
            <a:endParaRPr/>
          </a:p>
        </p:txBody>
      </p:sp>
      <p:sp>
        <p:nvSpPr>
          <p:cNvPr id="168" name="Google Shape;168;p15"/>
          <p:cNvSpPr txBox="1"/>
          <p:nvPr/>
        </p:nvSpPr>
        <p:spPr>
          <a:xfrm>
            <a:off x="667050" y="5366975"/>
            <a:ext cx="630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Segundo teorema:</a:t>
            </a:r>
            <a:r>
              <a:rPr lang="en-US"/>
              <a:t> a densidade eletrônica do </a:t>
            </a:r>
            <a:r>
              <a:rPr lang="en-US" u="sng"/>
              <a:t>estado fundamental</a:t>
            </a:r>
            <a:r>
              <a:rPr lang="en-US"/>
              <a:t> é aquela que minimiza o funcional.</a:t>
            </a:r>
            <a:endParaRPr/>
          </a:p>
        </p:txBody>
      </p:sp>
      <p:pic>
        <p:nvPicPr>
          <p:cNvPr id="169" name="Google Shape;169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00250" y="5491983"/>
            <a:ext cx="4468800" cy="65715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5"/>
          <p:cNvSpPr txBox="1"/>
          <p:nvPr/>
        </p:nvSpPr>
        <p:spPr>
          <a:xfrm>
            <a:off x="7032900" y="4329850"/>
            <a:ext cx="4603500" cy="923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Equações Kohn-Sham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sistema auxiliar de equações (para um elétron) que inclui efeitos de muitos corpos (troca e correlação):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5"/>
          <p:cNvSpPr/>
          <p:nvPr/>
        </p:nvSpPr>
        <p:spPr>
          <a:xfrm rot="5400000">
            <a:off x="8851800" y="3455125"/>
            <a:ext cx="965700" cy="5211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834128" y="3162354"/>
            <a:ext cx="746030" cy="18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15"/>
          <p:cNvCxnSpPr/>
          <p:nvPr/>
        </p:nvCxnSpPr>
        <p:spPr>
          <a:xfrm>
            <a:off x="5423871" y="3252171"/>
            <a:ext cx="32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9" name="Google Shape;179;p16"/>
          <p:cNvGrpSpPr/>
          <p:nvPr/>
        </p:nvGrpSpPr>
        <p:grpSpPr>
          <a:xfrm>
            <a:off x="113836" y="-50"/>
            <a:ext cx="252016" cy="6858101"/>
            <a:chOff x="201261" y="-50"/>
            <a:chExt cx="252016" cy="6858101"/>
          </a:xfrm>
        </p:grpSpPr>
        <p:sp>
          <p:nvSpPr>
            <p:cNvPr id="180" name="Google Shape;180;p16"/>
            <p:cNvSpPr/>
            <p:nvPr/>
          </p:nvSpPr>
          <p:spPr>
            <a:xfrm>
              <a:off x="345277" y="1628751"/>
              <a:ext cx="108000" cy="52293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01261" y="-50"/>
              <a:ext cx="108000" cy="68580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16"/>
          <p:cNvSpPr txBox="1"/>
          <p:nvPr/>
        </p:nvSpPr>
        <p:spPr>
          <a:xfrm>
            <a:off x="6197450" y="1447375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1710425" y="871200"/>
            <a:ext cx="8573700" cy="93300"/>
          </a:xfrm>
          <a:prstGeom prst="rect">
            <a:avLst/>
          </a:prstGeom>
          <a:solidFill>
            <a:srgbClr val="0E5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648300" y="1204750"/>
            <a:ext cx="10705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Equações de </a:t>
            </a:r>
            <a:r>
              <a:rPr b="1"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Kohn</a:t>
            </a:r>
            <a:r>
              <a:rPr b="1"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-Sham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Sistema auxiliar construído a partir de aproximações de campo médio com equações 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para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um elétron q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ue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capturam a essência dos sistemas de muitos corpos interagentes e correlacionados: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0091" y="2224586"/>
            <a:ext cx="3854268" cy="37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163" y="2453175"/>
            <a:ext cx="4768974" cy="7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6"/>
          <p:cNvSpPr/>
          <p:nvPr/>
        </p:nvSpPr>
        <p:spPr>
          <a:xfrm>
            <a:off x="3362975" y="2603725"/>
            <a:ext cx="6198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16"/>
          <p:cNvCxnSpPr/>
          <p:nvPr/>
        </p:nvCxnSpPr>
        <p:spPr>
          <a:xfrm flipH="1">
            <a:off x="2427875" y="3003900"/>
            <a:ext cx="1245000" cy="81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9" name="Google Shape;189;p16"/>
          <p:cNvSpPr txBox="1"/>
          <p:nvPr/>
        </p:nvSpPr>
        <p:spPr>
          <a:xfrm>
            <a:off x="1353838" y="3865675"/>
            <a:ext cx="2154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Potencial de interação de um elétron com uma coleção de núcleos fixos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4185925" y="2603725"/>
            <a:ext cx="6198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16"/>
          <p:cNvCxnSpPr/>
          <p:nvPr/>
        </p:nvCxnSpPr>
        <p:spPr>
          <a:xfrm>
            <a:off x="4495825" y="3003900"/>
            <a:ext cx="0" cy="136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2" name="Google Shape;192;p16"/>
          <p:cNvSpPr txBox="1"/>
          <p:nvPr/>
        </p:nvSpPr>
        <p:spPr>
          <a:xfrm>
            <a:off x="3418825" y="4414550"/>
            <a:ext cx="2154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Potencial de repulsão eletrostática modelada por meio de uma aproximação (c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lássica)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campo médio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5059675" y="2603725"/>
            <a:ext cx="6198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16"/>
          <p:cNvCxnSpPr>
            <a:stCxn id="193" idx="2"/>
            <a:endCxn id="195" idx="0"/>
          </p:cNvCxnSpPr>
          <p:nvPr/>
        </p:nvCxnSpPr>
        <p:spPr>
          <a:xfrm>
            <a:off x="5369575" y="3003925"/>
            <a:ext cx="1773300" cy="615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6" name="Google Shape;196;p16"/>
          <p:cNvSpPr txBox="1"/>
          <p:nvPr/>
        </p:nvSpPr>
        <p:spPr>
          <a:xfrm>
            <a:off x="8331150" y="5943525"/>
            <a:ext cx="330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Fonte: Autoria Própria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075" y="23450"/>
            <a:ext cx="1430150" cy="110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6"/>
          <p:cNvSpPr txBox="1"/>
          <p:nvPr/>
        </p:nvSpPr>
        <p:spPr>
          <a:xfrm>
            <a:off x="5734900" y="3619375"/>
            <a:ext cx="2815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Potencial de troca e correlação: diminuição na probabilidade de encontrar um elétron devido à presença de outros elétrons (correlação) e ao princípio de exclusão de Pauli (troca)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1585725" y="23400"/>
            <a:ext cx="905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100">
                <a:solidFill>
                  <a:srgbClr val="0E5A3C"/>
                </a:solidFill>
                <a:latin typeface="Calibri"/>
                <a:ea typeface="Calibri"/>
                <a:cs typeface="Calibri"/>
                <a:sym typeface="Calibri"/>
              </a:rPr>
              <a:t>Breve Revisão sobre Teoria do Funcional da Densidade</a:t>
            </a:r>
            <a:endParaRPr b="1" sz="3100">
              <a:solidFill>
                <a:srgbClr val="0E5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6886450" y="5205475"/>
            <a:ext cx="5127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51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4875" y="4970175"/>
            <a:ext cx="1611950" cy="55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48957" y="5768703"/>
            <a:ext cx="2093725" cy="77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7" name="Google Shape;207;p17"/>
          <p:cNvGrpSpPr/>
          <p:nvPr/>
        </p:nvGrpSpPr>
        <p:grpSpPr>
          <a:xfrm>
            <a:off x="113836" y="-50"/>
            <a:ext cx="252016" cy="6858101"/>
            <a:chOff x="201261" y="-50"/>
            <a:chExt cx="252016" cy="6858101"/>
          </a:xfrm>
        </p:grpSpPr>
        <p:sp>
          <p:nvSpPr>
            <p:cNvPr id="208" name="Google Shape;208;p17"/>
            <p:cNvSpPr/>
            <p:nvPr/>
          </p:nvSpPr>
          <p:spPr>
            <a:xfrm>
              <a:off x="345277" y="1628751"/>
              <a:ext cx="108000" cy="52293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201261" y="-50"/>
              <a:ext cx="108000" cy="68580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17"/>
          <p:cNvSpPr txBox="1"/>
          <p:nvPr/>
        </p:nvSpPr>
        <p:spPr>
          <a:xfrm>
            <a:off x="648300" y="1204750"/>
            <a:ext cx="1070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solução das equações de Kohn-Sham é um problema 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auto consistente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75" y="23450"/>
            <a:ext cx="1430150" cy="11051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7"/>
          <p:cNvSpPr/>
          <p:nvPr/>
        </p:nvSpPr>
        <p:spPr>
          <a:xfrm>
            <a:off x="1710425" y="871200"/>
            <a:ext cx="8573700" cy="93300"/>
          </a:xfrm>
          <a:prstGeom prst="rect">
            <a:avLst/>
          </a:prstGeom>
          <a:solidFill>
            <a:srgbClr val="0E5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5538" y="1867450"/>
            <a:ext cx="6886986" cy="448890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7"/>
          <p:cNvSpPr txBox="1"/>
          <p:nvPr/>
        </p:nvSpPr>
        <p:spPr>
          <a:xfrm>
            <a:off x="648300" y="6416650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https://doi.org/10.1103/PhysRev.140.A1133</a:t>
            </a:r>
            <a:endParaRPr b="0" i="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1585725" y="23400"/>
            <a:ext cx="905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100">
                <a:solidFill>
                  <a:srgbClr val="0E5A3C"/>
                </a:solidFill>
                <a:latin typeface="Calibri"/>
                <a:ea typeface="Calibri"/>
                <a:cs typeface="Calibri"/>
                <a:sym typeface="Calibri"/>
              </a:rPr>
              <a:t>Breve Revisão sobre Teoria do Funcional da Densidade</a:t>
            </a:r>
            <a:endParaRPr b="1" sz="3100">
              <a:solidFill>
                <a:srgbClr val="0E5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17"/>
          <p:cNvPicPr preferRelativeResize="0"/>
          <p:nvPr/>
        </p:nvPicPr>
        <p:blipFill rotWithShape="1">
          <a:blip r:embed="rId6">
            <a:alphaModFix/>
          </a:blip>
          <a:srcRect b="48696" l="0" r="22015" t="24968"/>
          <a:stretch/>
        </p:blipFill>
        <p:spPr>
          <a:xfrm>
            <a:off x="1334100" y="3078500"/>
            <a:ext cx="3445651" cy="5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7"/>
          <p:cNvPicPr preferRelativeResize="0"/>
          <p:nvPr/>
        </p:nvPicPr>
        <p:blipFill rotWithShape="1">
          <a:blip r:embed="rId6">
            <a:alphaModFix/>
          </a:blip>
          <a:srcRect b="33962" l="0" r="27049" t="51919"/>
          <a:stretch/>
        </p:blipFill>
        <p:spPr>
          <a:xfrm>
            <a:off x="1572373" y="4061000"/>
            <a:ext cx="3223175" cy="2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7"/>
          <p:cNvPicPr preferRelativeResize="0"/>
          <p:nvPr/>
        </p:nvPicPr>
        <p:blipFill rotWithShape="1">
          <a:blip r:embed="rId6">
            <a:alphaModFix/>
          </a:blip>
          <a:srcRect b="-6" l="0" r="41280" t="66662"/>
          <a:stretch/>
        </p:blipFill>
        <p:spPr>
          <a:xfrm>
            <a:off x="1486500" y="4769650"/>
            <a:ext cx="2594450" cy="6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51579" y="2148075"/>
            <a:ext cx="1795069" cy="6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 txBox="1"/>
          <p:nvPr/>
        </p:nvSpPr>
        <p:spPr>
          <a:xfrm>
            <a:off x="798975" y="2257425"/>
            <a:ext cx="70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798975" y="3067789"/>
            <a:ext cx="70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798975" y="3982189"/>
            <a:ext cx="70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(iii)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798975" y="4820389"/>
            <a:ext cx="70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(iv)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0238" y="3021230"/>
            <a:ext cx="1518900" cy="112508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10617925" y="6356350"/>
            <a:ext cx="73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0" name="Google Shape;230;p18"/>
          <p:cNvGrpSpPr/>
          <p:nvPr/>
        </p:nvGrpSpPr>
        <p:grpSpPr>
          <a:xfrm>
            <a:off x="113836" y="-50"/>
            <a:ext cx="252016" cy="6858101"/>
            <a:chOff x="201261" y="-50"/>
            <a:chExt cx="252016" cy="6858101"/>
          </a:xfrm>
        </p:grpSpPr>
        <p:sp>
          <p:nvSpPr>
            <p:cNvPr id="231" name="Google Shape;231;p18"/>
            <p:cNvSpPr/>
            <p:nvPr/>
          </p:nvSpPr>
          <p:spPr>
            <a:xfrm>
              <a:off x="345277" y="1628751"/>
              <a:ext cx="108000" cy="52293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201261" y="-50"/>
              <a:ext cx="108000" cy="68580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3" name="Google Shape;2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821" y="6292600"/>
            <a:ext cx="2844307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8"/>
          <p:cNvSpPr txBox="1"/>
          <p:nvPr/>
        </p:nvSpPr>
        <p:spPr>
          <a:xfrm>
            <a:off x="719825" y="1190750"/>
            <a:ext cx="1063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US" sz="1600"/>
              <a:t>Particularidades: Bases utilizadas para os orbitais de Kohn-Sham, Funcionais e Descrição dos elétrons.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5" name="Google Shape;235;p18"/>
          <p:cNvSpPr txBox="1"/>
          <p:nvPr/>
        </p:nvSpPr>
        <p:spPr>
          <a:xfrm>
            <a:off x="1125075" y="1887325"/>
            <a:ext cx="311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Bases Numéricas/Atômicas:</a:t>
            </a:r>
            <a:endParaRPr b="1" sz="1600"/>
          </a:p>
        </p:txBody>
      </p:sp>
      <p:sp>
        <p:nvSpPr>
          <p:cNvPr id="236" name="Google Shape;236;p18"/>
          <p:cNvSpPr txBox="1"/>
          <p:nvPr/>
        </p:nvSpPr>
        <p:spPr>
          <a:xfrm>
            <a:off x="5033388" y="1887325"/>
            <a:ext cx="212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Bases Gaussianas:</a:t>
            </a:r>
            <a:endParaRPr b="1" sz="1600"/>
          </a:p>
        </p:txBody>
      </p:sp>
      <p:sp>
        <p:nvSpPr>
          <p:cNvPr id="237" name="Google Shape;237;p18"/>
          <p:cNvSpPr txBox="1"/>
          <p:nvPr/>
        </p:nvSpPr>
        <p:spPr>
          <a:xfrm>
            <a:off x="8638525" y="1887325"/>
            <a:ext cx="212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Ondas Planas:</a:t>
            </a:r>
            <a:endParaRPr b="1" sz="1600"/>
          </a:p>
        </p:txBody>
      </p:sp>
      <p:pic>
        <p:nvPicPr>
          <p:cNvPr id="238" name="Google Shape;23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9333" y="2962875"/>
            <a:ext cx="1386407" cy="686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18"/>
          <p:cNvGrpSpPr/>
          <p:nvPr/>
        </p:nvGrpSpPr>
        <p:grpSpPr>
          <a:xfrm>
            <a:off x="2688430" y="3058650"/>
            <a:ext cx="1518890" cy="1559275"/>
            <a:chOff x="2957780" y="2152900"/>
            <a:chExt cx="1518890" cy="1559275"/>
          </a:xfrm>
        </p:grpSpPr>
        <p:pic>
          <p:nvPicPr>
            <p:cNvPr id="240" name="Google Shape;240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957780" y="2632075"/>
              <a:ext cx="1518890" cy="1080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18"/>
            <p:cNvSpPr txBox="1"/>
            <p:nvPr/>
          </p:nvSpPr>
          <p:spPr>
            <a:xfrm>
              <a:off x="2983125" y="2152900"/>
              <a:ext cx="1468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Octopus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2" name="Google Shape;24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8775" y="2525250"/>
            <a:ext cx="2196775" cy="9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42776" y="3859450"/>
            <a:ext cx="1706450" cy="10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40750" y="5245050"/>
            <a:ext cx="2710500" cy="71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33483" y="2500125"/>
            <a:ext cx="2505359" cy="71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52157" y="3917700"/>
            <a:ext cx="2430209" cy="10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519423" y="4866912"/>
            <a:ext cx="1833154" cy="106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37813" y="4687703"/>
            <a:ext cx="1706450" cy="106441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8"/>
          <p:cNvSpPr txBox="1"/>
          <p:nvPr/>
        </p:nvSpPr>
        <p:spPr>
          <a:xfrm>
            <a:off x="7034725" y="6251125"/>
            <a:ext cx="361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hlink"/>
                </a:solidFill>
                <a:hlinkClick r:id="rId14"/>
              </a:rPr>
              <a:t>Liao et al., En. Environ. Sci 5, 2022</a:t>
            </a:r>
            <a:endParaRPr b="1" sz="1600"/>
          </a:p>
        </p:txBody>
      </p:sp>
      <p:cxnSp>
        <p:nvCxnSpPr>
          <p:cNvPr id="250" name="Google Shape;250;p18"/>
          <p:cNvCxnSpPr/>
          <p:nvPr/>
        </p:nvCxnSpPr>
        <p:spPr>
          <a:xfrm>
            <a:off x="4502100" y="2015175"/>
            <a:ext cx="0" cy="419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18"/>
          <p:cNvCxnSpPr/>
          <p:nvPr/>
        </p:nvCxnSpPr>
        <p:spPr>
          <a:xfrm>
            <a:off x="7639400" y="2015175"/>
            <a:ext cx="0" cy="419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52" name="Google Shape;252;p1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47075" y="23450"/>
            <a:ext cx="1430150" cy="110510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/>
          <p:nvPr/>
        </p:nvSpPr>
        <p:spPr>
          <a:xfrm>
            <a:off x="1710425" y="871200"/>
            <a:ext cx="8573700" cy="93300"/>
          </a:xfrm>
          <a:prstGeom prst="rect">
            <a:avLst/>
          </a:prstGeom>
          <a:solidFill>
            <a:srgbClr val="0E5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1585725" y="23400"/>
            <a:ext cx="905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100">
                <a:solidFill>
                  <a:srgbClr val="0E5A3C"/>
                </a:solidFill>
                <a:latin typeface="Calibri"/>
                <a:ea typeface="Calibri"/>
                <a:cs typeface="Calibri"/>
                <a:sym typeface="Calibri"/>
              </a:rPr>
              <a:t>Implementações</a:t>
            </a:r>
            <a:r>
              <a:rPr b="1" lang="en-US" sz="3100">
                <a:solidFill>
                  <a:srgbClr val="0E5A3C"/>
                </a:solidFill>
                <a:latin typeface="Calibri"/>
                <a:ea typeface="Calibri"/>
                <a:cs typeface="Calibri"/>
                <a:sym typeface="Calibri"/>
              </a:rPr>
              <a:t> de DFT</a:t>
            </a:r>
            <a:endParaRPr b="1" sz="3100">
              <a:solidFill>
                <a:srgbClr val="0E5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0" name="Google Shape;260;p19"/>
          <p:cNvGrpSpPr/>
          <p:nvPr/>
        </p:nvGrpSpPr>
        <p:grpSpPr>
          <a:xfrm>
            <a:off x="113836" y="-50"/>
            <a:ext cx="252016" cy="6858101"/>
            <a:chOff x="201261" y="-50"/>
            <a:chExt cx="252016" cy="6858101"/>
          </a:xfrm>
        </p:grpSpPr>
        <p:sp>
          <p:nvSpPr>
            <p:cNvPr id="261" name="Google Shape;261;p19"/>
            <p:cNvSpPr/>
            <p:nvPr/>
          </p:nvSpPr>
          <p:spPr>
            <a:xfrm>
              <a:off x="345277" y="1628751"/>
              <a:ext cx="108000" cy="52293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201261" y="-50"/>
              <a:ext cx="108000" cy="68580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9"/>
          <p:cNvSpPr txBox="1"/>
          <p:nvPr/>
        </p:nvSpPr>
        <p:spPr>
          <a:xfrm>
            <a:off x="6197450" y="1447375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648300" y="1204750"/>
            <a:ext cx="107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Bases para os orbitais de 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Kohn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-Sham: Ondas planas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75" y="23450"/>
            <a:ext cx="1430150" cy="110510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9"/>
          <p:cNvSpPr/>
          <p:nvPr/>
        </p:nvSpPr>
        <p:spPr>
          <a:xfrm>
            <a:off x="1710425" y="871200"/>
            <a:ext cx="8573700" cy="93300"/>
          </a:xfrm>
          <a:prstGeom prst="rect">
            <a:avLst/>
          </a:prstGeom>
          <a:solidFill>
            <a:srgbClr val="0E5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648300" y="6416650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Cap. 2 - C. Kittel, Introduction to Solid State Physics.</a:t>
            </a:r>
            <a:endParaRPr b="1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9"/>
          <p:cNvSpPr txBox="1"/>
          <p:nvPr/>
        </p:nvSpPr>
        <p:spPr>
          <a:xfrm>
            <a:off x="1585725" y="23400"/>
            <a:ext cx="905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100">
                <a:solidFill>
                  <a:srgbClr val="0E5A3C"/>
                </a:solidFill>
                <a:latin typeface="Calibri"/>
                <a:ea typeface="Calibri"/>
                <a:cs typeface="Calibri"/>
                <a:sym typeface="Calibri"/>
              </a:rPr>
              <a:t>Breve Revisão sobre Teoria do Funcional da Densidade</a:t>
            </a:r>
            <a:endParaRPr b="1" sz="3100">
              <a:solidFill>
                <a:srgbClr val="0E5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>
            <a:off x="572100" y="1818850"/>
            <a:ext cx="5464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Soluções da ES podem ser escritas em termos de uma onda plana e uma função periódica (Teorema de Bloch):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onde G 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representa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vetores de rede e k vetores no espaço recíproco;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Cutoff: vetor de rede recíproca máximo (Gmax) utilizado no cálculo das funções de onda;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590" y="2419750"/>
            <a:ext cx="3933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4363" y="4625825"/>
            <a:ext cx="22002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2375" y="1466575"/>
            <a:ext cx="5703950" cy="30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9"/>
          <p:cNvSpPr txBox="1"/>
          <p:nvPr/>
        </p:nvSpPr>
        <p:spPr>
          <a:xfrm>
            <a:off x="7218450" y="4689925"/>
            <a:ext cx="37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7"/>
              </a:rPr>
              <a:t>http://dx.doi.org/10.1016/j.cpc.2018.12.008</a:t>
            </a: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572100" y="5367525"/>
            <a:ext cx="896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38761D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Vantagens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escolha trivial para sistemas periódicos, eficientes para transformadas de Fourier;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Desvantagens</a:t>
            </a:r>
            <a:r>
              <a:rPr lang="en-US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quantidade de ondas planas necessárias para descrever estados localizados, vácuo;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0" name="Google Shape;280;p20"/>
          <p:cNvGrpSpPr/>
          <p:nvPr/>
        </p:nvGrpSpPr>
        <p:grpSpPr>
          <a:xfrm>
            <a:off x="113836" y="-50"/>
            <a:ext cx="252016" cy="6858101"/>
            <a:chOff x="201261" y="-50"/>
            <a:chExt cx="252016" cy="6858101"/>
          </a:xfrm>
        </p:grpSpPr>
        <p:sp>
          <p:nvSpPr>
            <p:cNvPr id="281" name="Google Shape;281;p20"/>
            <p:cNvSpPr/>
            <p:nvPr/>
          </p:nvSpPr>
          <p:spPr>
            <a:xfrm>
              <a:off x="345277" y="1628751"/>
              <a:ext cx="108000" cy="52293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201261" y="-50"/>
              <a:ext cx="108000" cy="68580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p20"/>
          <p:cNvSpPr txBox="1"/>
          <p:nvPr/>
        </p:nvSpPr>
        <p:spPr>
          <a:xfrm>
            <a:off x="6197450" y="1447375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648300" y="1204750"/>
            <a:ext cx="5549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Espaço recíproco: Zonas de Brillouin e grid de pontos k;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Célula de Wigner-Seitz: local geométrico formado pelos pontos mais próximos a um dado local na rede de Bravais;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75" y="23450"/>
            <a:ext cx="1430150" cy="110510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0"/>
          <p:cNvSpPr/>
          <p:nvPr/>
        </p:nvSpPr>
        <p:spPr>
          <a:xfrm>
            <a:off x="1710425" y="871200"/>
            <a:ext cx="8573700" cy="93300"/>
          </a:xfrm>
          <a:prstGeom prst="rect">
            <a:avLst/>
          </a:prstGeom>
          <a:solidFill>
            <a:srgbClr val="0E5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648300" y="6416650"/>
            <a:ext cx="37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4"/>
              </a:rPr>
              <a:t>http://dx.doi.org/10.1016/j.cpc.2018.12.008</a:t>
            </a: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1585725" y="23400"/>
            <a:ext cx="905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100">
                <a:solidFill>
                  <a:srgbClr val="0E5A3C"/>
                </a:solidFill>
                <a:latin typeface="Calibri"/>
                <a:ea typeface="Calibri"/>
                <a:cs typeface="Calibri"/>
                <a:sym typeface="Calibri"/>
              </a:rPr>
              <a:t>Breve Revisão sobre Teoria do Funcional da Densidade</a:t>
            </a:r>
            <a:endParaRPr b="1" sz="3100">
              <a:solidFill>
                <a:srgbClr val="0E5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9025" y="1720400"/>
            <a:ext cx="5030924" cy="37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402" y="3585200"/>
            <a:ext cx="245745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2075" y="3642475"/>
            <a:ext cx="2052825" cy="17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0"/>
          <p:cNvSpPr txBox="1"/>
          <p:nvPr/>
        </p:nvSpPr>
        <p:spPr>
          <a:xfrm>
            <a:off x="1186375" y="3084575"/>
            <a:ext cx="148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Espaço real: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0"/>
          <p:cNvSpPr txBox="1"/>
          <p:nvPr/>
        </p:nvSpPr>
        <p:spPr>
          <a:xfrm>
            <a:off x="4263725" y="3056739"/>
            <a:ext cx="148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Espaço real: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3045588" y="4302413"/>
            <a:ext cx="773700" cy="46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0"/>
          <p:cNvSpPr txBox="1"/>
          <p:nvPr/>
        </p:nvSpPr>
        <p:spPr>
          <a:xfrm>
            <a:off x="4041588" y="5689500"/>
            <a:ext cx="193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Zona de Brillouin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0"/>
          <p:cNvSpPr txBox="1"/>
          <p:nvPr/>
        </p:nvSpPr>
        <p:spPr>
          <a:xfrm>
            <a:off x="1338775" y="5710850"/>
            <a:ext cx="148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Wigner-Seitz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2" name="Google Shape;302;p21"/>
          <p:cNvGrpSpPr/>
          <p:nvPr/>
        </p:nvGrpSpPr>
        <p:grpSpPr>
          <a:xfrm>
            <a:off x="113836" y="-50"/>
            <a:ext cx="252016" cy="6858101"/>
            <a:chOff x="201261" y="-50"/>
            <a:chExt cx="252016" cy="6858101"/>
          </a:xfrm>
        </p:grpSpPr>
        <p:sp>
          <p:nvSpPr>
            <p:cNvPr id="303" name="Google Shape;303;p21"/>
            <p:cNvSpPr/>
            <p:nvPr/>
          </p:nvSpPr>
          <p:spPr>
            <a:xfrm>
              <a:off x="345277" y="1628751"/>
              <a:ext cx="108000" cy="52293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201261" y="-50"/>
              <a:ext cx="108000" cy="6858000"/>
            </a:xfrm>
            <a:prstGeom prst="rect">
              <a:avLst/>
            </a:prstGeom>
            <a:solidFill>
              <a:srgbClr val="FFC9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5" name="Google Shape;305;p21"/>
          <p:cNvSpPr txBox="1"/>
          <p:nvPr/>
        </p:nvSpPr>
        <p:spPr>
          <a:xfrm>
            <a:off x="6197450" y="1447375"/>
            <a:ext cx="51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1"/>
          <p:cNvSpPr txBox="1"/>
          <p:nvPr/>
        </p:nvSpPr>
        <p:spPr>
          <a:xfrm>
            <a:off x="648300" y="1204750"/>
            <a:ext cx="7032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Espaço recíproco: Zonas de Brillouin e grid de pontos k;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ntegrais na zona de Brillouin são implementadas como somas: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 qualidade dos resultados depende da amostragem de pontos k’;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75" y="23450"/>
            <a:ext cx="1430150" cy="110510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1"/>
          <p:cNvSpPr/>
          <p:nvPr/>
        </p:nvSpPr>
        <p:spPr>
          <a:xfrm>
            <a:off x="1710425" y="871200"/>
            <a:ext cx="8573700" cy="93300"/>
          </a:xfrm>
          <a:prstGeom prst="rect">
            <a:avLst/>
          </a:prstGeom>
          <a:solidFill>
            <a:srgbClr val="0E5A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C90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1"/>
          <p:cNvSpPr txBox="1"/>
          <p:nvPr/>
        </p:nvSpPr>
        <p:spPr>
          <a:xfrm>
            <a:off x="648300" y="6416650"/>
            <a:ext cx="37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4"/>
              </a:rPr>
              <a:t>http://dx.doi.org/10.3389/fchem.2019.00106</a:t>
            </a: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1"/>
          <p:cNvSpPr txBox="1"/>
          <p:nvPr/>
        </p:nvSpPr>
        <p:spPr>
          <a:xfrm>
            <a:off x="1585725" y="23400"/>
            <a:ext cx="905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100">
                <a:solidFill>
                  <a:srgbClr val="0E5A3C"/>
                </a:solidFill>
                <a:latin typeface="Calibri"/>
                <a:ea typeface="Calibri"/>
                <a:cs typeface="Calibri"/>
                <a:sym typeface="Calibri"/>
              </a:rPr>
              <a:t>Breve Revisão sobre Teoria do Funcional da Densidade</a:t>
            </a:r>
            <a:endParaRPr b="1" sz="3100">
              <a:solidFill>
                <a:srgbClr val="0E5A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21"/>
          <p:cNvPicPr preferRelativeResize="0"/>
          <p:nvPr/>
        </p:nvPicPr>
        <p:blipFill rotWithShape="1">
          <a:blip r:embed="rId5">
            <a:alphaModFix/>
          </a:blip>
          <a:srcRect b="0" l="56870" r="0" t="0"/>
          <a:stretch/>
        </p:blipFill>
        <p:spPr>
          <a:xfrm>
            <a:off x="8407482" y="1207125"/>
            <a:ext cx="2448362" cy="26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1901" y="3843600"/>
            <a:ext cx="4885099" cy="21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1"/>
          <p:cNvSpPr txBox="1"/>
          <p:nvPr/>
        </p:nvSpPr>
        <p:spPr>
          <a:xfrm>
            <a:off x="6062425" y="4001550"/>
            <a:ext cx="5341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Esquema de Monkhorst e Pack: grid cúbico com pontos k igualmente espaçados;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Grid centrado em Gamma ou não;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Pesos (w): pontos com menor simetria contribuem mais para as integrais (reduz custo computacional);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7575" y="2156262"/>
            <a:ext cx="3633450" cy="97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