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82" r:id="rId3"/>
    <p:sldId id="539" r:id="rId5"/>
    <p:sldId id="542" r:id="rId6"/>
    <p:sldId id="543" r:id="rId7"/>
    <p:sldId id="544" r:id="rId8"/>
    <p:sldId id="545" r:id="rId9"/>
    <p:sldId id="546" r:id="rId10"/>
    <p:sldId id="547" r:id="rId11"/>
    <p:sldId id="548" r:id="rId12"/>
    <p:sldId id="549" r:id="rId13"/>
    <p:sldId id="550" r:id="rId14"/>
    <p:sldId id="552" r:id="rId15"/>
    <p:sldId id="553" r:id="rId16"/>
    <p:sldId id="554" r:id="rId17"/>
    <p:sldId id="555" r:id="rId18"/>
    <p:sldId id="551" r:id="rId19"/>
    <p:sldId id="556" r:id="rId20"/>
    <p:sldId id="557" r:id="rId21"/>
    <p:sldId id="558" r:id="rId22"/>
    <p:sldId id="559" r:id="rId23"/>
    <p:sldId id="560" r:id="rId24"/>
    <p:sldId id="561" r:id="rId25"/>
    <p:sldId id="471"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FF6"/>
    <a:srgbClr val="FFC000"/>
    <a:srgbClr val="FCD484"/>
    <a:srgbClr val="00A3F8"/>
    <a:srgbClr val="FDECC7"/>
    <a:srgbClr val="FEF6E5"/>
    <a:srgbClr val="8296EF"/>
    <a:srgbClr val="5BCCF6"/>
    <a:srgbClr val="FEF1D6"/>
    <a:srgbClr val="1F25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790" autoAdjust="0"/>
  </p:normalViewPr>
  <p:slideViewPr>
    <p:cSldViewPr snapToGrid="0" showGuides="1">
      <p:cViewPr varScale="1">
        <p:scale>
          <a:sx n="98" d="100"/>
          <a:sy n="98" d="100"/>
        </p:scale>
        <p:origin x="1014" y="108"/>
      </p:cViewPr>
      <p:guideLst>
        <p:guide orient="horz" pos="2341"/>
        <p:guide pos="5132"/>
        <p:guide pos="5857"/>
      </p:guideLst>
    </p:cSldViewPr>
  </p:slideViewPr>
  <p:notesTextViewPr>
    <p:cViewPr>
      <p:scale>
        <a:sx n="125" d="100"/>
        <a:sy n="125" d="100"/>
      </p:scale>
      <p:origin x="0" y="0"/>
    </p:cViewPr>
  </p:notesTextViewPr>
  <p:sorterViewPr>
    <p:cViewPr>
      <p:scale>
        <a:sx n="200" d="100"/>
        <a:sy n="200" d="100"/>
      </p:scale>
      <p:origin x="0" y="-1727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commentAuthors" Target="commentAuthors.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CE86E9-A8AE-4FEF-90F7-B94D0D49F90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6BA7B3-3AC0-4751-BD47-8A885B63C77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6BA7B3-3AC0-4751-BD47-8A885B63C77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6BA7B3-3AC0-4751-BD47-8A885B63C77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2682"/>
            <a:ext cx="12192000" cy="6880682"/>
          </a:xfrm>
          <a:prstGeom prst="rect">
            <a:avLst/>
          </a:prstGeom>
        </p:spPr>
      </p:pic>
      <p:grpSp>
        <p:nvGrpSpPr>
          <p:cNvPr id="9" name="组合 8"/>
          <p:cNvGrpSpPr/>
          <p:nvPr userDrawn="1"/>
        </p:nvGrpSpPr>
        <p:grpSpPr>
          <a:xfrm>
            <a:off x="9741877" y="4991361"/>
            <a:ext cx="3176954" cy="2182169"/>
            <a:chOff x="9741877" y="4991361"/>
            <a:chExt cx="3176954" cy="2182169"/>
          </a:xfrm>
        </p:grpSpPr>
        <p:sp>
          <p:nvSpPr>
            <p:cNvPr id="10" name="平行四边形 9"/>
            <p:cNvSpPr/>
            <p:nvPr/>
          </p:nvSpPr>
          <p:spPr>
            <a:xfrm>
              <a:off x="9741877" y="5342416"/>
              <a:ext cx="3176954" cy="1633054"/>
            </a:xfrm>
            <a:prstGeom prst="parallelogram">
              <a:avLst>
                <a:gd name="adj" fmla="val 164471"/>
              </a:avLst>
            </a:prstGeom>
            <a:solidFill>
              <a:schemeClr val="bg1">
                <a:alpha val="80000"/>
              </a:schemeClr>
            </a:solidFill>
            <a:ln w="19050">
              <a:noFill/>
            </a:ln>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86550" y="4991361"/>
              <a:ext cx="2182169" cy="2182169"/>
            </a:xfrm>
            <a:prstGeom prst="rect">
              <a:avLst/>
            </a:prstGeom>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D91C511D-B6A8-4D83-B220-59B493F03F9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F2D4EF-46D4-4764-B373-FC59CD1D281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D91C511D-B6A8-4D83-B220-59B493F03F9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F2D4EF-46D4-4764-B373-FC59CD1D281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D91C511D-B6A8-4D83-B220-59B493F03F9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F2D4EF-46D4-4764-B373-FC59CD1D281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1C511D-B6A8-4D83-B220-59B493F03F9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F2D4EF-46D4-4764-B373-FC59CD1D281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D91C511D-B6A8-4D83-B220-59B493F03F9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F2D4EF-46D4-4764-B373-FC59CD1D281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91C511D-B6A8-4D83-B220-59B493F03F9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1F2D4EF-46D4-4764-B373-FC59CD1D281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1C511D-B6A8-4D83-B220-59B493F03F9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1F2D4EF-46D4-4764-B373-FC59CD1D281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1C511D-B6A8-4D83-B220-59B493F03F9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1F2D4EF-46D4-4764-B373-FC59CD1D281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1C511D-B6A8-4D83-B220-59B493F03F9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F2D4EF-46D4-4764-B373-FC59CD1D281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1C511D-B6A8-4D83-B220-59B493F03F9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F2D4EF-46D4-4764-B373-FC59CD1D281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jpe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1C511D-B6A8-4D83-B220-59B493F03F9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2D4EF-46D4-4764-B373-FC59CD1D281E}" type="slidenum">
              <a:rPr lang="zh-CN" altLang="en-US" smtClean="0"/>
            </a:fld>
            <a:endParaRPr lang="zh-CN" altLang="en-US"/>
          </a:p>
        </p:txBody>
      </p:sp>
      <p:pic>
        <p:nvPicPr>
          <p:cNvPr id="7" name="图片 6"/>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58631"/>
            <a:ext cx="12192000" cy="6880682"/>
          </a:xfrm>
          <a:prstGeom prst="rect">
            <a:avLst/>
          </a:prstGeom>
          <a:blipFill>
            <a:blip r:embed="rId13"/>
            <a:stretch>
              <a:fillRect/>
            </a:stretch>
          </a:blip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4.emf"/><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image" Target="../media/image10.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image" Target="../media/image16.jpeg"/></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7.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0.xml"/><Relationship Id="rId4" Type="http://schemas.openxmlformats.org/officeDocument/2006/relationships/image" Target="../media/image7.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5.png"/><Relationship Id="rId1" Type="http://schemas.openxmlformats.org/officeDocument/2006/relationships/image" Target="../media/image10.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6.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7.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417574" y="920938"/>
            <a:ext cx="3563489" cy="3563489"/>
          </a:xfrm>
          <a:prstGeom prst="ellipse">
            <a:avLst/>
          </a:prstGeom>
          <a:solidFill>
            <a:schemeClr val="bg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400" dirty="0"/>
          </a:p>
        </p:txBody>
      </p:sp>
      <p:grpSp>
        <p:nvGrpSpPr>
          <p:cNvPr id="6" name="组合 5"/>
          <p:cNvGrpSpPr/>
          <p:nvPr/>
        </p:nvGrpSpPr>
        <p:grpSpPr>
          <a:xfrm>
            <a:off x="1184275" y="1387475"/>
            <a:ext cx="1867535" cy="1763395"/>
            <a:chOff x="787397" y="1578243"/>
            <a:chExt cx="1679793" cy="1536555"/>
          </a:xfrm>
        </p:grpSpPr>
        <p:sp>
          <p:nvSpPr>
            <p:cNvPr id="21" name="Oval 6"/>
            <p:cNvSpPr/>
            <p:nvPr/>
          </p:nvSpPr>
          <p:spPr>
            <a:xfrm>
              <a:off x="934434" y="1608992"/>
              <a:ext cx="1532756" cy="1505806"/>
            </a:xfrm>
            <a:prstGeom prst="ellipse">
              <a:avLst/>
            </a:prstGeom>
            <a:solidFill>
              <a:schemeClr val="bg1"/>
            </a:solidFill>
            <a:ln>
              <a:gradFill>
                <a:gsLst>
                  <a:gs pos="0">
                    <a:srgbClr val="2E95D1"/>
                  </a:gs>
                  <a:gs pos="100000">
                    <a:srgbClr val="1F25A0"/>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4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Narkisim" panose="020E0502050101010101" pitchFamily="34" charset="-79"/>
              </a:endParaRPr>
            </a:p>
          </p:txBody>
        </p:sp>
        <p:pic>
          <p:nvPicPr>
            <p:cNvPr id="19" name="图片 18"/>
            <p:cNvPicPr>
              <a:picLocks noChangeAspect="1"/>
            </p:cNvPicPr>
            <p:nvPr>
              <p:custDataLst>
                <p:tags r:id="rId1"/>
              </p:custDataLst>
            </p:nvPr>
          </p:nvPicPr>
          <p:blipFill rotWithShape="1">
            <a:blip r:embed="rId2"/>
            <a:srcRect r="16607"/>
            <a:stretch>
              <a:fillRect/>
            </a:stretch>
          </p:blipFill>
          <p:spPr>
            <a:xfrm>
              <a:off x="787397" y="1578243"/>
              <a:ext cx="1602532" cy="1404482"/>
            </a:xfrm>
            <a:prstGeom prst="rect">
              <a:avLst/>
            </a:prstGeom>
            <a:effectLst/>
          </p:spPr>
        </p:pic>
      </p:grpSp>
      <p:grpSp>
        <p:nvGrpSpPr>
          <p:cNvPr id="8" name="组合 7"/>
          <p:cNvGrpSpPr/>
          <p:nvPr/>
        </p:nvGrpSpPr>
        <p:grpSpPr>
          <a:xfrm>
            <a:off x="2806478" y="2411273"/>
            <a:ext cx="7802137" cy="2392134"/>
            <a:chOff x="2387558" y="2350356"/>
            <a:chExt cx="7802137" cy="2392134"/>
          </a:xfrm>
        </p:grpSpPr>
        <p:grpSp>
          <p:nvGrpSpPr>
            <p:cNvPr id="9" name="组合 8"/>
            <p:cNvGrpSpPr/>
            <p:nvPr/>
          </p:nvGrpSpPr>
          <p:grpSpPr>
            <a:xfrm>
              <a:off x="2387558" y="2350356"/>
              <a:ext cx="7802137" cy="1962450"/>
              <a:chOff x="1790670" y="1762766"/>
              <a:chExt cx="5851609" cy="1471837"/>
            </a:xfrm>
          </p:grpSpPr>
          <p:sp>
            <p:nvSpPr>
              <p:cNvPr id="11" name="矩形 10"/>
              <p:cNvSpPr/>
              <p:nvPr/>
            </p:nvSpPr>
            <p:spPr>
              <a:xfrm>
                <a:off x="1790670" y="1762766"/>
                <a:ext cx="5851609" cy="848742"/>
              </a:xfrm>
              <a:prstGeom prst="rect">
                <a:avLst/>
              </a:prstGeom>
            </p:spPr>
            <p:txBody>
              <a:bodyPr wrap="none">
                <a:spAutoFit/>
                <a:scene3d>
                  <a:camera prst="orthographicFront"/>
                  <a:lightRig rig="threePt" dir="t"/>
                </a:scene3d>
              </a:bodyPr>
              <a:lstStyle/>
              <a:p>
                <a:pPr algn="ctr">
                  <a:lnSpc>
                    <a:spcPct val="110000"/>
                  </a:lnSpc>
                </a:pPr>
                <a:r>
                  <a:rPr lang="zh-CN" altLang="en-US" sz="6600" dirty="0">
                    <a:solidFill>
                      <a:schemeClr val="tx1"/>
                    </a:solidFill>
                    <a:effectLst>
                      <a:outerShdw blurRad="38100" dist="19050" dir="2700000" algn="tl" rotWithShape="0">
                        <a:schemeClr val="dk1">
                          <a:alpha val="40000"/>
                        </a:schemeClr>
                      </a:outerShdw>
                    </a:effectLst>
                    <a:latin typeface="造字工房朗倩（非商用）常规体" pitchFamily="50" charset="-122"/>
                    <a:ea typeface="造字工房朗倩（非商用）常规体" pitchFamily="50" charset="-122"/>
                  </a:rPr>
                  <a:t>因特网中的电子邮件</a:t>
                </a:r>
                <a:endParaRPr lang="zh-CN" altLang="en-US" sz="6600" dirty="0">
                  <a:solidFill>
                    <a:schemeClr val="tx1"/>
                  </a:solidFill>
                  <a:effectLst>
                    <a:outerShdw blurRad="38100" dist="19050" dir="2700000" algn="tl" rotWithShape="0">
                      <a:schemeClr val="dk1">
                        <a:alpha val="40000"/>
                      </a:schemeClr>
                    </a:outerShdw>
                  </a:effectLst>
                  <a:latin typeface="造字工房朗倩（非商用）常规体" pitchFamily="50" charset="-122"/>
                  <a:ea typeface="造字工房朗倩（非商用）常规体" pitchFamily="50" charset="-122"/>
                </a:endParaRPr>
              </a:p>
            </p:txBody>
          </p:sp>
          <p:sp>
            <p:nvSpPr>
              <p:cNvPr id="12" name="矩形 11"/>
              <p:cNvSpPr/>
              <p:nvPr/>
            </p:nvSpPr>
            <p:spPr>
              <a:xfrm>
                <a:off x="3217641" y="2611355"/>
                <a:ext cx="4424534" cy="623248"/>
              </a:xfrm>
              <a:prstGeom prst="rect">
                <a:avLst/>
              </a:prstGeom>
            </p:spPr>
            <p:txBody>
              <a:bodyPr wrap="none">
                <a:spAutoFit/>
              </a:bodyPr>
              <a:lstStyle/>
              <a:p>
                <a:r>
                  <a:rPr lang="en-US" altLang="zh-CN" sz="4800" spc="3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-mail in the Internet</a:t>
                </a:r>
                <a:endParaRPr lang="en-US" altLang="zh-CN" sz="4800" spc="300" baseline="-250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3" name="矩形 12"/>
              <p:cNvSpPr/>
              <p:nvPr/>
            </p:nvSpPr>
            <p:spPr>
              <a:xfrm>
                <a:off x="2821441" y="2338787"/>
                <a:ext cx="514805" cy="807914"/>
              </a:xfrm>
              <a:prstGeom prst="rect">
                <a:avLst/>
              </a:prstGeom>
            </p:spPr>
            <p:txBody>
              <a:bodyPr wrap="none">
                <a:spAutoFit/>
              </a:bodyPr>
              <a:lstStyle/>
              <a:p>
                <a:r>
                  <a:rPr lang="en-US" altLang="zh-CN" sz="9600" baseline="-250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E</a:t>
                </a:r>
                <a:endParaRPr lang="en-US" altLang="zh-CN" sz="9600" baseline="-250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cxnSp>
            <p:nvCxnSpPr>
              <p:cNvPr id="15" name="直接连接符 14"/>
              <p:cNvCxnSpPr/>
              <p:nvPr/>
            </p:nvCxnSpPr>
            <p:spPr>
              <a:xfrm>
                <a:off x="2866209" y="3171568"/>
                <a:ext cx="4599515" cy="0"/>
              </a:xfrm>
              <a:prstGeom prst="line">
                <a:avLst/>
              </a:prstGeom>
              <a:ln w="9525">
                <a:solidFill>
                  <a:srgbClr val="2E3047"/>
                </a:solidFill>
              </a:ln>
              <a:effectLst/>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8714846" y="4034604"/>
              <a:ext cx="1239442" cy="707886"/>
            </a:xfrm>
            <a:prstGeom prst="rect">
              <a:avLst/>
            </a:prstGeom>
            <a:effectLst/>
          </p:spPr>
          <p:txBody>
            <a:bodyPr wrap="none">
              <a:spAutoFit/>
            </a:bodyPr>
            <a:lstStyle/>
            <a:p>
              <a:pPr algn="ctr"/>
              <a:r>
                <a:rPr kumimoji="1" lang="en-US" altLang="zh-CN" sz="4000" b="1" dirty="0">
                  <a:solidFill>
                    <a:srgbClr val="2E95D1"/>
                  </a:solidFill>
                  <a:latin typeface="造字工房朗倩（非商用）细体" pitchFamily="50" charset="-122"/>
                  <a:ea typeface="造字工房朗倩（非商用）细体" pitchFamily="50" charset="-122"/>
                </a:rPr>
                <a:t>……</a:t>
              </a:r>
              <a:endParaRPr kumimoji="1" lang="en-US" altLang="zh-CN" sz="4000" b="1" dirty="0">
                <a:solidFill>
                  <a:srgbClr val="2E95D1"/>
                </a:solidFill>
                <a:latin typeface="造字工房朗倩（非商用）细体" pitchFamily="50" charset="-122"/>
                <a:ea typeface="造字工房朗倩（非商用）细体" pitchFamily="50" charset="-122"/>
              </a:endParaRPr>
            </a:p>
          </p:txBody>
        </p:sp>
      </p:grpSp>
      <p:sp>
        <p:nvSpPr>
          <p:cNvPr id="2" name="矩形 1"/>
          <p:cNvSpPr/>
          <p:nvPr/>
        </p:nvSpPr>
        <p:spPr>
          <a:xfrm>
            <a:off x="238167" y="6286043"/>
            <a:ext cx="1605280" cy="361950"/>
          </a:xfrm>
          <a:prstGeom prst="rect">
            <a:avLst/>
          </a:prstGeom>
        </p:spPr>
        <p:txBody>
          <a:bodyPr wrap="none">
            <a:spAutoFit/>
          </a:bodyPr>
          <a:p>
            <a:pPr algn="ctr">
              <a:lnSpc>
                <a:spcPct val="110000"/>
              </a:lnSpc>
            </a:pPr>
            <a:r>
              <a:rPr lang="en-US" altLang="zh-CN" sz="1600" dirty="0">
                <a:solidFill>
                  <a:schemeClr val="tx1"/>
                </a:solidFill>
                <a:effectLst>
                  <a:outerShdw blurRad="38100" dist="19050" dir="2700000" algn="tl" rotWithShape="0">
                    <a:schemeClr val="dk1">
                      <a:alpha val="40000"/>
                    </a:schemeClr>
                  </a:outerShdw>
                </a:effectLst>
                <a:latin typeface="造字工房朗倩（非商用）常规体" pitchFamily="50" charset="-122"/>
                <a:ea typeface="造字工房朗倩（非商用）常规体" pitchFamily="50" charset="-122"/>
              </a:rPr>
              <a:t>2021</a:t>
            </a:r>
            <a:r>
              <a:rPr lang="zh-CN" altLang="en-US" sz="1600" dirty="0">
                <a:solidFill>
                  <a:schemeClr val="tx1"/>
                </a:solidFill>
                <a:effectLst>
                  <a:outerShdw blurRad="38100" dist="19050" dir="2700000" algn="tl" rotWithShape="0">
                    <a:schemeClr val="dk1">
                      <a:alpha val="40000"/>
                    </a:schemeClr>
                  </a:outerShdw>
                </a:effectLst>
                <a:latin typeface="造字工房朗倩（非商用）常规体" pitchFamily="50" charset="-122"/>
                <a:ea typeface="造字工房朗倩（非商用）常规体" pitchFamily="50" charset="-122"/>
              </a:rPr>
              <a:t>年</a:t>
            </a:r>
            <a:r>
              <a:rPr lang="en-US" altLang="zh-CN" sz="1600" dirty="0">
                <a:solidFill>
                  <a:schemeClr val="tx1"/>
                </a:solidFill>
                <a:effectLst>
                  <a:outerShdw blurRad="38100" dist="19050" dir="2700000" algn="tl" rotWithShape="0">
                    <a:schemeClr val="dk1">
                      <a:alpha val="40000"/>
                    </a:schemeClr>
                  </a:outerShdw>
                </a:effectLst>
                <a:latin typeface="造字工房朗倩（非商用）常规体" pitchFamily="50" charset="-122"/>
                <a:ea typeface="造字工房朗倩（非商用）常规体" pitchFamily="50" charset="-122"/>
              </a:rPr>
              <a:t>10</a:t>
            </a:r>
            <a:r>
              <a:rPr lang="zh-CN" altLang="en-US" sz="1600" dirty="0">
                <a:solidFill>
                  <a:schemeClr val="tx1"/>
                </a:solidFill>
                <a:effectLst>
                  <a:outerShdw blurRad="38100" dist="19050" dir="2700000" algn="tl" rotWithShape="0">
                    <a:schemeClr val="dk1">
                      <a:alpha val="40000"/>
                    </a:schemeClr>
                  </a:outerShdw>
                </a:effectLst>
                <a:latin typeface="造字工房朗倩（非商用）常规体" pitchFamily="50" charset="-122"/>
                <a:ea typeface="造字工房朗倩（非商用）常规体" pitchFamily="50" charset="-122"/>
              </a:rPr>
              <a:t>月</a:t>
            </a:r>
            <a:r>
              <a:rPr lang="en-US" altLang="zh-CN" sz="1600" dirty="0">
                <a:solidFill>
                  <a:schemeClr val="tx1"/>
                </a:solidFill>
                <a:effectLst>
                  <a:outerShdw blurRad="38100" dist="19050" dir="2700000" algn="tl" rotWithShape="0">
                    <a:schemeClr val="dk1">
                      <a:alpha val="40000"/>
                    </a:schemeClr>
                  </a:outerShdw>
                </a:effectLst>
                <a:latin typeface="造字工房朗倩（非商用）常规体" pitchFamily="50" charset="-122"/>
                <a:ea typeface="造字工房朗倩（非商用）常规体" pitchFamily="50" charset="-122"/>
              </a:rPr>
              <a:t>13</a:t>
            </a:r>
            <a:r>
              <a:rPr lang="zh-CN" altLang="en-US" sz="1600" dirty="0">
                <a:solidFill>
                  <a:schemeClr val="tx1"/>
                </a:solidFill>
                <a:effectLst>
                  <a:outerShdw blurRad="38100" dist="19050" dir="2700000" algn="tl" rotWithShape="0">
                    <a:schemeClr val="dk1">
                      <a:alpha val="40000"/>
                    </a:schemeClr>
                  </a:outerShdw>
                </a:effectLst>
                <a:latin typeface="造字工房朗倩（非商用）常规体" pitchFamily="50" charset="-122"/>
                <a:ea typeface="造字工房朗倩（非商用）常规体" pitchFamily="50" charset="-122"/>
              </a:rPr>
              <a:t>日</a:t>
            </a:r>
            <a:endParaRPr lang="zh-CN" altLang="en-US" sz="1600" dirty="0">
              <a:solidFill>
                <a:schemeClr val="tx1"/>
              </a:solidFill>
              <a:effectLst>
                <a:outerShdw blurRad="38100" dist="19050" dir="2700000" algn="tl" rotWithShape="0">
                  <a:schemeClr val="dk1">
                    <a:alpha val="40000"/>
                  </a:schemeClr>
                </a:outerShdw>
              </a:effectLst>
              <a:latin typeface="造字工房朗倩（非商用）常规体" pitchFamily="50" charset="-122"/>
              <a:ea typeface="造字工房朗倩（非商用）常规体" pitchFamily="50" charset="-122"/>
            </a:endParaRPr>
          </a:p>
        </p:txBody>
      </p:sp>
      <p:sp>
        <p:nvSpPr>
          <p:cNvPr id="3" name="矩形 2"/>
          <p:cNvSpPr/>
          <p:nvPr/>
        </p:nvSpPr>
        <p:spPr>
          <a:xfrm>
            <a:off x="542967" y="6004738"/>
            <a:ext cx="995680" cy="361950"/>
          </a:xfrm>
          <a:prstGeom prst="rect">
            <a:avLst/>
          </a:prstGeom>
        </p:spPr>
        <p:txBody>
          <a:bodyPr wrap="none">
            <a:spAutoFit/>
          </a:bodyPr>
          <a:p>
            <a:pPr algn="ctr">
              <a:lnSpc>
                <a:spcPct val="110000"/>
              </a:lnSpc>
            </a:pPr>
            <a:r>
              <a:rPr lang="zh-CN" altLang="en-US" sz="1600" dirty="0">
                <a:solidFill>
                  <a:schemeClr val="tx1"/>
                </a:solidFill>
                <a:effectLst>
                  <a:outerShdw blurRad="38100" dist="19050" dir="2700000" algn="tl" rotWithShape="0">
                    <a:schemeClr val="dk1">
                      <a:alpha val="40000"/>
                    </a:schemeClr>
                  </a:outerShdw>
                </a:effectLst>
                <a:latin typeface="造字工房朗倩（非商用）常规体" pitchFamily="50" charset="-122"/>
                <a:ea typeface="造字工房朗倩（非商用）常规体" pitchFamily="50" charset="-122"/>
              </a:rPr>
              <a:t>第</a:t>
            </a:r>
            <a:r>
              <a:rPr lang="en-US" altLang="zh-CN" sz="1600" dirty="0">
                <a:solidFill>
                  <a:schemeClr val="tx1"/>
                </a:solidFill>
                <a:effectLst>
                  <a:outerShdw blurRad="38100" dist="19050" dir="2700000" algn="tl" rotWithShape="0">
                    <a:schemeClr val="dk1">
                      <a:alpha val="40000"/>
                    </a:schemeClr>
                  </a:outerShdw>
                </a:effectLst>
                <a:latin typeface="造字工房朗倩（非商用）常规体" pitchFamily="50" charset="-122"/>
                <a:ea typeface="造字工房朗倩（非商用）常规体" pitchFamily="50" charset="-122"/>
              </a:rPr>
              <a:t>15</a:t>
            </a:r>
            <a:r>
              <a:rPr lang="zh-CN" altLang="en-US" sz="1600" dirty="0">
                <a:solidFill>
                  <a:schemeClr val="tx1"/>
                </a:solidFill>
                <a:effectLst>
                  <a:outerShdw blurRad="38100" dist="19050" dir="2700000" algn="tl" rotWithShape="0">
                    <a:schemeClr val="dk1">
                      <a:alpha val="40000"/>
                    </a:schemeClr>
                  </a:outerShdw>
                </a:effectLst>
                <a:latin typeface="造字工房朗倩（非商用）常规体" pitchFamily="50" charset="-122"/>
                <a:ea typeface="造字工房朗倩（非商用）常规体" pitchFamily="50" charset="-122"/>
              </a:rPr>
              <a:t>小组</a:t>
            </a:r>
            <a:endParaRPr lang="zh-CN" altLang="en-US" sz="1600" dirty="0">
              <a:solidFill>
                <a:schemeClr val="tx1"/>
              </a:solidFill>
              <a:effectLst>
                <a:outerShdw blurRad="38100" dist="19050" dir="2700000" algn="tl" rotWithShape="0">
                  <a:schemeClr val="dk1">
                    <a:alpha val="40000"/>
                  </a:schemeClr>
                </a:outerShdw>
              </a:effectLst>
              <a:latin typeface="造字工房朗倩（非商用）常规体" pitchFamily="50" charset="-122"/>
              <a:ea typeface="造字工房朗倩（非商用）常规体" pitchFamily="50"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 name="组合 11"/>
          <p:cNvGrpSpPr/>
          <p:nvPr/>
        </p:nvGrpSpPr>
        <p:grpSpPr>
          <a:xfrm>
            <a:off x="445770" y="0"/>
            <a:ext cx="5027610" cy="1526541"/>
            <a:chOff x="639" y="0"/>
            <a:chExt cx="8813" cy="2404"/>
          </a:xfrm>
        </p:grpSpPr>
        <p:grpSp>
          <p:nvGrpSpPr>
            <p:cNvPr id="15" name="组合 14"/>
            <p:cNvGrpSpPr/>
            <p:nvPr/>
          </p:nvGrpSpPr>
          <p:grpSpPr>
            <a:xfrm rot="0">
              <a:off x="1736" y="1059"/>
              <a:ext cx="7716" cy="1065"/>
              <a:chOff x="1839058" y="967769"/>
              <a:chExt cx="3051329" cy="675443"/>
            </a:xfrm>
          </p:grpSpPr>
          <p:sp>
            <p:nvSpPr>
              <p:cNvPr id="17" name="矩形: 圆角 16"/>
              <p:cNvSpPr/>
              <p:nvPr/>
            </p:nvSpPr>
            <p:spPr>
              <a:xfrm>
                <a:off x="1839058" y="967769"/>
                <a:ext cx="3051329"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p>
                <a:pPr algn="ctr"/>
                <a:endParaRPr lang="zh-CN" altLang="en-US">
                  <a:solidFill>
                    <a:srgbClr val="00A3F8"/>
                  </a:solidFill>
                </a:endParaRPr>
              </a:p>
            </p:txBody>
          </p:sp>
          <p:sp>
            <p:nvSpPr>
              <p:cNvPr id="18" name="文本框 17"/>
              <p:cNvSpPr txBox="1"/>
              <p:nvPr/>
            </p:nvSpPr>
            <p:spPr>
              <a:xfrm>
                <a:off x="2355830" y="1044509"/>
                <a:ext cx="2457086" cy="521327"/>
              </a:xfrm>
              <a:prstGeom prst="rect">
                <a:avLst/>
              </a:prstGeom>
              <a:noFill/>
            </p:spPr>
            <p:txBody>
              <a:bodyPr wrap="square" rtlCol="0">
                <a:spAutoFit/>
              </a:bodyPr>
              <a:p>
                <a:r>
                  <a:rPr lang="en-US" altLang="zh-CN"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 </a:t>
                </a:r>
                <a:r>
                  <a:rPr lang="zh-CN" altLang="en-US"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自测</a:t>
                </a:r>
                <a:r>
                  <a:rPr lang="en-US" altLang="zh-CN"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SM</a:t>
                </a:r>
                <a:r>
                  <a:rPr lang="en-US" altLang="zh-CN"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TP</a:t>
                </a:r>
                <a:r>
                  <a:rPr lang="zh-CN" altLang="en-US"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交互</a:t>
                </a:r>
                <a:r>
                  <a:rPr lang="zh-CN" altLang="en-US"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实验</a:t>
                </a:r>
                <a:endParaRPr lang="zh-CN" altLang="en-US"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endParaRPr>
              </a:p>
            </p:txBody>
          </p:sp>
        </p:grpSp>
        <p:pic>
          <p:nvPicPr>
            <p:cNvPr id="23" name="图片 22" descr="电子邮件"/>
            <p:cNvPicPr>
              <a:picLocks noChangeAspect="1"/>
            </p:cNvPicPr>
            <p:nvPr/>
          </p:nvPicPr>
          <p:blipFill>
            <a:blip r:embed="rId1"/>
            <a:stretch>
              <a:fillRect/>
            </a:stretch>
          </p:blipFill>
          <p:spPr>
            <a:xfrm>
              <a:off x="639" y="0"/>
              <a:ext cx="2404" cy="2404"/>
            </a:xfrm>
            <a:prstGeom prst="rect">
              <a:avLst/>
            </a:prstGeom>
          </p:spPr>
        </p:pic>
      </p:grpSp>
      <p:sp>
        <p:nvSpPr>
          <p:cNvPr id="3" name="文本框 2"/>
          <p:cNvSpPr txBox="1"/>
          <p:nvPr/>
        </p:nvSpPr>
        <p:spPr>
          <a:xfrm>
            <a:off x="6020231" y="549829"/>
            <a:ext cx="5331663" cy="1445260"/>
          </a:xfrm>
          <a:prstGeom prst="rect">
            <a:avLst/>
          </a:prstGeom>
          <a:noFill/>
        </p:spPr>
        <p:txBody>
          <a:bodyPr wrap="square" rtlCol="0">
            <a:spAutoFit/>
          </a:bodyPr>
          <a:p>
            <a:r>
              <a:rPr lang="en-US" altLang="zh-CN" sz="2400" dirty="0">
                <a:latin typeface="黑体" panose="02010609060101010101" charset="-122"/>
                <a:ea typeface="黑体" panose="02010609060101010101" charset="-122"/>
              </a:rPr>
              <a:t>SMTP</a:t>
            </a:r>
            <a:r>
              <a:rPr lang="zh-CN" altLang="en-US" sz="2400" dirty="0">
                <a:latin typeface="黑体" panose="02010609060101010101" charset="-122"/>
                <a:ea typeface="黑体" panose="02010609060101010101" charset="-122"/>
              </a:rPr>
              <a:t>的命令</a:t>
            </a:r>
            <a:r>
              <a:rPr lang="en-US" altLang="zh-CN" sz="2400" dirty="0">
                <a:latin typeface="黑体" panose="02010609060101010101" charset="-122"/>
                <a:ea typeface="黑体" panose="02010609060101010101" charset="-122"/>
              </a:rPr>
              <a:t>/</a:t>
            </a:r>
            <a:r>
              <a:rPr lang="zh-CN" altLang="en-US" sz="2400" dirty="0">
                <a:latin typeface="黑体" panose="02010609060101010101" charset="-122"/>
                <a:ea typeface="黑体" panose="02010609060101010101" charset="-122"/>
              </a:rPr>
              <a:t>响应交互模式</a:t>
            </a:r>
            <a:endParaRPr lang="en-US" altLang="zh-CN" sz="2400" dirty="0">
              <a:latin typeface="黑体" panose="02010609060101010101" charset="-122"/>
              <a:ea typeface="黑体" panose="02010609060101010101" charset="-122"/>
            </a:endParaRPr>
          </a:p>
          <a:p>
            <a:endParaRPr lang="en-US" altLang="zh-CN" sz="1000" dirty="0"/>
          </a:p>
          <a:p>
            <a:pPr marL="285750" indent="-285750">
              <a:lnSpc>
                <a:spcPct val="150000"/>
              </a:lnSpc>
              <a:buFont typeface="Wingdings" panose="05000000000000000000" pitchFamily="2" charset="2"/>
              <a:buChar char="l"/>
            </a:pPr>
            <a:r>
              <a:rPr lang="zh-CN" altLang="en-US" dirty="0"/>
              <a:t>命令</a:t>
            </a:r>
            <a:r>
              <a:rPr lang="en-US" altLang="zh-CN" dirty="0"/>
              <a:t>: </a:t>
            </a:r>
            <a:r>
              <a:rPr lang="zh-CN" altLang="en-US" dirty="0"/>
              <a:t>按照</a:t>
            </a:r>
            <a:r>
              <a:rPr lang="en-US" altLang="zh-CN" dirty="0"/>
              <a:t>ASCII</a:t>
            </a:r>
            <a:r>
              <a:rPr lang="zh-CN" altLang="en-US" dirty="0"/>
              <a:t>码的表示方式，发送自解释命令。</a:t>
            </a:r>
            <a:endParaRPr lang="en-US" altLang="zh-CN" dirty="0"/>
          </a:p>
          <a:p>
            <a:pPr marL="285750" indent="-285750">
              <a:lnSpc>
                <a:spcPct val="150000"/>
              </a:lnSpc>
              <a:buFont typeface="Wingdings" panose="05000000000000000000" pitchFamily="2" charset="2"/>
              <a:buChar char="l"/>
            </a:pPr>
            <a:r>
              <a:rPr lang="zh-CN" altLang="en-US" dirty="0"/>
              <a:t>响应</a:t>
            </a:r>
            <a:r>
              <a:rPr lang="en-US" altLang="zh-CN" dirty="0"/>
              <a:t>: </a:t>
            </a:r>
            <a:r>
              <a:rPr lang="zh-CN" altLang="en-US" dirty="0"/>
              <a:t>用状态码和短语对每条命令进行回答。</a:t>
            </a:r>
            <a:endParaRPr lang="zh-CN" altLang="en-US" dirty="0"/>
          </a:p>
        </p:txBody>
      </p:sp>
      <p:pic>
        <p:nvPicPr>
          <p:cNvPr id="9" name="图片 8" descr="8VW1)[3JZLF7F~V3{JQWFUT"/>
          <p:cNvPicPr>
            <a:picLocks noChangeAspect="1"/>
          </p:cNvPicPr>
          <p:nvPr/>
        </p:nvPicPr>
        <p:blipFill>
          <a:blip r:embed="rId2"/>
          <a:stretch>
            <a:fillRect/>
          </a:stretch>
        </p:blipFill>
        <p:spPr>
          <a:xfrm>
            <a:off x="1184910" y="2077085"/>
            <a:ext cx="3935095" cy="4182745"/>
          </a:xfrm>
          <a:prstGeom prst="rect">
            <a:avLst/>
          </a:prstGeom>
        </p:spPr>
      </p:pic>
      <p:pic>
        <p:nvPicPr>
          <p:cNvPr id="10" name="图片 9" descr="KC9V`SRIHD)`{DJNJ1]W]]9"/>
          <p:cNvPicPr>
            <a:picLocks noChangeAspect="1"/>
          </p:cNvPicPr>
          <p:nvPr/>
        </p:nvPicPr>
        <p:blipFill>
          <a:blip r:embed="rId3"/>
          <a:stretch>
            <a:fillRect/>
          </a:stretch>
        </p:blipFill>
        <p:spPr>
          <a:xfrm>
            <a:off x="5950585" y="2110740"/>
            <a:ext cx="4567555" cy="41490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 name="组合 5"/>
          <p:cNvGrpSpPr/>
          <p:nvPr/>
        </p:nvGrpSpPr>
        <p:grpSpPr>
          <a:xfrm>
            <a:off x="7253605" y="417830"/>
            <a:ext cx="4374515" cy="626745"/>
            <a:chOff x="10641" y="1175"/>
            <a:chExt cx="6889" cy="987"/>
          </a:xfrm>
        </p:grpSpPr>
        <p:sp>
          <p:nvSpPr>
            <p:cNvPr id="5" name="圆角矩形 4"/>
            <p:cNvSpPr/>
            <p:nvPr/>
          </p:nvSpPr>
          <p:spPr>
            <a:xfrm>
              <a:off x="10664" y="1175"/>
              <a:ext cx="6866" cy="98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7" name="文本框 6"/>
            <p:cNvSpPr txBox="1"/>
            <p:nvPr/>
          </p:nvSpPr>
          <p:spPr>
            <a:xfrm>
              <a:off x="10641" y="1302"/>
              <a:ext cx="6889" cy="822"/>
            </a:xfrm>
            <a:prstGeom prst="rect">
              <a:avLst/>
            </a:prstGeom>
            <a:noFill/>
          </p:spPr>
          <p:txBody>
            <a:bodyPr wrap="square" rtlCol="0">
              <a:spAutoFit/>
            </a:bodyPr>
            <a:p>
              <a:r>
                <a:rPr lang="zh-CN" altLang="en-US" sz="2800" b="1">
                  <a:solidFill>
                    <a:schemeClr val="tx1"/>
                  </a:solidFill>
                  <a:effectLst>
                    <a:outerShdw blurRad="38100" dist="19050" dir="2700000" algn="tl" rotWithShape="0">
                      <a:schemeClr val="dk1">
                        <a:alpha val="40000"/>
                      </a:schemeClr>
                    </a:outerShdw>
                  </a:effectLst>
                </a:rPr>
                <a:t>握手</a:t>
              </a:r>
              <a:r>
                <a:rPr lang="en-US" altLang="zh-CN" sz="2800" b="1">
                  <a:solidFill>
                    <a:schemeClr val="tx1"/>
                  </a:solidFill>
                  <a:effectLst>
                    <a:outerShdw blurRad="38100" dist="19050" dir="2700000" algn="tl" rotWithShape="0">
                      <a:schemeClr val="dk1">
                        <a:alpha val="40000"/>
                      </a:schemeClr>
                    </a:outerShdw>
                  </a:effectLst>
                </a:rPr>
                <a:t>→</a:t>
              </a:r>
              <a:r>
                <a:rPr lang="zh-CN" altLang="en-US" sz="2800" b="1">
                  <a:solidFill>
                    <a:schemeClr val="tx1"/>
                  </a:solidFill>
                  <a:effectLst>
                    <a:outerShdw blurRad="38100" dist="19050" dir="2700000" algn="tl" rotWithShape="0">
                      <a:schemeClr val="dk1">
                        <a:alpha val="40000"/>
                      </a:schemeClr>
                    </a:outerShdw>
                  </a:effectLst>
                </a:rPr>
                <a:t>报文传输</a:t>
              </a:r>
              <a:r>
                <a:rPr lang="en-US" altLang="zh-CN" sz="2800" b="1">
                  <a:solidFill>
                    <a:schemeClr val="tx1"/>
                  </a:solidFill>
                  <a:effectLst>
                    <a:outerShdw blurRad="38100" dist="19050" dir="2700000" algn="tl" rotWithShape="0">
                      <a:schemeClr val="dk1">
                        <a:alpha val="40000"/>
                      </a:schemeClr>
                    </a:outerShdw>
                  </a:effectLst>
                </a:rPr>
                <a:t>→</a:t>
              </a:r>
              <a:r>
                <a:rPr lang="zh-CN" altLang="en-US" sz="2800" b="1">
                  <a:solidFill>
                    <a:schemeClr val="tx1"/>
                  </a:solidFill>
                  <a:effectLst>
                    <a:outerShdw blurRad="38100" dist="19050" dir="2700000" algn="tl" rotWithShape="0">
                      <a:schemeClr val="dk1">
                        <a:alpha val="40000"/>
                      </a:schemeClr>
                    </a:outerShdw>
                  </a:effectLst>
                </a:rPr>
                <a:t>关闭连接</a:t>
              </a:r>
              <a:endParaRPr lang="zh-CN" altLang="en-US" sz="2800" b="1">
                <a:solidFill>
                  <a:schemeClr val="tx1"/>
                </a:solidFill>
                <a:effectLst>
                  <a:outerShdw blurRad="38100" dist="19050" dir="2700000" algn="tl" rotWithShape="0">
                    <a:schemeClr val="dk1">
                      <a:alpha val="40000"/>
                    </a:schemeClr>
                  </a:outerShdw>
                </a:effectLst>
              </a:endParaRPr>
            </a:p>
          </p:txBody>
        </p:sp>
      </p:grpSp>
      <p:sp>
        <p:nvSpPr>
          <p:cNvPr id="11" name="文本框 10"/>
          <p:cNvSpPr txBox="1"/>
          <p:nvPr/>
        </p:nvSpPr>
        <p:spPr>
          <a:xfrm>
            <a:off x="589915" y="470535"/>
            <a:ext cx="4266565" cy="645160"/>
          </a:xfrm>
          <a:prstGeom prst="rect">
            <a:avLst/>
          </a:prstGeom>
          <a:noFill/>
        </p:spPr>
        <p:txBody>
          <a:bodyPr wrap="square">
            <a:spAutoFit/>
          </a:bodyPr>
          <a:p>
            <a:pPr marL="342900" indent="-342900">
              <a:lnSpc>
                <a:spcPct val="150000"/>
              </a:lnSpc>
              <a:buClr>
                <a:srgbClr val="009FF6"/>
              </a:buClr>
              <a:buFont typeface="Wingdings" panose="05000000000000000000" pitchFamily="2" charset="2"/>
              <a:buChar char="p"/>
            </a:pPr>
            <a:r>
              <a:rPr kumimoji="1" lang="zh-CN" altLang="en-US" sz="2400" b="1" dirty="0">
                <a:latin typeface="Times New Roman" panose="02020603050405020304" pitchFamily="18" charset="0"/>
                <a:ea typeface="思源黑体 CN Normal" panose="020B0400000000000000" pitchFamily="34" charset="-122"/>
                <a:cs typeface="Times New Roman" panose="02020603050405020304" pitchFamily="18" charset="0"/>
              </a:rPr>
              <a:t>准备</a:t>
            </a:r>
            <a:r>
              <a:rPr kumimoji="1" lang="zh-CN" altLang="en-US" sz="2400" b="1" dirty="0">
                <a:latin typeface="Times New Roman" panose="02020603050405020304" pitchFamily="18" charset="0"/>
                <a:ea typeface="思源黑体 CN Normal" panose="020B0400000000000000" pitchFamily="34" charset="-122"/>
                <a:cs typeface="Times New Roman" panose="02020603050405020304" pitchFamily="18" charset="0"/>
              </a:rPr>
              <a:t>阶段</a:t>
            </a:r>
            <a:endParaRPr kumimoji="1" lang="zh-CN" altLang="en-US" sz="2400" b="1"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12" name="文本框 11"/>
          <p:cNvSpPr txBox="1"/>
          <p:nvPr/>
        </p:nvSpPr>
        <p:spPr>
          <a:xfrm>
            <a:off x="683260" y="1323340"/>
            <a:ext cx="10592435" cy="706755"/>
          </a:xfrm>
          <a:prstGeom prst="rect">
            <a:avLst/>
          </a:prstGeom>
          <a:noFill/>
        </p:spPr>
        <p:txBody>
          <a:bodyPr wrap="square" rtlCol="0" anchor="t">
            <a:spAutoFit/>
          </a:bodyPr>
          <a:p>
            <a:r>
              <a:rPr lang="zh-CN" altLang="en-US" sz="2000" dirty="0">
                <a:sym typeface="+mn-ea"/>
              </a:rPr>
              <a:t>获取邮件服务器授权密码（以</a:t>
            </a:r>
            <a:r>
              <a:rPr lang="en-US" altLang="zh-CN" sz="2000" dirty="0">
                <a:sym typeface="+mn-ea"/>
              </a:rPr>
              <a:t>163</a:t>
            </a:r>
            <a:r>
              <a:rPr lang="zh-CN" altLang="en-US" sz="2000" dirty="0">
                <a:sym typeface="+mn-ea"/>
              </a:rPr>
              <a:t>邮箱为例）。进入邮件客户端设置开启</a:t>
            </a:r>
            <a:r>
              <a:rPr lang="en-US" altLang="zh-CN" sz="2000" dirty="0">
                <a:sym typeface="+mn-ea"/>
              </a:rPr>
              <a:t>SMTP</a:t>
            </a:r>
            <a:r>
              <a:rPr lang="zh-CN" altLang="en-US" sz="2000" dirty="0">
                <a:sym typeface="+mn-ea"/>
              </a:rPr>
              <a:t>服务，并得到唯一授权码。</a:t>
            </a:r>
            <a:endParaRPr lang="zh-CN" altLang="en-US" sz="2000" dirty="0">
              <a:sym typeface="+mn-ea"/>
            </a:endParaRPr>
          </a:p>
        </p:txBody>
      </p:sp>
      <p:pic>
        <p:nvPicPr>
          <p:cNvPr id="13" name="图片 12"/>
          <p:cNvPicPr>
            <a:picLocks noChangeAspect="1"/>
          </p:cNvPicPr>
          <p:nvPr/>
        </p:nvPicPr>
        <p:blipFill rotWithShape="1">
          <a:blip r:embed="rId1"/>
          <a:srcRect l="14333" t="38519" r="46249" b="46519"/>
          <a:stretch>
            <a:fillRect/>
          </a:stretch>
        </p:blipFill>
        <p:spPr>
          <a:xfrm>
            <a:off x="763270" y="2089785"/>
            <a:ext cx="6018995" cy="1285240"/>
          </a:xfrm>
          <a:prstGeom prst="rect">
            <a:avLst/>
          </a:prstGeom>
        </p:spPr>
      </p:pic>
      <p:sp>
        <p:nvSpPr>
          <p:cNvPr id="14" name="文本框 13"/>
          <p:cNvSpPr txBox="1"/>
          <p:nvPr/>
        </p:nvSpPr>
        <p:spPr>
          <a:xfrm>
            <a:off x="683260" y="3862705"/>
            <a:ext cx="4266565" cy="645160"/>
          </a:xfrm>
          <a:prstGeom prst="rect">
            <a:avLst/>
          </a:prstGeom>
          <a:noFill/>
        </p:spPr>
        <p:txBody>
          <a:bodyPr wrap="square">
            <a:spAutoFit/>
          </a:bodyPr>
          <a:p>
            <a:pPr marL="342900" indent="-342900">
              <a:lnSpc>
                <a:spcPct val="150000"/>
              </a:lnSpc>
              <a:buClr>
                <a:srgbClr val="009FF6"/>
              </a:buClr>
              <a:buFont typeface="Wingdings" panose="05000000000000000000" pitchFamily="2" charset="2"/>
              <a:buChar char="p"/>
            </a:pPr>
            <a:r>
              <a:rPr kumimoji="1" lang="zh-CN" altLang="en-US" sz="2400" b="1" dirty="0">
                <a:latin typeface="Times New Roman" panose="02020603050405020304" pitchFamily="18" charset="0"/>
                <a:ea typeface="思源黑体 CN Normal" panose="020B0400000000000000" pitchFamily="34" charset="-122"/>
                <a:cs typeface="Times New Roman" panose="02020603050405020304" pitchFamily="18" charset="0"/>
              </a:rPr>
              <a:t>握手</a:t>
            </a:r>
            <a:endParaRPr kumimoji="1" lang="zh-CN" altLang="en-US" sz="2400" b="1"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15" name="文本框 14"/>
          <p:cNvSpPr txBox="1"/>
          <p:nvPr/>
        </p:nvSpPr>
        <p:spPr>
          <a:xfrm>
            <a:off x="683260" y="4735830"/>
            <a:ext cx="10592435" cy="398780"/>
          </a:xfrm>
          <a:prstGeom prst="rect">
            <a:avLst/>
          </a:prstGeom>
          <a:noFill/>
        </p:spPr>
        <p:txBody>
          <a:bodyPr wrap="square" rtlCol="0" anchor="t">
            <a:spAutoFit/>
          </a:bodyPr>
          <a:p>
            <a:r>
              <a:rPr lang="zh-CN" altLang="en-US" sz="2000" dirty="0">
                <a:sym typeface="+mn-ea"/>
              </a:rPr>
              <a:t>开启</a:t>
            </a:r>
            <a:r>
              <a:rPr lang="en-US" altLang="zh-CN" sz="2000" dirty="0">
                <a:sym typeface="+mn-ea"/>
              </a:rPr>
              <a:t>telnet</a:t>
            </a:r>
            <a:r>
              <a:rPr lang="zh-CN" altLang="en-US" sz="2000" dirty="0">
                <a:sym typeface="+mn-ea"/>
              </a:rPr>
              <a:t>，并尝试通过端口</a:t>
            </a:r>
            <a:r>
              <a:rPr lang="en-US" altLang="zh-CN" sz="2000" dirty="0">
                <a:sym typeface="+mn-ea"/>
              </a:rPr>
              <a:t>25</a:t>
            </a:r>
            <a:r>
              <a:rPr lang="zh-CN" altLang="en-US" sz="2000" dirty="0">
                <a:sym typeface="+mn-ea"/>
              </a:rPr>
              <a:t>连接</a:t>
            </a:r>
            <a:r>
              <a:rPr lang="en-US" altLang="zh-CN" sz="2000" dirty="0">
                <a:sym typeface="+mn-ea"/>
              </a:rPr>
              <a:t>stmp.163.com</a:t>
            </a:r>
            <a:r>
              <a:rPr lang="zh-CN" altLang="en-US" sz="2000" dirty="0">
                <a:sym typeface="+mn-ea"/>
              </a:rPr>
              <a:t>。</a:t>
            </a:r>
            <a:r>
              <a:rPr lang="en-US" altLang="zh-CN" sz="2000" b="1" dirty="0">
                <a:solidFill>
                  <a:srgbClr val="FF0000"/>
                </a:solidFill>
                <a:effectLst>
                  <a:outerShdw blurRad="38100" dist="25400" dir="5400000" algn="ctr" rotWithShape="0">
                    <a:srgbClr val="6E747A">
                      <a:alpha val="43000"/>
                    </a:srgbClr>
                  </a:outerShdw>
                </a:effectLst>
                <a:sym typeface="+mn-ea"/>
              </a:rPr>
              <a:t>telnet stmp.163.com 25</a:t>
            </a:r>
            <a:endParaRPr lang="en-US" altLang="zh-CN" sz="2000" b="1" dirty="0">
              <a:solidFill>
                <a:srgbClr val="FF0000"/>
              </a:solidFill>
              <a:effectLst>
                <a:outerShdw blurRad="38100" dist="25400" dir="5400000" algn="ctr" rotWithShape="0">
                  <a:srgbClr val="6E747A">
                    <a:alpha val="43000"/>
                  </a:srgbClr>
                </a:outerShdw>
              </a:effectLst>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par>
                                <p:cTn id="15" presetID="53" presetClass="entr" presetSubtype="16"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ppt_w</p:attrName>
                                        </p:attrNameLst>
                                      </p:cBhvr>
                                      <p:tavLst>
                                        <p:tav tm="0">
                                          <p:val>
                                            <p:fltVal val="0"/>
                                          </p:val>
                                        </p:tav>
                                        <p:tav tm="100000">
                                          <p:val>
                                            <p:strVal val="#ppt_w"/>
                                          </p:val>
                                        </p:tav>
                                      </p:tavLst>
                                    </p:anim>
                                    <p:anim calcmode="lin" valueType="num">
                                      <p:cBhvr>
                                        <p:cTn id="18" dur="500" fill="hold"/>
                                        <p:tgtEl>
                                          <p:spTgt spid="13"/>
                                        </p:tgtEl>
                                        <p:attrNameLst>
                                          <p:attrName>ppt_h</p:attrName>
                                        </p:attrNameLst>
                                      </p:cBhvr>
                                      <p:tavLst>
                                        <p:tav tm="0">
                                          <p:val>
                                            <p:fltVal val="0"/>
                                          </p:val>
                                        </p:tav>
                                        <p:tav tm="100000">
                                          <p:val>
                                            <p:strVal val="#ppt_h"/>
                                          </p:val>
                                        </p:tav>
                                      </p:tavLst>
                                    </p:anim>
                                    <p:animEffect transition="in" filter="fade">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p:cTn id="24" dur="500" fill="hold"/>
                                        <p:tgtEl>
                                          <p:spTgt spid="14"/>
                                        </p:tgtEl>
                                        <p:attrNameLst>
                                          <p:attrName>ppt_w</p:attrName>
                                        </p:attrNameLst>
                                      </p:cBhvr>
                                      <p:tavLst>
                                        <p:tav tm="0">
                                          <p:val>
                                            <p:fltVal val="0"/>
                                          </p:val>
                                        </p:tav>
                                        <p:tav tm="100000">
                                          <p:val>
                                            <p:strVal val="#ppt_w"/>
                                          </p:val>
                                        </p:tav>
                                      </p:tavLst>
                                    </p:anim>
                                    <p:anim calcmode="lin" valueType="num">
                                      <p:cBhvr>
                                        <p:cTn id="25" dur="500" fill="hold"/>
                                        <p:tgtEl>
                                          <p:spTgt spid="14"/>
                                        </p:tgtEl>
                                        <p:attrNameLst>
                                          <p:attrName>ppt_h</p:attrName>
                                        </p:attrNameLst>
                                      </p:cBhvr>
                                      <p:tavLst>
                                        <p:tav tm="0">
                                          <p:val>
                                            <p:fltVal val="0"/>
                                          </p:val>
                                        </p:tav>
                                        <p:tav tm="100000">
                                          <p:val>
                                            <p:strVal val="#ppt_h"/>
                                          </p:val>
                                        </p:tav>
                                      </p:tavLst>
                                    </p:anim>
                                    <p:animEffect transition="in" filter="fade">
                                      <p:cBhvr>
                                        <p:cTn id="26" dur="500"/>
                                        <p:tgtEl>
                                          <p:spTgt spid="14"/>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animEffect transition="in" filter="fade">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2" grpId="0"/>
      <p:bldP spid="12" grpId="1"/>
      <p:bldP spid="15" grpId="0"/>
      <p:bldP spid="15"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文本框 13"/>
          <p:cNvSpPr txBox="1"/>
          <p:nvPr/>
        </p:nvSpPr>
        <p:spPr>
          <a:xfrm>
            <a:off x="663575" y="398780"/>
            <a:ext cx="4266565" cy="645160"/>
          </a:xfrm>
          <a:prstGeom prst="rect">
            <a:avLst/>
          </a:prstGeom>
          <a:noFill/>
        </p:spPr>
        <p:txBody>
          <a:bodyPr wrap="square">
            <a:spAutoFit/>
          </a:bodyPr>
          <a:p>
            <a:pPr marL="342900" indent="-342900">
              <a:lnSpc>
                <a:spcPct val="150000"/>
              </a:lnSpc>
              <a:buClr>
                <a:srgbClr val="009FF6"/>
              </a:buClr>
              <a:buFont typeface="Wingdings" panose="05000000000000000000" pitchFamily="2" charset="2"/>
              <a:buChar char="p"/>
            </a:pPr>
            <a:r>
              <a:rPr kumimoji="1" lang="zh-CN" altLang="en-US" sz="2400" b="1" dirty="0">
                <a:latin typeface="Times New Roman" panose="02020603050405020304" pitchFamily="18" charset="0"/>
                <a:ea typeface="思源黑体 CN Normal" panose="020B0400000000000000" pitchFamily="34" charset="-122"/>
                <a:cs typeface="Times New Roman" panose="02020603050405020304" pitchFamily="18" charset="0"/>
              </a:rPr>
              <a:t>握手</a:t>
            </a:r>
            <a:endParaRPr kumimoji="1" lang="zh-CN" altLang="en-US" sz="2400" b="1"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nvGrpSpPr>
          <p:cNvPr id="2" name="组合 1"/>
          <p:cNvGrpSpPr/>
          <p:nvPr/>
        </p:nvGrpSpPr>
        <p:grpSpPr>
          <a:xfrm>
            <a:off x="2820035" y="1153795"/>
            <a:ext cx="6019800" cy="5365115"/>
            <a:chOff x="4441" y="1817"/>
            <a:chExt cx="9480" cy="8449"/>
          </a:xfrm>
        </p:grpSpPr>
        <p:sp>
          <p:nvSpPr>
            <p:cNvPr id="4" name="矩形 3"/>
            <p:cNvSpPr/>
            <p:nvPr/>
          </p:nvSpPr>
          <p:spPr>
            <a:xfrm>
              <a:off x="4441" y="1817"/>
              <a:ext cx="1693" cy="10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b="1"/>
                <a:t>客户</a:t>
              </a:r>
              <a:endParaRPr lang="zh-CN" altLang="en-US" b="1"/>
            </a:p>
          </p:txBody>
        </p:sp>
        <p:sp>
          <p:nvSpPr>
            <p:cNvPr id="5" name="矩形 4"/>
            <p:cNvSpPr/>
            <p:nvPr/>
          </p:nvSpPr>
          <p:spPr>
            <a:xfrm>
              <a:off x="12229" y="1817"/>
              <a:ext cx="1693" cy="1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t>服务器</a:t>
              </a:r>
              <a:endParaRPr lang="zh-CN" altLang="en-US" b="1"/>
            </a:p>
          </p:txBody>
        </p:sp>
        <p:sp>
          <p:nvSpPr>
            <p:cNvPr id="6" name="下箭头 5"/>
            <p:cNvSpPr/>
            <p:nvPr/>
          </p:nvSpPr>
          <p:spPr>
            <a:xfrm>
              <a:off x="5192" y="2868"/>
              <a:ext cx="119" cy="7398"/>
            </a:xfrm>
            <a:prstGeom prst="downArrow">
              <a:avLst>
                <a:gd name="adj1" fmla="val 50000"/>
                <a:gd name="adj2" fmla="val 642016"/>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7" name="下箭头 6"/>
            <p:cNvSpPr/>
            <p:nvPr/>
          </p:nvSpPr>
          <p:spPr>
            <a:xfrm>
              <a:off x="13016" y="2868"/>
              <a:ext cx="119" cy="7398"/>
            </a:xfrm>
            <a:prstGeom prst="downArrow">
              <a:avLst>
                <a:gd name="adj1" fmla="val 50000"/>
                <a:gd name="adj2" fmla="val 958823"/>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 name="组合 2"/>
          <p:cNvGrpSpPr/>
          <p:nvPr/>
        </p:nvGrpSpPr>
        <p:grpSpPr>
          <a:xfrm>
            <a:off x="3408680" y="2014220"/>
            <a:ext cx="8532495" cy="697865"/>
            <a:chOff x="5368" y="3172"/>
            <a:chExt cx="13437" cy="1099"/>
          </a:xfrm>
        </p:grpSpPr>
        <p:sp>
          <p:nvSpPr>
            <p:cNvPr id="9" name="左箭头 8"/>
            <p:cNvSpPr/>
            <p:nvPr/>
          </p:nvSpPr>
          <p:spPr>
            <a:xfrm rot="21120000">
              <a:off x="5368" y="3387"/>
              <a:ext cx="7513" cy="884"/>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a:t>220</a:t>
              </a:r>
              <a:r>
                <a:rPr lang="zh-CN" altLang="en-US"/>
                <a:t>，服务</a:t>
              </a:r>
              <a:r>
                <a:rPr lang="zh-CN" altLang="en-US"/>
                <a:t>就绪</a:t>
              </a:r>
              <a:endParaRPr lang="zh-CN" altLang="en-US"/>
            </a:p>
          </p:txBody>
        </p:sp>
        <p:sp>
          <p:nvSpPr>
            <p:cNvPr id="15" name="文本框 14"/>
            <p:cNvSpPr txBox="1"/>
            <p:nvPr/>
          </p:nvSpPr>
          <p:spPr>
            <a:xfrm>
              <a:off x="13237" y="3172"/>
              <a:ext cx="5568" cy="580"/>
            </a:xfrm>
            <a:prstGeom prst="rect">
              <a:avLst/>
            </a:prstGeom>
            <a:noFill/>
          </p:spPr>
          <p:txBody>
            <a:bodyPr wrap="none" rtlCol="0">
              <a:spAutoFit/>
            </a:bodyPr>
            <a:p>
              <a:pPr algn="l"/>
              <a:r>
                <a:rPr lang="zh-CN" altLang="en-US" b="1" dirty="0">
                  <a:solidFill>
                    <a:srgbClr val="FF0000"/>
                  </a:solidFill>
                  <a:sym typeface="+mn-ea"/>
                </a:rPr>
                <a:t>当出现</a:t>
              </a:r>
              <a:r>
                <a:rPr lang="en-US" altLang="zh-CN" b="1" dirty="0">
                  <a:solidFill>
                    <a:srgbClr val="FF0000"/>
                  </a:solidFill>
                  <a:sym typeface="+mn-ea"/>
                </a:rPr>
                <a:t>220</a:t>
              </a:r>
              <a:r>
                <a:rPr lang="zh-CN" altLang="en-US" b="1" dirty="0">
                  <a:solidFill>
                    <a:srgbClr val="FF0000"/>
                  </a:solidFill>
                  <a:sym typeface="+mn-ea"/>
                </a:rPr>
                <a:t>响应时，表明成功连通</a:t>
              </a:r>
              <a:endParaRPr lang="zh-CN" altLang="en-US" b="1" dirty="0">
                <a:solidFill>
                  <a:srgbClr val="FF0000"/>
                </a:solidFill>
                <a:sym typeface="+mn-ea"/>
              </a:endParaRPr>
            </a:p>
          </p:txBody>
        </p:sp>
      </p:grpSp>
      <p:grpSp>
        <p:nvGrpSpPr>
          <p:cNvPr id="8" name="组合 7"/>
          <p:cNvGrpSpPr/>
          <p:nvPr/>
        </p:nvGrpSpPr>
        <p:grpSpPr>
          <a:xfrm>
            <a:off x="495935" y="2182495"/>
            <a:ext cx="7768590" cy="1193165"/>
            <a:chOff x="781" y="3437"/>
            <a:chExt cx="12234" cy="1879"/>
          </a:xfrm>
        </p:grpSpPr>
        <p:sp>
          <p:nvSpPr>
            <p:cNvPr id="11" name="左箭头 10"/>
            <p:cNvSpPr/>
            <p:nvPr/>
          </p:nvSpPr>
          <p:spPr>
            <a:xfrm rot="180000" flipH="1">
              <a:off x="5383" y="4532"/>
              <a:ext cx="7633" cy="784"/>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a:t>HELO: host</a:t>
              </a:r>
              <a:endParaRPr lang="en-US" altLang="zh-CN"/>
            </a:p>
          </p:txBody>
        </p:sp>
        <p:sp>
          <p:nvSpPr>
            <p:cNvPr id="17" name="文本框 16"/>
            <p:cNvSpPr txBox="1"/>
            <p:nvPr/>
          </p:nvSpPr>
          <p:spPr>
            <a:xfrm>
              <a:off x="781" y="3437"/>
              <a:ext cx="4251" cy="1016"/>
            </a:xfrm>
            <a:prstGeom prst="rect">
              <a:avLst/>
            </a:prstGeom>
            <a:noFill/>
          </p:spPr>
          <p:txBody>
            <a:bodyPr wrap="square" rtlCol="0" anchor="t">
              <a:spAutoFit/>
            </a:bodyPr>
            <a:p>
              <a:r>
                <a:rPr lang="zh-CN" altLang="en-US" b="1" dirty="0">
                  <a:solidFill>
                    <a:srgbClr val="FF0000"/>
                  </a:solidFill>
                  <a:sym typeface="+mn-ea"/>
                </a:rPr>
                <a:t>向服务器发送</a:t>
              </a:r>
              <a:r>
                <a:rPr lang="en-US" altLang="zh-CN" b="1" dirty="0">
                  <a:solidFill>
                    <a:srgbClr val="FF0000"/>
                  </a:solidFill>
                  <a:sym typeface="+mn-ea"/>
                </a:rPr>
                <a:t>HELO</a:t>
              </a:r>
              <a:r>
                <a:rPr lang="zh-CN" altLang="en-US" b="1" dirty="0">
                  <a:solidFill>
                    <a:srgbClr val="FF0000"/>
                  </a:solidFill>
                  <a:sym typeface="+mn-ea"/>
                </a:rPr>
                <a:t>命令表明身份</a:t>
              </a:r>
              <a:endParaRPr lang="zh-CN" altLang="en-US" b="1" dirty="0">
                <a:solidFill>
                  <a:srgbClr val="FF0000"/>
                </a:solidFill>
                <a:sym typeface="+mn-ea"/>
              </a:endParaRPr>
            </a:p>
          </p:txBody>
        </p:sp>
      </p:grpSp>
      <p:grpSp>
        <p:nvGrpSpPr>
          <p:cNvPr id="19" name="组合 18"/>
          <p:cNvGrpSpPr/>
          <p:nvPr/>
        </p:nvGrpSpPr>
        <p:grpSpPr>
          <a:xfrm>
            <a:off x="3340100" y="3502025"/>
            <a:ext cx="8460105" cy="1945640"/>
            <a:chOff x="5260" y="5515"/>
            <a:chExt cx="13323" cy="3064"/>
          </a:xfrm>
        </p:grpSpPr>
        <p:sp>
          <p:nvSpPr>
            <p:cNvPr id="10" name="左箭头 9"/>
            <p:cNvSpPr/>
            <p:nvPr/>
          </p:nvSpPr>
          <p:spPr>
            <a:xfrm rot="21180000">
              <a:off x="5260" y="5645"/>
              <a:ext cx="7633" cy="809"/>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502 ERROR</a:t>
              </a:r>
              <a:endParaRPr lang="en-US"/>
            </a:p>
          </p:txBody>
        </p:sp>
        <p:sp>
          <p:nvSpPr>
            <p:cNvPr id="12" name="左箭头 11"/>
            <p:cNvSpPr/>
            <p:nvPr/>
          </p:nvSpPr>
          <p:spPr>
            <a:xfrm rot="180000" flipH="1">
              <a:off x="5486" y="6633"/>
              <a:ext cx="7633" cy="784"/>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a:t>HELO: host</a:t>
              </a:r>
              <a:endParaRPr lang="en-US" altLang="zh-CN"/>
            </a:p>
          </p:txBody>
        </p:sp>
        <p:sp>
          <p:nvSpPr>
            <p:cNvPr id="13" name="左箭头 12"/>
            <p:cNvSpPr/>
            <p:nvPr/>
          </p:nvSpPr>
          <p:spPr>
            <a:xfrm rot="21180000">
              <a:off x="5389" y="7771"/>
              <a:ext cx="7633" cy="809"/>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250 OK</a:t>
              </a:r>
              <a:endParaRPr lang="en-US"/>
            </a:p>
          </p:txBody>
        </p:sp>
        <p:sp>
          <p:nvSpPr>
            <p:cNvPr id="18" name="文本框 17"/>
            <p:cNvSpPr txBox="1"/>
            <p:nvPr/>
          </p:nvSpPr>
          <p:spPr>
            <a:xfrm>
              <a:off x="13237" y="5515"/>
              <a:ext cx="5347" cy="1452"/>
            </a:xfrm>
            <a:prstGeom prst="rect">
              <a:avLst/>
            </a:prstGeom>
            <a:noFill/>
          </p:spPr>
          <p:txBody>
            <a:bodyPr wrap="square" rtlCol="0">
              <a:spAutoFit/>
            </a:bodyPr>
            <a:p>
              <a:pPr algn="l"/>
              <a:r>
                <a:rPr lang="zh-CN" altLang="en-US" b="1" dirty="0">
                  <a:solidFill>
                    <a:srgbClr val="FF0000"/>
                  </a:solidFill>
                  <a:sym typeface="+mn-ea"/>
                </a:rPr>
                <a:t>由于网络连接不稳定，可能会出现服务器没能正确接收命令的情况</a:t>
              </a:r>
              <a:endParaRPr lang="zh-CN" altLang="en-US" b="1" dirty="0">
                <a:solidFill>
                  <a:srgbClr val="FF0000"/>
                </a:solidFill>
                <a:sym typeface="+mn-ea"/>
              </a:endParaRPr>
            </a:p>
          </p:txBody>
        </p:sp>
      </p:grpSp>
      <p:grpSp>
        <p:nvGrpSpPr>
          <p:cNvPr id="22" name="组合 21"/>
          <p:cNvGrpSpPr/>
          <p:nvPr/>
        </p:nvGrpSpPr>
        <p:grpSpPr>
          <a:xfrm>
            <a:off x="501015" y="5527675"/>
            <a:ext cx="7828915" cy="645160"/>
            <a:chOff x="789" y="8705"/>
            <a:chExt cx="12329" cy="1016"/>
          </a:xfrm>
        </p:grpSpPr>
        <p:sp>
          <p:nvSpPr>
            <p:cNvPr id="16" name="左箭头 15"/>
            <p:cNvSpPr/>
            <p:nvPr/>
          </p:nvSpPr>
          <p:spPr>
            <a:xfrm rot="180000" flipH="1">
              <a:off x="5486" y="8904"/>
              <a:ext cx="7633" cy="784"/>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a:t>AUTH LOGIN</a:t>
              </a:r>
              <a:endParaRPr lang="en-US" altLang="zh-CN"/>
            </a:p>
          </p:txBody>
        </p:sp>
        <p:sp>
          <p:nvSpPr>
            <p:cNvPr id="20" name="文本框 19"/>
            <p:cNvSpPr txBox="1"/>
            <p:nvPr/>
          </p:nvSpPr>
          <p:spPr>
            <a:xfrm>
              <a:off x="789" y="8705"/>
              <a:ext cx="4243" cy="1016"/>
            </a:xfrm>
            <a:prstGeom prst="rect">
              <a:avLst/>
            </a:prstGeom>
            <a:noFill/>
          </p:spPr>
          <p:txBody>
            <a:bodyPr wrap="square" rtlCol="0">
              <a:spAutoFit/>
            </a:bodyPr>
            <a:p>
              <a:pPr algn="l"/>
              <a:r>
                <a:rPr lang="zh-CN" altLang="en-US" b="1" dirty="0">
                  <a:solidFill>
                    <a:srgbClr val="FF0000"/>
                  </a:solidFill>
                  <a:sym typeface="+mn-ea"/>
                </a:rPr>
                <a:t>使用</a:t>
              </a:r>
              <a:r>
                <a:rPr lang="en-US" altLang="zh-CN" b="1" dirty="0">
                  <a:solidFill>
                    <a:srgbClr val="FF0000"/>
                  </a:solidFill>
                  <a:sym typeface="+mn-ea"/>
                </a:rPr>
                <a:t>AUTH</a:t>
              </a:r>
              <a:r>
                <a:rPr lang="zh-CN" altLang="en-US" b="1" dirty="0">
                  <a:solidFill>
                    <a:srgbClr val="FF0000"/>
                  </a:solidFill>
                  <a:sym typeface="+mn-ea"/>
                </a:rPr>
                <a:t>命令请求登录邮件服务器</a:t>
              </a:r>
              <a:endParaRPr lang="zh-CN" altLang="en-US" b="1" dirty="0">
                <a:solidFill>
                  <a:srgbClr val="FF0000"/>
                </a:solidFill>
                <a:sym typeface="+mn-ea"/>
              </a:endParaRPr>
            </a:p>
          </p:txBody>
        </p:sp>
      </p:grpSp>
      <p:pic>
        <p:nvPicPr>
          <p:cNvPr id="21" name="图片 20"/>
          <p:cNvPicPr>
            <a:picLocks noChangeAspect="1"/>
          </p:cNvPicPr>
          <p:nvPr/>
        </p:nvPicPr>
        <p:blipFill rotWithShape="1">
          <a:blip r:embed="rId1"/>
          <a:srcRect r="17096" b="69940"/>
          <a:stretch>
            <a:fillRect/>
          </a:stretch>
        </p:blipFill>
        <p:spPr>
          <a:xfrm>
            <a:off x="1330960" y="2182495"/>
            <a:ext cx="9988550" cy="24390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animEffect transition="in" filter="fad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p:cTn id="34" dur="500" fill="hold"/>
                                        <p:tgtEl>
                                          <p:spTgt spid="19"/>
                                        </p:tgtEl>
                                        <p:attrNameLst>
                                          <p:attrName>ppt_w</p:attrName>
                                        </p:attrNameLst>
                                      </p:cBhvr>
                                      <p:tavLst>
                                        <p:tav tm="0">
                                          <p:val>
                                            <p:fltVal val="0"/>
                                          </p:val>
                                        </p:tav>
                                        <p:tav tm="100000">
                                          <p:val>
                                            <p:strVal val="#ppt_w"/>
                                          </p:val>
                                        </p:tav>
                                      </p:tavLst>
                                    </p:anim>
                                    <p:anim calcmode="lin" valueType="num">
                                      <p:cBhvr>
                                        <p:cTn id="35" dur="500" fill="hold"/>
                                        <p:tgtEl>
                                          <p:spTgt spid="19"/>
                                        </p:tgtEl>
                                        <p:attrNameLst>
                                          <p:attrName>ppt_h</p:attrName>
                                        </p:attrNameLst>
                                      </p:cBhvr>
                                      <p:tavLst>
                                        <p:tav tm="0">
                                          <p:val>
                                            <p:fltVal val="0"/>
                                          </p:val>
                                        </p:tav>
                                        <p:tav tm="100000">
                                          <p:val>
                                            <p:strVal val="#ppt_h"/>
                                          </p:val>
                                        </p:tav>
                                      </p:tavLst>
                                    </p:anim>
                                    <p:animEffect transition="in" filter="fade">
                                      <p:cBhvr>
                                        <p:cTn id="36" dur="5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nodeType="click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p:cTn id="41" dur="500" fill="hold"/>
                                        <p:tgtEl>
                                          <p:spTgt spid="22"/>
                                        </p:tgtEl>
                                        <p:attrNameLst>
                                          <p:attrName>ppt_w</p:attrName>
                                        </p:attrNameLst>
                                      </p:cBhvr>
                                      <p:tavLst>
                                        <p:tav tm="0">
                                          <p:val>
                                            <p:fltVal val="0"/>
                                          </p:val>
                                        </p:tav>
                                        <p:tav tm="100000">
                                          <p:val>
                                            <p:strVal val="#ppt_w"/>
                                          </p:val>
                                        </p:tav>
                                      </p:tavLst>
                                    </p:anim>
                                    <p:anim calcmode="lin" valueType="num">
                                      <p:cBhvr>
                                        <p:cTn id="42" dur="500" fill="hold"/>
                                        <p:tgtEl>
                                          <p:spTgt spid="22"/>
                                        </p:tgtEl>
                                        <p:attrNameLst>
                                          <p:attrName>ppt_h</p:attrName>
                                        </p:attrNameLst>
                                      </p:cBhvr>
                                      <p:tavLst>
                                        <p:tav tm="0">
                                          <p:val>
                                            <p:fltVal val="0"/>
                                          </p:val>
                                        </p:tav>
                                        <p:tav tm="100000">
                                          <p:val>
                                            <p:strVal val="#ppt_h"/>
                                          </p:val>
                                        </p:tav>
                                      </p:tavLst>
                                    </p:anim>
                                    <p:animEffect transition="in" filter="fade">
                                      <p:cBhvr>
                                        <p:cTn id="43" dur="500"/>
                                        <p:tgtEl>
                                          <p:spTgt spid="22"/>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blinds(horizontal)">
                                      <p:cBhvr>
                                        <p:cTn id="4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5" name="组合 14"/>
          <p:cNvGrpSpPr/>
          <p:nvPr/>
        </p:nvGrpSpPr>
        <p:grpSpPr>
          <a:xfrm>
            <a:off x="2820035" y="1153795"/>
            <a:ext cx="6019800" cy="5365115"/>
            <a:chOff x="4441" y="1817"/>
            <a:chExt cx="9480" cy="8449"/>
          </a:xfrm>
        </p:grpSpPr>
        <p:sp>
          <p:nvSpPr>
            <p:cNvPr id="4" name="矩形 3"/>
            <p:cNvSpPr/>
            <p:nvPr/>
          </p:nvSpPr>
          <p:spPr>
            <a:xfrm>
              <a:off x="4441" y="1817"/>
              <a:ext cx="1693" cy="10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b="1"/>
                <a:t>客户</a:t>
              </a:r>
              <a:endParaRPr lang="zh-CN" altLang="en-US" b="1"/>
            </a:p>
          </p:txBody>
        </p:sp>
        <p:sp>
          <p:nvSpPr>
            <p:cNvPr id="5" name="矩形 4"/>
            <p:cNvSpPr/>
            <p:nvPr/>
          </p:nvSpPr>
          <p:spPr>
            <a:xfrm>
              <a:off x="12229" y="1817"/>
              <a:ext cx="1693" cy="1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t>服务器</a:t>
              </a:r>
              <a:endParaRPr lang="zh-CN" altLang="en-US" b="1"/>
            </a:p>
          </p:txBody>
        </p:sp>
        <p:sp>
          <p:nvSpPr>
            <p:cNvPr id="6" name="下箭头 5"/>
            <p:cNvSpPr/>
            <p:nvPr/>
          </p:nvSpPr>
          <p:spPr>
            <a:xfrm>
              <a:off x="5192" y="2868"/>
              <a:ext cx="119" cy="7398"/>
            </a:xfrm>
            <a:prstGeom prst="downArrow">
              <a:avLst>
                <a:gd name="adj1" fmla="val 50000"/>
                <a:gd name="adj2" fmla="val 642016"/>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7" name="下箭头 6"/>
            <p:cNvSpPr/>
            <p:nvPr/>
          </p:nvSpPr>
          <p:spPr>
            <a:xfrm>
              <a:off x="13016" y="2868"/>
              <a:ext cx="119" cy="7398"/>
            </a:xfrm>
            <a:prstGeom prst="downArrow">
              <a:avLst>
                <a:gd name="adj1" fmla="val 50000"/>
                <a:gd name="adj2" fmla="val 958823"/>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sp>
        <p:nvSpPr>
          <p:cNvPr id="14" name="文本框 13"/>
          <p:cNvSpPr txBox="1"/>
          <p:nvPr/>
        </p:nvSpPr>
        <p:spPr>
          <a:xfrm>
            <a:off x="663575" y="398780"/>
            <a:ext cx="4266565" cy="645160"/>
          </a:xfrm>
          <a:prstGeom prst="rect">
            <a:avLst/>
          </a:prstGeom>
          <a:noFill/>
        </p:spPr>
        <p:txBody>
          <a:bodyPr wrap="square">
            <a:spAutoFit/>
          </a:bodyPr>
          <a:p>
            <a:pPr marL="342900" indent="-342900">
              <a:lnSpc>
                <a:spcPct val="150000"/>
              </a:lnSpc>
              <a:buClr>
                <a:srgbClr val="009FF6"/>
              </a:buClr>
              <a:buFont typeface="Wingdings" panose="05000000000000000000" pitchFamily="2" charset="2"/>
              <a:buChar char="p"/>
            </a:pPr>
            <a:r>
              <a:rPr kumimoji="1" lang="zh-CN" altLang="en-US" sz="2400" b="1" dirty="0">
                <a:latin typeface="Times New Roman" panose="02020603050405020304" pitchFamily="18" charset="0"/>
                <a:ea typeface="思源黑体 CN Normal" panose="020B0400000000000000" pitchFamily="34" charset="-122"/>
                <a:cs typeface="Times New Roman" panose="02020603050405020304" pitchFamily="18" charset="0"/>
              </a:rPr>
              <a:t>报文</a:t>
            </a:r>
            <a:r>
              <a:rPr kumimoji="1" lang="zh-CN" altLang="en-US" sz="2400" b="1" dirty="0">
                <a:latin typeface="Times New Roman" panose="02020603050405020304" pitchFamily="18" charset="0"/>
                <a:ea typeface="思源黑体 CN Normal" panose="020B0400000000000000" pitchFamily="34" charset="-122"/>
                <a:cs typeface="Times New Roman" panose="02020603050405020304" pitchFamily="18" charset="0"/>
              </a:rPr>
              <a:t>传输</a:t>
            </a:r>
            <a:endParaRPr kumimoji="1" lang="zh-CN" altLang="en-US" sz="2400" b="1"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nvGrpSpPr>
          <p:cNvPr id="16" name="组合 15"/>
          <p:cNvGrpSpPr/>
          <p:nvPr/>
        </p:nvGrpSpPr>
        <p:grpSpPr>
          <a:xfrm>
            <a:off x="122555" y="2150745"/>
            <a:ext cx="8141970" cy="1946910"/>
            <a:chOff x="193" y="3387"/>
            <a:chExt cx="12822" cy="3066"/>
          </a:xfrm>
        </p:grpSpPr>
        <p:sp>
          <p:nvSpPr>
            <p:cNvPr id="9" name="左箭头 8"/>
            <p:cNvSpPr/>
            <p:nvPr/>
          </p:nvSpPr>
          <p:spPr>
            <a:xfrm rot="21120000">
              <a:off x="5368" y="3387"/>
              <a:ext cx="7513" cy="884"/>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a:t>334</a:t>
              </a:r>
              <a:r>
                <a:rPr lang="zh-CN" altLang="en-US"/>
                <a:t>，请求</a:t>
              </a:r>
              <a:r>
                <a:rPr lang="zh-CN" altLang="en-US"/>
                <a:t>验证</a:t>
              </a:r>
              <a:endParaRPr lang="zh-CN" altLang="en-US"/>
            </a:p>
          </p:txBody>
        </p:sp>
        <p:sp>
          <p:nvSpPr>
            <p:cNvPr id="10" name="左箭头 9"/>
            <p:cNvSpPr/>
            <p:nvPr/>
          </p:nvSpPr>
          <p:spPr>
            <a:xfrm rot="21180000">
              <a:off x="5260" y="5645"/>
              <a:ext cx="7633" cy="809"/>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235</a:t>
              </a:r>
              <a:r>
                <a:rPr lang="zh-CN" altLang="en-US"/>
                <a:t>，</a:t>
              </a:r>
              <a:r>
                <a:rPr lang="zh-CN" altLang="en-US"/>
                <a:t>登录成功</a:t>
              </a:r>
              <a:endParaRPr lang="zh-CN" altLang="en-US"/>
            </a:p>
          </p:txBody>
        </p:sp>
        <p:sp>
          <p:nvSpPr>
            <p:cNvPr id="11" name="左箭头 10"/>
            <p:cNvSpPr/>
            <p:nvPr/>
          </p:nvSpPr>
          <p:spPr>
            <a:xfrm rot="180000" flipH="1">
              <a:off x="5383" y="4532"/>
              <a:ext cx="7633" cy="784"/>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zh-CN" altLang="en-US"/>
                <a:t>账户与密码的</a:t>
              </a:r>
              <a:r>
                <a:rPr lang="en-US" altLang="zh-CN"/>
                <a:t>Base64</a:t>
              </a:r>
              <a:endParaRPr lang="en-US" altLang="zh-CN"/>
            </a:p>
          </p:txBody>
        </p:sp>
        <p:sp>
          <p:nvSpPr>
            <p:cNvPr id="2" name="文本框 1"/>
            <p:cNvSpPr txBox="1"/>
            <p:nvPr/>
          </p:nvSpPr>
          <p:spPr>
            <a:xfrm>
              <a:off x="193" y="3475"/>
              <a:ext cx="4839" cy="1452"/>
            </a:xfrm>
            <a:prstGeom prst="rect">
              <a:avLst/>
            </a:prstGeom>
            <a:noFill/>
          </p:spPr>
          <p:txBody>
            <a:bodyPr wrap="square" rtlCol="0">
              <a:spAutoFit/>
            </a:bodyPr>
            <a:p>
              <a:pPr algn="l"/>
              <a:r>
                <a:rPr lang="zh-CN" altLang="en-US" b="1" dirty="0">
                  <a:solidFill>
                    <a:srgbClr val="FF0000"/>
                  </a:solidFill>
                  <a:sym typeface="+mn-ea"/>
                </a:rPr>
                <a:t>对邮箱账户与授权密码进行</a:t>
              </a:r>
              <a:r>
                <a:rPr lang="en-US" altLang="zh-CN" b="1" dirty="0">
                  <a:solidFill>
                    <a:srgbClr val="FF0000"/>
                  </a:solidFill>
                  <a:sym typeface="+mn-ea"/>
                </a:rPr>
                <a:t>base64</a:t>
              </a:r>
              <a:r>
                <a:rPr lang="zh-CN" altLang="en-US" b="1" dirty="0">
                  <a:solidFill>
                    <a:srgbClr val="FF0000"/>
                  </a:solidFill>
                  <a:sym typeface="+mn-ea"/>
                </a:rPr>
                <a:t>编码后，提供给服务器进行登陆检验</a:t>
              </a:r>
              <a:endParaRPr lang="zh-CN" altLang="en-US" b="1" dirty="0">
                <a:solidFill>
                  <a:srgbClr val="FF0000"/>
                </a:solidFill>
                <a:sym typeface="+mn-ea"/>
              </a:endParaRPr>
            </a:p>
          </p:txBody>
        </p:sp>
      </p:grpSp>
      <p:grpSp>
        <p:nvGrpSpPr>
          <p:cNvPr id="17" name="组合 16"/>
          <p:cNvGrpSpPr/>
          <p:nvPr/>
        </p:nvGrpSpPr>
        <p:grpSpPr>
          <a:xfrm>
            <a:off x="122555" y="4211955"/>
            <a:ext cx="8207375" cy="1235710"/>
            <a:chOff x="193" y="6633"/>
            <a:chExt cx="12925" cy="1946"/>
          </a:xfrm>
        </p:grpSpPr>
        <p:sp>
          <p:nvSpPr>
            <p:cNvPr id="12" name="左箭头 11"/>
            <p:cNvSpPr/>
            <p:nvPr/>
          </p:nvSpPr>
          <p:spPr>
            <a:xfrm rot="180000" flipH="1">
              <a:off x="5486" y="6633"/>
              <a:ext cx="7633" cy="784"/>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a:t>MAIL FROM: &lt;</a:t>
              </a:r>
              <a:r>
                <a:rPr lang="zh-CN" altLang="en-US"/>
                <a:t>发送方邮箱地址</a:t>
              </a:r>
              <a:r>
                <a:rPr lang="en-US" altLang="zh-CN"/>
                <a:t>&gt;</a:t>
              </a:r>
              <a:endParaRPr lang="en-US" altLang="zh-CN"/>
            </a:p>
          </p:txBody>
        </p:sp>
        <p:sp>
          <p:nvSpPr>
            <p:cNvPr id="13" name="左箭头 12"/>
            <p:cNvSpPr/>
            <p:nvPr/>
          </p:nvSpPr>
          <p:spPr>
            <a:xfrm rot="21180000">
              <a:off x="5389" y="7771"/>
              <a:ext cx="7633" cy="809"/>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250 OK</a:t>
              </a:r>
              <a:endParaRPr lang="en-US"/>
            </a:p>
          </p:txBody>
        </p:sp>
        <p:sp>
          <p:nvSpPr>
            <p:cNvPr id="8" name="文本框 7"/>
            <p:cNvSpPr txBox="1"/>
            <p:nvPr/>
          </p:nvSpPr>
          <p:spPr>
            <a:xfrm>
              <a:off x="193" y="6758"/>
              <a:ext cx="4839" cy="580"/>
            </a:xfrm>
            <a:prstGeom prst="rect">
              <a:avLst/>
            </a:prstGeom>
            <a:noFill/>
          </p:spPr>
          <p:txBody>
            <a:bodyPr wrap="square" rtlCol="0">
              <a:spAutoFit/>
            </a:bodyPr>
            <a:p>
              <a:pPr algn="l"/>
              <a:r>
                <a:rPr lang="zh-CN" altLang="en-US" b="1" dirty="0">
                  <a:solidFill>
                    <a:srgbClr val="FF0000"/>
                  </a:solidFill>
                  <a:sym typeface="+mn-ea"/>
                </a:rPr>
                <a:t>向服务器端指示发送地址</a:t>
              </a:r>
              <a:endParaRPr lang="zh-CN" altLang="en-US" b="1" dirty="0">
                <a:solidFill>
                  <a:srgbClr val="FF0000"/>
                </a:solidFill>
                <a:sym typeface="+mn-ea"/>
              </a:endParaRPr>
            </a:p>
          </p:txBody>
        </p:sp>
      </p:grpSp>
      <p:pic>
        <p:nvPicPr>
          <p:cNvPr id="3" name="图片 2"/>
          <p:cNvPicPr>
            <a:picLocks noChangeAspect="1"/>
          </p:cNvPicPr>
          <p:nvPr/>
        </p:nvPicPr>
        <p:blipFill rotWithShape="1">
          <a:blip r:embed="rId1"/>
          <a:srcRect l="377" t="25570" r="39862" b="50000"/>
          <a:stretch>
            <a:fillRect/>
          </a:stretch>
        </p:blipFill>
        <p:spPr>
          <a:xfrm>
            <a:off x="1505585" y="2234565"/>
            <a:ext cx="8672195" cy="23882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ppt_w</p:attrName>
                                        </p:attrNameLst>
                                      </p:cBhvr>
                                      <p:tavLst>
                                        <p:tav tm="0">
                                          <p:val>
                                            <p:fltVal val="0"/>
                                          </p:val>
                                        </p:tav>
                                        <p:tav tm="100000">
                                          <p:val>
                                            <p:strVal val="#ppt_w"/>
                                          </p:val>
                                        </p:tav>
                                      </p:tavLst>
                                    </p:anim>
                                    <p:anim calcmode="lin" valueType="num">
                                      <p:cBhvr>
                                        <p:cTn id="14" dur="500" fill="hold"/>
                                        <p:tgtEl>
                                          <p:spTgt spid="15"/>
                                        </p:tgtEl>
                                        <p:attrNameLst>
                                          <p:attrName>ppt_h</p:attrName>
                                        </p:attrNameLst>
                                      </p:cBhvr>
                                      <p:tavLst>
                                        <p:tav tm="0">
                                          <p:val>
                                            <p:fltVal val="0"/>
                                          </p:val>
                                        </p:tav>
                                        <p:tav tm="100000">
                                          <p:val>
                                            <p:strVal val="#ppt_h"/>
                                          </p:val>
                                        </p:tav>
                                      </p:tavLst>
                                    </p:anim>
                                    <p:animEffect transition="in" filter="fad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p:cTn id="20" dur="500" fill="hold"/>
                                        <p:tgtEl>
                                          <p:spTgt spid="16"/>
                                        </p:tgtEl>
                                        <p:attrNameLst>
                                          <p:attrName>ppt_w</p:attrName>
                                        </p:attrNameLst>
                                      </p:cBhvr>
                                      <p:tavLst>
                                        <p:tav tm="0">
                                          <p:val>
                                            <p:fltVal val="0"/>
                                          </p:val>
                                        </p:tav>
                                        <p:tav tm="100000">
                                          <p:val>
                                            <p:strVal val="#ppt_w"/>
                                          </p:val>
                                        </p:tav>
                                      </p:tavLst>
                                    </p:anim>
                                    <p:anim calcmode="lin" valueType="num">
                                      <p:cBhvr>
                                        <p:cTn id="21" dur="500" fill="hold"/>
                                        <p:tgtEl>
                                          <p:spTgt spid="16"/>
                                        </p:tgtEl>
                                        <p:attrNameLst>
                                          <p:attrName>ppt_h</p:attrName>
                                        </p:attrNameLst>
                                      </p:cBhvr>
                                      <p:tavLst>
                                        <p:tav tm="0">
                                          <p:val>
                                            <p:fltVal val="0"/>
                                          </p:val>
                                        </p:tav>
                                        <p:tav tm="100000">
                                          <p:val>
                                            <p:strVal val="#ppt_h"/>
                                          </p:val>
                                        </p:tav>
                                      </p:tavLst>
                                    </p:anim>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p:cTn id="27" dur="500" fill="hold"/>
                                        <p:tgtEl>
                                          <p:spTgt spid="17"/>
                                        </p:tgtEl>
                                        <p:attrNameLst>
                                          <p:attrName>ppt_w</p:attrName>
                                        </p:attrNameLst>
                                      </p:cBhvr>
                                      <p:tavLst>
                                        <p:tav tm="0">
                                          <p:val>
                                            <p:fltVal val="0"/>
                                          </p:val>
                                        </p:tav>
                                        <p:tav tm="100000">
                                          <p:val>
                                            <p:strVal val="#ppt_w"/>
                                          </p:val>
                                        </p:tav>
                                      </p:tavLst>
                                    </p:anim>
                                    <p:anim calcmode="lin" valueType="num">
                                      <p:cBhvr>
                                        <p:cTn id="28" dur="500" fill="hold"/>
                                        <p:tgtEl>
                                          <p:spTgt spid="17"/>
                                        </p:tgtEl>
                                        <p:attrNameLst>
                                          <p:attrName>ppt_h</p:attrName>
                                        </p:attrNameLst>
                                      </p:cBhvr>
                                      <p:tavLst>
                                        <p:tav tm="0">
                                          <p:val>
                                            <p:fltVal val="0"/>
                                          </p:val>
                                        </p:tav>
                                        <p:tav tm="100000">
                                          <p:val>
                                            <p:strVal val="#ppt_h"/>
                                          </p:val>
                                        </p:tav>
                                      </p:tavLst>
                                    </p:anim>
                                    <p:animEffect transition="in" filter="fade">
                                      <p:cBhvr>
                                        <p:cTn id="29" dur="5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blinds(horizontal)">
                                      <p:cBhvr>
                                        <p:cTn id="3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2820035" y="1089025"/>
            <a:ext cx="6019800" cy="5365115"/>
            <a:chOff x="4441" y="1715"/>
            <a:chExt cx="9480" cy="8449"/>
          </a:xfrm>
        </p:grpSpPr>
        <p:sp>
          <p:nvSpPr>
            <p:cNvPr id="4" name="矩形 3"/>
            <p:cNvSpPr/>
            <p:nvPr/>
          </p:nvSpPr>
          <p:spPr>
            <a:xfrm>
              <a:off x="4441" y="1715"/>
              <a:ext cx="1693" cy="10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b="1"/>
                <a:t>客户</a:t>
              </a:r>
              <a:endParaRPr lang="zh-CN" altLang="en-US" b="1"/>
            </a:p>
          </p:txBody>
        </p:sp>
        <p:sp>
          <p:nvSpPr>
            <p:cNvPr id="5" name="矩形 4"/>
            <p:cNvSpPr/>
            <p:nvPr/>
          </p:nvSpPr>
          <p:spPr>
            <a:xfrm>
              <a:off x="12229" y="1715"/>
              <a:ext cx="1693" cy="1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t>服务器</a:t>
              </a:r>
              <a:endParaRPr lang="zh-CN" altLang="en-US" b="1"/>
            </a:p>
          </p:txBody>
        </p:sp>
        <p:sp>
          <p:nvSpPr>
            <p:cNvPr id="6" name="下箭头 5"/>
            <p:cNvSpPr/>
            <p:nvPr/>
          </p:nvSpPr>
          <p:spPr>
            <a:xfrm>
              <a:off x="5192" y="2766"/>
              <a:ext cx="119" cy="7398"/>
            </a:xfrm>
            <a:prstGeom prst="downArrow">
              <a:avLst>
                <a:gd name="adj1" fmla="val 50000"/>
                <a:gd name="adj2" fmla="val 642016"/>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7" name="下箭头 6"/>
            <p:cNvSpPr/>
            <p:nvPr/>
          </p:nvSpPr>
          <p:spPr>
            <a:xfrm>
              <a:off x="13016" y="2766"/>
              <a:ext cx="119" cy="7398"/>
            </a:xfrm>
            <a:prstGeom prst="downArrow">
              <a:avLst>
                <a:gd name="adj1" fmla="val 50000"/>
                <a:gd name="adj2" fmla="val 958823"/>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sp>
        <p:nvSpPr>
          <p:cNvPr id="14" name="文本框 13"/>
          <p:cNvSpPr txBox="1"/>
          <p:nvPr/>
        </p:nvSpPr>
        <p:spPr>
          <a:xfrm>
            <a:off x="663575" y="398780"/>
            <a:ext cx="4266565" cy="645160"/>
          </a:xfrm>
          <a:prstGeom prst="rect">
            <a:avLst/>
          </a:prstGeom>
          <a:noFill/>
        </p:spPr>
        <p:txBody>
          <a:bodyPr wrap="square">
            <a:spAutoFit/>
          </a:bodyPr>
          <a:p>
            <a:pPr marL="342900" indent="-342900">
              <a:lnSpc>
                <a:spcPct val="150000"/>
              </a:lnSpc>
              <a:buClr>
                <a:srgbClr val="009FF6"/>
              </a:buClr>
              <a:buFont typeface="Wingdings" panose="05000000000000000000" pitchFamily="2" charset="2"/>
              <a:buChar char="p"/>
            </a:pPr>
            <a:r>
              <a:rPr kumimoji="1" lang="zh-CN" altLang="en-US" sz="2400" b="1" dirty="0">
                <a:latin typeface="Times New Roman" panose="02020603050405020304" pitchFamily="18" charset="0"/>
                <a:ea typeface="思源黑体 CN Normal" panose="020B0400000000000000" pitchFamily="34" charset="-122"/>
                <a:cs typeface="Times New Roman" panose="02020603050405020304" pitchFamily="18" charset="0"/>
              </a:rPr>
              <a:t>报文</a:t>
            </a:r>
            <a:r>
              <a:rPr kumimoji="1" lang="zh-CN" altLang="en-US" sz="2400" b="1" dirty="0">
                <a:latin typeface="Times New Roman" panose="02020603050405020304" pitchFamily="18" charset="0"/>
                <a:ea typeface="思源黑体 CN Normal" panose="020B0400000000000000" pitchFamily="34" charset="-122"/>
                <a:cs typeface="Times New Roman" panose="02020603050405020304" pitchFamily="18" charset="0"/>
              </a:rPr>
              <a:t>传输</a:t>
            </a:r>
            <a:endParaRPr kumimoji="1" lang="zh-CN" altLang="en-US" sz="2400" b="1"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nvGrpSpPr>
          <p:cNvPr id="20" name="组合 19"/>
          <p:cNvGrpSpPr/>
          <p:nvPr/>
        </p:nvGrpSpPr>
        <p:grpSpPr>
          <a:xfrm>
            <a:off x="198755" y="1835150"/>
            <a:ext cx="11483340" cy="1096645"/>
            <a:chOff x="313" y="2890"/>
            <a:chExt cx="18084" cy="1727"/>
          </a:xfrm>
        </p:grpSpPr>
        <p:sp>
          <p:nvSpPr>
            <p:cNvPr id="10" name="左箭头 9"/>
            <p:cNvSpPr/>
            <p:nvPr/>
          </p:nvSpPr>
          <p:spPr>
            <a:xfrm rot="21180000">
              <a:off x="5524" y="3809"/>
              <a:ext cx="7633" cy="809"/>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250 </a:t>
              </a:r>
              <a:r>
                <a:rPr lang="en-US"/>
                <a:t>OK</a:t>
              </a:r>
              <a:endParaRPr lang="en-US"/>
            </a:p>
          </p:txBody>
        </p:sp>
        <p:grpSp>
          <p:nvGrpSpPr>
            <p:cNvPr id="19" name="组合 18"/>
            <p:cNvGrpSpPr/>
            <p:nvPr/>
          </p:nvGrpSpPr>
          <p:grpSpPr>
            <a:xfrm>
              <a:off x="313" y="2890"/>
              <a:ext cx="18085" cy="1370"/>
              <a:chOff x="313" y="2890"/>
              <a:chExt cx="18085" cy="1370"/>
            </a:xfrm>
          </p:grpSpPr>
          <p:sp>
            <p:nvSpPr>
              <p:cNvPr id="11" name="左箭头 10"/>
              <p:cNvSpPr/>
              <p:nvPr/>
            </p:nvSpPr>
            <p:spPr>
              <a:xfrm rot="180000" flipH="1">
                <a:off x="5366" y="3089"/>
                <a:ext cx="7633" cy="784"/>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a:t>RCPT TO: &lt;</a:t>
                </a:r>
                <a:r>
                  <a:rPr lang="zh-CN" altLang="en-US"/>
                  <a:t>接收方邮箱地址</a:t>
                </a:r>
                <a:r>
                  <a:rPr lang="en-US" altLang="zh-CN"/>
                  <a:t>&gt;</a:t>
                </a:r>
                <a:endParaRPr lang="en-US" altLang="zh-CN"/>
              </a:p>
            </p:txBody>
          </p:sp>
          <p:sp>
            <p:nvSpPr>
              <p:cNvPr id="8" name="文本框 7"/>
              <p:cNvSpPr txBox="1"/>
              <p:nvPr/>
            </p:nvSpPr>
            <p:spPr>
              <a:xfrm>
                <a:off x="313" y="2890"/>
                <a:ext cx="4839" cy="580"/>
              </a:xfrm>
              <a:prstGeom prst="rect">
                <a:avLst/>
              </a:prstGeom>
              <a:noFill/>
            </p:spPr>
            <p:txBody>
              <a:bodyPr wrap="square" rtlCol="0">
                <a:spAutoFit/>
              </a:bodyPr>
              <a:p>
                <a:pPr algn="l"/>
                <a:r>
                  <a:rPr lang="zh-CN" altLang="en-US" b="1" dirty="0">
                    <a:solidFill>
                      <a:srgbClr val="FF0000"/>
                    </a:solidFill>
                    <a:sym typeface="+mn-ea"/>
                  </a:rPr>
                  <a:t>向服务器端指示</a:t>
                </a:r>
                <a:r>
                  <a:rPr lang="zh-CN" altLang="en-US" b="1" dirty="0">
                    <a:solidFill>
                      <a:srgbClr val="FF0000"/>
                    </a:solidFill>
                    <a:sym typeface="+mn-ea"/>
                  </a:rPr>
                  <a:t>接收地址</a:t>
                </a:r>
                <a:endParaRPr lang="zh-CN" altLang="en-US" b="1" dirty="0">
                  <a:solidFill>
                    <a:srgbClr val="FF0000"/>
                  </a:solidFill>
                  <a:sym typeface="+mn-ea"/>
                </a:endParaRPr>
              </a:p>
            </p:txBody>
          </p:sp>
          <p:sp>
            <p:nvSpPr>
              <p:cNvPr id="15" name="文本框 14"/>
              <p:cNvSpPr txBox="1"/>
              <p:nvPr/>
            </p:nvSpPr>
            <p:spPr>
              <a:xfrm>
                <a:off x="13596" y="3680"/>
                <a:ext cx="4802" cy="580"/>
              </a:xfrm>
              <a:prstGeom prst="rect">
                <a:avLst/>
              </a:prstGeom>
              <a:noFill/>
            </p:spPr>
            <p:txBody>
              <a:bodyPr wrap="none" rtlCol="0">
                <a:spAutoFit/>
              </a:bodyPr>
              <a:p>
                <a:r>
                  <a:rPr lang="zh-CN" altLang="en-US" b="1">
                    <a:solidFill>
                      <a:srgbClr val="FF0000"/>
                    </a:solidFill>
                  </a:rPr>
                  <a:t>与报文中的</a:t>
                </a:r>
                <a:r>
                  <a:rPr lang="en-US" altLang="zh-CN" b="1">
                    <a:solidFill>
                      <a:srgbClr val="FF0000"/>
                    </a:solidFill>
                  </a:rPr>
                  <a:t>From: </a:t>
                </a:r>
                <a:r>
                  <a:rPr lang="zh-CN" altLang="en-US" b="1">
                    <a:solidFill>
                      <a:srgbClr val="FF0000"/>
                    </a:solidFill>
                  </a:rPr>
                  <a:t>与</a:t>
                </a:r>
                <a:r>
                  <a:rPr lang="en-US" altLang="zh-CN" b="1">
                    <a:solidFill>
                      <a:srgbClr val="FF0000"/>
                    </a:solidFill>
                  </a:rPr>
                  <a:t>To: </a:t>
                </a:r>
                <a:r>
                  <a:rPr lang="zh-CN" altLang="en-US" b="1">
                    <a:solidFill>
                      <a:srgbClr val="FF0000"/>
                    </a:solidFill>
                  </a:rPr>
                  <a:t>不同</a:t>
                </a:r>
                <a:endParaRPr lang="zh-CN" altLang="en-US" b="1">
                  <a:solidFill>
                    <a:srgbClr val="FF0000"/>
                  </a:solidFill>
                </a:endParaRPr>
              </a:p>
            </p:txBody>
          </p:sp>
        </p:grpSp>
      </p:grpSp>
      <p:grpSp>
        <p:nvGrpSpPr>
          <p:cNvPr id="21" name="组合 20"/>
          <p:cNvGrpSpPr/>
          <p:nvPr/>
        </p:nvGrpSpPr>
        <p:grpSpPr>
          <a:xfrm>
            <a:off x="578485" y="3180080"/>
            <a:ext cx="7778750" cy="2888615"/>
            <a:chOff x="1045" y="5016"/>
            <a:chExt cx="12250" cy="4549"/>
          </a:xfrm>
        </p:grpSpPr>
        <p:sp>
          <p:nvSpPr>
            <p:cNvPr id="9" name="左箭头 8"/>
            <p:cNvSpPr/>
            <p:nvPr/>
          </p:nvSpPr>
          <p:spPr>
            <a:xfrm rot="480000" flipH="1">
              <a:off x="5407" y="7560"/>
              <a:ext cx="7513" cy="884"/>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zh-CN" altLang="en-US"/>
                <a:t>提供发送</a:t>
              </a:r>
              <a:r>
                <a:rPr lang="zh-CN" altLang="en-US"/>
                <a:t>报文</a:t>
              </a:r>
              <a:endParaRPr lang="zh-CN" altLang="en-US"/>
            </a:p>
          </p:txBody>
        </p:sp>
        <p:sp>
          <p:nvSpPr>
            <p:cNvPr id="12" name="左箭头 11"/>
            <p:cNvSpPr/>
            <p:nvPr/>
          </p:nvSpPr>
          <p:spPr>
            <a:xfrm rot="180000" flipH="1">
              <a:off x="5663" y="5016"/>
              <a:ext cx="7633" cy="784"/>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a:t>DATA</a:t>
              </a:r>
              <a:endParaRPr lang="en-US" altLang="zh-CN"/>
            </a:p>
          </p:txBody>
        </p:sp>
        <p:sp>
          <p:nvSpPr>
            <p:cNvPr id="13" name="左箭头 12"/>
            <p:cNvSpPr/>
            <p:nvPr/>
          </p:nvSpPr>
          <p:spPr>
            <a:xfrm rot="21180000">
              <a:off x="5291" y="6243"/>
              <a:ext cx="7633" cy="809"/>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354 END </a:t>
              </a:r>
              <a:r>
                <a:rPr lang="en-US"/>
                <a:t>with &lt;CR&gt;&lt;LF&gt;.&lt;CR&gt;&lt;LF&gt;</a:t>
              </a:r>
              <a:endParaRPr lang="en-US"/>
            </a:p>
          </p:txBody>
        </p:sp>
        <p:sp>
          <p:nvSpPr>
            <p:cNvPr id="2" name="文本框 1"/>
            <p:cNvSpPr txBox="1"/>
            <p:nvPr/>
          </p:nvSpPr>
          <p:spPr>
            <a:xfrm>
              <a:off x="1045" y="6790"/>
              <a:ext cx="3702" cy="580"/>
            </a:xfrm>
            <a:prstGeom prst="rect">
              <a:avLst/>
            </a:prstGeom>
            <a:noFill/>
          </p:spPr>
          <p:txBody>
            <a:bodyPr wrap="square" rtlCol="0">
              <a:spAutoFit/>
            </a:bodyPr>
            <a:p>
              <a:pPr algn="l"/>
              <a:r>
                <a:rPr lang="zh-CN" altLang="en-US" b="1" dirty="0">
                  <a:solidFill>
                    <a:srgbClr val="FF0000"/>
                  </a:solidFill>
                  <a:sym typeface="+mn-ea"/>
                </a:rPr>
                <a:t>提供完整的发送报文</a:t>
              </a:r>
              <a:endParaRPr lang="zh-CN" altLang="en-US" b="1" dirty="0">
                <a:solidFill>
                  <a:srgbClr val="FF0000"/>
                </a:solidFill>
                <a:sym typeface="+mn-ea"/>
              </a:endParaRPr>
            </a:p>
          </p:txBody>
        </p:sp>
        <p:sp>
          <p:nvSpPr>
            <p:cNvPr id="16" name="左箭头 15"/>
            <p:cNvSpPr/>
            <p:nvPr/>
          </p:nvSpPr>
          <p:spPr>
            <a:xfrm rot="21180000">
              <a:off x="5291" y="8757"/>
              <a:ext cx="7633" cy="809"/>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250 </a:t>
              </a:r>
              <a:r>
                <a:rPr lang="en-US"/>
                <a:t>OK</a:t>
              </a:r>
              <a:endParaRPr lang="en-US"/>
            </a:p>
          </p:txBody>
        </p:sp>
      </p:grpSp>
      <p:sp>
        <p:nvSpPr>
          <p:cNvPr id="17" name="文本框 16"/>
          <p:cNvSpPr txBox="1"/>
          <p:nvPr/>
        </p:nvSpPr>
        <p:spPr>
          <a:xfrm>
            <a:off x="8509000" y="4887595"/>
            <a:ext cx="3072765" cy="1476375"/>
          </a:xfrm>
          <a:prstGeom prst="rect">
            <a:avLst/>
          </a:prstGeom>
          <a:noFill/>
        </p:spPr>
        <p:txBody>
          <a:bodyPr wrap="square" rtlCol="0">
            <a:spAutoFit/>
          </a:bodyPr>
          <a:p>
            <a:pPr algn="just"/>
            <a:r>
              <a:rPr lang="zh-CN" altLang="en-US" b="1" dirty="0">
                <a:solidFill>
                  <a:srgbClr val="FF0000"/>
                </a:solidFill>
                <a:sym typeface="+mn-ea"/>
              </a:rPr>
              <a:t>使用的是持续连接，如果有其他报文需要发送，可通过该</a:t>
            </a:r>
            <a:r>
              <a:rPr lang="en-US" altLang="zh-CN" b="1" dirty="0">
                <a:solidFill>
                  <a:srgbClr val="FF0000"/>
                </a:solidFill>
                <a:sym typeface="+mn-ea"/>
              </a:rPr>
              <a:t>TCP</a:t>
            </a:r>
            <a:r>
              <a:rPr lang="zh-CN" altLang="en-US" b="1" dirty="0">
                <a:solidFill>
                  <a:srgbClr val="FF0000"/>
                </a:solidFill>
                <a:sym typeface="+mn-ea"/>
              </a:rPr>
              <a:t>连接继续</a:t>
            </a:r>
            <a:r>
              <a:rPr lang="zh-CN" altLang="en-US" b="1" dirty="0">
                <a:solidFill>
                  <a:srgbClr val="FF0000"/>
                </a:solidFill>
                <a:sym typeface="+mn-ea"/>
              </a:rPr>
              <a:t>传输。重复从</a:t>
            </a:r>
            <a:r>
              <a:rPr lang="en-US" altLang="zh-CN" b="1" dirty="0">
                <a:solidFill>
                  <a:srgbClr val="FF0000"/>
                </a:solidFill>
                <a:sym typeface="+mn-ea"/>
              </a:rPr>
              <a:t>MAIL FROM: ...</a:t>
            </a:r>
            <a:r>
              <a:rPr lang="zh-CN" altLang="en-US" b="1" dirty="0">
                <a:solidFill>
                  <a:srgbClr val="FF0000"/>
                </a:solidFill>
                <a:sym typeface="+mn-ea"/>
              </a:rPr>
              <a:t>到独立句点的</a:t>
            </a:r>
            <a:r>
              <a:rPr lang="zh-CN" altLang="en-US" b="1" dirty="0">
                <a:solidFill>
                  <a:srgbClr val="FF0000"/>
                </a:solidFill>
                <a:sym typeface="+mn-ea"/>
              </a:rPr>
              <a:t>过程。</a:t>
            </a:r>
            <a:endParaRPr lang="zh-CN" altLang="en-US" b="1" dirty="0">
              <a:solidFill>
                <a:srgbClr val="FF0000"/>
              </a:solidFill>
              <a:sym typeface="+mn-ea"/>
            </a:endParaRPr>
          </a:p>
        </p:txBody>
      </p:sp>
      <p:pic>
        <p:nvPicPr>
          <p:cNvPr id="18" name="图片 17"/>
          <p:cNvPicPr>
            <a:picLocks noChangeAspect="1"/>
          </p:cNvPicPr>
          <p:nvPr/>
        </p:nvPicPr>
        <p:blipFill rotWithShape="1">
          <a:blip r:embed="rId1"/>
          <a:srcRect l="200" t="49209" r="1268" b="875"/>
          <a:stretch>
            <a:fillRect/>
          </a:stretch>
        </p:blipFill>
        <p:spPr>
          <a:xfrm>
            <a:off x="867410" y="1557655"/>
            <a:ext cx="10320020" cy="35210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p:cTn id="20" dur="500" fill="hold"/>
                                        <p:tgtEl>
                                          <p:spTgt spid="20"/>
                                        </p:tgtEl>
                                        <p:attrNameLst>
                                          <p:attrName>ppt_w</p:attrName>
                                        </p:attrNameLst>
                                      </p:cBhvr>
                                      <p:tavLst>
                                        <p:tav tm="0">
                                          <p:val>
                                            <p:fltVal val="0"/>
                                          </p:val>
                                        </p:tav>
                                        <p:tav tm="100000">
                                          <p:val>
                                            <p:strVal val="#ppt_w"/>
                                          </p:val>
                                        </p:tav>
                                      </p:tavLst>
                                    </p:anim>
                                    <p:anim calcmode="lin" valueType="num">
                                      <p:cBhvr>
                                        <p:cTn id="21" dur="500" fill="hold"/>
                                        <p:tgtEl>
                                          <p:spTgt spid="20"/>
                                        </p:tgtEl>
                                        <p:attrNameLst>
                                          <p:attrName>ppt_h</p:attrName>
                                        </p:attrNameLst>
                                      </p:cBhvr>
                                      <p:tavLst>
                                        <p:tav tm="0">
                                          <p:val>
                                            <p:fltVal val="0"/>
                                          </p:val>
                                        </p:tav>
                                        <p:tav tm="100000">
                                          <p:val>
                                            <p:strVal val="#ppt_h"/>
                                          </p:val>
                                        </p:tav>
                                      </p:tavLst>
                                    </p:anim>
                                    <p:animEffect transition="in" filter="fad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p:cTn id="27" dur="500" fill="hold"/>
                                        <p:tgtEl>
                                          <p:spTgt spid="21"/>
                                        </p:tgtEl>
                                        <p:attrNameLst>
                                          <p:attrName>ppt_w</p:attrName>
                                        </p:attrNameLst>
                                      </p:cBhvr>
                                      <p:tavLst>
                                        <p:tav tm="0">
                                          <p:val>
                                            <p:fltVal val="0"/>
                                          </p:val>
                                        </p:tav>
                                        <p:tav tm="100000">
                                          <p:val>
                                            <p:strVal val="#ppt_w"/>
                                          </p:val>
                                        </p:tav>
                                      </p:tavLst>
                                    </p:anim>
                                    <p:anim calcmode="lin" valueType="num">
                                      <p:cBhvr>
                                        <p:cTn id="28" dur="500" fill="hold"/>
                                        <p:tgtEl>
                                          <p:spTgt spid="21"/>
                                        </p:tgtEl>
                                        <p:attrNameLst>
                                          <p:attrName>ppt_h</p:attrName>
                                        </p:attrNameLst>
                                      </p:cBhvr>
                                      <p:tavLst>
                                        <p:tav tm="0">
                                          <p:val>
                                            <p:fltVal val="0"/>
                                          </p:val>
                                        </p:tav>
                                        <p:tav tm="100000">
                                          <p:val>
                                            <p:strVal val="#ppt_h"/>
                                          </p:val>
                                        </p:tav>
                                      </p:tavLst>
                                    </p:anim>
                                    <p:animEffect transition="in" filter="fade">
                                      <p:cBhvr>
                                        <p:cTn id="29" dur="500"/>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p:cTn id="34" dur="500" fill="hold"/>
                                        <p:tgtEl>
                                          <p:spTgt spid="17"/>
                                        </p:tgtEl>
                                        <p:attrNameLst>
                                          <p:attrName>ppt_w</p:attrName>
                                        </p:attrNameLst>
                                      </p:cBhvr>
                                      <p:tavLst>
                                        <p:tav tm="0">
                                          <p:val>
                                            <p:fltVal val="0"/>
                                          </p:val>
                                        </p:tav>
                                        <p:tav tm="100000">
                                          <p:val>
                                            <p:strVal val="#ppt_w"/>
                                          </p:val>
                                        </p:tav>
                                      </p:tavLst>
                                    </p:anim>
                                    <p:anim calcmode="lin" valueType="num">
                                      <p:cBhvr>
                                        <p:cTn id="35" dur="500" fill="hold"/>
                                        <p:tgtEl>
                                          <p:spTgt spid="17"/>
                                        </p:tgtEl>
                                        <p:attrNameLst>
                                          <p:attrName>ppt_h</p:attrName>
                                        </p:attrNameLst>
                                      </p:cBhvr>
                                      <p:tavLst>
                                        <p:tav tm="0">
                                          <p:val>
                                            <p:fltVal val="0"/>
                                          </p:val>
                                        </p:tav>
                                        <p:tav tm="100000">
                                          <p:val>
                                            <p:strVal val="#ppt_h"/>
                                          </p:val>
                                        </p:tav>
                                      </p:tavLst>
                                    </p:anim>
                                    <p:animEffect transition="in" filter="fade">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blinds(horizontal)">
                                      <p:cBhvr>
                                        <p:cTn id="4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17"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文本框 13"/>
          <p:cNvSpPr txBox="1"/>
          <p:nvPr/>
        </p:nvSpPr>
        <p:spPr>
          <a:xfrm>
            <a:off x="663575" y="398780"/>
            <a:ext cx="4266565" cy="645160"/>
          </a:xfrm>
          <a:prstGeom prst="rect">
            <a:avLst/>
          </a:prstGeom>
          <a:noFill/>
        </p:spPr>
        <p:txBody>
          <a:bodyPr wrap="square">
            <a:spAutoFit/>
          </a:bodyPr>
          <a:p>
            <a:pPr marL="342900" indent="-342900">
              <a:lnSpc>
                <a:spcPct val="150000"/>
              </a:lnSpc>
              <a:buClr>
                <a:srgbClr val="009FF6"/>
              </a:buClr>
              <a:buFont typeface="Wingdings" panose="05000000000000000000" pitchFamily="2" charset="2"/>
              <a:buChar char="p"/>
            </a:pPr>
            <a:r>
              <a:rPr kumimoji="1" lang="zh-CN" altLang="en-US" sz="2400" b="1" dirty="0">
                <a:latin typeface="Times New Roman" panose="02020603050405020304" pitchFamily="18" charset="0"/>
                <a:ea typeface="思源黑体 CN Normal" panose="020B0400000000000000" pitchFamily="34" charset="-122"/>
                <a:cs typeface="Times New Roman" panose="02020603050405020304" pitchFamily="18" charset="0"/>
              </a:rPr>
              <a:t>关闭</a:t>
            </a:r>
            <a:r>
              <a:rPr kumimoji="1" lang="zh-CN" altLang="en-US" sz="2400" b="1" dirty="0">
                <a:latin typeface="Times New Roman" panose="02020603050405020304" pitchFamily="18" charset="0"/>
                <a:ea typeface="思源黑体 CN Normal" panose="020B0400000000000000" pitchFamily="34" charset="-122"/>
                <a:cs typeface="Times New Roman" panose="02020603050405020304" pitchFamily="18" charset="0"/>
              </a:rPr>
              <a:t>连接</a:t>
            </a:r>
            <a:endParaRPr kumimoji="1" lang="zh-CN" altLang="en-US" sz="2400" b="1"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nvGrpSpPr>
          <p:cNvPr id="2" name="组合 1"/>
          <p:cNvGrpSpPr/>
          <p:nvPr/>
        </p:nvGrpSpPr>
        <p:grpSpPr>
          <a:xfrm>
            <a:off x="2820035" y="1089025"/>
            <a:ext cx="6019800" cy="3682365"/>
            <a:chOff x="4441" y="1715"/>
            <a:chExt cx="9480" cy="5799"/>
          </a:xfrm>
        </p:grpSpPr>
        <p:sp>
          <p:nvSpPr>
            <p:cNvPr id="4" name="矩形 3"/>
            <p:cNvSpPr/>
            <p:nvPr/>
          </p:nvSpPr>
          <p:spPr>
            <a:xfrm>
              <a:off x="4441" y="1715"/>
              <a:ext cx="1693" cy="10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b="1"/>
                <a:t>客户</a:t>
              </a:r>
              <a:endParaRPr lang="zh-CN" altLang="en-US" b="1"/>
            </a:p>
          </p:txBody>
        </p:sp>
        <p:sp>
          <p:nvSpPr>
            <p:cNvPr id="5" name="矩形 4"/>
            <p:cNvSpPr/>
            <p:nvPr/>
          </p:nvSpPr>
          <p:spPr>
            <a:xfrm>
              <a:off x="12229" y="1715"/>
              <a:ext cx="1693" cy="1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t>服务器</a:t>
              </a:r>
              <a:endParaRPr lang="zh-CN" altLang="en-US" b="1"/>
            </a:p>
          </p:txBody>
        </p:sp>
        <p:sp>
          <p:nvSpPr>
            <p:cNvPr id="6" name="下箭头 5"/>
            <p:cNvSpPr/>
            <p:nvPr/>
          </p:nvSpPr>
          <p:spPr>
            <a:xfrm>
              <a:off x="5192" y="2766"/>
              <a:ext cx="157" cy="4603"/>
            </a:xfrm>
            <a:prstGeom prst="downArrow">
              <a:avLst>
                <a:gd name="adj1" fmla="val 50000"/>
                <a:gd name="adj2" fmla="val 642016"/>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7" name="下箭头 6"/>
            <p:cNvSpPr/>
            <p:nvPr/>
          </p:nvSpPr>
          <p:spPr>
            <a:xfrm flipH="1">
              <a:off x="12999" y="2766"/>
              <a:ext cx="120" cy="4748"/>
            </a:xfrm>
            <a:prstGeom prst="downArrow">
              <a:avLst>
                <a:gd name="adj1" fmla="val 50000"/>
                <a:gd name="adj2" fmla="val 958823"/>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sp>
        <p:nvSpPr>
          <p:cNvPr id="10" name="左箭头 9"/>
          <p:cNvSpPr/>
          <p:nvPr/>
        </p:nvSpPr>
        <p:spPr>
          <a:xfrm rot="21180000">
            <a:off x="3310255" y="3171825"/>
            <a:ext cx="4846955" cy="513715"/>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221</a:t>
            </a:r>
            <a:r>
              <a:rPr lang="zh-CN" altLang="en-US"/>
              <a:t>，关闭</a:t>
            </a:r>
            <a:r>
              <a:rPr lang="zh-CN" altLang="en-US"/>
              <a:t>服务</a:t>
            </a:r>
            <a:endParaRPr lang="zh-CN" altLang="en-US"/>
          </a:p>
        </p:txBody>
      </p:sp>
      <p:sp>
        <p:nvSpPr>
          <p:cNvPr id="11" name="左箭头 10"/>
          <p:cNvSpPr/>
          <p:nvPr/>
        </p:nvSpPr>
        <p:spPr>
          <a:xfrm rot="480000" flipH="1">
            <a:off x="3395980" y="2271395"/>
            <a:ext cx="4846955" cy="49784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a:t>QUIT</a:t>
            </a:r>
            <a:endParaRPr lang="en-US" altLang="zh-CN"/>
          </a:p>
        </p:txBody>
      </p:sp>
      <p:sp>
        <p:nvSpPr>
          <p:cNvPr id="15" name="文本框 14"/>
          <p:cNvSpPr txBox="1"/>
          <p:nvPr/>
        </p:nvSpPr>
        <p:spPr>
          <a:xfrm>
            <a:off x="8633460" y="2336800"/>
            <a:ext cx="1097280" cy="368300"/>
          </a:xfrm>
          <a:prstGeom prst="rect">
            <a:avLst/>
          </a:prstGeom>
          <a:noFill/>
        </p:spPr>
        <p:txBody>
          <a:bodyPr wrap="none" rtlCol="0">
            <a:spAutoFit/>
          </a:bodyPr>
          <a:p>
            <a:r>
              <a:rPr lang="zh-CN" altLang="en-US" b="1">
                <a:solidFill>
                  <a:srgbClr val="FF0000"/>
                </a:solidFill>
              </a:rPr>
              <a:t>终止</a:t>
            </a:r>
            <a:r>
              <a:rPr lang="zh-CN" altLang="en-US" b="1">
                <a:solidFill>
                  <a:srgbClr val="FF0000"/>
                </a:solidFill>
              </a:rPr>
              <a:t>连接</a:t>
            </a:r>
            <a:endParaRPr lang="zh-CN" altLang="en-US"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animEffect transition="in" filter="fad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fltVal val="0"/>
                                          </p:val>
                                        </p:tav>
                                        <p:tav tm="100000">
                                          <p:val>
                                            <p:strVal val="#ppt_w"/>
                                          </p:val>
                                        </p:tav>
                                      </p:tavLst>
                                    </p:anim>
                                    <p:anim calcmode="lin" valueType="num">
                                      <p:cBhvr>
                                        <p:cTn id="26" dur="500" fill="hold"/>
                                        <p:tgtEl>
                                          <p:spTgt spid="10"/>
                                        </p:tgtEl>
                                        <p:attrNameLst>
                                          <p:attrName>ppt_h</p:attrName>
                                        </p:attrNameLst>
                                      </p:cBhvr>
                                      <p:tavLst>
                                        <p:tav tm="0">
                                          <p:val>
                                            <p:fltVal val="0"/>
                                          </p:val>
                                        </p:tav>
                                        <p:tav tm="100000">
                                          <p:val>
                                            <p:strVal val="#ppt_h"/>
                                          </p:val>
                                        </p:tav>
                                      </p:tavLst>
                                    </p:anim>
                                    <p:animEffect transition="in" filter="fade">
                                      <p:cBhvr>
                                        <p:cTn id="27" dur="500"/>
                                        <p:tgtEl>
                                          <p:spTgt spid="10"/>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p:cTn id="30" dur="500" fill="hold"/>
                                        <p:tgtEl>
                                          <p:spTgt spid="15"/>
                                        </p:tgtEl>
                                        <p:attrNameLst>
                                          <p:attrName>ppt_w</p:attrName>
                                        </p:attrNameLst>
                                      </p:cBhvr>
                                      <p:tavLst>
                                        <p:tav tm="0">
                                          <p:val>
                                            <p:fltVal val="0"/>
                                          </p:val>
                                        </p:tav>
                                        <p:tav tm="100000">
                                          <p:val>
                                            <p:strVal val="#ppt_w"/>
                                          </p:val>
                                        </p:tav>
                                      </p:tavLst>
                                    </p:anim>
                                    <p:anim calcmode="lin" valueType="num">
                                      <p:cBhvr>
                                        <p:cTn id="31" dur="500" fill="hold"/>
                                        <p:tgtEl>
                                          <p:spTgt spid="15"/>
                                        </p:tgtEl>
                                        <p:attrNameLst>
                                          <p:attrName>ppt_h</p:attrName>
                                        </p:attrNameLst>
                                      </p:cBhvr>
                                      <p:tavLst>
                                        <p:tav tm="0">
                                          <p:val>
                                            <p:fltVal val="0"/>
                                          </p:val>
                                        </p:tav>
                                        <p:tav tm="100000">
                                          <p:val>
                                            <p:strVal val="#ppt_h"/>
                                          </p:val>
                                        </p:tav>
                                      </p:tavLst>
                                    </p:anim>
                                    <p:animEffect transition="in" filter="fade">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1" grpId="0" animBg="1"/>
      <p:bldP spid="10" grpId="0" animBg="1"/>
      <p:bldP spid="15" grpId="0"/>
      <p:bldP spid="11" grpId="1" animBg="1"/>
      <p:bldP spid="10" grpId="1" animBg="1"/>
      <p:bldP spid="15"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 name="组合 11"/>
          <p:cNvGrpSpPr/>
          <p:nvPr/>
        </p:nvGrpSpPr>
        <p:grpSpPr>
          <a:xfrm>
            <a:off x="445770" y="0"/>
            <a:ext cx="5301295" cy="1526541"/>
            <a:chOff x="639" y="0"/>
            <a:chExt cx="9293" cy="2404"/>
          </a:xfrm>
        </p:grpSpPr>
        <p:grpSp>
          <p:nvGrpSpPr>
            <p:cNvPr id="15" name="组合 14"/>
            <p:cNvGrpSpPr/>
            <p:nvPr/>
          </p:nvGrpSpPr>
          <p:grpSpPr>
            <a:xfrm rot="0">
              <a:off x="1736" y="1059"/>
              <a:ext cx="8196" cy="1065"/>
              <a:chOff x="1839058" y="967769"/>
              <a:chExt cx="3241047" cy="675443"/>
            </a:xfrm>
          </p:grpSpPr>
          <p:sp>
            <p:nvSpPr>
              <p:cNvPr id="17" name="矩形: 圆角 16"/>
              <p:cNvSpPr/>
              <p:nvPr/>
            </p:nvSpPr>
            <p:spPr>
              <a:xfrm>
                <a:off x="1839058" y="967769"/>
                <a:ext cx="3241047"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p>
                <a:pPr algn="ctr"/>
                <a:endParaRPr lang="zh-CN" altLang="en-US">
                  <a:solidFill>
                    <a:srgbClr val="00A3F8"/>
                  </a:solidFill>
                </a:endParaRPr>
              </a:p>
            </p:txBody>
          </p:sp>
          <p:sp>
            <p:nvSpPr>
              <p:cNvPr id="18" name="文本框 17"/>
              <p:cNvSpPr txBox="1"/>
              <p:nvPr/>
            </p:nvSpPr>
            <p:spPr>
              <a:xfrm>
                <a:off x="2355830" y="1044509"/>
                <a:ext cx="2497583" cy="521327"/>
              </a:xfrm>
              <a:prstGeom prst="rect">
                <a:avLst/>
              </a:prstGeom>
              <a:noFill/>
            </p:spPr>
            <p:txBody>
              <a:bodyPr wrap="square" rtlCol="0">
                <a:spAutoFit/>
              </a:bodyPr>
              <a:p>
                <a:r>
                  <a:rPr lang="en-US" altLang="zh-CN"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 SMTP</a:t>
                </a:r>
                <a:r>
                  <a:rPr lang="zh-CN" altLang="en-US"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与</a:t>
                </a:r>
                <a:r>
                  <a:rPr lang="en-US" altLang="zh-CN"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HTTP</a:t>
                </a:r>
                <a:r>
                  <a:rPr lang="zh-CN" altLang="en-US"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的</a:t>
                </a:r>
                <a:r>
                  <a:rPr lang="zh-CN" altLang="en-US"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对比</a:t>
                </a:r>
                <a:endParaRPr lang="zh-CN" altLang="en-US"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endParaRPr>
              </a:p>
            </p:txBody>
          </p:sp>
        </p:grpSp>
        <p:pic>
          <p:nvPicPr>
            <p:cNvPr id="23" name="图片 22" descr="电子邮件"/>
            <p:cNvPicPr>
              <a:picLocks noChangeAspect="1"/>
            </p:cNvPicPr>
            <p:nvPr/>
          </p:nvPicPr>
          <p:blipFill>
            <a:blip r:embed="rId1"/>
            <a:stretch>
              <a:fillRect/>
            </a:stretch>
          </p:blipFill>
          <p:spPr>
            <a:xfrm>
              <a:off x="639" y="0"/>
              <a:ext cx="2404" cy="2404"/>
            </a:xfrm>
            <a:prstGeom prst="rect">
              <a:avLst/>
            </a:prstGeom>
          </p:spPr>
        </p:pic>
      </p:grpSp>
      <p:sp>
        <p:nvSpPr>
          <p:cNvPr id="2" name="文本框 1"/>
          <p:cNvSpPr txBox="1"/>
          <p:nvPr/>
        </p:nvSpPr>
        <p:spPr>
          <a:xfrm>
            <a:off x="744220" y="1423035"/>
            <a:ext cx="9798685" cy="1753235"/>
          </a:xfrm>
          <a:prstGeom prst="rect">
            <a:avLst/>
          </a:prstGeom>
          <a:noFill/>
        </p:spPr>
        <p:txBody>
          <a:bodyPr wrap="square" rtlCol="0">
            <a:spAutoFit/>
          </a:bodyPr>
          <a:p>
            <a:pPr algn="just"/>
            <a:r>
              <a:rPr lang="en-US" altLang="zh-CN" sz="4800">
                <a:solidFill>
                  <a:schemeClr val="accent1"/>
                </a:solidFill>
              </a:rPr>
              <a:t>· </a:t>
            </a:r>
            <a:r>
              <a:rPr lang="zh-CN" altLang="en-US" sz="2000" dirty="0">
                <a:sym typeface="+mn-ea"/>
              </a:rPr>
              <a:t>相同</a:t>
            </a:r>
            <a:r>
              <a:rPr lang="zh-CN" altLang="en-US" sz="2000" dirty="0">
                <a:sym typeface="+mn-ea"/>
              </a:rPr>
              <a:t>的是，作用都是从一台主机到另一台主机传送</a:t>
            </a:r>
            <a:r>
              <a:rPr lang="zh-CN" altLang="en-US" sz="2000" dirty="0">
                <a:sym typeface="+mn-ea"/>
              </a:rPr>
              <a:t>文件。</a:t>
            </a:r>
            <a:endParaRPr lang="zh-CN" altLang="en-US" sz="2000" dirty="0">
              <a:sym typeface="+mn-ea"/>
            </a:endParaRPr>
          </a:p>
          <a:p>
            <a:r>
              <a:rPr lang="en-US" altLang="zh-CN" sz="2000" b="1">
                <a:solidFill>
                  <a:schemeClr val="tx1"/>
                </a:solidFill>
                <a:effectLst>
                  <a:outerShdw blurRad="38100" dist="19050" dir="2700000" algn="tl" rotWithShape="0">
                    <a:schemeClr val="dk1">
                      <a:alpha val="40000"/>
                    </a:schemeClr>
                  </a:outerShdw>
                </a:effectLst>
              </a:rPr>
              <a:t>HTTP</a:t>
            </a:r>
            <a:r>
              <a:rPr lang="zh-CN" altLang="en-US" sz="2000" b="1">
                <a:solidFill>
                  <a:schemeClr val="tx1"/>
                </a:solidFill>
                <a:effectLst>
                  <a:outerShdw blurRad="38100" dist="19050" dir="2700000" algn="tl" rotWithShape="0">
                    <a:schemeClr val="dk1">
                      <a:alpha val="40000"/>
                    </a:schemeClr>
                  </a:outerShdw>
                </a:effectLst>
              </a:rPr>
              <a:t>：</a:t>
            </a:r>
            <a:r>
              <a:rPr lang="en-US" altLang="zh-CN" sz="2000" b="1">
                <a:solidFill>
                  <a:schemeClr val="tx1"/>
                </a:solidFill>
                <a:effectLst>
                  <a:outerShdw blurRad="38100" dist="19050" dir="2700000" algn="tl" rotWithShape="0">
                    <a:schemeClr val="dk1">
                      <a:alpha val="40000"/>
                    </a:schemeClr>
                  </a:outerShdw>
                </a:effectLst>
              </a:rPr>
              <a:t>Web</a:t>
            </a:r>
            <a:r>
              <a:rPr lang="zh-CN" altLang="en-US" sz="2000" b="1">
                <a:solidFill>
                  <a:schemeClr val="tx1"/>
                </a:solidFill>
                <a:effectLst>
                  <a:outerShdw blurRad="38100" dist="19050" dir="2700000" algn="tl" rotWithShape="0">
                    <a:schemeClr val="dk1">
                      <a:alpha val="40000"/>
                    </a:schemeClr>
                  </a:outerShdw>
                </a:effectLst>
              </a:rPr>
              <a:t>服务器</a:t>
            </a:r>
            <a:r>
              <a:rPr lang="en-US" altLang="zh-CN" sz="2000" b="1">
                <a:solidFill>
                  <a:schemeClr val="tx1"/>
                </a:solidFill>
                <a:effectLst>
                  <a:outerShdw blurRad="38100" dist="19050" dir="2700000" algn="tl" rotWithShape="0">
                    <a:schemeClr val="dk1">
                      <a:alpha val="40000"/>
                    </a:schemeClr>
                  </a:outerShdw>
                </a:effectLst>
              </a:rPr>
              <a:t> → Web</a:t>
            </a:r>
            <a:r>
              <a:rPr lang="zh-CN" altLang="en-US" sz="2000" b="1">
                <a:solidFill>
                  <a:schemeClr val="tx1"/>
                </a:solidFill>
                <a:effectLst>
                  <a:outerShdw blurRad="38100" dist="19050" dir="2700000" algn="tl" rotWithShape="0">
                    <a:schemeClr val="dk1">
                      <a:alpha val="40000"/>
                    </a:schemeClr>
                  </a:outerShdw>
                </a:effectLst>
              </a:rPr>
              <a:t>客户</a:t>
            </a:r>
            <a:endParaRPr lang="zh-CN" altLang="en-US" sz="2000" b="1">
              <a:solidFill>
                <a:schemeClr val="tx1"/>
              </a:solidFill>
              <a:effectLst>
                <a:outerShdw blurRad="38100" dist="19050" dir="2700000" algn="tl" rotWithShape="0">
                  <a:schemeClr val="dk1">
                    <a:alpha val="40000"/>
                  </a:schemeClr>
                </a:outerShdw>
              </a:effectLst>
            </a:endParaRPr>
          </a:p>
          <a:p>
            <a:endParaRPr lang="zh-CN" altLang="en-US" sz="2000" b="1">
              <a:solidFill>
                <a:schemeClr val="tx1"/>
              </a:solidFill>
              <a:effectLst>
                <a:outerShdw blurRad="38100" dist="19050" dir="2700000" algn="tl" rotWithShape="0">
                  <a:schemeClr val="dk1">
                    <a:alpha val="40000"/>
                  </a:schemeClr>
                </a:outerShdw>
              </a:effectLst>
            </a:endParaRPr>
          </a:p>
          <a:p>
            <a:r>
              <a:rPr lang="en-US" altLang="zh-CN" sz="2000" b="1">
                <a:solidFill>
                  <a:schemeClr val="tx1"/>
                </a:solidFill>
                <a:effectLst>
                  <a:outerShdw blurRad="38100" dist="19050" dir="2700000" algn="tl" rotWithShape="0">
                    <a:schemeClr val="dk1">
                      <a:alpha val="40000"/>
                    </a:schemeClr>
                  </a:outerShdw>
                </a:effectLst>
              </a:rPr>
              <a:t>SMTP</a:t>
            </a:r>
            <a:r>
              <a:rPr lang="zh-CN" altLang="en-US" sz="2000" b="1">
                <a:solidFill>
                  <a:schemeClr val="tx1"/>
                </a:solidFill>
                <a:effectLst>
                  <a:outerShdw blurRad="38100" dist="19050" dir="2700000" algn="tl" rotWithShape="0">
                    <a:schemeClr val="dk1">
                      <a:alpha val="40000"/>
                    </a:schemeClr>
                  </a:outerShdw>
                </a:effectLst>
              </a:rPr>
              <a:t>：发送方的邮件服务器</a:t>
            </a:r>
            <a:r>
              <a:rPr lang="en-US" altLang="zh-CN" sz="2000" b="1">
                <a:solidFill>
                  <a:schemeClr val="tx1"/>
                </a:solidFill>
                <a:effectLst>
                  <a:outerShdw blurRad="38100" dist="19050" dir="2700000" algn="tl" rotWithShape="0">
                    <a:schemeClr val="dk1">
                      <a:alpha val="40000"/>
                    </a:schemeClr>
                  </a:outerShdw>
                </a:effectLst>
              </a:rPr>
              <a:t> → </a:t>
            </a:r>
            <a:r>
              <a:rPr lang="zh-CN" altLang="en-US" sz="2000" b="1">
                <a:solidFill>
                  <a:schemeClr val="tx1"/>
                </a:solidFill>
                <a:effectLst>
                  <a:outerShdw blurRad="38100" dist="19050" dir="2700000" algn="tl" rotWithShape="0">
                    <a:schemeClr val="dk1">
                      <a:alpha val="40000"/>
                    </a:schemeClr>
                  </a:outerShdw>
                </a:effectLst>
              </a:rPr>
              <a:t>接收方的邮件服务器</a:t>
            </a:r>
            <a:endParaRPr lang="zh-CN" altLang="en-US" sz="2000" b="1">
              <a:solidFill>
                <a:schemeClr val="tx1"/>
              </a:solidFill>
              <a:effectLst>
                <a:outerShdw blurRad="38100" dist="19050" dir="2700000" algn="tl" rotWithShape="0">
                  <a:schemeClr val="dk1">
                    <a:alpha val="40000"/>
                  </a:schemeClr>
                </a:outerShdw>
              </a:effectLst>
            </a:endParaRPr>
          </a:p>
        </p:txBody>
      </p:sp>
      <p:sp>
        <p:nvSpPr>
          <p:cNvPr id="5" name="文本框 4"/>
          <p:cNvSpPr txBox="1"/>
          <p:nvPr/>
        </p:nvSpPr>
        <p:spPr>
          <a:xfrm>
            <a:off x="744220" y="3250565"/>
            <a:ext cx="9798685" cy="2676525"/>
          </a:xfrm>
          <a:prstGeom prst="rect">
            <a:avLst/>
          </a:prstGeom>
          <a:noFill/>
        </p:spPr>
        <p:txBody>
          <a:bodyPr wrap="square" rtlCol="0">
            <a:spAutoFit/>
          </a:bodyPr>
          <a:p>
            <a:pPr algn="just"/>
            <a:r>
              <a:rPr lang="en-US" altLang="zh-CN" sz="4800">
                <a:solidFill>
                  <a:schemeClr val="accent1"/>
                </a:solidFill>
              </a:rPr>
              <a:t>· </a:t>
            </a:r>
            <a:r>
              <a:rPr lang="zh-CN" altLang="en-US" sz="2000" dirty="0">
                <a:sym typeface="+mn-ea"/>
              </a:rPr>
              <a:t>不同</a:t>
            </a:r>
            <a:r>
              <a:rPr lang="zh-CN" altLang="en-US" sz="2000" dirty="0">
                <a:sym typeface="+mn-ea"/>
              </a:rPr>
              <a:t>的是：</a:t>
            </a:r>
            <a:endParaRPr lang="zh-CN" altLang="en-US" sz="2000" dirty="0">
              <a:sym typeface="+mn-ea"/>
            </a:endParaRPr>
          </a:p>
          <a:p>
            <a:pPr marL="457200" indent="-457200" fontAlgn="auto">
              <a:lnSpc>
                <a:spcPct val="150000"/>
              </a:lnSpc>
              <a:buAutoNum type="arabicPeriod"/>
            </a:pPr>
            <a:r>
              <a:rPr lang="en-US" altLang="zh-CN" sz="2000">
                <a:solidFill>
                  <a:schemeClr val="tx1"/>
                </a:solidFill>
                <a:effectLst/>
              </a:rPr>
              <a:t>HTTP</a:t>
            </a:r>
            <a:r>
              <a:rPr lang="zh-CN" altLang="en-US" sz="2000">
                <a:solidFill>
                  <a:schemeClr val="tx1"/>
                </a:solidFill>
                <a:effectLst/>
              </a:rPr>
              <a:t>是一个</a:t>
            </a:r>
            <a:r>
              <a:rPr lang="zh-CN" altLang="en-US" sz="2000" b="1">
                <a:solidFill>
                  <a:schemeClr val="accent1"/>
                </a:solidFill>
                <a:effectLst>
                  <a:outerShdw blurRad="38100" dist="25400" dir="5400000" algn="ctr" rotWithShape="0">
                    <a:srgbClr val="6E747A">
                      <a:alpha val="43000"/>
                    </a:srgbClr>
                  </a:outerShdw>
                </a:effectLst>
              </a:rPr>
              <a:t>拉协议</a:t>
            </a:r>
            <a:r>
              <a:rPr lang="zh-CN" altLang="en-US" sz="2000">
                <a:solidFill>
                  <a:schemeClr val="tx1"/>
                </a:solidFill>
                <a:effectLst/>
              </a:rPr>
              <a:t>，而</a:t>
            </a:r>
            <a:r>
              <a:rPr lang="en-US" altLang="zh-CN" sz="2000">
                <a:solidFill>
                  <a:schemeClr val="tx1"/>
                </a:solidFill>
                <a:effectLst/>
              </a:rPr>
              <a:t>SMTP</a:t>
            </a:r>
            <a:r>
              <a:rPr lang="zh-CN" altLang="en-US" sz="2000">
                <a:solidFill>
                  <a:schemeClr val="tx1"/>
                </a:solidFill>
                <a:effectLst/>
              </a:rPr>
              <a:t>是一个</a:t>
            </a:r>
            <a:r>
              <a:rPr lang="zh-CN" altLang="en-US" sz="2000" b="1">
                <a:solidFill>
                  <a:schemeClr val="accent1"/>
                </a:solidFill>
                <a:effectLst>
                  <a:outerShdw blurRad="38100" dist="25400" dir="5400000" algn="ctr" rotWithShape="0">
                    <a:srgbClr val="6E747A">
                      <a:alpha val="43000"/>
                    </a:srgbClr>
                  </a:outerShdw>
                </a:effectLst>
              </a:rPr>
              <a:t>推协议</a:t>
            </a:r>
            <a:r>
              <a:rPr lang="zh-CN" altLang="en-US" sz="2000">
                <a:solidFill>
                  <a:schemeClr val="tx1"/>
                </a:solidFill>
                <a:effectLst/>
              </a:rPr>
              <a:t>。</a:t>
            </a:r>
            <a:endParaRPr lang="zh-CN" altLang="en-US" sz="2000">
              <a:solidFill>
                <a:schemeClr val="tx1"/>
              </a:solidFill>
              <a:effectLst/>
            </a:endParaRPr>
          </a:p>
          <a:p>
            <a:pPr marL="457200" indent="-457200" fontAlgn="auto">
              <a:lnSpc>
                <a:spcPct val="150000"/>
              </a:lnSpc>
              <a:buAutoNum type="arabicPeriod"/>
            </a:pPr>
            <a:r>
              <a:rPr lang="en-US" altLang="zh-CN" sz="2000">
                <a:solidFill>
                  <a:schemeClr val="tx1"/>
                </a:solidFill>
                <a:effectLst/>
              </a:rPr>
              <a:t>SMTP</a:t>
            </a:r>
            <a:r>
              <a:rPr lang="zh-CN" altLang="en-US" sz="2000">
                <a:solidFill>
                  <a:schemeClr val="tx1"/>
                </a:solidFill>
                <a:effectLst/>
              </a:rPr>
              <a:t>要求每个报文采用</a:t>
            </a:r>
            <a:r>
              <a:rPr lang="en-US" altLang="zh-CN" sz="2000" b="1">
                <a:solidFill>
                  <a:schemeClr val="accent1"/>
                </a:solidFill>
                <a:effectLst>
                  <a:outerShdw blurRad="38100" dist="25400" dir="5400000" algn="ctr" rotWithShape="0">
                    <a:srgbClr val="6E747A">
                      <a:alpha val="43000"/>
                    </a:srgbClr>
                  </a:outerShdw>
                </a:effectLst>
              </a:rPr>
              <a:t>7</a:t>
            </a:r>
            <a:r>
              <a:rPr lang="zh-CN" altLang="en-US" sz="2000" b="1">
                <a:solidFill>
                  <a:schemeClr val="accent1"/>
                </a:solidFill>
                <a:effectLst>
                  <a:outerShdw blurRad="38100" dist="25400" dir="5400000" algn="ctr" rotWithShape="0">
                    <a:srgbClr val="6E747A">
                      <a:alpha val="43000"/>
                    </a:srgbClr>
                  </a:outerShdw>
                </a:effectLst>
              </a:rPr>
              <a:t>比特</a:t>
            </a:r>
            <a:r>
              <a:rPr lang="en-US" altLang="zh-CN" sz="2000" b="1">
                <a:solidFill>
                  <a:schemeClr val="accent1"/>
                </a:solidFill>
                <a:effectLst>
                  <a:outerShdw blurRad="38100" dist="25400" dir="5400000" algn="ctr" rotWithShape="0">
                    <a:srgbClr val="6E747A">
                      <a:alpha val="43000"/>
                    </a:srgbClr>
                  </a:outerShdw>
                </a:effectLst>
              </a:rPr>
              <a:t>ASCII</a:t>
            </a:r>
            <a:r>
              <a:rPr lang="zh-CN" altLang="en-US" sz="2000" b="1">
                <a:solidFill>
                  <a:schemeClr val="accent1"/>
                </a:solidFill>
                <a:effectLst>
                  <a:outerShdw blurRad="38100" dist="25400" dir="5400000" algn="ctr" rotWithShape="0">
                    <a:srgbClr val="6E747A">
                      <a:alpha val="43000"/>
                    </a:srgbClr>
                  </a:outerShdw>
                </a:effectLst>
              </a:rPr>
              <a:t>码格式</a:t>
            </a:r>
            <a:r>
              <a:rPr lang="zh-CN" altLang="en-US" sz="2000">
                <a:solidFill>
                  <a:schemeClr val="tx1"/>
                </a:solidFill>
                <a:effectLst/>
              </a:rPr>
              <a:t>，而</a:t>
            </a:r>
            <a:r>
              <a:rPr lang="en-US" altLang="zh-CN" sz="2000">
                <a:solidFill>
                  <a:schemeClr val="tx1"/>
                </a:solidFill>
                <a:effectLst/>
              </a:rPr>
              <a:t>HTTP</a:t>
            </a:r>
            <a:r>
              <a:rPr lang="zh-CN" altLang="en-US" sz="2000">
                <a:solidFill>
                  <a:schemeClr val="tx1"/>
                </a:solidFill>
                <a:effectLst/>
              </a:rPr>
              <a:t>则不受这种</a:t>
            </a:r>
            <a:r>
              <a:rPr lang="zh-CN" altLang="en-US" sz="2000">
                <a:solidFill>
                  <a:schemeClr val="tx1"/>
                </a:solidFill>
                <a:effectLst/>
              </a:rPr>
              <a:t>限制。</a:t>
            </a:r>
            <a:endParaRPr lang="zh-CN" altLang="en-US" sz="2000">
              <a:solidFill>
                <a:schemeClr val="tx1"/>
              </a:solidFill>
              <a:effectLst/>
            </a:endParaRPr>
          </a:p>
          <a:p>
            <a:pPr marL="457200" indent="-457200" fontAlgn="auto">
              <a:lnSpc>
                <a:spcPct val="150000"/>
              </a:lnSpc>
              <a:buAutoNum type="arabicPeriod"/>
            </a:pPr>
            <a:r>
              <a:rPr lang="zh-CN" altLang="en-US" sz="2000">
                <a:solidFill>
                  <a:schemeClr val="tx1"/>
                </a:solidFill>
                <a:effectLst/>
              </a:rPr>
              <a:t>处理一个即含文本，又含图像等多媒体类型的文档时，</a:t>
            </a:r>
            <a:r>
              <a:rPr lang="en-US" altLang="zh-CN" sz="2000">
                <a:solidFill>
                  <a:schemeClr val="tx1"/>
                </a:solidFill>
                <a:effectLst/>
              </a:rPr>
              <a:t>HTTP</a:t>
            </a:r>
            <a:r>
              <a:rPr lang="zh-CN" altLang="en-US" sz="2000">
                <a:solidFill>
                  <a:schemeClr val="tx1"/>
                </a:solidFill>
                <a:effectLst/>
              </a:rPr>
              <a:t>把每个对象封装到自己的响应报文中，而</a:t>
            </a:r>
            <a:r>
              <a:rPr lang="en-US" altLang="zh-CN" sz="2000">
                <a:solidFill>
                  <a:schemeClr val="tx1"/>
                </a:solidFill>
                <a:effectLst/>
              </a:rPr>
              <a:t>SMTP</a:t>
            </a:r>
            <a:r>
              <a:rPr lang="zh-CN" altLang="en-US" sz="2000">
                <a:solidFill>
                  <a:schemeClr val="tx1"/>
                </a:solidFill>
                <a:effectLst/>
              </a:rPr>
              <a:t>则把所有报文对象放在一个报文</a:t>
            </a:r>
            <a:r>
              <a:rPr lang="zh-CN" altLang="en-US" sz="2000">
                <a:solidFill>
                  <a:schemeClr val="tx1"/>
                </a:solidFill>
                <a:effectLst/>
              </a:rPr>
              <a:t>中。</a:t>
            </a:r>
            <a:endParaRPr lang="zh-CN" altLang="en-US" sz="2000">
              <a:solidFill>
                <a:schemeClr val="tx1"/>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p:nvPr/>
        </p:nvPicPr>
        <p:blipFill>
          <a:blip r:embed="rId1"/>
          <a:srcRect b="7341"/>
          <a:stretch>
            <a:fillRect/>
          </a:stretch>
        </p:blipFill>
        <p:spPr>
          <a:xfrm>
            <a:off x="516890" y="1995170"/>
            <a:ext cx="5548630" cy="3098800"/>
          </a:xfrm>
          <a:prstGeom prst="rect">
            <a:avLst/>
          </a:prstGeom>
          <a:noFill/>
          <a:ln w="9525">
            <a:noFill/>
          </a:ln>
        </p:spPr>
      </p:pic>
      <p:grpSp>
        <p:nvGrpSpPr>
          <p:cNvPr id="12" name="组合 11"/>
          <p:cNvGrpSpPr/>
          <p:nvPr/>
        </p:nvGrpSpPr>
        <p:grpSpPr>
          <a:xfrm>
            <a:off x="445770" y="0"/>
            <a:ext cx="4651696" cy="1526541"/>
            <a:chOff x="639" y="0"/>
            <a:chExt cx="8154" cy="2404"/>
          </a:xfrm>
        </p:grpSpPr>
        <p:grpSp>
          <p:nvGrpSpPr>
            <p:cNvPr id="15" name="组合 14"/>
            <p:cNvGrpSpPr/>
            <p:nvPr/>
          </p:nvGrpSpPr>
          <p:grpSpPr>
            <a:xfrm rot="0">
              <a:off x="1736" y="1059"/>
              <a:ext cx="7057" cy="1065"/>
              <a:chOff x="1839058" y="967769"/>
              <a:chExt cx="2790746" cy="675443"/>
            </a:xfrm>
          </p:grpSpPr>
          <p:sp>
            <p:nvSpPr>
              <p:cNvPr id="17" name="矩形: 圆角 16"/>
              <p:cNvSpPr/>
              <p:nvPr/>
            </p:nvSpPr>
            <p:spPr>
              <a:xfrm>
                <a:off x="1839058" y="967769"/>
                <a:ext cx="2665735"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p>
                <a:pPr algn="ctr"/>
                <a:endParaRPr lang="zh-CN" altLang="en-US">
                  <a:solidFill>
                    <a:srgbClr val="00A3F8"/>
                  </a:solidFill>
                </a:endParaRPr>
              </a:p>
            </p:txBody>
          </p:sp>
          <p:sp>
            <p:nvSpPr>
              <p:cNvPr id="18" name="文本框 17"/>
              <p:cNvSpPr txBox="1"/>
              <p:nvPr/>
            </p:nvSpPr>
            <p:spPr>
              <a:xfrm>
                <a:off x="2355830" y="1044509"/>
                <a:ext cx="2273974" cy="521327"/>
              </a:xfrm>
              <a:prstGeom prst="rect">
                <a:avLst/>
              </a:prstGeom>
              <a:noFill/>
            </p:spPr>
            <p:txBody>
              <a:bodyPr wrap="square" rtlCol="0">
                <a:spAutoFit/>
              </a:bodyPr>
              <a:p>
                <a:r>
                  <a:rPr lang="en-US" altLang="zh-CN"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 </a:t>
                </a:r>
                <a:r>
                  <a:rPr lang="zh-CN" altLang="en-US"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邮件访问</a:t>
                </a:r>
                <a:r>
                  <a:rPr lang="zh-CN" altLang="en-US"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协议</a:t>
                </a:r>
                <a:endParaRPr lang="zh-CN" altLang="en-US"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endParaRPr>
              </a:p>
            </p:txBody>
          </p:sp>
        </p:grpSp>
        <p:pic>
          <p:nvPicPr>
            <p:cNvPr id="23" name="图片 22" descr="电子邮件"/>
            <p:cNvPicPr>
              <a:picLocks noChangeAspect="1"/>
            </p:cNvPicPr>
            <p:nvPr/>
          </p:nvPicPr>
          <p:blipFill>
            <a:blip r:embed="rId2"/>
            <a:stretch>
              <a:fillRect/>
            </a:stretch>
          </p:blipFill>
          <p:spPr>
            <a:xfrm>
              <a:off x="639" y="0"/>
              <a:ext cx="2404" cy="2404"/>
            </a:xfrm>
            <a:prstGeom prst="rect">
              <a:avLst/>
            </a:prstGeom>
          </p:spPr>
        </p:pic>
      </p:grpSp>
      <p:sp>
        <p:nvSpPr>
          <p:cNvPr id="4" name="椭圆 3"/>
          <p:cNvSpPr/>
          <p:nvPr/>
        </p:nvSpPr>
        <p:spPr>
          <a:xfrm>
            <a:off x="2174875" y="2202815"/>
            <a:ext cx="4126230" cy="2726690"/>
          </a:xfrm>
          <a:prstGeom prst="ellipse">
            <a:avLst/>
          </a:prstGeom>
          <a:blipFill rotWithShape="1">
            <a:blip r:embed="rId3"/>
            <a:tile tx="-50800" ty="-254000" sx="100000" sy="100000" flip="none" algn="br"/>
          </a:blip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6398895" y="1920240"/>
            <a:ext cx="5871210" cy="3353435"/>
          </a:xfrm>
          <a:prstGeom prst="rect">
            <a:avLst/>
          </a:prstGeom>
          <a:noFill/>
        </p:spPr>
        <p:txBody>
          <a:bodyPr wrap="square" rtlCol="0">
            <a:spAutoFit/>
            <a:scene3d>
              <a:camera prst="orthographicFront"/>
              <a:lightRig rig="threePt" dir="t"/>
            </a:scene3d>
          </a:bodyPr>
          <a:p>
            <a:r>
              <a:rPr lang="en-US" altLang="zh-CN" sz="2400" dirty="0">
                <a:solidFill>
                  <a:schemeClr val="tx1"/>
                </a:solidFill>
                <a:effectLst/>
                <a:latin typeface="+mn-ea"/>
              </a:rPr>
              <a:t>SMTP</a:t>
            </a:r>
            <a:r>
              <a:rPr lang="zh-CN" altLang="en-US" sz="2400" dirty="0">
                <a:solidFill>
                  <a:schemeClr val="tx1"/>
                </a:solidFill>
                <a:effectLst/>
                <a:latin typeface="+mn-ea"/>
              </a:rPr>
              <a:t>协议是一个“推协议</a:t>
            </a:r>
            <a:r>
              <a:rPr lang="en-US" altLang="zh-CN" sz="2400" dirty="0">
                <a:solidFill>
                  <a:schemeClr val="tx1"/>
                </a:solidFill>
                <a:effectLst/>
                <a:latin typeface="+mn-ea"/>
              </a:rPr>
              <a:t>”</a:t>
            </a:r>
            <a:r>
              <a:rPr lang="zh-CN" altLang="en-US" sz="2400" dirty="0">
                <a:solidFill>
                  <a:schemeClr val="tx1"/>
                </a:solidFill>
                <a:effectLst/>
                <a:latin typeface="+mn-ea"/>
              </a:rPr>
              <a:t>，而将邮件服务器中报文传给本地客户端，需要邮件访问协议的帮助。</a:t>
            </a:r>
            <a:endParaRPr lang="en-US" altLang="zh-CN" sz="2400" dirty="0">
              <a:solidFill>
                <a:schemeClr val="tx1"/>
              </a:solidFill>
              <a:effectLst/>
              <a:latin typeface="+mn-ea"/>
            </a:endParaRPr>
          </a:p>
          <a:p>
            <a:endParaRPr lang="en-US" altLang="zh-CN" sz="2000" b="1" dirty="0">
              <a:solidFill>
                <a:schemeClr val="tx1"/>
              </a:solidFill>
              <a:effectLst>
                <a:outerShdw blurRad="38100" dist="19050" dir="2700000" algn="tl" rotWithShape="0">
                  <a:schemeClr val="dk1">
                    <a:alpha val="40000"/>
                  </a:schemeClr>
                </a:outerShdw>
              </a:effectLst>
              <a:latin typeface="+mn-ea"/>
            </a:endParaRPr>
          </a:p>
          <a:p>
            <a:r>
              <a:rPr lang="en-US" altLang="zh-CN" sz="2000" b="1" dirty="0">
                <a:solidFill>
                  <a:schemeClr val="tx1"/>
                </a:solidFill>
                <a:effectLst>
                  <a:outerShdw blurRad="38100" dist="19050" dir="2700000" algn="tl" rotWithShape="0">
                    <a:schemeClr val="dk1">
                      <a:alpha val="40000"/>
                    </a:schemeClr>
                  </a:outerShdw>
                </a:effectLst>
                <a:latin typeface="+mn-ea"/>
              </a:rPr>
              <a:t>1.POP3</a:t>
            </a:r>
            <a:r>
              <a:rPr lang="zh-CN" altLang="en-US" sz="2000" b="1" dirty="0">
                <a:solidFill>
                  <a:schemeClr val="tx1"/>
                </a:solidFill>
                <a:effectLst>
                  <a:outerShdw blurRad="38100" dist="19050" dir="2700000" algn="tl" rotWithShape="0">
                    <a:schemeClr val="dk1">
                      <a:alpha val="40000"/>
                    </a:schemeClr>
                  </a:outerShdw>
                </a:effectLst>
                <a:latin typeface="+mn-ea"/>
              </a:rPr>
              <a:t>协议：</a:t>
            </a:r>
            <a:r>
              <a:rPr lang="zh-CN" altLang="en-US" sz="2000" b="1" dirty="0">
                <a:solidFill>
                  <a:schemeClr val="tx1"/>
                </a:solidFill>
                <a:effectLst>
                  <a:outerShdw blurRad="38100" dist="19050" dir="2700000" algn="tl" rotWithShape="0">
                    <a:schemeClr val="dk1">
                      <a:alpha val="40000"/>
                    </a:schemeClr>
                  </a:outerShdw>
                </a:effectLst>
              </a:rPr>
              <a:t>全称为 </a:t>
            </a:r>
            <a:r>
              <a:rPr lang="en-US" altLang="zh-CN" sz="2000" b="1" dirty="0">
                <a:solidFill>
                  <a:schemeClr val="tx1"/>
                </a:solidFill>
                <a:effectLst>
                  <a:outerShdw blurRad="38100" dist="19050" dir="2700000" algn="tl" rotWithShape="0">
                    <a:schemeClr val="dk1">
                      <a:alpha val="40000"/>
                    </a:schemeClr>
                  </a:outerShdw>
                </a:effectLst>
              </a:rPr>
              <a:t>Post Office Protocol</a:t>
            </a:r>
            <a:endParaRPr lang="en-US" altLang="zh-CN" sz="2000" b="1" dirty="0">
              <a:solidFill>
                <a:schemeClr val="tx1"/>
              </a:solidFill>
              <a:effectLst>
                <a:outerShdw blurRad="38100" dist="19050" dir="2700000" algn="tl" rotWithShape="0">
                  <a:schemeClr val="dk1">
                    <a:alpha val="40000"/>
                  </a:schemeClr>
                </a:outerShdw>
              </a:effectLst>
            </a:endParaRPr>
          </a:p>
          <a:p>
            <a:endParaRPr lang="en-US" altLang="zh-CN" sz="2000" b="1" dirty="0">
              <a:solidFill>
                <a:schemeClr val="tx1"/>
              </a:solidFill>
              <a:effectLst>
                <a:outerShdw blurRad="38100" dist="19050" dir="2700000" algn="tl" rotWithShape="0">
                  <a:schemeClr val="dk1">
                    <a:alpha val="40000"/>
                  </a:schemeClr>
                </a:outerShdw>
              </a:effectLst>
            </a:endParaRPr>
          </a:p>
          <a:p>
            <a:r>
              <a:rPr lang="en-US" altLang="zh-CN" sz="2000" b="1" dirty="0">
                <a:solidFill>
                  <a:schemeClr val="tx1"/>
                </a:solidFill>
                <a:effectLst>
                  <a:outerShdw blurRad="38100" dist="19050" dir="2700000" algn="tl" rotWithShape="0">
                    <a:schemeClr val="dk1">
                      <a:alpha val="40000"/>
                    </a:schemeClr>
                  </a:outerShdw>
                </a:effectLst>
              </a:rPr>
              <a:t>2. IMAP</a:t>
            </a:r>
            <a:r>
              <a:rPr lang="zh-CN" altLang="en-US" sz="2000" b="1" dirty="0">
                <a:solidFill>
                  <a:schemeClr val="tx1"/>
                </a:solidFill>
                <a:effectLst>
                  <a:outerShdw blurRad="38100" dist="19050" dir="2700000" algn="tl" rotWithShape="0">
                    <a:schemeClr val="dk1">
                      <a:alpha val="40000"/>
                    </a:schemeClr>
                  </a:outerShdw>
                </a:effectLst>
              </a:rPr>
              <a:t>协议：全称为 </a:t>
            </a:r>
            <a:r>
              <a:rPr lang="en-US" altLang="zh-CN" sz="2000" b="1" dirty="0">
                <a:solidFill>
                  <a:schemeClr val="tx1"/>
                </a:solidFill>
                <a:effectLst>
                  <a:outerShdw blurRad="38100" dist="19050" dir="2700000" algn="tl" rotWithShape="0">
                    <a:schemeClr val="dk1">
                      <a:alpha val="40000"/>
                    </a:schemeClr>
                  </a:outerShdw>
                </a:effectLst>
              </a:rPr>
              <a:t>Internet Message Access </a:t>
            </a:r>
            <a:endParaRPr lang="en-US" altLang="zh-CN" sz="2000" b="1" dirty="0">
              <a:solidFill>
                <a:schemeClr val="tx1"/>
              </a:solidFill>
              <a:effectLst>
                <a:outerShdw blurRad="38100" dist="19050" dir="2700000" algn="tl" rotWithShape="0">
                  <a:schemeClr val="dk1">
                    <a:alpha val="40000"/>
                  </a:schemeClr>
                </a:outerShdw>
              </a:effectLst>
            </a:endParaRPr>
          </a:p>
          <a:p>
            <a:endParaRPr lang="en-US" altLang="zh-CN" sz="2000" b="1" dirty="0">
              <a:solidFill>
                <a:schemeClr val="tx1"/>
              </a:solidFill>
              <a:effectLst>
                <a:outerShdw blurRad="38100" dist="19050" dir="2700000" algn="tl" rotWithShape="0">
                  <a:schemeClr val="dk1">
                    <a:alpha val="40000"/>
                  </a:schemeClr>
                </a:outerShdw>
              </a:effectLst>
            </a:endParaRPr>
          </a:p>
          <a:p>
            <a:r>
              <a:rPr lang="en-US" altLang="zh-CN" sz="2000" b="1" dirty="0" err="1">
                <a:solidFill>
                  <a:schemeClr val="tx1"/>
                </a:solidFill>
                <a:effectLst>
                  <a:outerShdw blurRad="38100" dist="19050" dir="2700000" algn="tl" rotWithShape="0">
                    <a:schemeClr val="dk1">
                      <a:alpha val="40000"/>
                    </a:schemeClr>
                  </a:outerShdw>
                </a:effectLst>
              </a:rPr>
              <a:t>3.HTTP</a:t>
            </a:r>
            <a:endParaRPr lang="zh-CN" altLang="en-US" sz="2000" b="1" dirty="0">
              <a:solidFill>
                <a:schemeClr val="tx1"/>
              </a:solidFill>
              <a:effectLst>
                <a:outerShdw blurRad="38100" dist="19050" dir="2700000" algn="tl" rotWithShape="0">
                  <a:schemeClr val="dk1">
                    <a:alpha val="40000"/>
                  </a:schemeClr>
                </a:outerShdw>
              </a:effectLst>
            </a:endParaRPr>
          </a:p>
          <a:p>
            <a:endParaRPr lang="zh-CN" altLang="en-US" sz="2000" b="1" dirty="0">
              <a:solidFill>
                <a:schemeClr val="tx1"/>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4" grpId="1" animBg="1"/>
      <p:bldP spid="6"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文本框 10"/>
          <p:cNvSpPr txBox="1"/>
          <p:nvPr/>
        </p:nvSpPr>
        <p:spPr>
          <a:xfrm>
            <a:off x="589915" y="470535"/>
            <a:ext cx="4266565" cy="645160"/>
          </a:xfrm>
          <a:prstGeom prst="rect">
            <a:avLst/>
          </a:prstGeom>
          <a:noFill/>
        </p:spPr>
        <p:txBody>
          <a:bodyPr wrap="square">
            <a:spAutoFit/>
          </a:bodyPr>
          <a:p>
            <a:pPr marL="342900" indent="-342900">
              <a:lnSpc>
                <a:spcPct val="150000"/>
              </a:lnSpc>
              <a:buClr>
                <a:srgbClr val="009FF6"/>
              </a:buClr>
              <a:buFont typeface="Wingdings" panose="05000000000000000000" pitchFamily="2" charset="2"/>
              <a:buChar char="p"/>
            </a:pPr>
            <a:r>
              <a:rPr kumimoji="1" lang="en-US" altLang="zh-CN" sz="2400" b="1" dirty="0">
                <a:latin typeface="Times New Roman" panose="02020603050405020304" pitchFamily="18" charset="0"/>
                <a:ea typeface="思源黑体 CN Normal" panose="020B0400000000000000" pitchFamily="34" charset="-122"/>
                <a:cs typeface="Times New Roman" panose="02020603050405020304" pitchFamily="18" charset="0"/>
              </a:rPr>
              <a:t>POP3</a:t>
            </a:r>
            <a:r>
              <a:rPr kumimoji="1" lang="zh-CN" altLang="en-US" sz="2400" b="1" dirty="0">
                <a:latin typeface="Times New Roman" panose="02020603050405020304" pitchFamily="18" charset="0"/>
                <a:ea typeface="思源黑体 CN Normal" panose="020B0400000000000000" pitchFamily="34" charset="-122"/>
                <a:cs typeface="Times New Roman" panose="02020603050405020304" pitchFamily="18" charset="0"/>
              </a:rPr>
              <a:t>协议</a:t>
            </a:r>
            <a:endParaRPr kumimoji="1" lang="zh-CN" altLang="en-US" sz="2400" b="1"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4" name="文本框 3"/>
          <p:cNvSpPr txBox="1"/>
          <p:nvPr/>
        </p:nvSpPr>
        <p:spPr>
          <a:xfrm>
            <a:off x="812401" y="1236397"/>
            <a:ext cx="10567447" cy="4707890"/>
          </a:xfrm>
          <a:prstGeom prst="rect">
            <a:avLst/>
          </a:prstGeom>
          <a:noFill/>
        </p:spPr>
        <p:txBody>
          <a:bodyPr wrap="square" rtlCol="0">
            <a:spAutoFit/>
          </a:bodyPr>
          <a:p>
            <a:endParaRPr lang="en-US" altLang="zh-CN" sz="2000" dirty="0"/>
          </a:p>
          <a:p>
            <a:r>
              <a:rPr lang="zh-CN" altLang="en-US" sz="2000" dirty="0"/>
              <a:t>用户从邮件服务器上接收邮件的典型通信过程如下：</a:t>
            </a:r>
            <a:endParaRPr lang="en-US" altLang="zh-CN" sz="2000" dirty="0"/>
          </a:p>
          <a:p>
            <a:endParaRPr lang="zh-CN" altLang="en-US" sz="2000" dirty="0"/>
          </a:p>
          <a:p>
            <a:r>
              <a:rPr lang="en-US" altLang="zh-CN" sz="2000" dirty="0"/>
              <a:t>1) </a:t>
            </a:r>
            <a:r>
              <a:rPr lang="zh-CN" altLang="en-US" sz="2000" dirty="0"/>
              <a:t>用户运行用户代理。</a:t>
            </a:r>
            <a:endParaRPr lang="en-US" altLang="zh-CN" sz="2000" dirty="0"/>
          </a:p>
          <a:p>
            <a:endParaRPr lang="zh-CN" altLang="en-US" sz="2000" dirty="0"/>
          </a:p>
          <a:p>
            <a:r>
              <a:rPr lang="en-US" altLang="zh-CN" sz="2000" dirty="0"/>
              <a:t>2) </a:t>
            </a:r>
            <a:r>
              <a:rPr lang="zh-CN" altLang="en-US" sz="2000" dirty="0"/>
              <a:t>用户代理的客户端与邮件服务器端的</a:t>
            </a:r>
            <a:r>
              <a:rPr lang="en-US" altLang="zh-CN" sz="2000" dirty="0"/>
              <a:t>110</a:t>
            </a:r>
            <a:r>
              <a:rPr lang="zh-CN" altLang="en-US" sz="2000" dirty="0"/>
              <a:t>端口建立</a:t>
            </a:r>
            <a:r>
              <a:rPr lang="en-US" altLang="zh-CN" sz="2000" dirty="0"/>
              <a:t>TCP</a:t>
            </a:r>
            <a:r>
              <a:rPr lang="zh-CN" altLang="en-US" sz="2000" dirty="0"/>
              <a:t>连接。</a:t>
            </a:r>
            <a:endParaRPr lang="en-US" altLang="zh-CN" sz="2000" dirty="0"/>
          </a:p>
          <a:p>
            <a:endParaRPr lang="zh-CN" altLang="en-US" sz="2000" dirty="0"/>
          </a:p>
          <a:p>
            <a:r>
              <a:rPr lang="en-US" altLang="zh-CN" sz="2000" dirty="0"/>
              <a:t>3) </a:t>
            </a:r>
            <a:r>
              <a:rPr lang="zh-CN" altLang="en-US" sz="2000" dirty="0"/>
              <a:t>客户端向服务器端</a:t>
            </a:r>
            <a:r>
              <a:rPr lang="zh-CN" altLang="en-US" sz="2000" b="1" dirty="0">
                <a:solidFill>
                  <a:srgbClr val="FF0000"/>
                </a:solidFill>
              </a:rPr>
              <a:t>发出各种命令</a:t>
            </a:r>
            <a:r>
              <a:rPr lang="zh-CN" altLang="en-US" sz="2000" dirty="0"/>
              <a:t>，来请求各种服务（如查询邮箱信息，下载某封邮件等）。</a:t>
            </a:r>
            <a:endParaRPr lang="en-US" altLang="zh-CN" sz="2000" dirty="0"/>
          </a:p>
          <a:p>
            <a:endParaRPr lang="zh-CN" altLang="en-US" sz="2000" dirty="0"/>
          </a:p>
          <a:p>
            <a:r>
              <a:rPr lang="en-US" altLang="zh-CN" sz="2000" dirty="0"/>
              <a:t>4) </a:t>
            </a:r>
            <a:r>
              <a:rPr lang="zh-CN" altLang="en-US" sz="2000" dirty="0"/>
              <a:t>服务端解析用户的命令，做出相应动作并</a:t>
            </a:r>
            <a:r>
              <a:rPr lang="zh-CN" altLang="en-US" sz="2000" b="1" dirty="0">
                <a:solidFill>
                  <a:srgbClr val="FF0000"/>
                </a:solidFill>
              </a:rPr>
              <a:t>返回给客户端一个响应</a:t>
            </a:r>
            <a:r>
              <a:rPr lang="zh-CN" altLang="en-US" sz="2000" dirty="0"/>
              <a:t>。</a:t>
            </a:r>
            <a:endParaRPr lang="en-US" altLang="zh-CN" sz="2000" dirty="0"/>
          </a:p>
          <a:p>
            <a:endParaRPr lang="zh-CN" altLang="en-US" sz="2000" dirty="0"/>
          </a:p>
          <a:p>
            <a:r>
              <a:rPr lang="en-US" altLang="zh-CN" sz="2000" dirty="0"/>
              <a:t>5) 3</a:t>
            </a:r>
            <a:r>
              <a:rPr lang="zh-CN" altLang="en-US" sz="2000" dirty="0"/>
              <a:t>）和</a:t>
            </a:r>
            <a:r>
              <a:rPr lang="en-US" altLang="zh-CN" sz="2000" dirty="0"/>
              <a:t>4)</a:t>
            </a:r>
            <a:r>
              <a:rPr lang="zh-CN" altLang="en-US" sz="2000" dirty="0"/>
              <a:t>交替进行，直到接收完所有邮件转到步骤</a:t>
            </a:r>
            <a:r>
              <a:rPr lang="en-US" altLang="zh-CN" sz="2000" dirty="0"/>
              <a:t>6)</a:t>
            </a:r>
            <a:r>
              <a:rPr lang="zh-CN" altLang="en-US" sz="2000" dirty="0"/>
              <a:t>，或两者的连接被意外中断而直接退出。</a:t>
            </a:r>
            <a:endParaRPr lang="en-US" altLang="zh-CN" sz="2000" dirty="0"/>
          </a:p>
          <a:p>
            <a:endParaRPr lang="zh-CN" altLang="en-US" sz="2000" dirty="0"/>
          </a:p>
          <a:p>
            <a:r>
              <a:rPr lang="en-US" altLang="zh-CN" sz="2000" dirty="0"/>
              <a:t>6) </a:t>
            </a:r>
            <a:r>
              <a:rPr lang="zh-CN" altLang="en-US" sz="2000" dirty="0"/>
              <a:t>用户代理解析从服务器端获得的邮件，以适当地形式（如可读）的形式呈现给用户。</a:t>
            </a:r>
            <a:endParaRPr lang="zh-CN" altLang="en-US" sz="2000" dirty="0"/>
          </a:p>
          <a:p>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文本框 10"/>
          <p:cNvSpPr txBox="1"/>
          <p:nvPr/>
        </p:nvSpPr>
        <p:spPr>
          <a:xfrm>
            <a:off x="589915" y="470535"/>
            <a:ext cx="4266565" cy="645160"/>
          </a:xfrm>
          <a:prstGeom prst="rect">
            <a:avLst/>
          </a:prstGeom>
          <a:noFill/>
        </p:spPr>
        <p:txBody>
          <a:bodyPr wrap="square">
            <a:spAutoFit/>
          </a:bodyPr>
          <a:p>
            <a:pPr marL="342900" indent="-342900">
              <a:lnSpc>
                <a:spcPct val="150000"/>
              </a:lnSpc>
              <a:buClr>
                <a:srgbClr val="009FF6"/>
              </a:buClr>
              <a:buFont typeface="Wingdings" panose="05000000000000000000" pitchFamily="2" charset="2"/>
              <a:buChar char="p"/>
            </a:pPr>
            <a:r>
              <a:rPr kumimoji="1" lang="en-US" altLang="zh-CN" sz="2400" b="1" dirty="0">
                <a:latin typeface="Times New Roman" panose="02020603050405020304" pitchFamily="18" charset="0"/>
                <a:ea typeface="思源黑体 CN Normal" panose="020B0400000000000000" pitchFamily="34" charset="-122"/>
                <a:cs typeface="Times New Roman" panose="02020603050405020304" pitchFamily="18" charset="0"/>
              </a:rPr>
              <a:t>POP3</a:t>
            </a:r>
            <a:r>
              <a:rPr kumimoji="1" lang="zh-CN" altLang="en-US" sz="2400" b="1" dirty="0">
                <a:latin typeface="Times New Roman" panose="02020603050405020304" pitchFamily="18" charset="0"/>
                <a:ea typeface="思源黑体 CN Normal" panose="020B0400000000000000" pitchFamily="34" charset="-122"/>
                <a:cs typeface="Times New Roman" panose="02020603050405020304" pitchFamily="18" charset="0"/>
              </a:rPr>
              <a:t>协议</a:t>
            </a:r>
            <a:endParaRPr kumimoji="1" lang="zh-CN" altLang="en-US" sz="2400" b="1"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nvGrpSpPr>
          <p:cNvPr id="6" name="组合 5"/>
          <p:cNvGrpSpPr/>
          <p:nvPr/>
        </p:nvGrpSpPr>
        <p:grpSpPr>
          <a:xfrm>
            <a:off x="6811645" y="513080"/>
            <a:ext cx="3857625" cy="626745"/>
            <a:chOff x="10641" y="1175"/>
            <a:chExt cx="6075" cy="987"/>
          </a:xfrm>
        </p:grpSpPr>
        <p:sp>
          <p:nvSpPr>
            <p:cNvPr id="5" name="圆角矩形 4"/>
            <p:cNvSpPr/>
            <p:nvPr/>
          </p:nvSpPr>
          <p:spPr>
            <a:xfrm>
              <a:off x="10664" y="1175"/>
              <a:ext cx="6052" cy="98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7" name="文本框 6"/>
            <p:cNvSpPr txBox="1"/>
            <p:nvPr/>
          </p:nvSpPr>
          <p:spPr>
            <a:xfrm>
              <a:off x="10641" y="1302"/>
              <a:ext cx="6075" cy="822"/>
            </a:xfrm>
            <a:prstGeom prst="rect">
              <a:avLst/>
            </a:prstGeom>
            <a:noFill/>
          </p:spPr>
          <p:txBody>
            <a:bodyPr wrap="square" rtlCol="0">
              <a:spAutoFit/>
            </a:bodyPr>
            <a:p>
              <a:r>
                <a:rPr lang="zh-CN" altLang="en-US" sz="2800" b="1">
                  <a:solidFill>
                    <a:schemeClr val="tx1"/>
                  </a:solidFill>
                  <a:effectLst>
                    <a:outerShdw blurRad="38100" dist="19050" dir="2700000" algn="tl" rotWithShape="0">
                      <a:schemeClr val="dk1">
                        <a:alpha val="40000"/>
                      </a:schemeClr>
                    </a:outerShdw>
                  </a:effectLst>
                </a:rPr>
                <a:t>特许</a:t>
              </a:r>
              <a:r>
                <a:rPr lang="en-US" altLang="zh-CN" sz="2800" b="1">
                  <a:solidFill>
                    <a:schemeClr val="tx1"/>
                  </a:solidFill>
                  <a:effectLst>
                    <a:outerShdw blurRad="38100" dist="19050" dir="2700000" algn="tl" rotWithShape="0">
                      <a:schemeClr val="dk1">
                        <a:alpha val="40000"/>
                      </a:schemeClr>
                    </a:outerShdw>
                  </a:effectLst>
                </a:rPr>
                <a:t>→</a:t>
              </a:r>
              <a:r>
                <a:rPr lang="zh-CN" altLang="en-US" sz="2800" b="1">
                  <a:solidFill>
                    <a:schemeClr val="tx1"/>
                  </a:solidFill>
                  <a:effectLst>
                    <a:outerShdw blurRad="38100" dist="19050" dir="2700000" algn="tl" rotWithShape="0">
                      <a:schemeClr val="dk1">
                        <a:alpha val="40000"/>
                      </a:schemeClr>
                    </a:outerShdw>
                  </a:effectLst>
                </a:rPr>
                <a:t>事务处理</a:t>
              </a:r>
              <a:r>
                <a:rPr lang="en-US" altLang="zh-CN" sz="2800" b="1">
                  <a:solidFill>
                    <a:schemeClr val="tx1"/>
                  </a:solidFill>
                  <a:effectLst>
                    <a:outerShdw blurRad="38100" dist="19050" dir="2700000" algn="tl" rotWithShape="0">
                      <a:schemeClr val="dk1">
                        <a:alpha val="40000"/>
                      </a:schemeClr>
                    </a:outerShdw>
                  </a:effectLst>
                </a:rPr>
                <a:t>→</a:t>
              </a:r>
              <a:r>
                <a:rPr lang="zh-CN" altLang="en-US" sz="2800" b="1">
                  <a:solidFill>
                    <a:schemeClr val="tx1"/>
                  </a:solidFill>
                  <a:effectLst>
                    <a:outerShdw blurRad="38100" dist="19050" dir="2700000" algn="tl" rotWithShape="0">
                      <a:schemeClr val="dk1">
                        <a:alpha val="40000"/>
                      </a:schemeClr>
                    </a:outerShdw>
                  </a:effectLst>
                </a:rPr>
                <a:t>更新</a:t>
              </a:r>
              <a:endParaRPr lang="zh-CN" altLang="en-US" sz="2800" b="1">
                <a:solidFill>
                  <a:schemeClr val="tx1"/>
                </a:solidFill>
                <a:effectLst>
                  <a:outerShdw blurRad="38100" dist="19050" dir="2700000" algn="tl" rotWithShape="0">
                    <a:schemeClr val="dk1">
                      <a:alpha val="40000"/>
                    </a:schemeClr>
                  </a:outerShdw>
                </a:effectLst>
              </a:endParaRPr>
            </a:p>
          </p:txBody>
        </p:sp>
      </p:grpSp>
      <p:sp>
        <p:nvSpPr>
          <p:cNvPr id="4" name="文本框 3"/>
          <p:cNvSpPr txBox="1"/>
          <p:nvPr/>
        </p:nvSpPr>
        <p:spPr>
          <a:xfrm>
            <a:off x="589915" y="1457325"/>
            <a:ext cx="8170545" cy="1568450"/>
          </a:xfrm>
          <a:prstGeom prst="rect">
            <a:avLst/>
          </a:prstGeom>
          <a:noFill/>
        </p:spPr>
        <p:txBody>
          <a:bodyPr wrap="square" rtlCol="0">
            <a:spAutoFit/>
          </a:bodyPr>
          <a:p>
            <a:pPr algn="just"/>
            <a:r>
              <a:rPr lang="en-US" altLang="zh-CN" sz="4800">
                <a:solidFill>
                  <a:schemeClr val="accent1"/>
                </a:solidFill>
              </a:rPr>
              <a:t>· </a:t>
            </a:r>
            <a:r>
              <a:rPr lang="zh-CN" altLang="en-US" sz="2000" dirty="0">
                <a:sym typeface="+mn-ea"/>
              </a:rPr>
              <a:t>特许阶段时，用户代理以明文形式发送用户名和口令验证用户。</a:t>
            </a:r>
            <a:endParaRPr lang="en-US" altLang="zh-CN" sz="4800" dirty="0"/>
          </a:p>
          <a:p>
            <a:r>
              <a:rPr lang="en-US" altLang="zh-CN" sz="4800"/>
              <a:t> </a:t>
            </a:r>
            <a:endParaRPr lang="en-US" altLang="zh-CN"/>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rcRect r="1203" b="51110"/>
          <a:stretch>
            <a:fillRect/>
          </a:stretch>
        </p:blipFill>
        <p:spPr>
          <a:xfrm>
            <a:off x="1050290" y="2343785"/>
            <a:ext cx="4761865" cy="1207135"/>
          </a:xfrm>
          <a:prstGeom prst="rect">
            <a:avLst/>
          </a:prstGeom>
        </p:spPr>
      </p:pic>
      <p:sp>
        <p:nvSpPr>
          <p:cNvPr id="3" name="文本框 2"/>
          <p:cNvSpPr txBox="1"/>
          <p:nvPr/>
        </p:nvSpPr>
        <p:spPr>
          <a:xfrm>
            <a:off x="1050290" y="1315720"/>
            <a:ext cx="4224020" cy="368300"/>
          </a:xfrm>
          <a:prstGeom prst="rect">
            <a:avLst/>
          </a:prstGeom>
          <a:noFill/>
        </p:spPr>
        <p:txBody>
          <a:bodyPr wrap="none" rtlCol="0" anchor="t">
            <a:spAutoFit/>
          </a:bodyPr>
          <a:p>
            <a:r>
              <a:rPr lang="zh-CN" altLang="en-US" b="1" dirty="0">
                <a:solidFill>
                  <a:srgbClr val="FF0000"/>
                </a:solidFill>
                <a:sym typeface="+mn-ea"/>
              </a:rPr>
              <a:t>使用</a:t>
            </a:r>
            <a:r>
              <a:rPr lang="en-US" altLang="zh-CN" b="1" dirty="0">
                <a:solidFill>
                  <a:srgbClr val="FF0000"/>
                </a:solidFill>
                <a:sym typeface="+mn-ea"/>
              </a:rPr>
              <a:t>telnet </a:t>
            </a:r>
            <a:r>
              <a:rPr lang="en-US" altLang="zh-CN" b="1" dirty="0" err="1">
                <a:solidFill>
                  <a:srgbClr val="FF0000"/>
                </a:solidFill>
                <a:sym typeface="+mn-ea"/>
              </a:rPr>
              <a:t>ServerName</a:t>
            </a:r>
            <a:r>
              <a:rPr lang="en-US" altLang="zh-CN" b="1" dirty="0">
                <a:solidFill>
                  <a:srgbClr val="FF0000"/>
                </a:solidFill>
                <a:sym typeface="+mn-ea"/>
              </a:rPr>
              <a:t> 110 </a:t>
            </a:r>
            <a:r>
              <a:rPr lang="zh-CN" altLang="en-US" b="1" dirty="0">
                <a:solidFill>
                  <a:srgbClr val="FF0000"/>
                </a:solidFill>
                <a:sym typeface="+mn-ea"/>
              </a:rPr>
              <a:t>连接服务器</a:t>
            </a:r>
            <a:endParaRPr lang="zh-CN" altLang="en-US" b="1" dirty="0">
              <a:solidFill>
                <a:srgbClr val="FF0000"/>
              </a:solidFill>
              <a:sym typeface="+mn-ea"/>
            </a:endParaRPr>
          </a:p>
        </p:txBody>
      </p:sp>
      <p:sp>
        <p:nvSpPr>
          <p:cNvPr id="8" name="文本框 7"/>
          <p:cNvSpPr txBox="1"/>
          <p:nvPr/>
        </p:nvSpPr>
        <p:spPr>
          <a:xfrm>
            <a:off x="589915" y="3848100"/>
            <a:ext cx="10222865" cy="1876425"/>
          </a:xfrm>
          <a:prstGeom prst="rect">
            <a:avLst/>
          </a:prstGeom>
          <a:noFill/>
        </p:spPr>
        <p:txBody>
          <a:bodyPr wrap="square" rtlCol="0">
            <a:spAutoFit/>
          </a:bodyPr>
          <a:p>
            <a:pPr algn="just"/>
            <a:r>
              <a:rPr lang="en-US" altLang="zh-CN" sz="4800">
                <a:solidFill>
                  <a:schemeClr val="accent1"/>
                </a:solidFill>
              </a:rPr>
              <a:t>· </a:t>
            </a:r>
            <a:r>
              <a:rPr lang="zh-CN" altLang="en-US" sz="2000" dirty="0">
                <a:sym typeface="+mn-ea"/>
              </a:rPr>
              <a:t>事务处理阶段时，用户代理发出命令，邮件服务器对命令做出回应。</a:t>
            </a:r>
            <a:r>
              <a:rPr lang="en-US" altLang="zh-CN" sz="2000" dirty="0">
                <a:sym typeface="+mn-ea"/>
              </a:rPr>
              <a:t>list</a:t>
            </a:r>
            <a:r>
              <a:rPr lang="zh-CN" altLang="en-US" sz="2000" dirty="0">
                <a:sym typeface="+mn-ea"/>
              </a:rPr>
              <a:t>查看邮件列表，</a:t>
            </a:r>
            <a:r>
              <a:rPr lang="en-US" altLang="zh-CN" sz="2000" dirty="0" err="1">
                <a:sym typeface="+mn-ea"/>
              </a:rPr>
              <a:t>retr</a:t>
            </a:r>
            <a:r>
              <a:rPr lang="zh-CN" altLang="en-US" sz="2000" dirty="0">
                <a:sym typeface="+mn-ea"/>
              </a:rPr>
              <a:t>查看邮件内容；</a:t>
            </a:r>
            <a:r>
              <a:rPr lang="en-US" altLang="zh-CN" sz="2000" dirty="0">
                <a:sym typeface="+mn-ea"/>
              </a:rPr>
              <a:t>dele</a:t>
            </a:r>
            <a:r>
              <a:rPr lang="zh-CN" altLang="en-US" sz="2000" dirty="0">
                <a:sym typeface="+mn-ea"/>
              </a:rPr>
              <a:t>标记删除，当</a:t>
            </a:r>
            <a:r>
              <a:rPr lang="en-US" altLang="zh-CN" sz="2000" dirty="0">
                <a:sym typeface="+mn-ea"/>
              </a:rPr>
              <a:t>quit</a:t>
            </a:r>
            <a:r>
              <a:rPr lang="zh-CN" altLang="en-US" sz="2000" dirty="0">
                <a:sym typeface="+mn-ea"/>
              </a:rPr>
              <a:t>后执行</a:t>
            </a:r>
            <a:r>
              <a:rPr lang="zh-CN" altLang="en-US" sz="2000" dirty="0">
                <a:sym typeface="+mn-ea"/>
              </a:rPr>
              <a:t>。</a:t>
            </a:r>
            <a:endParaRPr lang="en-US" altLang="zh-CN" sz="4800" dirty="0"/>
          </a:p>
          <a:p>
            <a:r>
              <a:rPr lang="en-US" altLang="zh-CN" sz="4800"/>
              <a:t> </a:t>
            </a:r>
            <a:endParaRPr lang="en-US" altLang="zh-CN"/>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rcRect t="48857" r="43368"/>
          <a:stretch>
            <a:fillRect/>
          </a:stretch>
        </p:blipFill>
        <p:spPr>
          <a:xfrm>
            <a:off x="1050290" y="5094605"/>
            <a:ext cx="2855595" cy="1320800"/>
          </a:xfrm>
          <a:prstGeom prst="rect">
            <a:avLst/>
          </a:prstGeom>
        </p:spPr>
      </p:pic>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5305" y="3550920"/>
            <a:ext cx="5591810" cy="3009265"/>
          </a:xfrm>
          <a:prstGeom prst="rect">
            <a:avLst/>
          </a:prstGeom>
        </p:spPr>
      </p:pic>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6420" y="3848100"/>
            <a:ext cx="4093210" cy="25673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par>
                          <p:cTn id="17" fill="hold">
                            <p:stCondLst>
                              <p:cond delay="500"/>
                            </p:stCondLst>
                            <p:childTnLst>
                              <p:par>
                                <p:cTn id="18" presetID="53" presetClass="entr" presetSubtype="16"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fltVal val="0"/>
                                          </p:val>
                                        </p:tav>
                                        <p:tav tm="100000">
                                          <p:val>
                                            <p:strVal val="#ppt_w"/>
                                          </p:val>
                                        </p:tav>
                                      </p:tavLst>
                                    </p:anim>
                                    <p:anim calcmode="lin" valueType="num">
                                      <p:cBhvr>
                                        <p:cTn id="21" dur="500" fill="hold"/>
                                        <p:tgtEl>
                                          <p:spTgt spid="10"/>
                                        </p:tgtEl>
                                        <p:attrNameLst>
                                          <p:attrName>ppt_h</p:attrName>
                                        </p:attrNameLst>
                                      </p:cBhvr>
                                      <p:tavLst>
                                        <p:tav tm="0">
                                          <p:val>
                                            <p:fltVal val="0"/>
                                          </p:val>
                                        </p:tav>
                                        <p:tav tm="100000">
                                          <p:val>
                                            <p:strVal val="#ppt_h"/>
                                          </p:val>
                                        </p:tav>
                                      </p:tavLst>
                                    </p:anim>
                                    <p:animEffect transition="in" filter="fade">
                                      <p:cBhvr>
                                        <p:cTn id="22" dur="500"/>
                                        <p:tgtEl>
                                          <p:spTgt spid="10"/>
                                        </p:tgtEl>
                                      </p:cBhvr>
                                    </p:animEffect>
                                  </p:childTnLst>
                                </p:cTn>
                              </p:par>
                            </p:childTnLst>
                          </p:cTn>
                        </p:par>
                        <p:par>
                          <p:cTn id="23" fill="hold">
                            <p:stCondLst>
                              <p:cond delay="1000"/>
                            </p:stCondLst>
                            <p:childTnLst>
                              <p:par>
                                <p:cTn id="24" presetID="53" presetClass="entr" presetSubtype="16"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p:cTn id="26" dur="500" fill="hold"/>
                                        <p:tgtEl>
                                          <p:spTgt spid="12"/>
                                        </p:tgtEl>
                                        <p:attrNameLst>
                                          <p:attrName>ppt_w</p:attrName>
                                        </p:attrNameLst>
                                      </p:cBhvr>
                                      <p:tavLst>
                                        <p:tav tm="0">
                                          <p:val>
                                            <p:fltVal val="0"/>
                                          </p:val>
                                        </p:tav>
                                        <p:tav tm="100000">
                                          <p:val>
                                            <p:strVal val="#ppt_w"/>
                                          </p:val>
                                        </p:tav>
                                      </p:tavLst>
                                    </p:anim>
                                    <p:anim calcmode="lin" valueType="num">
                                      <p:cBhvr>
                                        <p:cTn id="27" dur="500" fill="hold"/>
                                        <p:tgtEl>
                                          <p:spTgt spid="12"/>
                                        </p:tgtEl>
                                        <p:attrNameLst>
                                          <p:attrName>ppt_h</p:attrName>
                                        </p:attrNameLst>
                                      </p:cBhvr>
                                      <p:tavLst>
                                        <p:tav tm="0">
                                          <p:val>
                                            <p:fltVal val="0"/>
                                          </p:val>
                                        </p:tav>
                                        <p:tav tm="100000">
                                          <p:val>
                                            <p:strVal val="#ppt_h"/>
                                          </p:val>
                                        </p:tav>
                                      </p:tavLst>
                                    </p:anim>
                                    <p:animEffect transition="in" filter="fade">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 name="任意多边形 20"/>
          <p:cNvSpPr/>
          <p:nvPr>
            <p:custDataLst>
              <p:tags r:id="rId1"/>
            </p:custDataLst>
          </p:nvPr>
        </p:nvSpPr>
        <p:spPr>
          <a:xfrm rot="19743805">
            <a:off x="894080" y="569032"/>
            <a:ext cx="302704" cy="981638"/>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90000" tIns="46800" rIns="90000" bIns="46800" rtlCol="0" anchor="b" anchorCtr="0">
            <a:normAutofit/>
          </a:bodyPr>
          <a:p>
            <a:pPr>
              <a:lnSpc>
                <a:spcPct val="120000"/>
              </a:lnSpc>
            </a:pPr>
            <a:endParaRPr lang="zh-CN" altLang="en-US" sz="1400">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任意多边形 21"/>
          <p:cNvSpPr/>
          <p:nvPr>
            <p:custDataLst>
              <p:tags r:id="rId2"/>
            </p:custDataLst>
          </p:nvPr>
        </p:nvSpPr>
        <p:spPr>
          <a:xfrm rot="19743805">
            <a:off x="1323785" y="569032"/>
            <a:ext cx="302704" cy="981638"/>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90000" tIns="46800" rIns="90000" bIns="46800" rtlCol="0" anchor="b" anchorCtr="0">
            <a:normAutofit/>
          </a:bodyPr>
          <a:p>
            <a:pPr>
              <a:lnSpc>
                <a:spcPct val="120000"/>
              </a:lnSpc>
            </a:pPr>
            <a:endParaRPr lang="zh-CN" altLang="en-US" sz="1400">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7"/>
          <p:cNvSpPr/>
          <p:nvPr>
            <p:custDataLst>
              <p:tags r:id="rId3"/>
            </p:custDataLst>
          </p:nvPr>
        </p:nvSpPr>
        <p:spPr>
          <a:xfrm>
            <a:off x="1857375" y="569595"/>
            <a:ext cx="2248535" cy="8547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79" y="connsiteY0-80"/>
              </a:cxn>
              <a:cxn ang="0">
                <a:pos x="connsiteX1-81" y="connsiteY1-82"/>
              </a:cxn>
              <a:cxn ang="0">
                <a:pos x="connsiteX2-83" y="connsiteY2-84"/>
              </a:cxn>
              <a:cxn ang="0">
                <a:pos x="connsiteX3-85" y="connsiteY3-86"/>
              </a:cxn>
              <a:cxn ang="0">
                <a:pos x="connsiteX4-87" y="connsiteY4-88"/>
              </a:cxn>
              <a:cxn ang="0">
                <a:pos x="connsiteX5-89" y="connsiteY5-90"/>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9050"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46800" rIns="90000" bIns="46800" numCol="1" spcCol="0" rtlCol="0" fromWordArt="0" anchor="b" anchorCtr="0" forceAA="0" compatLnSpc="1">
            <a:normAutofit/>
          </a:bodyPr>
          <a:p>
            <a:pPr lvl="0">
              <a:lnSpc>
                <a:spcPct val="120000"/>
              </a:lnSpc>
            </a:pPr>
            <a:r>
              <a:rPr lang="zh-CN" altLang="en-US" sz="3600" kern="0" spc="150">
                <a:ln>
                  <a:solidFill>
                    <a:schemeClr val="accent1"/>
                  </a:solidFill>
                </a:ln>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Arial" panose="020B0604020202020204" pitchFamily="34" charset="0"/>
              </a:rPr>
              <a:t>问题引入</a:t>
            </a:r>
            <a:endParaRPr lang="zh-CN" altLang="en-US" sz="3600" kern="0" spc="150">
              <a:ln>
                <a:solidFill>
                  <a:schemeClr val="accent1"/>
                </a:solidFill>
              </a:ln>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Arial" panose="020B0604020202020204" pitchFamily="34" charset="0"/>
            </a:endParaRPr>
          </a:p>
        </p:txBody>
      </p:sp>
      <p:grpSp>
        <p:nvGrpSpPr>
          <p:cNvPr id="2" name="组合 1"/>
          <p:cNvGrpSpPr/>
          <p:nvPr/>
        </p:nvGrpSpPr>
        <p:grpSpPr>
          <a:xfrm>
            <a:off x="802640" y="1768475"/>
            <a:ext cx="5226685" cy="715645"/>
            <a:chOff x="1638299" y="2533650"/>
            <a:chExt cx="7301525" cy="822836"/>
          </a:xfrm>
          <a:effectLst>
            <a:outerShdw blurRad="50800" dist="38100" dir="5400000" algn="t" rotWithShape="0">
              <a:prstClr val="black">
                <a:alpha val="40000"/>
              </a:prstClr>
            </a:outerShdw>
          </a:effectLst>
        </p:grpSpPr>
        <p:sp>
          <p:nvSpPr>
            <p:cNvPr id="3" name="矩形: 圆角 53"/>
            <p:cNvSpPr/>
            <p:nvPr/>
          </p:nvSpPr>
          <p:spPr>
            <a:xfrm>
              <a:off x="1638299" y="2533650"/>
              <a:ext cx="7301525" cy="822836"/>
            </a:xfrm>
            <a:prstGeom prst="roundRect">
              <a:avLst/>
            </a:prstGeom>
            <a:solidFill>
              <a:schemeClr val="bg1"/>
            </a:solidFill>
            <a:ln>
              <a:solidFill>
                <a:srgbClr val="FEF1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1795330" y="2706437"/>
              <a:ext cx="6987292" cy="529331"/>
            </a:xfrm>
            <a:prstGeom prst="rect">
              <a:avLst/>
            </a:prstGeom>
            <a:noFill/>
          </p:spPr>
          <p:txBody>
            <a:bodyPr wrap="square" rtlCol="0">
              <a:spAutoFit/>
            </a:bodyPr>
            <a:p>
              <a:pPr algn="l"/>
              <a:r>
                <a:rPr lang="zh-CN" altLang="en-US" sz="2400" dirty="0">
                  <a:latin typeface="思源黑体 CN Medium" panose="020B0600000000000000" pitchFamily="34" charset="-122"/>
                  <a:ea typeface="思源黑体 CN Medium" panose="020B0600000000000000" pitchFamily="34" charset="-122"/>
                </a:rPr>
                <a:t>什么</a:t>
              </a:r>
              <a:r>
                <a:rPr lang="zh-CN" altLang="en-US" sz="2400" dirty="0">
                  <a:latin typeface="思源黑体 CN Medium" panose="020B0600000000000000" pitchFamily="34" charset="-122"/>
                  <a:ea typeface="思源黑体 CN Medium" panose="020B0600000000000000" pitchFamily="34" charset="-122"/>
                </a:rPr>
                <a:t>是因特网电子邮件系统？</a:t>
              </a:r>
              <a:endParaRPr lang="zh-CN" altLang="en-US" sz="2400" dirty="0">
                <a:latin typeface="思源黑体 CN Medium" panose="020B0600000000000000" pitchFamily="34" charset="-122"/>
                <a:ea typeface="思源黑体 CN Medium" panose="020B0600000000000000" pitchFamily="34" charset="-122"/>
              </a:endParaRPr>
            </a:p>
          </p:txBody>
        </p:sp>
        <p:sp>
          <p:nvSpPr>
            <p:cNvPr id="5" name="矩形: 圆角 55"/>
            <p:cNvSpPr/>
            <p:nvPr/>
          </p:nvSpPr>
          <p:spPr>
            <a:xfrm>
              <a:off x="1724818" y="2603031"/>
              <a:ext cx="7121343" cy="678474"/>
            </a:xfrm>
            <a:prstGeom prst="roundRect">
              <a:avLst/>
            </a:prstGeom>
            <a:noFill/>
            <a:ln>
              <a:gradFill>
                <a:gsLst>
                  <a:gs pos="0">
                    <a:srgbClr val="00A3F8"/>
                  </a:gs>
                  <a:gs pos="100000">
                    <a:srgbClr val="8296EF"/>
                  </a:gs>
                </a:gsLst>
                <a:lin ang="5400000" scaled="1"/>
              </a:gra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6" name="组合 5"/>
          <p:cNvGrpSpPr/>
          <p:nvPr/>
        </p:nvGrpSpPr>
        <p:grpSpPr>
          <a:xfrm>
            <a:off x="802640" y="2793365"/>
            <a:ext cx="5942330" cy="792480"/>
            <a:chOff x="1638299" y="2533650"/>
            <a:chExt cx="7301525" cy="822836"/>
          </a:xfrm>
          <a:effectLst>
            <a:outerShdw blurRad="50800" dist="38100" dir="5400000" algn="t" rotWithShape="0">
              <a:prstClr val="black">
                <a:alpha val="40000"/>
              </a:prstClr>
            </a:outerShdw>
          </a:effectLst>
        </p:grpSpPr>
        <p:sp>
          <p:nvSpPr>
            <p:cNvPr id="7" name="矩形: 圆角 53"/>
            <p:cNvSpPr/>
            <p:nvPr/>
          </p:nvSpPr>
          <p:spPr>
            <a:xfrm>
              <a:off x="1638299" y="2533650"/>
              <a:ext cx="7301525" cy="822836"/>
            </a:xfrm>
            <a:prstGeom prst="roundRect">
              <a:avLst/>
            </a:prstGeom>
            <a:solidFill>
              <a:schemeClr val="bg1"/>
            </a:solidFill>
            <a:ln>
              <a:solidFill>
                <a:srgbClr val="FEF1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1791782" y="2695892"/>
              <a:ext cx="6987292" cy="478010"/>
            </a:xfrm>
            <a:prstGeom prst="rect">
              <a:avLst/>
            </a:prstGeom>
            <a:noFill/>
          </p:spPr>
          <p:txBody>
            <a:bodyPr wrap="square" rtlCol="0">
              <a:spAutoFit/>
            </a:bodyPr>
            <a:p>
              <a:pPr algn="l"/>
              <a:r>
                <a:rPr lang="zh-CN" altLang="en-US" sz="2400" dirty="0">
                  <a:latin typeface="思源黑体 CN Medium" panose="020B0600000000000000" pitchFamily="34" charset="-122"/>
                  <a:ea typeface="思源黑体 CN Medium" panose="020B0600000000000000" pitchFamily="34" charset="-122"/>
                </a:rPr>
                <a:t>电子邮件如何在互联网中进行</a:t>
              </a:r>
              <a:r>
                <a:rPr lang="zh-CN" altLang="en-US" sz="2400" dirty="0">
                  <a:latin typeface="思源黑体 CN Medium" panose="020B0600000000000000" pitchFamily="34" charset="-122"/>
                  <a:ea typeface="思源黑体 CN Medium" panose="020B0600000000000000" pitchFamily="34" charset="-122"/>
                </a:rPr>
                <a:t>传输？</a:t>
              </a:r>
              <a:endParaRPr lang="zh-CN" altLang="en-US" sz="2400" dirty="0">
                <a:latin typeface="思源黑体 CN Medium" panose="020B0600000000000000" pitchFamily="34" charset="-122"/>
                <a:ea typeface="思源黑体 CN Medium" panose="020B0600000000000000" pitchFamily="34" charset="-122"/>
              </a:endParaRPr>
            </a:p>
          </p:txBody>
        </p:sp>
        <p:sp>
          <p:nvSpPr>
            <p:cNvPr id="9" name="矩形: 圆角 55"/>
            <p:cNvSpPr/>
            <p:nvPr/>
          </p:nvSpPr>
          <p:spPr>
            <a:xfrm>
              <a:off x="1724818" y="2603031"/>
              <a:ext cx="7121343" cy="678474"/>
            </a:xfrm>
            <a:prstGeom prst="roundRect">
              <a:avLst/>
            </a:prstGeom>
            <a:noFill/>
            <a:ln>
              <a:gradFill>
                <a:gsLst>
                  <a:gs pos="0">
                    <a:srgbClr val="00A3F8"/>
                  </a:gs>
                  <a:gs pos="100000">
                    <a:srgbClr val="8296EF"/>
                  </a:gs>
                </a:gsLst>
                <a:lin ang="5400000" scaled="1"/>
              </a:gra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0" name="组合 9"/>
          <p:cNvGrpSpPr/>
          <p:nvPr/>
        </p:nvGrpSpPr>
        <p:grpSpPr>
          <a:xfrm>
            <a:off x="802640" y="3895090"/>
            <a:ext cx="5942330" cy="792480"/>
            <a:chOff x="1638299" y="2533650"/>
            <a:chExt cx="7301525" cy="822836"/>
          </a:xfrm>
          <a:effectLst>
            <a:outerShdw blurRad="50800" dist="38100" dir="5400000" algn="t" rotWithShape="0">
              <a:prstClr val="black">
                <a:alpha val="40000"/>
              </a:prstClr>
            </a:outerShdw>
          </a:effectLst>
        </p:grpSpPr>
        <p:sp>
          <p:nvSpPr>
            <p:cNvPr id="11" name="矩形: 圆角 53"/>
            <p:cNvSpPr/>
            <p:nvPr/>
          </p:nvSpPr>
          <p:spPr>
            <a:xfrm>
              <a:off x="1638299" y="2533650"/>
              <a:ext cx="7301525" cy="822836"/>
            </a:xfrm>
            <a:prstGeom prst="roundRect">
              <a:avLst/>
            </a:prstGeom>
            <a:solidFill>
              <a:schemeClr val="bg1"/>
            </a:solidFill>
            <a:ln>
              <a:solidFill>
                <a:srgbClr val="FEF1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1791782" y="2695892"/>
              <a:ext cx="6987292" cy="478010"/>
            </a:xfrm>
            <a:prstGeom prst="rect">
              <a:avLst/>
            </a:prstGeom>
            <a:noFill/>
          </p:spPr>
          <p:txBody>
            <a:bodyPr wrap="square" rtlCol="0">
              <a:spAutoFit/>
            </a:bodyPr>
            <a:p>
              <a:pPr algn="l"/>
              <a:r>
                <a:rPr lang="en-US" altLang="zh-CN" sz="2400" dirty="0">
                  <a:latin typeface="思源黑体 CN Medium" panose="020B0600000000000000" pitchFamily="34" charset="-122"/>
                  <a:ea typeface="思源黑体 CN Medium" panose="020B0600000000000000" pitchFamily="34" charset="-122"/>
                </a:rPr>
                <a:t>“</a:t>
              </a:r>
              <a:r>
                <a:rPr lang="zh-CN" altLang="en-US" sz="2400" dirty="0">
                  <a:latin typeface="思源黑体 CN Medium" panose="020B0600000000000000" pitchFamily="34" charset="-122"/>
                  <a:ea typeface="思源黑体 CN Medium" panose="020B0600000000000000" pitchFamily="34" charset="-122"/>
                </a:rPr>
                <a:t>推协议</a:t>
              </a:r>
              <a:r>
                <a:rPr lang="en-US" altLang="zh-CN" sz="2400" dirty="0">
                  <a:latin typeface="思源黑体 CN Medium" panose="020B0600000000000000" pitchFamily="34" charset="-122"/>
                  <a:ea typeface="思源黑体 CN Medium" panose="020B0600000000000000" pitchFamily="34" charset="-122"/>
                </a:rPr>
                <a:t>”</a:t>
              </a:r>
              <a:r>
                <a:rPr lang="zh-CN" altLang="en-US" sz="2400" dirty="0">
                  <a:latin typeface="思源黑体 CN Medium" panose="020B0600000000000000" pitchFamily="34" charset="-122"/>
                  <a:ea typeface="思源黑体 CN Medium" panose="020B0600000000000000" pitchFamily="34" charset="-122"/>
                </a:rPr>
                <a:t>与</a:t>
              </a:r>
              <a:r>
                <a:rPr lang="en-US" altLang="zh-CN" sz="2400" dirty="0">
                  <a:latin typeface="思源黑体 CN Medium" panose="020B0600000000000000" pitchFamily="34" charset="-122"/>
                  <a:ea typeface="思源黑体 CN Medium" panose="020B0600000000000000" pitchFamily="34" charset="-122"/>
                </a:rPr>
                <a:t>“</a:t>
              </a:r>
              <a:r>
                <a:rPr lang="zh-CN" altLang="en-US" sz="2400" dirty="0">
                  <a:latin typeface="思源黑体 CN Medium" panose="020B0600000000000000" pitchFamily="34" charset="-122"/>
                  <a:ea typeface="思源黑体 CN Medium" panose="020B0600000000000000" pitchFamily="34" charset="-122"/>
                </a:rPr>
                <a:t>拉协议</a:t>
              </a:r>
              <a:r>
                <a:rPr lang="en-US" altLang="zh-CN" sz="2400" dirty="0">
                  <a:latin typeface="思源黑体 CN Medium" panose="020B0600000000000000" pitchFamily="34" charset="-122"/>
                  <a:ea typeface="思源黑体 CN Medium" panose="020B0600000000000000" pitchFamily="34" charset="-122"/>
                </a:rPr>
                <a:t>”</a:t>
              </a:r>
              <a:r>
                <a:rPr lang="zh-CN" altLang="en-US" sz="2400" dirty="0">
                  <a:latin typeface="思源黑体 CN Medium" panose="020B0600000000000000" pitchFamily="34" charset="-122"/>
                  <a:ea typeface="思源黑体 CN Medium" panose="020B0600000000000000" pitchFamily="34" charset="-122"/>
                </a:rPr>
                <a:t>的</a:t>
              </a:r>
              <a:r>
                <a:rPr lang="zh-CN" altLang="en-US" sz="2400" dirty="0">
                  <a:latin typeface="思源黑体 CN Medium" panose="020B0600000000000000" pitchFamily="34" charset="-122"/>
                  <a:ea typeface="思源黑体 CN Medium" panose="020B0600000000000000" pitchFamily="34" charset="-122"/>
                </a:rPr>
                <a:t>区别？</a:t>
              </a:r>
              <a:endParaRPr lang="zh-CN" altLang="en-US" sz="2400" dirty="0">
                <a:latin typeface="思源黑体 CN Medium" panose="020B0600000000000000" pitchFamily="34" charset="-122"/>
                <a:ea typeface="思源黑体 CN Medium" panose="020B0600000000000000" pitchFamily="34" charset="-122"/>
              </a:endParaRPr>
            </a:p>
          </p:txBody>
        </p:sp>
        <p:sp>
          <p:nvSpPr>
            <p:cNvPr id="13" name="矩形: 圆角 55"/>
            <p:cNvSpPr/>
            <p:nvPr/>
          </p:nvSpPr>
          <p:spPr>
            <a:xfrm>
              <a:off x="1724818" y="2603031"/>
              <a:ext cx="7121343" cy="678474"/>
            </a:xfrm>
            <a:prstGeom prst="roundRect">
              <a:avLst/>
            </a:prstGeom>
            <a:noFill/>
            <a:ln>
              <a:gradFill>
                <a:gsLst>
                  <a:gs pos="0">
                    <a:srgbClr val="00A3F8"/>
                  </a:gs>
                  <a:gs pos="100000">
                    <a:srgbClr val="8296EF"/>
                  </a:gs>
                </a:gsLst>
                <a:lin ang="5400000" scaled="1"/>
              </a:gra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9" name="组合 18"/>
          <p:cNvGrpSpPr/>
          <p:nvPr/>
        </p:nvGrpSpPr>
        <p:grpSpPr>
          <a:xfrm>
            <a:off x="802640" y="4996815"/>
            <a:ext cx="4658995" cy="792480"/>
            <a:chOff x="1638299" y="2533650"/>
            <a:chExt cx="7301525" cy="822836"/>
          </a:xfrm>
          <a:effectLst>
            <a:outerShdw blurRad="50800" dist="38100" dir="5400000" algn="t" rotWithShape="0">
              <a:prstClr val="black">
                <a:alpha val="40000"/>
              </a:prstClr>
            </a:outerShdw>
          </a:effectLst>
        </p:grpSpPr>
        <p:sp>
          <p:nvSpPr>
            <p:cNvPr id="20" name="矩形: 圆角 53"/>
            <p:cNvSpPr/>
            <p:nvPr/>
          </p:nvSpPr>
          <p:spPr>
            <a:xfrm>
              <a:off x="1638299" y="2533650"/>
              <a:ext cx="7301525" cy="822836"/>
            </a:xfrm>
            <a:prstGeom prst="roundRect">
              <a:avLst/>
            </a:prstGeom>
            <a:solidFill>
              <a:schemeClr val="bg1"/>
            </a:solidFill>
            <a:ln>
              <a:solidFill>
                <a:srgbClr val="FEF1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文本框 20"/>
            <p:cNvSpPr txBox="1"/>
            <p:nvPr/>
          </p:nvSpPr>
          <p:spPr>
            <a:xfrm>
              <a:off x="1791782" y="2695892"/>
              <a:ext cx="6987292" cy="478010"/>
            </a:xfrm>
            <a:prstGeom prst="rect">
              <a:avLst/>
            </a:prstGeom>
            <a:noFill/>
          </p:spPr>
          <p:txBody>
            <a:bodyPr wrap="square" rtlCol="0">
              <a:spAutoFit/>
            </a:bodyPr>
            <a:p>
              <a:pPr algn="l"/>
              <a:r>
                <a:rPr lang="zh-CN" altLang="en-US" sz="2400" dirty="0">
                  <a:latin typeface="思源黑体 CN Medium" panose="020B0600000000000000" pitchFamily="34" charset="-122"/>
                  <a:ea typeface="思源黑体 CN Medium" panose="020B0600000000000000" pitchFamily="34" charset="-122"/>
                </a:rPr>
                <a:t>客户机如何获取</a:t>
              </a:r>
              <a:r>
                <a:rPr lang="zh-CN" altLang="en-US" sz="2400" dirty="0">
                  <a:latin typeface="思源黑体 CN Medium" panose="020B0600000000000000" pitchFamily="34" charset="-122"/>
                  <a:ea typeface="思源黑体 CN Medium" panose="020B0600000000000000" pitchFamily="34" charset="-122"/>
                </a:rPr>
                <a:t>邮件？</a:t>
              </a:r>
              <a:endParaRPr lang="zh-CN" altLang="en-US" sz="2400" dirty="0">
                <a:latin typeface="思源黑体 CN Medium" panose="020B0600000000000000" pitchFamily="34" charset="-122"/>
                <a:ea typeface="思源黑体 CN Medium" panose="020B0600000000000000" pitchFamily="34" charset="-122"/>
              </a:endParaRPr>
            </a:p>
          </p:txBody>
        </p:sp>
        <p:sp>
          <p:nvSpPr>
            <p:cNvPr id="22" name="矩形: 圆角 55"/>
            <p:cNvSpPr/>
            <p:nvPr/>
          </p:nvSpPr>
          <p:spPr>
            <a:xfrm>
              <a:off x="1724818" y="2603031"/>
              <a:ext cx="7121343" cy="678474"/>
            </a:xfrm>
            <a:prstGeom prst="roundRect">
              <a:avLst/>
            </a:prstGeom>
            <a:noFill/>
            <a:ln>
              <a:gradFill>
                <a:gsLst>
                  <a:gs pos="0">
                    <a:srgbClr val="00A3F8"/>
                  </a:gs>
                  <a:gs pos="100000">
                    <a:srgbClr val="8296EF"/>
                  </a:gs>
                </a:gsLst>
                <a:lin ang="5400000" scaled="1"/>
              </a:gra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23" name="图片 22" descr="电子邮件"/>
          <p:cNvPicPr>
            <a:picLocks noChangeAspect="1"/>
          </p:cNvPicPr>
          <p:nvPr/>
        </p:nvPicPr>
        <p:blipFill>
          <a:blip r:embed="rId4"/>
          <a:stretch>
            <a:fillRect/>
          </a:stretch>
        </p:blipFill>
        <p:spPr>
          <a:xfrm>
            <a:off x="3968115" y="390525"/>
            <a:ext cx="1338580" cy="1338580"/>
          </a:xfrm>
          <a:prstGeom prst="rect">
            <a:avLst/>
          </a:prstGeom>
        </p:spPr>
      </p:pic>
      <p:pic>
        <p:nvPicPr>
          <p:cNvPr id="24" name="图片 23" descr="暂无邮件"/>
          <p:cNvPicPr>
            <a:picLocks noChangeAspect="1"/>
          </p:cNvPicPr>
          <p:nvPr/>
        </p:nvPicPr>
        <p:blipFill>
          <a:blip r:embed="rId5"/>
          <a:stretch>
            <a:fillRect/>
          </a:stretch>
        </p:blipFill>
        <p:spPr>
          <a:xfrm>
            <a:off x="7146290" y="954405"/>
            <a:ext cx="4470400" cy="4470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fltVal val="0"/>
                                          </p:val>
                                        </p:tav>
                                        <p:tav tm="100000">
                                          <p:val>
                                            <p:strVal val="#ppt_w"/>
                                          </p:val>
                                        </p:tav>
                                      </p:tavLst>
                                    </p:anim>
                                    <p:anim calcmode="lin" valueType="num">
                                      <p:cBhvr>
                                        <p:cTn id="14" dur="1000" fill="hold"/>
                                        <p:tgtEl>
                                          <p:spTgt spid="6"/>
                                        </p:tgtEl>
                                        <p:attrNameLst>
                                          <p:attrName>ppt_h</p:attrName>
                                        </p:attrNameLst>
                                      </p:cBhvr>
                                      <p:tavLst>
                                        <p:tav tm="0">
                                          <p:val>
                                            <p:fltVal val="0"/>
                                          </p:val>
                                        </p:tav>
                                        <p:tav tm="100000">
                                          <p:val>
                                            <p:strVal val="#ppt_h"/>
                                          </p:val>
                                        </p:tav>
                                      </p:tavLst>
                                    </p:anim>
                                    <p:animEffect transition="in" filter="fade">
                                      <p:cBhvr>
                                        <p:cTn id="15" dur="1000"/>
                                        <p:tgtEl>
                                          <p:spTgt spid="6"/>
                                        </p:tgtEl>
                                      </p:cBhvr>
                                    </p:animEffect>
                                  </p:childTnLst>
                                </p:cTn>
                              </p:par>
                            </p:childTnLst>
                          </p:cTn>
                        </p:par>
                        <p:par>
                          <p:cTn id="16" fill="hold">
                            <p:stCondLst>
                              <p:cond delay="2000"/>
                            </p:stCondLst>
                            <p:childTnLst>
                              <p:par>
                                <p:cTn id="17" presetID="53" presetClass="entr" presetSubtype="16"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fltVal val="0"/>
                                          </p:val>
                                        </p:tav>
                                        <p:tav tm="100000">
                                          <p:val>
                                            <p:strVal val="#ppt_w"/>
                                          </p:val>
                                        </p:tav>
                                      </p:tavLst>
                                    </p:anim>
                                    <p:anim calcmode="lin" valueType="num">
                                      <p:cBhvr>
                                        <p:cTn id="20" dur="1000" fill="hold"/>
                                        <p:tgtEl>
                                          <p:spTgt spid="10"/>
                                        </p:tgtEl>
                                        <p:attrNameLst>
                                          <p:attrName>ppt_h</p:attrName>
                                        </p:attrNameLst>
                                      </p:cBhvr>
                                      <p:tavLst>
                                        <p:tav tm="0">
                                          <p:val>
                                            <p:fltVal val="0"/>
                                          </p:val>
                                        </p:tav>
                                        <p:tav tm="100000">
                                          <p:val>
                                            <p:strVal val="#ppt_h"/>
                                          </p:val>
                                        </p:tav>
                                      </p:tavLst>
                                    </p:anim>
                                    <p:animEffect transition="in" filter="fade">
                                      <p:cBhvr>
                                        <p:cTn id="21" dur="1000"/>
                                        <p:tgtEl>
                                          <p:spTgt spid="10"/>
                                        </p:tgtEl>
                                      </p:cBhvr>
                                    </p:animEffect>
                                  </p:childTnLst>
                                </p:cTn>
                              </p:par>
                            </p:childTnLst>
                          </p:cTn>
                        </p:par>
                        <p:par>
                          <p:cTn id="22" fill="hold">
                            <p:stCondLst>
                              <p:cond delay="3000"/>
                            </p:stCondLst>
                            <p:childTnLst>
                              <p:par>
                                <p:cTn id="23" presetID="53" presetClass="entr" presetSubtype="16" fill="hold" nodeType="after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1000" fill="hold"/>
                                        <p:tgtEl>
                                          <p:spTgt spid="19"/>
                                        </p:tgtEl>
                                        <p:attrNameLst>
                                          <p:attrName>ppt_w</p:attrName>
                                        </p:attrNameLst>
                                      </p:cBhvr>
                                      <p:tavLst>
                                        <p:tav tm="0">
                                          <p:val>
                                            <p:fltVal val="0"/>
                                          </p:val>
                                        </p:tav>
                                        <p:tav tm="100000">
                                          <p:val>
                                            <p:strVal val="#ppt_w"/>
                                          </p:val>
                                        </p:tav>
                                      </p:tavLst>
                                    </p:anim>
                                    <p:anim calcmode="lin" valueType="num">
                                      <p:cBhvr>
                                        <p:cTn id="26" dur="1000" fill="hold"/>
                                        <p:tgtEl>
                                          <p:spTgt spid="19"/>
                                        </p:tgtEl>
                                        <p:attrNameLst>
                                          <p:attrName>ppt_h</p:attrName>
                                        </p:attrNameLst>
                                      </p:cBhvr>
                                      <p:tavLst>
                                        <p:tav tm="0">
                                          <p:val>
                                            <p:fltVal val="0"/>
                                          </p:val>
                                        </p:tav>
                                        <p:tav tm="100000">
                                          <p:val>
                                            <p:strVal val="#ppt_h"/>
                                          </p:val>
                                        </p:tav>
                                      </p:tavLst>
                                    </p:anim>
                                    <p:animEffect transition="in" filter="fade">
                                      <p:cBhvr>
                                        <p:cTn id="27"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文本框 10"/>
          <p:cNvSpPr txBox="1"/>
          <p:nvPr/>
        </p:nvSpPr>
        <p:spPr>
          <a:xfrm>
            <a:off x="589915" y="470535"/>
            <a:ext cx="4266565" cy="645160"/>
          </a:xfrm>
          <a:prstGeom prst="rect">
            <a:avLst/>
          </a:prstGeom>
          <a:noFill/>
        </p:spPr>
        <p:txBody>
          <a:bodyPr wrap="square">
            <a:spAutoFit/>
          </a:bodyPr>
          <a:p>
            <a:pPr marL="342900" indent="-342900">
              <a:lnSpc>
                <a:spcPct val="150000"/>
              </a:lnSpc>
              <a:buClr>
                <a:srgbClr val="009FF6"/>
              </a:buClr>
              <a:buFont typeface="Wingdings" panose="05000000000000000000" pitchFamily="2" charset="2"/>
              <a:buChar char="p"/>
            </a:pPr>
            <a:r>
              <a:rPr kumimoji="1" lang="en-US" altLang="zh-CN" sz="2400" b="1" dirty="0">
                <a:latin typeface="Times New Roman" panose="02020603050405020304" pitchFamily="18" charset="0"/>
                <a:ea typeface="思源黑体 CN Normal" panose="020B0400000000000000" pitchFamily="34" charset="-122"/>
                <a:cs typeface="Times New Roman" panose="02020603050405020304" pitchFamily="18" charset="0"/>
              </a:rPr>
              <a:t>IMAP</a:t>
            </a:r>
            <a:r>
              <a:rPr kumimoji="1" lang="zh-CN" altLang="en-US" sz="2400" b="1" dirty="0">
                <a:latin typeface="Times New Roman" panose="02020603050405020304" pitchFamily="18" charset="0"/>
                <a:ea typeface="思源黑体 CN Normal" panose="020B0400000000000000" pitchFamily="34" charset="-122"/>
                <a:cs typeface="Times New Roman" panose="02020603050405020304" pitchFamily="18" charset="0"/>
              </a:rPr>
              <a:t>协议</a:t>
            </a:r>
            <a:endParaRPr kumimoji="1" lang="zh-CN" altLang="en-US" sz="2400" b="1"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2" name="文本框 1"/>
          <p:cNvSpPr txBox="1"/>
          <p:nvPr/>
        </p:nvSpPr>
        <p:spPr>
          <a:xfrm>
            <a:off x="501650" y="1297940"/>
            <a:ext cx="11028680" cy="3169285"/>
          </a:xfrm>
          <a:prstGeom prst="rect">
            <a:avLst/>
          </a:prstGeom>
          <a:noFill/>
        </p:spPr>
        <p:txBody>
          <a:bodyPr wrap="square" rtlCol="0">
            <a:spAutoFit/>
          </a:bodyPr>
          <a:p>
            <a:pPr algn="just"/>
            <a:r>
              <a:rPr lang="en-US" altLang="zh-CN" sz="2000" dirty="0">
                <a:sym typeface="+mn-ea"/>
              </a:rPr>
              <a:t>IMAP</a:t>
            </a:r>
            <a:r>
              <a:rPr lang="zh-CN" altLang="en-US" sz="2000" dirty="0">
                <a:sym typeface="+mn-ea"/>
              </a:rPr>
              <a:t>协议相对于</a:t>
            </a:r>
            <a:r>
              <a:rPr lang="en-US" altLang="zh-CN" sz="2000" dirty="0" err="1">
                <a:sym typeface="+mn-ea"/>
              </a:rPr>
              <a:t>POP3</a:t>
            </a:r>
            <a:r>
              <a:rPr lang="zh-CN" altLang="en-US" sz="2000" dirty="0">
                <a:sym typeface="+mn-ea"/>
              </a:rPr>
              <a:t>协议而言，它</a:t>
            </a:r>
            <a:r>
              <a:rPr lang="zh-CN" altLang="en-US" sz="2000" dirty="0">
                <a:sym typeface="+mn-ea"/>
              </a:rPr>
              <a:t>具有更为强大的邮件接收功能，主要体现在以下一些方面：</a:t>
            </a:r>
            <a:endParaRPr lang="en-US" altLang="zh-CN" sz="2000" dirty="0"/>
          </a:p>
          <a:p>
            <a:pPr algn="just"/>
            <a:endParaRPr lang="zh-CN" altLang="en-US" sz="2000" dirty="0"/>
          </a:p>
          <a:p>
            <a:pPr algn="just"/>
            <a:r>
              <a:rPr lang="en-US" altLang="zh-CN" sz="2000" dirty="0">
                <a:sym typeface="+mn-ea"/>
              </a:rPr>
              <a:t>1</a:t>
            </a:r>
            <a:r>
              <a:rPr lang="zh-CN" altLang="en-US" sz="2000" dirty="0">
                <a:sym typeface="+mn-ea"/>
              </a:rPr>
              <a:t>）</a:t>
            </a:r>
            <a:r>
              <a:rPr lang="en-US" altLang="zh-CN" sz="2000" dirty="0">
                <a:sym typeface="+mn-ea"/>
              </a:rPr>
              <a:t>IMAP</a:t>
            </a:r>
            <a:r>
              <a:rPr lang="zh-CN" altLang="en-US" sz="2000" dirty="0">
                <a:sym typeface="+mn-ea"/>
              </a:rPr>
              <a:t>具有摘要浏览功能。可以让用户在读完所有邮件的主题、发件人、大小等信息后，再由用户做出是否下载或直接在服务器上删除的决定。</a:t>
            </a:r>
            <a:endParaRPr lang="en-US" altLang="zh-CN" sz="2000" dirty="0"/>
          </a:p>
          <a:p>
            <a:pPr algn="just"/>
            <a:endParaRPr lang="zh-CN" altLang="en-US" sz="2000" dirty="0"/>
          </a:p>
          <a:p>
            <a:pPr algn="just"/>
            <a:r>
              <a:rPr lang="en-US" altLang="zh-CN" sz="2000" dirty="0">
                <a:sym typeface="+mn-ea"/>
              </a:rPr>
              <a:t>2</a:t>
            </a:r>
            <a:r>
              <a:rPr lang="zh-CN" altLang="en-US" sz="2000" dirty="0">
                <a:sym typeface="+mn-ea"/>
              </a:rPr>
              <a:t>）</a:t>
            </a:r>
            <a:r>
              <a:rPr lang="en-US" altLang="zh-CN" sz="2000" dirty="0">
                <a:sym typeface="+mn-ea"/>
              </a:rPr>
              <a:t>IMAP</a:t>
            </a:r>
            <a:r>
              <a:rPr lang="zh-CN" altLang="en-US" sz="2000" dirty="0">
                <a:sym typeface="+mn-ea"/>
              </a:rPr>
              <a:t>可以让用户有选择性地下载邮件附件。例如一封邮件包含</a:t>
            </a:r>
            <a:r>
              <a:rPr lang="en-US" altLang="zh-CN" sz="2000" dirty="0">
                <a:sym typeface="+mn-ea"/>
              </a:rPr>
              <a:t>3</a:t>
            </a:r>
            <a:r>
              <a:rPr lang="zh-CN" altLang="en-US" sz="2000" dirty="0">
                <a:sym typeface="+mn-ea"/>
              </a:rPr>
              <a:t>个附件，如果用户确定其中只有</a:t>
            </a:r>
            <a:r>
              <a:rPr lang="en-US" altLang="zh-CN" sz="2000" dirty="0">
                <a:sym typeface="+mn-ea"/>
              </a:rPr>
              <a:t>2</a:t>
            </a:r>
            <a:r>
              <a:rPr lang="zh-CN" altLang="en-US" sz="2000" dirty="0">
                <a:sym typeface="+mn-ea"/>
              </a:rPr>
              <a:t>个附件对自已有用，就可只下载这</a:t>
            </a:r>
            <a:r>
              <a:rPr lang="en-US" altLang="zh-CN" sz="2000" dirty="0">
                <a:sym typeface="+mn-ea"/>
              </a:rPr>
              <a:t>2</a:t>
            </a:r>
            <a:r>
              <a:rPr lang="zh-CN" altLang="en-US" sz="2000" dirty="0">
                <a:sym typeface="+mn-ea"/>
              </a:rPr>
              <a:t>个附件，而不必下载整封邮件，从而节省了下载时间。</a:t>
            </a:r>
            <a:endParaRPr lang="en-US" altLang="zh-CN" sz="2000" dirty="0"/>
          </a:p>
          <a:p>
            <a:pPr algn="just"/>
            <a:endParaRPr lang="zh-CN" altLang="en-US" sz="2000" dirty="0"/>
          </a:p>
          <a:p>
            <a:pPr algn="just"/>
            <a:r>
              <a:rPr lang="en-US" altLang="zh-CN" sz="2000" dirty="0">
                <a:sym typeface="+mn-ea"/>
              </a:rPr>
              <a:t>3</a:t>
            </a:r>
            <a:r>
              <a:rPr lang="zh-CN" altLang="en-US" sz="2000" dirty="0">
                <a:sym typeface="+mn-ea"/>
              </a:rPr>
              <a:t>）</a:t>
            </a:r>
            <a:r>
              <a:rPr lang="en-US" altLang="zh-CN" sz="2000" dirty="0">
                <a:sym typeface="+mn-ea"/>
              </a:rPr>
              <a:t>IMAP</a:t>
            </a:r>
            <a:r>
              <a:rPr lang="zh-CN" altLang="en-US" sz="2000" dirty="0">
                <a:sym typeface="+mn-ea"/>
              </a:rPr>
              <a:t>可以让用户在邮件服务器上创建自己的邮件夹，分类保存各个邮件。</a:t>
            </a:r>
            <a:endParaRPr lang="en-US" altLang="zh-CN" sz="2000" dirty="0"/>
          </a:p>
          <a:p>
            <a:pPr algn="just"/>
            <a:endParaRPr lang="en-US" altLang="zh-CN"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 grpId="0"/>
      <p:bldP spid="2"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06120" y="438150"/>
            <a:ext cx="4266565" cy="645160"/>
          </a:xfrm>
          <a:prstGeom prst="rect">
            <a:avLst/>
          </a:prstGeom>
          <a:noFill/>
        </p:spPr>
        <p:txBody>
          <a:bodyPr wrap="square">
            <a:spAutoFit/>
          </a:bodyPr>
          <a:p>
            <a:pPr marL="342900" indent="-342900">
              <a:lnSpc>
                <a:spcPct val="150000"/>
              </a:lnSpc>
              <a:buClr>
                <a:srgbClr val="009FF6"/>
              </a:buClr>
              <a:buFont typeface="Wingdings" panose="05000000000000000000" pitchFamily="2" charset="2"/>
              <a:buChar char="p"/>
            </a:pPr>
            <a:r>
              <a:rPr kumimoji="1" lang="en-US" altLang="zh-CN" sz="2400" b="1" dirty="0">
                <a:latin typeface="Times New Roman" panose="02020603050405020304" pitchFamily="18" charset="0"/>
                <a:ea typeface="思源黑体 CN Normal" panose="020B0400000000000000" pitchFamily="34" charset="-122"/>
                <a:cs typeface="Times New Roman" panose="02020603050405020304" pitchFamily="18" charset="0"/>
              </a:rPr>
              <a:t>HTTP</a:t>
            </a:r>
            <a:endParaRPr kumimoji="1" lang="en-US" altLang="zh-CN" sz="2400" b="1"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4" name="文本框 3"/>
          <p:cNvSpPr txBox="1"/>
          <p:nvPr/>
        </p:nvSpPr>
        <p:spPr>
          <a:xfrm>
            <a:off x="575945" y="1327150"/>
            <a:ext cx="11271885" cy="3538220"/>
          </a:xfrm>
          <a:prstGeom prst="rect">
            <a:avLst/>
          </a:prstGeom>
          <a:noFill/>
        </p:spPr>
        <p:txBody>
          <a:bodyPr wrap="square" rtlCol="0">
            <a:spAutoFit/>
          </a:bodyPr>
          <a:p>
            <a:pPr algn="just" fontAlgn="auto">
              <a:lnSpc>
                <a:spcPct val="150000"/>
              </a:lnSpc>
            </a:pPr>
            <a:r>
              <a:rPr lang="en-US" altLang="zh-CN" sz="2000" dirty="0">
                <a:sym typeface="+mn-ea"/>
              </a:rPr>
              <a:t>20</a:t>
            </a:r>
            <a:r>
              <a:rPr lang="zh-CN" altLang="en-US" sz="2000" dirty="0">
                <a:sym typeface="+mn-ea"/>
              </a:rPr>
              <a:t>世纪</a:t>
            </a:r>
            <a:r>
              <a:rPr lang="en-US" altLang="zh-CN" sz="2000" dirty="0">
                <a:sym typeface="+mn-ea"/>
              </a:rPr>
              <a:t>90</a:t>
            </a:r>
            <a:r>
              <a:rPr lang="zh-CN" altLang="en-US" sz="2000" dirty="0">
                <a:sym typeface="+mn-ea"/>
              </a:rPr>
              <a:t>年代中期</a:t>
            </a:r>
            <a:r>
              <a:rPr lang="en-US" altLang="zh-CN" sz="2000" dirty="0">
                <a:sym typeface="+mn-ea"/>
              </a:rPr>
              <a:t>Hotmail</a:t>
            </a:r>
            <a:r>
              <a:rPr lang="zh-CN" altLang="en-US" sz="2000" dirty="0">
                <a:sym typeface="+mn-ea"/>
              </a:rPr>
              <a:t>引入了基于</a:t>
            </a:r>
            <a:r>
              <a:rPr lang="en-US" altLang="zh-CN" sz="2000" dirty="0">
                <a:sym typeface="+mn-ea"/>
              </a:rPr>
              <a:t>Web</a:t>
            </a:r>
            <a:r>
              <a:rPr lang="zh-CN" altLang="en-US" sz="2000" dirty="0">
                <a:sym typeface="+mn-ea"/>
              </a:rPr>
              <a:t>的接入。</a:t>
            </a:r>
            <a:endParaRPr lang="zh-CN" altLang="en-US" sz="2000" dirty="0">
              <a:sym typeface="+mn-ea"/>
            </a:endParaRPr>
          </a:p>
          <a:p>
            <a:pPr algn="just" fontAlgn="auto">
              <a:lnSpc>
                <a:spcPct val="150000"/>
              </a:lnSpc>
            </a:pPr>
            <a:r>
              <a:rPr lang="zh-CN" altLang="en-US" sz="2000" dirty="0">
                <a:sym typeface="+mn-ea"/>
              </a:rPr>
              <a:t>使用这种服务，用户代理就是普通的浏览器，用户和</a:t>
            </a:r>
            <a:r>
              <a:rPr lang="zh-CN" altLang="en-US" sz="2000" dirty="0">
                <a:sym typeface="+mn-ea"/>
              </a:rPr>
              <a:t>其他远程邮箱之间的通信则通过</a:t>
            </a:r>
            <a:r>
              <a:rPr lang="en-US" altLang="zh-CN" sz="2000" dirty="0">
                <a:sym typeface="+mn-ea"/>
              </a:rPr>
              <a:t>HTTP</a:t>
            </a:r>
            <a:r>
              <a:rPr lang="zh-CN" altLang="en-US" sz="2000" dirty="0">
                <a:sym typeface="+mn-ea"/>
              </a:rPr>
              <a:t>进行。</a:t>
            </a:r>
            <a:endParaRPr lang="zh-CN" altLang="en-US" sz="2000" dirty="0">
              <a:sym typeface="+mn-ea"/>
            </a:endParaRPr>
          </a:p>
          <a:p>
            <a:pPr algn="just" fontAlgn="auto">
              <a:lnSpc>
                <a:spcPct val="150000"/>
              </a:lnSpc>
            </a:pPr>
            <a:endParaRPr lang="zh-CN" altLang="en-US" sz="2000" dirty="0">
              <a:sym typeface="+mn-ea"/>
            </a:endParaRPr>
          </a:p>
          <a:p>
            <a:pPr algn="just" fontAlgn="auto">
              <a:lnSpc>
                <a:spcPct val="150000"/>
              </a:lnSpc>
            </a:pPr>
            <a:r>
              <a:rPr lang="zh-CN" altLang="en-US" sz="2000" dirty="0">
                <a:sym typeface="+mn-ea"/>
              </a:rPr>
              <a:t>当一个收件人</a:t>
            </a:r>
            <a:r>
              <a:rPr lang="en-US" altLang="zh-CN" sz="2000" dirty="0">
                <a:sym typeface="+mn-ea"/>
              </a:rPr>
              <a:t>,</a:t>
            </a:r>
            <a:r>
              <a:rPr lang="zh-CN" altLang="en-US" sz="2000" dirty="0">
                <a:sym typeface="+mn-ea"/>
              </a:rPr>
              <a:t>想从他的邮箱中访问一个报文时，该电子邮件报文从他的邮件服务器发送到他的浏览器，使用的是</a:t>
            </a:r>
            <a:r>
              <a:rPr lang="en-US" altLang="zh-CN" sz="2000" dirty="0">
                <a:sym typeface="+mn-ea"/>
              </a:rPr>
              <a:t>HTTP</a:t>
            </a:r>
            <a:r>
              <a:rPr lang="zh-CN" altLang="en-US" sz="2000" dirty="0">
                <a:sym typeface="+mn-ea"/>
              </a:rPr>
              <a:t>而不是</a:t>
            </a:r>
            <a:r>
              <a:rPr lang="en-US" altLang="zh-CN" sz="2000" dirty="0" err="1">
                <a:sym typeface="+mn-ea"/>
              </a:rPr>
              <a:t>POP3</a:t>
            </a:r>
            <a:r>
              <a:rPr lang="zh-CN" altLang="en-US" sz="2000" dirty="0">
                <a:sym typeface="+mn-ea"/>
              </a:rPr>
              <a:t>或者</a:t>
            </a:r>
            <a:r>
              <a:rPr lang="en-US" altLang="zh-CN" sz="2000" dirty="0">
                <a:sym typeface="+mn-ea"/>
              </a:rPr>
              <a:t>IMAP</a:t>
            </a:r>
            <a:r>
              <a:rPr lang="zh-CN" altLang="en-US" sz="2000" dirty="0">
                <a:sym typeface="+mn-ea"/>
              </a:rPr>
              <a:t>协议。同样的，当发送方发送时，使用的是</a:t>
            </a:r>
            <a:r>
              <a:rPr lang="en-US" altLang="zh-CN" sz="2000" dirty="0">
                <a:sym typeface="+mn-ea"/>
              </a:rPr>
              <a:t>HTTP</a:t>
            </a:r>
            <a:r>
              <a:rPr lang="zh-CN" altLang="en-US" sz="2000" dirty="0">
                <a:sym typeface="+mn-ea"/>
              </a:rPr>
              <a:t>而不是</a:t>
            </a:r>
            <a:r>
              <a:rPr lang="en-US" altLang="zh-CN" sz="2000" dirty="0">
                <a:sym typeface="+mn-ea"/>
              </a:rPr>
              <a:t>SMTP</a:t>
            </a:r>
            <a:r>
              <a:rPr lang="zh-CN" altLang="en-US" sz="2000" dirty="0">
                <a:sym typeface="+mn-ea"/>
              </a:rPr>
              <a:t>。</a:t>
            </a:r>
            <a:endParaRPr lang="zh-CN" altLang="en-US" sz="2000" dirty="0"/>
          </a:p>
          <a:p>
            <a:pPr algn="just"/>
            <a:endParaRPr lang="en-US" altLang="zh-CN" sz="2000" dirty="0"/>
          </a:p>
          <a:p>
            <a:pPr algn="just"/>
            <a:r>
              <a:rPr lang="zh-CN" altLang="en-US" sz="2400" b="1" dirty="0">
                <a:solidFill>
                  <a:srgbClr val="FF0000"/>
                </a:solidFill>
                <a:effectLst>
                  <a:outerShdw blurRad="38100" dist="19050" dir="2700000" algn="tl" rotWithShape="0">
                    <a:schemeClr val="dk1">
                      <a:alpha val="40000"/>
                    </a:schemeClr>
                  </a:outerShdw>
                </a:effectLst>
              </a:rPr>
              <a:t>然而邮件服务器间与其他邮件服务器之间发送和接收邮件时，仍使用</a:t>
            </a:r>
            <a:r>
              <a:rPr lang="en-US" altLang="zh-CN" sz="2400" b="1" dirty="0">
                <a:solidFill>
                  <a:srgbClr val="FF0000"/>
                </a:solidFill>
                <a:effectLst>
                  <a:outerShdw blurRad="38100" dist="19050" dir="2700000" algn="tl" rotWithShape="0">
                    <a:schemeClr val="dk1">
                      <a:alpha val="40000"/>
                    </a:schemeClr>
                  </a:outerShdw>
                </a:effectLst>
              </a:rPr>
              <a:t>SMTP</a:t>
            </a:r>
            <a:r>
              <a:rPr lang="zh-CN" altLang="en-US" sz="2400" b="1" dirty="0">
                <a:solidFill>
                  <a:srgbClr val="FF0000"/>
                </a:solidFill>
                <a:effectLst>
                  <a:outerShdw blurRad="38100" dist="19050" dir="2700000" algn="tl" rotWithShape="0">
                    <a:schemeClr val="dk1">
                      <a:alpha val="40000"/>
                    </a:schemeClr>
                  </a:outerShdw>
                </a:effectLst>
              </a:rPr>
              <a:t>。</a:t>
            </a:r>
            <a:endParaRPr lang="zh-CN" altLang="en-US" sz="2400" b="1" dirty="0">
              <a:solidFill>
                <a:srgbClr val="FF0000"/>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 name="组合 11"/>
          <p:cNvGrpSpPr/>
          <p:nvPr/>
        </p:nvGrpSpPr>
        <p:grpSpPr>
          <a:xfrm>
            <a:off x="445770" y="0"/>
            <a:ext cx="5931241" cy="1526541"/>
            <a:chOff x="639" y="0"/>
            <a:chExt cx="10397" cy="2404"/>
          </a:xfrm>
        </p:grpSpPr>
        <p:grpSp>
          <p:nvGrpSpPr>
            <p:cNvPr id="15" name="组合 14"/>
            <p:cNvGrpSpPr/>
            <p:nvPr/>
          </p:nvGrpSpPr>
          <p:grpSpPr>
            <a:xfrm rot="0">
              <a:off x="1736" y="1059"/>
              <a:ext cx="9300" cy="1065"/>
              <a:chOff x="1839058" y="967769"/>
              <a:chExt cx="3677729" cy="675443"/>
            </a:xfrm>
          </p:grpSpPr>
          <p:sp>
            <p:nvSpPr>
              <p:cNvPr id="17" name="矩形: 圆角 16"/>
              <p:cNvSpPr/>
              <p:nvPr/>
            </p:nvSpPr>
            <p:spPr>
              <a:xfrm>
                <a:off x="1839058" y="967769"/>
                <a:ext cx="3677729"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p>
                <a:pPr algn="ctr"/>
                <a:endParaRPr lang="zh-CN" altLang="en-US">
                  <a:solidFill>
                    <a:srgbClr val="00A3F8"/>
                  </a:solidFill>
                </a:endParaRPr>
              </a:p>
            </p:txBody>
          </p:sp>
          <p:sp>
            <p:nvSpPr>
              <p:cNvPr id="18" name="文本框 17"/>
              <p:cNvSpPr txBox="1"/>
              <p:nvPr/>
            </p:nvSpPr>
            <p:spPr>
              <a:xfrm>
                <a:off x="2282322" y="1044509"/>
                <a:ext cx="3079961" cy="521327"/>
              </a:xfrm>
              <a:prstGeom prst="rect">
                <a:avLst/>
              </a:prstGeom>
              <a:noFill/>
            </p:spPr>
            <p:txBody>
              <a:bodyPr wrap="square" rtlCol="0">
                <a:spAutoFit/>
              </a:bodyPr>
              <a:p>
                <a:r>
                  <a:rPr lang="en-US" altLang="zh-CN"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 </a:t>
                </a:r>
                <a:r>
                  <a:rPr lang="zh-CN" altLang="en-US"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使用</a:t>
                </a:r>
                <a:r>
                  <a:rPr lang="en-US" altLang="zh-CN"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Python</a:t>
                </a:r>
                <a:r>
                  <a:rPr lang="zh-CN" altLang="en-US"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感受邮件</a:t>
                </a:r>
                <a:r>
                  <a:rPr lang="zh-CN" altLang="en-US"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接收</a:t>
                </a:r>
                <a:endParaRPr lang="zh-CN" altLang="en-US"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endParaRPr>
              </a:p>
            </p:txBody>
          </p:sp>
        </p:grpSp>
        <p:pic>
          <p:nvPicPr>
            <p:cNvPr id="23" name="图片 22" descr="电子邮件"/>
            <p:cNvPicPr>
              <a:picLocks noChangeAspect="1"/>
            </p:cNvPicPr>
            <p:nvPr/>
          </p:nvPicPr>
          <p:blipFill>
            <a:blip r:embed="rId1"/>
            <a:stretch>
              <a:fillRect/>
            </a:stretch>
          </p:blipFill>
          <p:spPr>
            <a:xfrm>
              <a:off x="639" y="0"/>
              <a:ext cx="2404" cy="2404"/>
            </a:xfrm>
            <a:prstGeom prst="rect">
              <a:avLst/>
            </a:prstGeom>
          </p:spPr>
        </p:pic>
      </p:gr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455" y="1526540"/>
            <a:ext cx="3801745" cy="4631055"/>
          </a:xfrm>
          <a:prstGeom prst="rect">
            <a:avLst/>
          </a:prstGeom>
        </p:spPr>
      </p:pic>
      <p:sp>
        <p:nvSpPr>
          <p:cNvPr id="11" name="文本框 10"/>
          <p:cNvSpPr txBox="1"/>
          <p:nvPr/>
        </p:nvSpPr>
        <p:spPr>
          <a:xfrm>
            <a:off x="5356860" y="1657081"/>
            <a:ext cx="5553959" cy="1014730"/>
          </a:xfrm>
          <a:prstGeom prst="rect">
            <a:avLst/>
          </a:prstGeom>
          <a:noFill/>
        </p:spPr>
        <p:txBody>
          <a:bodyPr wrap="square" rtlCol="0">
            <a:spAutoFit/>
          </a:bodyPr>
          <a:p>
            <a:pPr fontAlgn="auto">
              <a:lnSpc>
                <a:spcPct val="150000"/>
              </a:lnSpc>
            </a:pPr>
            <a:r>
              <a:rPr lang="zh-CN" altLang="en-US" sz="2000" dirty="0">
                <a:solidFill>
                  <a:schemeClr val="tx1"/>
                </a:solidFill>
                <a:effectLst>
                  <a:outerShdw blurRad="38100" dist="19050" dir="2700000" algn="tl" rotWithShape="0">
                    <a:schemeClr val="dk1">
                      <a:alpha val="40000"/>
                    </a:schemeClr>
                  </a:outerShdw>
                </a:effectLst>
              </a:rPr>
              <a:t>此时直接接收的是经过编码的报文，客户端的邮件应用还需将报文转译才能得到邮件内容。</a:t>
            </a:r>
            <a:endParaRPr lang="zh-CN" altLang="en-US" sz="2000" dirty="0">
              <a:solidFill>
                <a:schemeClr val="tx1"/>
              </a:solidFill>
              <a:effectLst>
                <a:outerShdw blurRad="38100" dist="19050" dir="2700000" algn="tl" rotWithShape="0">
                  <a:schemeClr val="dk1">
                    <a:alpha val="40000"/>
                  </a:schemeClr>
                </a:outerShdw>
              </a:effectLst>
            </a:endParaRP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6715" y="2672080"/>
            <a:ext cx="3163570" cy="355092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117139" y="1647379"/>
            <a:ext cx="3912523" cy="2861310"/>
          </a:xfrm>
          <a:prstGeom prst="rect">
            <a:avLst/>
          </a:prstGeom>
          <a:noFill/>
        </p:spPr>
        <p:txBody>
          <a:bodyPr wrap="square">
            <a:spAutoFit/>
          </a:bodyPr>
          <a:lstStyle/>
          <a:p>
            <a:pPr marL="342900" indent="-342900">
              <a:lnSpc>
                <a:spcPct val="150000"/>
              </a:lnSpc>
              <a:buClr>
                <a:srgbClr val="009FF6"/>
              </a:buClr>
              <a:buFont typeface="Wingdings" panose="05000000000000000000" pitchFamily="2" charset="2"/>
              <a:buChar char="p"/>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因特网电子邮件</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整体架构</a:t>
            </a:r>
            <a:endPar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nSpc>
                <a:spcPct val="150000"/>
              </a:lnSpc>
              <a:buClr>
                <a:srgbClr val="009FF6"/>
              </a:buClr>
              <a:buFont typeface="Wingdings" panose="05000000000000000000" pitchFamily="2" charset="2"/>
              <a:buChar char="p"/>
            </a:pP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SMTP</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传输的三个</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阶段</a:t>
            </a:r>
            <a:endPar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800100" lvl="1" indent="-342900">
              <a:lnSpc>
                <a:spcPct val="150000"/>
              </a:lnSpc>
              <a:buClr>
                <a:srgbClr val="009FF6"/>
              </a:buClr>
              <a:buFont typeface="Wingdings" panose="05000000000000000000" pitchFamily="2" charset="2"/>
              <a:buChar char="n"/>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握手</a:t>
            </a:r>
            <a:endPar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800100" lvl="1" indent="-342900">
              <a:lnSpc>
                <a:spcPct val="150000"/>
              </a:lnSpc>
              <a:buClr>
                <a:srgbClr val="009FF6"/>
              </a:buClr>
              <a:buFont typeface="Wingdings" panose="05000000000000000000" pitchFamily="2" charset="2"/>
              <a:buChar char="n"/>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报文传输</a:t>
            </a:r>
            <a:endPar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800100" lvl="1" indent="-342900">
              <a:lnSpc>
                <a:spcPct val="150000"/>
              </a:lnSpc>
              <a:buClr>
                <a:srgbClr val="009FF6"/>
              </a:buClr>
              <a:buFont typeface="Wingdings" panose="05000000000000000000" pitchFamily="2" charset="2"/>
              <a:buChar char="n"/>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关闭</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连接</a:t>
            </a:r>
            <a:endPar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21" name="文本框 20"/>
          <p:cNvSpPr txBox="1"/>
          <p:nvPr/>
        </p:nvSpPr>
        <p:spPr>
          <a:xfrm>
            <a:off x="1117139" y="5082729"/>
            <a:ext cx="3912523" cy="645160"/>
          </a:xfrm>
          <a:prstGeom prst="rect">
            <a:avLst/>
          </a:prstGeom>
          <a:noFill/>
        </p:spPr>
        <p:txBody>
          <a:bodyPr wrap="square">
            <a:spAutoFit/>
          </a:bodyPr>
          <a:lstStyle/>
          <a:p>
            <a:pPr marL="342900" indent="-342900">
              <a:lnSpc>
                <a:spcPct val="150000"/>
              </a:lnSpc>
              <a:buClr>
                <a:srgbClr val="009FF6"/>
              </a:buClr>
              <a:buFont typeface="Wingdings" panose="05000000000000000000" pitchFamily="2" charset="2"/>
              <a:buChar char="p"/>
            </a:pP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HTTP vs </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SMTP</a:t>
            </a:r>
            <a:endPar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nvGrpSpPr>
          <p:cNvPr id="12" name="组合 11"/>
          <p:cNvGrpSpPr/>
          <p:nvPr/>
        </p:nvGrpSpPr>
        <p:grpSpPr>
          <a:xfrm>
            <a:off x="445770" y="0"/>
            <a:ext cx="3142052" cy="1526540"/>
            <a:chOff x="639" y="0"/>
            <a:chExt cx="5538" cy="2404"/>
          </a:xfrm>
        </p:grpSpPr>
        <p:grpSp>
          <p:nvGrpSpPr>
            <p:cNvPr id="2" name="组合 1"/>
            <p:cNvGrpSpPr/>
            <p:nvPr/>
          </p:nvGrpSpPr>
          <p:grpSpPr>
            <a:xfrm rot="0">
              <a:off x="1736" y="1059"/>
              <a:ext cx="4441" cy="1065"/>
              <a:chOff x="1839058" y="967769"/>
              <a:chExt cx="1756329" cy="675443"/>
            </a:xfrm>
          </p:grpSpPr>
          <p:sp>
            <p:nvSpPr>
              <p:cNvPr id="3" name="矩形: 圆角 16"/>
              <p:cNvSpPr/>
              <p:nvPr/>
            </p:nvSpPr>
            <p:spPr>
              <a:xfrm>
                <a:off x="1839058" y="967769"/>
                <a:ext cx="1756329"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p>
                <a:pPr algn="ctr"/>
                <a:endParaRPr lang="zh-CN" altLang="en-US">
                  <a:solidFill>
                    <a:srgbClr val="00A3F8"/>
                  </a:solidFill>
                </a:endParaRPr>
              </a:p>
            </p:txBody>
          </p:sp>
          <p:sp>
            <p:nvSpPr>
              <p:cNvPr id="4" name="文本框 3"/>
              <p:cNvSpPr txBox="1"/>
              <p:nvPr/>
            </p:nvSpPr>
            <p:spPr>
              <a:xfrm>
                <a:off x="2282122" y="1044509"/>
                <a:ext cx="984391" cy="521328"/>
              </a:xfrm>
              <a:prstGeom prst="rect">
                <a:avLst/>
              </a:prstGeom>
              <a:noFill/>
            </p:spPr>
            <p:txBody>
              <a:bodyPr wrap="square" rtlCol="0">
                <a:spAutoFit/>
              </a:bodyPr>
              <a:p>
                <a:r>
                  <a:rPr lang="en-US" altLang="zh-CN"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  </a:t>
                </a:r>
                <a:r>
                  <a:rPr lang="zh-CN" altLang="en-US"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小结</a:t>
                </a:r>
                <a:endParaRPr lang="zh-CN" altLang="en-US"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endParaRPr>
              </a:p>
            </p:txBody>
          </p:sp>
        </p:grpSp>
        <p:pic>
          <p:nvPicPr>
            <p:cNvPr id="23" name="图片 22" descr="电子邮件"/>
            <p:cNvPicPr>
              <a:picLocks noChangeAspect="1"/>
            </p:cNvPicPr>
            <p:nvPr/>
          </p:nvPicPr>
          <p:blipFill>
            <a:blip r:embed="rId1"/>
            <a:stretch>
              <a:fillRect/>
            </a:stretch>
          </p:blipFill>
          <p:spPr>
            <a:xfrm>
              <a:off x="639" y="0"/>
              <a:ext cx="2404" cy="2404"/>
            </a:xfrm>
            <a:prstGeom prst="rect">
              <a:avLst/>
            </a:prstGeom>
          </p:spPr>
        </p:pic>
      </p:grpSp>
      <p:sp>
        <p:nvSpPr>
          <p:cNvPr id="5" name="文本框 4"/>
          <p:cNvSpPr txBox="1"/>
          <p:nvPr/>
        </p:nvSpPr>
        <p:spPr>
          <a:xfrm>
            <a:off x="1117139" y="4473129"/>
            <a:ext cx="5012055" cy="645160"/>
          </a:xfrm>
          <a:prstGeom prst="rect">
            <a:avLst/>
          </a:prstGeom>
          <a:noFill/>
        </p:spPr>
        <p:txBody>
          <a:bodyPr wrap="square">
            <a:spAutoFit/>
          </a:bodyPr>
          <a:p>
            <a:pPr marL="342900" indent="-342900">
              <a:lnSpc>
                <a:spcPct val="150000"/>
              </a:lnSpc>
              <a:buClr>
                <a:srgbClr val="009FF6"/>
              </a:buClr>
              <a:buFont typeface="Wingdings" panose="05000000000000000000" pitchFamily="2" charset="2"/>
              <a:buChar char="p"/>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邮件报文格式，扩展</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MIME</a:t>
            </a:r>
            <a:endPar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6" name="文本框 5"/>
          <p:cNvSpPr txBox="1"/>
          <p:nvPr/>
        </p:nvSpPr>
        <p:spPr>
          <a:xfrm>
            <a:off x="1117139" y="5692329"/>
            <a:ext cx="3912523" cy="645160"/>
          </a:xfrm>
          <a:prstGeom prst="rect">
            <a:avLst/>
          </a:prstGeom>
          <a:noFill/>
        </p:spPr>
        <p:txBody>
          <a:bodyPr wrap="square">
            <a:spAutoFit/>
          </a:bodyPr>
          <a:p>
            <a:pPr marL="342900" indent="-342900">
              <a:lnSpc>
                <a:spcPct val="150000"/>
              </a:lnSpc>
              <a:buClr>
                <a:srgbClr val="009FF6"/>
              </a:buClr>
              <a:buFont typeface="Wingdings" panose="05000000000000000000" pitchFamily="2" charset="2"/>
              <a:buChar char="p"/>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邮件访问</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协议</a:t>
            </a:r>
            <a:endPar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7" name="文本框 6"/>
          <p:cNvSpPr txBox="1"/>
          <p:nvPr/>
        </p:nvSpPr>
        <p:spPr>
          <a:xfrm>
            <a:off x="6383104" y="1647378"/>
            <a:ext cx="3912523" cy="1753235"/>
          </a:xfrm>
          <a:prstGeom prst="rect">
            <a:avLst/>
          </a:prstGeom>
          <a:noFill/>
        </p:spPr>
        <p:txBody>
          <a:bodyPr wrap="square">
            <a:spAutoFit/>
          </a:bodyPr>
          <a:p>
            <a:pPr marL="342900" indent="-342900">
              <a:lnSpc>
                <a:spcPct val="150000"/>
              </a:lnSpc>
              <a:buClr>
                <a:srgbClr val="009FF6"/>
              </a:buClr>
              <a:buFont typeface="Wingdings" panose="05000000000000000000" pitchFamily="2" charset="2"/>
              <a:buChar char="p"/>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具体协议</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endPar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800100" lvl="1" indent="-342900">
              <a:lnSpc>
                <a:spcPct val="150000"/>
              </a:lnSpc>
              <a:buClr>
                <a:srgbClr val="009FF6"/>
              </a:buClr>
              <a:buFont typeface="Wingdings" panose="05000000000000000000" pitchFamily="2" charset="2"/>
              <a:buChar char="n"/>
            </a:pP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SMTP</a:t>
            </a:r>
            <a:endPar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800100" lvl="1" indent="-342900">
              <a:lnSpc>
                <a:spcPct val="150000"/>
              </a:lnSpc>
              <a:buClr>
                <a:srgbClr val="009FF6"/>
              </a:buClr>
              <a:buFont typeface="Wingdings" panose="05000000000000000000" pitchFamily="2" charset="2"/>
              <a:buChar char="n"/>
            </a:pP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POP3</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IMAP</a:t>
            </a:r>
            <a:endPar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800"/>
                                        <p:tgtEl>
                                          <p:spTgt spid="19"/>
                                        </p:tgtEl>
                                      </p:cBhvr>
                                    </p:animEffect>
                                    <p:anim calcmode="lin" valueType="num">
                                      <p:cBhvr>
                                        <p:cTn id="8" dur="800" fill="hold"/>
                                        <p:tgtEl>
                                          <p:spTgt spid="19"/>
                                        </p:tgtEl>
                                        <p:attrNameLst>
                                          <p:attrName>ppt_x</p:attrName>
                                        </p:attrNameLst>
                                      </p:cBhvr>
                                      <p:tavLst>
                                        <p:tav tm="0">
                                          <p:val>
                                            <p:strVal val="#ppt_x"/>
                                          </p:val>
                                        </p:tav>
                                        <p:tav tm="100000">
                                          <p:val>
                                            <p:strVal val="#ppt_x"/>
                                          </p:val>
                                        </p:tav>
                                      </p:tavLst>
                                    </p:anim>
                                    <p:anim calcmode="lin" valueType="num">
                                      <p:cBhvr>
                                        <p:cTn id="9" dur="8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800"/>
                                        <p:tgtEl>
                                          <p:spTgt spid="5"/>
                                        </p:tgtEl>
                                      </p:cBhvr>
                                    </p:animEffect>
                                    <p:anim calcmode="lin" valueType="num">
                                      <p:cBhvr>
                                        <p:cTn id="14" dur="800" fill="hold"/>
                                        <p:tgtEl>
                                          <p:spTgt spid="5"/>
                                        </p:tgtEl>
                                        <p:attrNameLst>
                                          <p:attrName>ppt_x</p:attrName>
                                        </p:attrNameLst>
                                      </p:cBhvr>
                                      <p:tavLst>
                                        <p:tav tm="0">
                                          <p:val>
                                            <p:strVal val="#ppt_x"/>
                                          </p:val>
                                        </p:tav>
                                        <p:tav tm="100000">
                                          <p:val>
                                            <p:strVal val="#ppt_x"/>
                                          </p:val>
                                        </p:tav>
                                      </p:tavLst>
                                    </p:anim>
                                    <p:anim calcmode="lin" valueType="num">
                                      <p:cBhvr>
                                        <p:cTn id="15" dur="80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800"/>
                                        <p:tgtEl>
                                          <p:spTgt spid="21"/>
                                        </p:tgtEl>
                                      </p:cBhvr>
                                    </p:animEffect>
                                    <p:anim calcmode="lin" valueType="num">
                                      <p:cBhvr>
                                        <p:cTn id="20" dur="800" fill="hold"/>
                                        <p:tgtEl>
                                          <p:spTgt spid="21"/>
                                        </p:tgtEl>
                                        <p:attrNameLst>
                                          <p:attrName>ppt_x</p:attrName>
                                        </p:attrNameLst>
                                      </p:cBhvr>
                                      <p:tavLst>
                                        <p:tav tm="0">
                                          <p:val>
                                            <p:strVal val="#ppt_x"/>
                                          </p:val>
                                        </p:tav>
                                        <p:tav tm="100000">
                                          <p:val>
                                            <p:strVal val="#ppt_x"/>
                                          </p:val>
                                        </p:tav>
                                      </p:tavLst>
                                    </p:anim>
                                    <p:anim calcmode="lin" valueType="num">
                                      <p:cBhvr>
                                        <p:cTn id="21" dur="800" fill="hold"/>
                                        <p:tgtEl>
                                          <p:spTgt spid="21"/>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800"/>
                                        <p:tgtEl>
                                          <p:spTgt spid="6"/>
                                        </p:tgtEl>
                                      </p:cBhvr>
                                    </p:animEffect>
                                    <p:anim calcmode="lin" valueType="num">
                                      <p:cBhvr>
                                        <p:cTn id="26" dur="800" fill="hold"/>
                                        <p:tgtEl>
                                          <p:spTgt spid="6"/>
                                        </p:tgtEl>
                                        <p:attrNameLst>
                                          <p:attrName>ppt_x</p:attrName>
                                        </p:attrNameLst>
                                      </p:cBhvr>
                                      <p:tavLst>
                                        <p:tav tm="0">
                                          <p:val>
                                            <p:strVal val="#ppt_x"/>
                                          </p:val>
                                        </p:tav>
                                        <p:tav tm="100000">
                                          <p:val>
                                            <p:strVal val="#ppt_x"/>
                                          </p:val>
                                        </p:tav>
                                      </p:tavLst>
                                    </p:anim>
                                    <p:anim calcmode="lin" valueType="num">
                                      <p:cBhvr>
                                        <p:cTn id="27" dur="800" fill="hold"/>
                                        <p:tgtEl>
                                          <p:spTgt spid="6"/>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800"/>
                                        <p:tgtEl>
                                          <p:spTgt spid="7"/>
                                        </p:tgtEl>
                                      </p:cBhvr>
                                    </p:animEffect>
                                    <p:anim calcmode="lin" valueType="num">
                                      <p:cBhvr>
                                        <p:cTn id="32" dur="800" fill="hold"/>
                                        <p:tgtEl>
                                          <p:spTgt spid="7"/>
                                        </p:tgtEl>
                                        <p:attrNameLst>
                                          <p:attrName>ppt_x</p:attrName>
                                        </p:attrNameLst>
                                      </p:cBhvr>
                                      <p:tavLst>
                                        <p:tav tm="0">
                                          <p:val>
                                            <p:strVal val="#ppt_x"/>
                                          </p:val>
                                        </p:tav>
                                        <p:tav tm="100000">
                                          <p:val>
                                            <p:strVal val="#ppt_x"/>
                                          </p:val>
                                        </p:tav>
                                      </p:tavLst>
                                    </p:anim>
                                    <p:anim calcmode="lin" valueType="num">
                                      <p:cBhvr>
                                        <p:cTn id="33" dur="8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5" grpId="0"/>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 name="组合 11"/>
          <p:cNvGrpSpPr/>
          <p:nvPr/>
        </p:nvGrpSpPr>
        <p:grpSpPr>
          <a:xfrm>
            <a:off x="405765" y="0"/>
            <a:ext cx="6562725" cy="1526540"/>
            <a:chOff x="639" y="0"/>
            <a:chExt cx="10335" cy="2404"/>
          </a:xfrm>
        </p:grpSpPr>
        <p:grpSp>
          <p:nvGrpSpPr>
            <p:cNvPr id="15" name="组合 14"/>
            <p:cNvGrpSpPr/>
            <p:nvPr/>
          </p:nvGrpSpPr>
          <p:grpSpPr>
            <a:xfrm rot="0">
              <a:off x="1736" y="1059"/>
              <a:ext cx="9238" cy="1065"/>
              <a:chOff x="1839058" y="967769"/>
              <a:chExt cx="3653027" cy="675443"/>
            </a:xfrm>
          </p:grpSpPr>
          <p:sp>
            <p:nvSpPr>
              <p:cNvPr id="17" name="矩形: 圆角 16"/>
              <p:cNvSpPr/>
              <p:nvPr/>
            </p:nvSpPr>
            <p:spPr>
              <a:xfrm>
                <a:off x="1839058" y="967769"/>
                <a:ext cx="3653027"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p>
                <a:pPr algn="ctr"/>
                <a:endParaRPr lang="zh-CN" altLang="en-US">
                  <a:solidFill>
                    <a:srgbClr val="00A3F8"/>
                  </a:solidFill>
                </a:endParaRPr>
              </a:p>
            </p:txBody>
          </p:sp>
          <p:sp>
            <p:nvSpPr>
              <p:cNvPr id="18" name="文本框 17"/>
              <p:cNvSpPr txBox="1"/>
              <p:nvPr/>
            </p:nvSpPr>
            <p:spPr>
              <a:xfrm>
                <a:off x="2355891" y="1044488"/>
                <a:ext cx="3083205" cy="521185"/>
              </a:xfrm>
              <a:prstGeom prst="rect">
                <a:avLst/>
              </a:prstGeom>
              <a:noFill/>
            </p:spPr>
            <p:txBody>
              <a:bodyPr wrap="square" rtlCol="0">
                <a:spAutoFit/>
              </a:bodyPr>
              <a:p>
                <a:r>
                  <a:rPr lang="zh-CN" altLang="en-US"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因特网电子邮件系统</a:t>
                </a:r>
                <a:r>
                  <a:rPr lang="zh-CN" altLang="en-US"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整体架构</a:t>
                </a:r>
                <a:endParaRPr lang="zh-CN" altLang="en-US"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endParaRPr>
              </a:p>
            </p:txBody>
          </p:sp>
        </p:grpSp>
        <p:pic>
          <p:nvPicPr>
            <p:cNvPr id="23" name="图片 22" descr="电子邮件"/>
            <p:cNvPicPr>
              <a:picLocks noChangeAspect="1"/>
            </p:cNvPicPr>
            <p:nvPr/>
          </p:nvPicPr>
          <p:blipFill>
            <a:blip r:embed="rId1"/>
            <a:stretch>
              <a:fillRect/>
            </a:stretch>
          </p:blipFill>
          <p:spPr>
            <a:xfrm>
              <a:off x="639" y="0"/>
              <a:ext cx="2404" cy="2404"/>
            </a:xfrm>
            <a:prstGeom prst="rect">
              <a:avLst/>
            </a:prstGeom>
          </p:spPr>
        </p:pic>
      </p:grpSp>
      <p:pic>
        <p:nvPicPr>
          <p:cNvPr id="1026" name="Picture 2" descr="http://img.5iqiqu.com/images11/22/22c13c43bfcf326bf9570fa472868d9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155" y="1635760"/>
            <a:ext cx="6024245" cy="4611370"/>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p:cNvSpPr txBox="1"/>
          <p:nvPr/>
        </p:nvSpPr>
        <p:spPr>
          <a:xfrm>
            <a:off x="7401560" y="1635760"/>
            <a:ext cx="3306445" cy="521970"/>
          </a:xfrm>
          <a:prstGeom prst="rect">
            <a:avLst/>
          </a:prstGeom>
          <a:noFill/>
        </p:spPr>
        <p:txBody>
          <a:bodyPr wrap="square" rtlCol="0">
            <a:spAutoFit/>
          </a:bodyPr>
          <a:p>
            <a:r>
              <a:rPr lang="en-US" altLang="zh-CN" sz="2800" b="1">
                <a:solidFill>
                  <a:schemeClr val="accent1"/>
                </a:solidFill>
                <a:effectLst>
                  <a:outerShdw blurRad="38100" dist="25400" dir="5400000" algn="ctr" rotWithShape="0">
                    <a:srgbClr val="6E747A">
                      <a:alpha val="43000"/>
                    </a:srgbClr>
                  </a:outerShdw>
                </a:effectLst>
              </a:rPr>
              <a:t>3</a:t>
            </a:r>
            <a:r>
              <a:rPr lang="zh-CN" altLang="en-US" sz="2800" b="1">
                <a:solidFill>
                  <a:schemeClr val="accent1"/>
                </a:solidFill>
                <a:effectLst>
                  <a:outerShdw blurRad="38100" dist="25400" dir="5400000" algn="ctr" rotWithShape="0">
                    <a:srgbClr val="6E747A">
                      <a:alpha val="43000"/>
                    </a:srgbClr>
                  </a:outerShdw>
                </a:effectLst>
              </a:rPr>
              <a:t>个主要组成部分</a:t>
            </a:r>
            <a:endParaRPr lang="zh-CN" altLang="en-US" sz="2800" b="1">
              <a:solidFill>
                <a:schemeClr val="accent1"/>
              </a:solidFill>
              <a:effectLst>
                <a:outerShdw blurRad="38100" dist="25400" dir="5400000" algn="ctr" rotWithShape="0">
                  <a:srgbClr val="6E747A">
                    <a:alpha val="43000"/>
                  </a:srgbClr>
                </a:outerShdw>
              </a:effectLst>
            </a:endParaRPr>
          </a:p>
        </p:txBody>
      </p:sp>
      <p:sp>
        <p:nvSpPr>
          <p:cNvPr id="11" name="文本框 10"/>
          <p:cNvSpPr txBox="1"/>
          <p:nvPr/>
        </p:nvSpPr>
        <p:spPr>
          <a:xfrm>
            <a:off x="7339330" y="2570480"/>
            <a:ext cx="4266565" cy="2861310"/>
          </a:xfrm>
          <a:prstGeom prst="rect">
            <a:avLst/>
          </a:prstGeom>
          <a:noFill/>
        </p:spPr>
        <p:txBody>
          <a:bodyPr wrap="square">
            <a:spAutoFit/>
          </a:bodyPr>
          <a:p>
            <a:pPr marL="342900" indent="-342900">
              <a:lnSpc>
                <a:spcPct val="150000"/>
              </a:lnSpc>
              <a:buClr>
                <a:srgbClr val="009FF6"/>
              </a:buClr>
              <a:buFont typeface="Wingdings" panose="05000000000000000000" pitchFamily="2" charset="2"/>
              <a:buChar char="p"/>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用户代理</a:t>
            </a:r>
            <a:endPar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nSpc>
                <a:spcPct val="150000"/>
              </a:lnSpc>
              <a:buClr>
                <a:srgbClr val="009FF6"/>
              </a:buClr>
              <a:buFont typeface="Wingdings" panose="05000000000000000000" pitchFamily="2" charset="2"/>
              <a:buChar char="p"/>
            </a:pPr>
            <a:endPar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nSpc>
                <a:spcPct val="150000"/>
              </a:lnSpc>
              <a:buClr>
                <a:srgbClr val="009FF6"/>
              </a:buClr>
              <a:buFont typeface="Wingdings" panose="05000000000000000000" pitchFamily="2" charset="2"/>
              <a:buChar char="p"/>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邮件</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服务器</a:t>
            </a:r>
            <a:endPar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nSpc>
                <a:spcPct val="150000"/>
              </a:lnSpc>
              <a:buClr>
                <a:srgbClr val="009FF6"/>
              </a:buClr>
              <a:buFont typeface="Wingdings" panose="05000000000000000000" pitchFamily="2" charset="2"/>
              <a:buChar char="p"/>
            </a:pPr>
            <a:endPar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nSpc>
                <a:spcPct val="150000"/>
              </a:lnSpc>
              <a:buClr>
                <a:srgbClr val="009FF6"/>
              </a:buClr>
              <a:buFont typeface="Wingdings" panose="05000000000000000000" pitchFamily="2" charset="2"/>
              <a:buChar char="p"/>
            </a:pPr>
            <a:r>
              <a:rPr lang="zh-CN" altLang="en-US" sz="2400">
                <a:effectLst>
                  <a:outerShdw blurRad="38100" dist="38100" dir="2700000" algn="tl">
                    <a:srgbClr val="000000">
                      <a:alpha val="43137"/>
                    </a:srgbClr>
                  </a:outerShdw>
                </a:effectLst>
                <a:sym typeface="+mn-ea"/>
              </a:rPr>
              <a:t>简单邮件传输协议（</a:t>
            </a:r>
            <a:r>
              <a:rPr lang="en-US" altLang="zh-CN" sz="2400">
                <a:effectLst>
                  <a:outerShdw blurRad="38100" dist="38100" dir="2700000" algn="tl">
                    <a:srgbClr val="000000">
                      <a:alpha val="43137"/>
                    </a:srgbClr>
                  </a:outerShdw>
                </a:effectLst>
                <a:sym typeface="+mn-ea"/>
              </a:rPr>
              <a:t>SMTP</a:t>
            </a:r>
            <a:r>
              <a:rPr lang="zh-CN" altLang="en-US" sz="2400">
                <a:effectLst>
                  <a:outerShdw blurRad="38100" dist="38100" dir="2700000" algn="tl">
                    <a:srgbClr val="000000">
                      <a:alpha val="43137"/>
                    </a:srgbClr>
                  </a:outerShdw>
                </a:effectLst>
                <a:sym typeface="+mn-ea"/>
              </a:rPr>
              <a:t>）</a:t>
            </a:r>
            <a:endPar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文本框 10"/>
          <p:cNvSpPr txBox="1"/>
          <p:nvPr/>
        </p:nvSpPr>
        <p:spPr>
          <a:xfrm>
            <a:off x="589915" y="470535"/>
            <a:ext cx="4266565" cy="645160"/>
          </a:xfrm>
          <a:prstGeom prst="rect">
            <a:avLst/>
          </a:prstGeom>
          <a:noFill/>
        </p:spPr>
        <p:txBody>
          <a:bodyPr wrap="square">
            <a:spAutoFit/>
          </a:bodyPr>
          <a:p>
            <a:pPr marL="342900" indent="-342900">
              <a:lnSpc>
                <a:spcPct val="150000"/>
              </a:lnSpc>
              <a:buClr>
                <a:srgbClr val="009FF6"/>
              </a:buClr>
              <a:buFont typeface="Wingdings" panose="05000000000000000000" pitchFamily="2" charset="2"/>
              <a:buChar char="p"/>
            </a:pPr>
            <a:r>
              <a:rPr kumimoji="1" lang="zh-CN" altLang="en-US" sz="2400" b="1" dirty="0">
                <a:latin typeface="Times New Roman" panose="02020603050405020304" pitchFamily="18" charset="0"/>
                <a:ea typeface="思源黑体 CN Normal" panose="020B0400000000000000" pitchFamily="34" charset="-122"/>
                <a:cs typeface="Times New Roman" panose="02020603050405020304" pitchFamily="18" charset="0"/>
              </a:rPr>
              <a:t>用户代理</a:t>
            </a:r>
            <a:endParaRPr kumimoji="1" lang="zh-CN" altLang="en-US" sz="2400" b="1"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nvGrpSpPr>
          <p:cNvPr id="16" name="组合 15"/>
          <p:cNvGrpSpPr/>
          <p:nvPr/>
        </p:nvGrpSpPr>
        <p:grpSpPr>
          <a:xfrm>
            <a:off x="755015" y="789940"/>
            <a:ext cx="9756775" cy="3042285"/>
            <a:chOff x="1189" y="1244"/>
            <a:chExt cx="15365" cy="4791"/>
          </a:xfrm>
        </p:grpSpPr>
        <p:grpSp>
          <p:nvGrpSpPr>
            <p:cNvPr id="15" name="组合 14"/>
            <p:cNvGrpSpPr/>
            <p:nvPr/>
          </p:nvGrpSpPr>
          <p:grpSpPr>
            <a:xfrm>
              <a:off x="1189" y="1545"/>
              <a:ext cx="7570" cy="4491"/>
              <a:chOff x="1189" y="1545"/>
              <a:chExt cx="7570" cy="4491"/>
            </a:xfrm>
          </p:grpSpPr>
          <p:sp>
            <p:nvSpPr>
              <p:cNvPr id="4" name="文本框 3"/>
              <p:cNvSpPr txBox="1"/>
              <p:nvPr/>
            </p:nvSpPr>
            <p:spPr>
              <a:xfrm>
                <a:off x="1189" y="1545"/>
                <a:ext cx="7571" cy="2955"/>
              </a:xfrm>
              <a:prstGeom prst="rect">
                <a:avLst/>
              </a:prstGeom>
              <a:noFill/>
            </p:spPr>
            <p:txBody>
              <a:bodyPr wrap="square" rtlCol="0">
                <a:spAutoFit/>
              </a:bodyPr>
              <a:p>
                <a:pPr algn="just"/>
                <a:r>
                  <a:rPr lang="en-US" altLang="zh-CN" sz="4800">
                    <a:solidFill>
                      <a:schemeClr val="accent1"/>
                    </a:solidFill>
                  </a:rPr>
                  <a:t>· </a:t>
                </a:r>
                <a:r>
                  <a:rPr lang="zh-CN" altLang="en-US" sz="2000" dirty="0">
                    <a:sym typeface="+mn-ea"/>
                  </a:rPr>
                  <a:t>允许用户阅读、回复、转发、保存和撰写报文。</a:t>
                </a:r>
                <a:endParaRPr lang="en-US" altLang="zh-CN" sz="4800" dirty="0"/>
              </a:p>
              <a:p>
                <a:r>
                  <a:rPr lang="en-US" altLang="zh-CN" sz="4800"/>
                  <a:t> </a:t>
                </a:r>
                <a:endParaRPr lang="en-US" altLang="zh-CN"/>
              </a:p>
            </p:txBody>
          </p:sp>
          <p:sp>
            <p:nvSpPr>
              <p:cNvPr id="5" name="文本框 4"/>
              <p:cNvSpPr txBox="1"/>
              <p:nvPr/>
            </p:nvSpPr>
            <p:spPr>
              <a:xfrm>
                <a:off x="1189" y="3082"/>
                <a:ext cx="7571" cy="2955"/>
              </a:xfrm>
              <a:prstGeom prst="rect">
                <a:avLst/>
              </a:prstGeom>
              <a:noFill/>
            </p:spPr>
            <p:txBody>
              <a:bodyPr wrap="square" rtlCol="0">
                <a:spAutoFit/>
              </a:bodyPr>
              <a:p>
                <a:pPr algn="just"/>
                <a:r>
                  <a:rPr lang="en-US" altLang="zh-CN" sz="4800">
                    <a:solidFill>
                      <a:schemeClr val="accent1"/>
                    </a:solidFill>
                  </a:rPr>
                  <a:t>· </a:t>
                </a:r>
                <a:r>
                  <a:rPr lang="zh-CN" altLang="en-US" sz="2000" dirty="0">
                    <a:sym typeface="+mn-ea"/>
                  </a:rPr>
                  <a:t>当用户要阅读报文时，用户代理在邮件服务器的邮箱中取得该报文。</a:t>
                </a:r>
                <a:endParaRPr lang="en-US" altLang="zh-CN" sz="4800" dirty="0"/>
              </a:p>
              <a:p>
                <a:r>
                  <a:rPr lang="en-US" altLang="zh-CN" sz="4800"/>
                  <a:t> </a:t>
                </a:r>
                <a:endParaRPr lang="en-US" altLang="zh-CN"/>
              </a:p>
            </p:txBody>
          </p:sp>
        </p:grpSp>
        <p:grpSp>
          <p:nvGrpSpPr>
            <p:cNvPr id="8" name="组合 7"/>
            <p:cNvGrpSpPr/>
            <p:nvPr/>
          </p:nvGrpSpPr>
          <p:grpSpPr>
            <a:xfrm>
              <a:off x="11070" y="1350"/>
              <a:ext cx="2030" cy="3150"/>
              <a:chOff x="10728" y="1475"/>
              <a:chExt cx="2030" cy="3150"/>
            </a:xfrm>
          </p:grpSpPr>
          <p:pic>
            <p:nvPicPr>
              <p:cNvPr id="2" name="图片 1" descr="][RZH)VUJ2_6)NE%}U9MRYB"/>
              <p:cNvPicPr>
                <a:picLocks noChangeAspect="1"/>
              </p:cNvPicPr>
              <p:nvPr>
                <p:custDataLst>
                  <p:tags r:id="rId1"/>
                </p:custDataLst>
              </p:nvPr>
            </p:nvPicPr>
            <p:blipFill>
              <a:blip r:embed="rId2"/>
              <a:stretch>
                <a:fillRect/>
              </a:stretch>
            </p:blipFill>
            <p:spPr>
              <a:xfrm>
                <a:off x="10728" y="1475"/>
                <a:ext cx="2031" cy="2021"/>
              </a:xfrm>
              <a:prstGeom prst="rect">
                <a:avLst/>
              </a:prstGeom>
            </p:spPr>
          </p:pic>
          <p:sp>
            <p:nvSpPr>
              <p:cNvPr id="6" name="文本框 5"/>
              <p:cNvSpPr txBox="1"/>
              <p:nvPr/>
            </p:nvSpPr>
            <p:spPr>
              <a:xfrm>
                <a:off x="10967" y="4045"/>
                <a:ext cx="1554" cy="580"/>
              </a:xfrm>
              <a:prstGeom prst="rect">
                <a:avLst/>
              </a:prstGeom>
              <a:noFill/>
            </p:spPr>
            <p:txBody>
              <a:bodyPr wrap="none" rtlCol="0">
                <a:spAutoFit/>
              </a:bodyPr>
              <a:p>
                <a:r>
                  <a:rPr lang="en-US" altLang="zh-CN">
                    <a:solidFill>
                      <a:schemeClr val="tx1"/>
                    </a:solidFill>
                    <a:effectLst>
                      <a:outerShdw blurRad="38100" dist="19050" dir="2700000" algn="tl" rotWithShape="0">
                        <a:schemeClr val="dk1">
                          <a:alpha val="40000"/>
                        </a:schemeClr>
                      </a:outerShdw>
                    </a:effectLst>
                  </a:rPr>
                  <a:t>QQ</a:t>
                </a:r>
                <a:r>
                  <a:rPr lang="zh-CN" altLang="en-US">
                    <a:solidFill>
                      <a:schemeClr val="tx1"/>
                    </a:solidFill>
                    <a:effectLst>
                      <a:outerShdw blurRad="38100" dist="19050" dir="2700000" algn="tl" rotWithShape="0">
                        <a:schemeClr val="dk1">
                          <a:alpha val="40000"/>
                        </a:schemeClr>
                      </a:outerShdw>
                    </a:effectLst>
                  </a:rPr>
                  <a:t>邮箱</a:t>
                </a:r>
                <a:endParaRPr lang="zh-CN" altLang="en-US">
                  <a:solidFill>
                    <a:schemeClr val="tx1"/>
                  </a:solidFill>
                  <a:effectLst>
                    <a:outerShdw blurRad="38100" dist="19050" dir="2700000" algn="tl" rotWithShape="0">
                      <a:schemeClr val="dk1">
                        <a:alpha val="40000"/>
                      </a:schemeClr>
                    </a:outerShdw>
                  </a:effectLst>
                </a:endParaRPr>
              </a:p>
            </p:txBody>
          </p:sp>
        </p:grpSp>
        <p:grpSp>
          <p:nvGrpSpPr>
            <p:cNvPr id="9" name="组合 8"/>
            <p:cNvGrpSpPr/>
            <p:nvPr/>
          </p:nvGrpSpPr>
          <p:grpSpPr>
            <a:xfrm>
              <a:off x="14322" y="1244"/>
              <a:ext cx="2232" cy="3361"/>
              <a:chOff x="14228" y="1264"/>
              <a:chExt cx="2232" cy="3361"/>
            </a:xfrm>
          </p:grpSpPr>
          <p:pic>
            <p:nvPicPr>
              <p:cNvPr id="3" name="图片 2" descr="OUTLOOK"/>
              <p:cNvPicPr>
                <a:picLocks noChangeAspect="1"/>
              </p:cNvPicPr>
              <p:nvPr/>
            </p:nvPicPr>
            <p:blipFill>
              <a:blip r:embed="rId3"/>
              <a:stretch>
                <a:fillRect/>
              </a:stretch>
            </p:blipFill>
            <p:spPr>
              <a:xfrm>
                <a:off x="14228" y="1264"/>
                <a:ext cx="2232" cy="2232"/>
              </a:xfrm>
              <a:prstGeom prst="rect">
                <a:avLst/>
              </a:prstGeom>
            </p:spPr>
          </p:pic>
          <p:sp>
            <p:nvSpPr>
              <p:cNvPr id="7" name="文本框 6"/>
              <p:cNvSpPr txBox="1"/>
              <p:nvPr/>
            </p:nvSpPr>
            <p:spPr>
              <a:xfrm>
                <a:off x="14395" y="4045"/>
                <a:ext cx="1899" cy="580"/>
              </a:xfrm>
              <a:prstGeom prst="rect">
                <a:avLst/>
              </a:prstGeom>
              <a:noFill/>
            </p:spPr>
            <p:txBody>
              <a:bodyPr wrap="none" rtlCol="0">
                <a:spAutoFit/>
              </a:bodyPr>
              <a:p>
                <a:r>
                  <a:rPr lang="en-US" altLang="zh-CN">
                    <a:solidFill>
                      <a:schemeClr val="tx1"/>
                    </a:solidFill>
                    <a:effectLst>
                      <a:outerShdw blurRad="38100" dist="19050" dir="2700000" algn="tl" rotWithShape="0">
                        <a:schemeClr val="dk1">
                          <a:alpha val="40000"/>
                        </a:schemeClr>
                      </a:outerShdw>
                    </a:effectLst>
                  </a:rPr>
                  <a:t>OUTLOOK</a:t>
                </a:r>
                <a:endParaRPr lang="en-US" altLang="zh-CN">
                  <a:solidFill>
                    <a:schemeClr val="tx1"/>
                  </a:solidFill>
                  <a:effectLst>
                    <a:outerShdw blurRad="38100" dist="19050" dir="2700000" algn="tl" rotWithShape="0">
                      <a:schemeClr val="dk1">
                        <a:alpha val="40000"/>
                      </a:schemeClr>
                    </a:outerShdw>
                  </a:effectLst>
                </a:endParaRPr>
              </a:p>
            </p:txBody>
          </p:sp>
        </p:grpSp>
      </p:grpSp>
      <p:sp>
        <p:nvSpPr>
          <p:cNvPr id="10" name="文本框 9"/>
          <p:cNvSpPr txBox="1"/>
          <p:nvPr/>
        </p:nvSpPr>
        <p:spPr>
          <a:xfrm>
            <a:off x="589915" y="3381375"/>
            <a:ext cx="4266565" cy="645160"/>
          </a:xfrm>
          <a:prstGeom prst="rect">
            <a:avLst/>
          </a:prstGeom>
          <a:noFill/>
        </p:spPr>
        <p:txBody>
          <a:bodyPr wrap="square">
            <a:spAutoFit/>
          </a:bodyPr>
          <a:p>
            <a:pPr marL="342900" indent="-342900">
              <a:lnSpc>
                <a:spcPct val="150000"/>
              </a:lnSpc>
              <a:buClr>
                <a:srgbClr val="009FF6"/>
              </a:buClr>
              <a:buFont typeface="Wingdings" panose="05000000000000000000" pitchFamily="2" charset="2"/>
              <a:buChar char="p"/>
            </a:pPr>
            <a:r>
              <a:rPr kumimoji="1" lang="zh-CN" altLang="en-US" sz="2400" b="1" dirty="0">
                <a:latin typeface="Times New Roman" panose="02020603050405020304" pitchFamily="18" charset="0"/>
                <a:ea typeface="思源黑体 CN Normal" panose="020B0400000000000000" pitchFamily="34" charset="-122"/>
                <a:cs typeface="Times New Roman" panose="02020603050405020304" pitchFamily="18" charset="0"/>
              </a:rPr>
              <a:t>邮件</a:t>
            </a:r>
            <a:r>
              <a:rPr kumimoji="1" lang="zh-CN" altLang="en-US" sz="2400" b="1" dirty="0">
                <a:latin typeface="Times New Roman" panose="02020603050405020304" pitchFamily="18" charset="0"/>
                <a:ea typeface="思源黑体 CN Normal" panose="020B0400000000000000" pitchFamily="34" charset="-122"/>
                <a:cs typeface="Times New Roman" panose="02020603050405020304" pitchFamily="18" charset="0"/>
              </a:rPr>
              <a:t>服务器</a:t>
            </a:r>
            <a:endParaRPr kumimoji="1" lang="zh-CN" altLang="en-US" sz="2400" b="1"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nvGrpSpPr>
          <p:cNvPr id="19" name="组合 18"/>
          <p:cNvGrpSpPr/>
          <p:nvPr/>
        </p:nvGrpSpPr>
        <p:grpSpPr>
          <a:xfrm>
            <a:off x="755015" y="3381375"/>
            <a:ext cx="10763250" cy="3475990"/>
            <a:chOff x="1189" y="5325"/>
            <a:chExt cx="16950" cy="5474"/>
          </a:xfrm>
        </p:grpSpPr>
        <p:sp>
          <p:nvSpPr>
            <p:cNvPr id="12" name="文本框 11"/>
            <p:cNvSpPr txBox="1"/>
            <p:nvPr/>
          </p:nvSpPr>
          <p:spPr>
            <a:xfrm>
              <a:off x="1189" y="6197"/>
              <a:ext cx="10649" cy="2470"/>
            </a:xfrm>
            <a:prstGeom prst="rect">
              <a:avLst/>
            </a:prstGeom>
            <a:noFill/>
          </p:spPr>
          <p:txBody>
            <a:bodyPr wrap="square" rtlCol="0">
              <a:spAutoFit/>
            </a:bodyPr>
            <a:p>
              <a:pPr algn="just"/>
              <a:r>
                <a:rPr lang="en-US" altLang="zh-CN" sz="4800">
                  <a:solidFill>
                    <a:schemeClr val="accent1"/>
                  </a:solidFill>
                </a:rPr>
                <a:t>· </a:t>
              </a:r>
              <a:r>
                <a:rPr lang="zh-CN" altLang="en-US" sz="2000" dirty="0">
                  <a:sym typeface="+mn-ea"/>
                </a:rPr>
                <a:t>组成了电子邮件体系结构的核心，具有处理故障的能力</a:t>
              </a:r>
              <a:r>
                <a:rPr lang="zh-CN" altLang="en-US" sz="2000" dirty="0">
                  <a:sym typeface="+mn-ea"/>
                </a:rPr>
                <a:t>。</a:t>
              </a:r>
              <a:endParaRPr lang="en-US" altLang="zh-CN" sz="4800" dirty="0"/>
            </a:p>
            <a:p>
              <a:r>
                <a:rPr lang="en-US" altLang="zh-CN" sz="4800"/>
                <a:t> </a:t>
              </a:r>
              <a:endParaRPr lang="en-US" altLang="zh-CN"/>
            </a:p>
          </p:txBody>
        </p:sp>
        <p:sp>
          <p:nvSpPr>
            <p:cNvPr id="13" name="文本框 12"/>
            <p:cNvSpPr txBox="1"/>
            <p:nvPr/>
          </p:nvSpPr>
          <p:spPr>
            <a:xfrm>
              <a:off x="1189" y="7069"/>
              <a:ext cx="7571" cy="2470"/>
            </a:xfrm>
            <a:prstGeom prst="rect">
              <a:avLst/>
            </a:prstGeom>
            <a:noFill/>
          </p:spPr>
          <p:txBody>
            <a:bodyPr wrap="square" rtlCol="0">
              <a:spAutoFit/>
            </a:bodyPr>
            <a:p>
              <a:pPr algn="just"/>
              <a:r>
                <a:rPr lang="en-US" altLang="zh-CN" sz="4800">
                  <a:solidFill>
                    <a:schemeClr val="accent1"/>
                  </a:solidFill>
                </a:rPr>
                <a:t>· </a:t>
              </a:r>
              <a:r>
                <a:rPr lang="zh-CN" altLang="en-US" sz="2000" dirty="0">
                  <a:sym typeface="+mn-ea"/>
                </a:rPr>
                <a:t>既可以是客户，也可以是</a:t>
              </a:r>
              <a:r>
                <a:rPr lang="zh-CN" altLang="en-US" sz="2000" dirty="0">
                  <a:sym typeface="+mn-ea"/>
                </a:rPr>
                <a:t>服务器。</a:t>
              </a:r>
              <a:endParaRPr lang="en-US" altLang="zh-CN" sz="4800" dirty="0"/>
            </a:p>
            <a:p>
              <a:r>
                <a:rPr lang="en-US" altLang="zh-CN" sz="4800"/>
                <a:t> </a:t>
              </a:r>
              <a:endParaRPr lang="en-US" altLang="zh-CN"/>
            </a:p>
          </p:txBody>
        </p:sp>
        <p:sp>
          <p:nvSpPr>
            <p:cNvPr id="14" name="文本框 13"/>
            <p:cNvSpPr txBox="1"/>
            <p:nvPr/>
          </p:nvSpPr>
          <p:spPr>
            <a:xfrm>
              <a:off x="1189" y="7845"/>
              <a:ext cx="10470" cy="2955"/>
            </a:xfrm>
            <a:prstGeom prst="rect">
              <a:avLst/>
            </a:prstGeom>
            <a:noFill/>
          </p:spPr>
          <p:txBody>
            <a:bodyPr wrap="square" rtlCol="0">
              <a:spAutoFit/>
            </a:bodyPr>
            <a:p>
              <a:pPr algn="just"/>
              <a:r>
                <a:rPr lang="en-US" altLang="zh-CN" sz="4800">
                  <a:solidFill>
                    <a:schemeClr val="accent1"/>
                  </a:solidFill>
                </a:rPr>
                <a:t>· </a:t>
              </a:r>
              <a:r>
                <a:rPr lang="zh-CN" altLang="en-US" sz="2000" b="1" dirty="0">
                  <a:sym typeface="+mn-ea"/>
                </a:rPr>
                <a:t>邮箱</a:t>
              </a:r>
              <a:r>
                <a:rPr lang="zh-CN" altLang="en-US" sz="2000" dirty="0">
                  <a:sym typeface="+mn-ea"/>
                </a:rPr>
                <a:t>包含用户的到达报文，</a:t>
              </a:r>
              <a:r>
                <a:rPr lang="zh-CN" altLang="en-US" sz="2000" b="1" dirty="0">
                  <a:sym typeface="+mn-ea"/>
                </a:rPr>
                <a:t>报文队列</a:t>
              </a:r>
              <a:r>
                <a:rPr lang="zh-CN" altLang="en-US" sz="2000" dirty="0">
                  <a:sym typeface="+mn-ea"/>
                </a:rPr>
                <a:t>包含</a:t>
              </a:r>
              <a:r>
                <a:rPr lang="zh-CN" altLang="en-US" sz="2000" dirty="0">
                  <a:sym typeface="+mn-ea"/>
                </a:rPr>
                <a:t>将发送</a:t>
              </a:r>
              <a:r>
                <a:rPr lang="zh-CN" altLang="en-US" sz="2000" dirty="0">
                  <a:sym typeface="+mn-ea"/>
                </a:rPr>
                <a:t>的邮件报文</a:t>
              </a:r>
              <a:r>
                <a:rPr lang="zh-CN" altLang="en-US" sz="2000" dirty="0">
                  <a:sym typeface="+mn-ea"/>
                </a:rPr>
                <a:t>。</a:t>
              </a:r>
              <a:endParaRPr lang="en-US" altLang="zh-CN" sz="4800" dirty="0"/>
            </a:p>
            <a:p>
              <a:r>
                <a:rPr lang="en-US" altLang="zh-CN" sz="4800"/>
                <a:t> </a:t>
              </a:r>
              <a:endParaRPr lang="en-US" altLang="zh-CN"/>
            </a:p>
          </p:txBody>
        </p:sp>
        <p:pic>
          <p:nvPicPr>
            <p:cNvPr id="1026" name="Picture 2" descr="http://img.5iqiqu.com/images11/22/22c13c43bfcf326bf9570fa472868d9a.png"/>
            <p:cNvPicPr>
              <a:picLocks noChangeAspect="1" noChangeArrowheads="1"/>
            </p:cNvPicPr>
            <p:nvPr/>
          </p:nvPicPr>
          <p:blipFill>
            <a:blip r:embed="rId4">
              <a:extLst>
                <a:ext uri="{28A0092B-C50C-407E-A947-70E740481C1C}">
                  <a14:useLocalDpi xmlns:a14="http://schemas.microsoft.com/office/drawing/2010/main" val="0"/>
                </a:ext>
              </a:extLst>
            </a:blip>
            <a:srcRect r="48952" b="54057"/>
            <a:stretch>
              <a:fillRect/>
            </a:stretch>
          </p:blipFill>
          <p:spPr bwMode="auto">
            <a:xfrm>
              <a:off x="12023" y="5325"/>
              <a:ext cx="6116" cy="4214"/>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椭圆 16"/>
          <p:cNvSpPr/>
          <p:nvPr/>
        </p:nvSpPr>
        <p:spPr>
          <a:xfrm>
            <a:off x="9918065" y="4877435"/>
            <a:ext cx="593725" cy="269240"/>
          </a:xfrm>
          <a:prstGeom prst="ellipse">
            <a:avLst/>
          </a:prstGeom>
          <a:solidFill>
            <a:schemeClr val="accent1">
              <a:alpha val="1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椭圆 17"/>
          <p:cNvSpPr/>
          <p:nvPr/>
        </p:nvSpPr>
        <p:spPr>
          <a:xfrm>
            <a:off x="9820275" y="4387215"/>
            <a:ext cx="807720" cy="396875"/>
          </a:xfrm>
          <a:prstGeom prst="ellipse">
            <a:avLst/>
          </a:prstGeom>
          <a:solidFill>
            <a:schemeClr val="accent1">
              <a:alpha val="1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3" presetClass="entr" presetSubtype="10"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linds(horizontal)">
                                      <p:cBhvr>
                                        <p:cTn id="13" dur="500"/>
                                        <p:tgtEl>
                                          <p:spTgt spid="16"/>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p:cTn id="23" dur="500" fill="hold"/>
                                        <p:tgtEl>
                                          <p:spTgt spid="19"/>
                                        </p:tgtEl>
                                        <p:attrNameLst>
                                          <p:attrName>ppt_w</p:attrName>
                                        </p:attrNameLst>
                                      </p:cBhvr>
                                      <p:tavLst>
                                        <p:tav tm="0">
                                          <p:val>
                                            <p:fltVal val="0"/>
                                          </p:val>
                                        </p:tav>
                                        <p:tav tm="100000">
                                          <p:val>
                                            <p:strVal val="#ppt_w"/>
                                          </p:val>
                                        </p:tav>
                                      </p:tavLst>
                                    </p:anim>
                                    <p:anim calcmode="lin" valueType="num">
                                      <p:cBhvr>
                                        <p:cTn id="24" dur="500" fill="hold"/>
                                        <p:tgtEl>
                                          <p:spTgt spid="19"/>
                                        </p:tgtEl>
                                        <p:attrNameLst>
                                          <p:attrName>ppt_h</p:attrName>
                                        </p:attrNameLst>
                                      </p:cBhvr>
                                      <p:tavLst>
                                        <p:tav tm="0">
                                          <p:val>
                                            <p:fltVal val="0"/>
                                          </p:val>
                                        </p:tav>
                                        <p:tav tm="100000">
                                          <p:val>
                                            <p:strVal val="#ppt_h"/>
                                          </p:val>
                                        </p:tav>
                                      </p:tavLst>
                                    </p:anim>
                                    <p:animEffect transition="in" filter="fade">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 calcmode="lin" valueType="num">
                                      <p:cBhvr>
                                        <p:cTn id="30" dur="500" fill="hold"/>
                                        <p:tgtEl>
                                          <p:spTgt spid="17"/>
                                        </p:tgtEl>
                                        <p:attrNameLst>
                                          <p:attrName>ppt_w</p:attrName>
                                        </p:attrNameLst>
                                      </p:cBhvr>
                                      <p:tavLst>
                                        <p:tav tm="0">
                                          <p:val>
                                            <p:fltVal val="0"/>
                                          </p:val>
                                        </p:tav>
                                        <p:tav tm="100000">
                                          <p:val>
                                            <p:strVal val="#ppt_w"/>
                                          </p:val>
                                        </p:tav>
                                      </p:tavLst>
                                    </p:anim>
                                    <p:anim calcmode="lin" valueType="num">
                                      <p:cBhvr>
                                        <p:cTn id="31" dur="500" fill="hold"/>
                                        <p:tgtEl>
                                          <p:spTgt spid="17"/>
                                        </p:tgtEl>
                                        <p:attrNameLst>
                                          <p:attrName>ppt_h</p:attrName>
                                        </p:attrNameLst>
                                      </p:cBhvr>
                                      <p:tavLst>
                                        <p:tav tm="0">
                                          <p:val>
                                            <p:fltVal val="0"/>
                                          </p:val>
                                        </p:tav>
                                        <p:tav tm="100000">
                                          <p:val>
                                            <p:strVal val="#ppt_h"/>
                                          </p:val>
                                        </p:tav>
                                      </p:tavLst>
                                    </p:anim>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P spid="17" grpId="0" animBg="1"/>
      <p:bldP spid="17" grpId="1" animBg="1"/>
      <p:bldP spid="18" grpId="0" animBg="1"/>
      <p:bldP spid="18"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 name="组合 11"/>
          <p:cNvGrpSpPr/>
          <p:nvPr/>
        </p:nvGrpSpPr>
        <p:grpSpPr>
          <a:xfrm>
            <a:off x="445770" y="0"/>
            <a:ext cx="7220177" cy="1526540"/>
            <a:chOff x="639" y="0"/>
            <a:chExt cx="11653" cy="2404"/>
          </a:xfrm>
        </p:grpSpPr>
        <p:grpSp>
          <p:nvGrpSpPr>
            <p:cNvPr id="15" name="组合 14"/>
            <p:cNvGrpSpPr/>
            <p:nvPr/>
          </p:nvGrpSpPr>
          <p:grpSpPr>
            <a:xfrm rot="0">
              <a:off x="1736" y="1059"/>
              <a:ext cx="10556" cy="1065"/>
              <a:chOff x="1839058" y="967769"/>
              <a:chExt cx="4174359" cy="675443"/>
            </a:xfrm>
          </p:grpSpPr>
          <p:sp>
            <p:nvSpPr>
              <p:cNvPr id="17" name="矩形: 圆角 16"/>
              <p:cNvSpPr/>
              <p:nvPr/>
            </p:nvSpPr>
            <p:spPr>
              <a:xfrm>
                <a:off x="1839058" y="967769"/>
                <a:ext cx="4174359"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p>
                <a:pPr algn="ctr"/>
                <a:endParaRPr lang="zh-CN" altLang="en-US">
                  <a:solidFill>
                    <a:srgbClr val="00A3F8"/>
                  </a:solidFill>
                </a:endParaRPr>
              </a:p>
            </p:txBody>
          </p:sp>
          <p:sp>
            <p:nvSpPr>
              <p:cNvPr id="18" name="文本框 17"/>
              <p:cNvSpPr txBox="1"/>
              <p:nvPr/>
            </p:nvSpPr>
            <p:spPr>
              <a:xfrm>
                <a:off x="2355787" y="1044509"/>
                <a:ext cx="3172513" cy="521328"/>
              </a:xfrm>
              <a:prstGeom prst="rect">
                <a:avLst/>
              </a:prstGeom>
              <a:noFill/>
            </p:spPr>
            <p:txBody>
              <a:bodyPr wrap="square" rtlCol="0">
                <a:spAutoFit/>
              </a:bodyPr>
              <a:p>
                <a:r>
                  <a:rPr lang="en-US" altLang="zh-CN"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  SMTP</a:t>
                </a:r>
                <a:r>
                  <a:rPr lang="zh-CN" altLang="en-US"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（简单邮件传输协议）</a:t>
                </a:r>
                <a:endParaRPr lang="zh-CN" altLang="en-US"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endParaRPr>
              </a:p>
            </p:txBody>
          </p:sp>
        </p:grpSp>
        <p:pic>
          <p:nvPicPr>
            <p:cNvPr id="23" name="图片 22" descr="电子邮件"/>
            <p:cNvPicPr>
              <a:picLocks noChangeAspect="1"/>
            </p:cNvPicPr>
            <p:nvPr/>
          </p:nvPicPr>
          <p:blipFill>
            <a:blip r:embed="rId1"/>
            <a:stretch>
              <a:fillRect/>
            </a:stretch>
          </p:blipFill>
          <p:spPr>
            <a:xfrm>
              <a:off x="639" y="0"/>
              <a:ext cx="2404" cy="2404"/>
            </a:xfrm>
            <a:prstGeom prst="rect">
              <a:avLst/>
            </a:prstGeom>
          </p:spPr>
        </p:pic>
      </p:grpSp>
      <p:sp>
        <p:nvSpPr>
          <p:cNvPr id="2" name="文本框 1"/>
          <p:cNvSpPr txBox="1"/>
          <p:nvPr/>
        </p:nvSpPr>
        <p:spPr>
          <a:xfrm>
            <a:off x="8240395" y="749300"/>
            <a:ext cx="2406650" cy="645160"/>
          </a:xfrm>
          <a:prstGeom prst="rect">
            <a:avLst/>
          </a:prstGeom>
          <a:noFill/>
        </p:spPr>
        <p:txBody>
          <a:bodyPr wrap="square" rtlCol="0">
            <a:spAutoFit/>
          </a:bodyPr>
          <a:p>
            <a:r>
              <a:rPr lang="en-US" altLang="zh-CN" sz="3600" b="1">
                <a:solidFill>
                  <a:schemeClr val="tx1"/>
                </a:solidFill>
                <a:effectLst>
                  <a:outerShdw blurRad="38100" dist="19050" dir="2700000" algn="tl" rotWithShape="0">
                    <a:schemeClr val="dk1">
                      <a:alpha val="40000"/>
                    </a:schemeClr>
                  </a:outerShdw>
                </a:effectLst>
              </a:rPr>
              <a:t>RFC 5321</a:t>
            </a:r>
            <a:endParaRPr lang="en-US" altLang="zh-CN" sz="3600" b="1">
              <a:solidFill>
                <a:schemeClr val="tx1"/>
              </a:solidFill>
              <a:effectLst>
                <a:outerShdw blurRad="38100" dist="19050" dir="2700000" algn="tl" rotWithShape="0">
                  <a:schemeClr val="dk1">
                    <a:alpha val="40000"/>
                  </a:schemeClr>
                </a:outerShdw>
              </a:effectLst>
            </a:endParaRPr>
          </a:p>
        </p:txBody>
      </p:sp>
      <p:sp>
        <p:nvSpPr>
          <p:cNvPr id="4" name="文本框 3"/>
          <p:cNvSpPr txBox="1"/>
          <p:nvPr/>
        </p:nvSpPr>
        <p:spPr>
          <a:xfrm>
            <a:off x="824865" y="1394460"/>
            <a:ext cx="6977380" cy="1568450"/>
          </a:xfrm>
          <a:prstGeom prst="rect">
            <a:avLst/>
          </a:prstGeom>
          <a:noFill/>
        </p:spPr>
        <p:txBody>
          <a:bodyPr wrap="square" rtlCol="0">
            <a:spAutoFit/>
          </a:bodyPr>
          <a:p>
            <a:pPr algn="just"/>
            <a:r>
              <a:rPr lang="en-US" altLang="zh-CN" sz="4800">
                <a:solidFill>
                  <a:schemeClr val="accent1"/>
                </a:solidFill>
              </a:rPr>
              <a:t>· </a:t>
            </a:r>
            <a:r>
              <a:rPr lang="en-US" altLang="zh-CN" sz="2000" dirty="0">
                <a:sym typeface="+mn-ea"/>
              </a:rPr>
              <a:t>SMTP</a:t>
            </a:r>
            <a:r>
              <a:rPr lang="zh-CN" altLang="en-US" sz="2000" dirty="0">
                <a:sym typeface="+mn-ea"/>
              </a:rPr>
              <a:t>使用</a:t>
            </a:r>
            <a:r>
              <a:rPr lang="en-US" altLang="zh-CN" sz="2000" dirty="0">
                <a:sym typeface="+mn-ea"/>
              </a:rPr>
              <a:t>TCP</a:t>
            </a:r>
            <a:r>
              <a:rPr lang="zh-CN" altLang="en-US" sz="2000" dirty="0">
                <a:sym typeface="+mn-ea"/>
              </a:rPr>
              <a:t>可靠的传送邮件报文，端口号为</a:t>
            </a:r>
            <a:r>
              <a:rPr lang="en-US" altLang="zh-CN" sz="2000" dirty="0">
                <a:sym typeface="+mn-ea"/>
              </a:rPr>
              <a:t>25</a:t>
            </a:r>
            <a:r>
              <a:rPr lang="zh-CN" altLang="en-US" sz="2000" dirty="0">
                <a:sym typeface="+mn-ea"/>
              </a:rPr>
              <a:t>。</a:t>
            </a:r>
            <a:endParaRPr lang="en-US" altLang="zh-CN" sz="4800" dirty="0"/>
          </a:p>
          <a:p>
            <a:r>
              <a:rPr lang="en-US" altLang="zh-CN" sz="4800"/>
              <a:t> </a:t>
            </a:r>
            <a:endParaRPr lang="en-US" altLang="zh-CN"/>
          </a:p>
        </p:txBody>
      </p:sp>
      <p:sp>
        <p:nvSpPr>
          <p:cNvPr id="3" name="文本框 2"/>
          <p:cNvSpPr txBox="1"/>
          <p:nvPr/>
        </p:nvSpPr>
        <p:spPr>
          <a:xfrm>
            <a:off x="824865" y="1969770"/>
            <a:ext cx="9822815" cy="1876425"/>
          </a:xfrm>
          <a:prstGeom prst="rect">
            <a:avLst/>
          </a:prstGeom>
          <a:noFill/>
        </p:spPr>
        <p:txBody>
          <a:bodyPr wrap="square" rtlCol="0">
            <a:spAutoFit/>
          </a:bodyPr>
          <a:p>
            <a:pPr algn="just"/>
            <a:r>
              <a:rPr lang="en-US" altLang="zh-CN" sz="4800">
                <a:solidFill>
                  <a:schemeClr val="accent1"/>
                </a:solidFill>
              </a:rPr>
              <a:t>· </a:t>
            </a:r>
            <a:r>
              <a:rPr lang="zh-CN" altLang="en-US" sz="2000" dirty="0">
                <a:sym typeface="+mn-ea"/>
              </a:rPr>
              <a:t>一般不使用中间邮件服务器，而是采用直接传输的方式，从发送服务器到接收</a:t>
            </a:r>
            <a:r>
              <a:rPr lang="zh-CN" altLang="en-US" sz="2000" dirty="0">
                <a:sym typeface="+mn-ea"/>
              </a:rPr>
              <a:t>服务器。</a:t>
            </a:r>
            <a:endParaRPr lang="en-US" altLang="zh-CN" sz="4800" dirty="0"/>
          </a:p>
          <a:p>
            <a:r>
              <a:rPr lang="en-US" altLang="zh-CN" sz="4800"/>
              <a:t> </a:t>
            </a:r>
            <a:endParaRPr lang="en-US" altLang="zh-CN"/>
          </a:p>
        </p:txBody>
      </p:sp>
      <p:sp>
        <p:nvSpPr>
          <p:cNvPr id="5" name="文本框 4"/>
          <p:cNvSpPr txBox="1"/>
          <p:nvPr/>
        </p:nvSpPr>
        <p:spPr>
          <a:xfrm>
            <a:off x="824230" y="3241675"/>
            <a:ext cx="9822815" cy="1876425"/>
          </a:xfrm>
          <a:prstGeom prst="rect">
            <a:avLst/>
          </a:prstGeom>
          <a:noFill/>
        </p:spPr>
        <p:txBody>
          <a:bodyPr wrap="square" rtlCol="0">
            <a:spAutoFit/>
          </a:bodyPr>
          <a:p>
            <a:pPr algn="just"/>
            <a:r>
              <a:rPr lang="en-US" altLang="zh-CN" sz="4800">
                <a:solidFill>
                  <a:schemeClr val="accent1"/>
                </a:solidFill>
              </a:rPr>
              <a:t>· </a:t>
            </a:r>
            <a:r>
              <a:rPr lang="zh-CN" altLang="en-US" sz="2000" dirty="0">
                <a:sym typeface="+mn-ea"/>
              </a:rPr>
              <a:t>分别运行在发送方邮件服务器的客户机端和接收方邮件服务器的服务器端，属于</a:t>
            </a:r>
            <a:r>
              <a:rPr lang="zh-CN" altLang="en-US" sz="2000" dirty="0">
                <a:solidFill>
                  <a:srgbClr val="FF0000"/>
                </a:solidFill>
                <a:sym typeface="+mn-ea"/>
              </a:rPr>
              <a:t>推协议</a:t>
            </a:r>
            <a:r>
              <a:rPr lang="zh-CN" altLang="en-US" sz="2000" dirty="0">
                <a:sym typeface="+mn-ea"/>
              </a:rPr>
              <a:t>，负责发送</a:t>
            </a:r>
            <a:r>
              <a:rPr lang="zh-CN" altLang="en-US" sz="2000" dirty="0">
                <a:sym typeface="+mn-ea"/>
              </a:rPr>
              <a:t>。</a:t>
            </a:r>
            <a:endParaRPr lang="en-US" altLang="zh-CN" sz="4800" dirty="0"/>
          </a:p>
          <a:p>
            <a:r>
              <a:rPr lang="en-US" altLang="zh-CN" sz="4800"/>
              <a:t> </a:t>
            </a:r>
            <a:endParaRPr lang="en-US" altLang="zh-CN"/>
          </a:p>
        </p:txBody>
      </p:sp>
      <p:sp>
        <p:nvSpPr>
          <p:cNvPr id="6" name="文本框 5"/>
          <p:cNvSpPr txBox="1"/>
          <p:nvPr/>
        </p:nvSpPr>
        <p:spPr>
          <a:xfrm>
            <a:off x="824230" y="4467225"/>
            <a:ext cx="9822815" cy="1568450"/>
          </a:xfrm>
          <a:prstGeom prst="rect">
            <a:avLst/>
          </a:prstGeom>
          <a:noFill/>
        </p:spPr>
        <p:txBody>
          <a:bodyPr wrap="square" rtlCol="0">
            <a:spAutoFit/>
          </a:bodyPr>
          <a:p>
            <a:pPr algn="just"/>
            <a:r>
              <a:rPr lang="en-US" altLang="zh-CN" sz="4800">
                <a:solidFill>
                  <a:schemeClr val="accent1"/>
                </a:solidFill>
              </a:rPr>
              <a:t>· </a:t>
            </a:r>
            <a:r>
              <a:rPr lang="zh-CN" altLang="en-US" sz="2000" dirty="0">
                <a:sym typeface="+mn-ea"/>
              </a:rPr>
              <a:t>限制了邮件报文只能采用</a:t>
            </a:r>
            <a:r>
              <a:rPr lang="en-US" altLang="zh-CN" sz="2000" dirty="0">
                <a:solidFill>
                  <a:srgbClr val="FF0000"/>
                </a:solidFill>
                <a:sym typeface="+mn-ea"/>
              </a:rPr>
              <a:t>7</a:t>
            </a:r>
            <a:r>
              <a:rPr lang="zh-CN" altLang="en-US" sz="2000" dirty="0">
                <a:solidFill>
                  <a:srgbClr val="FF0000"/>
                </a:solidFill>
                <a:sym typeface="+mn-ea"/>
              </a:rPr>
              <a:t>位</a:t>
            </a:r>
            <a:r>
              <a:rPr lang="en-US" altLang="zh-CN" sz="2000" dirty="0">
                <a:solidFill>
                  <a:srgbClr val="FF0000"/>
                </a:solidFill>
                <a:sym typeface="+mn-ea"/>
              </a:rPr>
              <a:t>ASCII码格式</a:t>
            </a:r>
            <a:r>
              <a:rPr lang="zh-CN" altLang="en-US" sz="2000" dirty="0">
                <a:sym typeface="+mn-ea"/>
              </a:rPr>
              <a:t>。</a:t>
            </a:r>
            <a:endParaRPr lang="en-US" altLang="zh-CN" sz="4800" dirty="0"/>
          </a:p>
          <a:p>
            <a:r>
              <a:rPr lang="en-US" altLang="zh-CN" sz="4800"/>
              <a:t> </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 name="图片 99"/>
          <p:cNvPicPr/>
          <p:nvPr/>
        </p:nvPicPr>
        <p:blipFill>
          <a:blip r:embed="rId1"/>
          <a:srcRect b="6461"/>
          <a:stretch>
            <a:fillRect/>
          </a:stretch>
        </p:blipFill>
        <p:spPr>
          <a:xfrm>
            <a:off x="535305" y="2564130"/>
            <a:ext cx="5882005" cy="3171825"/>
          </a:xfrm>
          <a:prstGeom prst="rect">
            <a:avLst/>
          </a:prstGeom>
          <a:noFill/>
          <a:ln w="9525">
            <a:noFill/>
          </a:ln>
        </p:spPr>
      </p:pic>
      <p:grpSp>
        <p:nvGrpSpPr>
          <p:cNvPr id="12" name="组合 11"/>
          <p:cNvGrpSpPr/>
          <p:nvPr/>
        </p:nvGrpSpPr>
        <p:grpSpPr>
          <a:xfrm>
            <a:off x="445770" y="0"/>
            <a:ext cx="6460085" cy="1526540"/>
            <a:chOff x="639" y="0"/>
            <a:chExt cx="10426" cy="2404"/>
          </a:xfrm>
        </p:grpSpPr>
        <p:grpSp>
          <p:nvGrpSpPr>
            <p:cNvPr id="15" name="组合 14"/>
            <p:cNvGrpSpPr/>
            <p:nvPr/>
          </p:nvGrpSpPr>
          <p:grpSpPr>
            <a:xfrm rot="0">
              <a:off x="1736" y="1059"/>
              <a:ext cx="9329" cy="1065"/>
              <a:chOff x="1839058" y="967769"/>
              <a:chExt cx="3689242" cy="675443"/>
            </a:xfrm>
          </p:grpSpPr>
          <p:sp>
            <p:nvSpPr>
              <p:cNvPr id="17" name="矩形: 圆角 16"/>
              <p:cNvSpPr/>
              <p:nvPr/>
            </p:nvSpPr>
            <p:spPr>
              <a:xfrm>
                <a:off x="1839058" y="967769"/>
                <a:ext cx="3329772"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p>
                <a:pPr algn="ctr"/>
                <a:endParaRPr lang="zh-CN" altLang="en-US">
                  <a:solidFill>
                    <a:srgbClr val="00A3F8"/>
                  </a:solidFill>
                </a:endParaRPr>
              </a:p>
            </p:txBody>
          </p:sp>
          <p:sp>
            <p:nvSpPr>
              <p:cNvPr id="18" name="文本框 17"/>
              <p:cNvSpPr txBox="1"/>
              <p:nvPr/>
            </p:nvSpPr>
            <p:spPr>
              <a:xfrm>
                <a:off x="2355787" y="1044509"/>
                <a:ext cx="3172513" cy="521328"/>
              </a:xfrm>
              <a:prstGeom prst="rect">
                <a:avLst/>
              </a:prstGeom>
              <a:noFill/>
            </p:spPr>
            <p:txBody>
              <a:bodyPr wrap="square" rtlCol="0">
                <a:spAutoFit/>
              </a:bodyPr>
              <a:p>
                <a:r>
                  <a:rPr lang="en-US" altLang="zh-CN"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  SMTP</a:t>
                </a:r>
                <a:r>
                  <a:rPr lang="zh-CN" altLang="en-US"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传输的三个</a:t>
                </a:r>
                <a:r>
                  <a:rPr lang="zh-CN" altLang="en-US"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阶段</a:t>
                </a:r>
                <a:endParaRPr lang="zh-CN" altLang="en-US"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endParaRPr>
              </a:p>
            </p:txBody>
          </p:sp>
        </p:grpSp>
        <p:pic>
          <p:nvPicPr>
            <p:cNvPr id="23" name="图片 22" descr="电子邮件"/>
            <p:cNvPicPr>
              <a:picLocks noChangeAspect="1"/>
            </p:cNvPicPr>
            <p:nvPr/>
          </p:nvPicPr>
          <p:blipFill>
            <a:blip r:embed="rId2"/>
            <a:stretch>
              <a:fillRect/>
            </a:stretch>
          </p:blipFill>
          <p:spPr>
            <a:xfrm>
              <a:off x="639" y="0"/>
              <a:ext cx="2404" cy="2404"/>
            </a:xfrm>
            <a:prstGeom prst="rect">
              <a:avLst/>
            </a:prstGeom>
          </p:spPr>
        </p:pic>
      </p:grpSp>
      <p:sp>
        <p:nvSpPr>
          <p:cNvPr id="3" name="文本框 2"/>
          <p:cNvSpPr txBox="1"/>
          <p:nvPr/>
        </p:nvSpPr>
        <p:spPr>
          <a:xfrm>
            <a:off x="6567805" y="2439035"/>
            <a:ext cx="5462270" cy="3641090"/>
          </a:xfrm>
          <a:prstGeom prst="rect">
            <a:avLst/>
          </a:prstGeom>
          <a:noFill/>
        </p:spPr>
        <p:txBody>
          <a:bodyPr wrap="square" rtlCol="0">
            <a:spAutoFit/>
          </a:bodyPr>
          <a:p>
            <a:pPr>
              <a:lnSpc>
                <a:spcPts val="2500"/>
              </a:lnSpc>
            </a:pPr>
            <a:endParaRPr lang="en-US" altLang="zh-CN" sz="1000" dirty="0">
              <a:sym typeface="Wingdings" panose="05000000000000000000" pitchFamily="2" charset="2"/>
            </a:endParaRPr>
          </a:p>
          <a:p>
            <a:pPr marL="342900" indent="-342900" fontAlgn="auto">
              <a:lnSpc>
                <a:spcPct val="150000"/>
              </a:lnSpc>
              <a:buFont typeface="+mj-ea"/>
              <a:buAutoNum type="circleNumDbPlain"/>
            </a:pPr>
            <a:r>
              <a:rPr lang="zh-CN" altLang="en-US" dirty="0"/>
              <a:t>发送方通过用户代理发送该邮件报文，需要提供对方邮箱地址。</a:t>
            </a:r>
            <a:endParaRPr lang="en-US" altLang="zh-CN" dirty="0"/>
          </a:p>
          <a:p>
            <a:pPr marL="342900" indent="-342900" fontAlgn="auto">
              <a:lnSpc>
                <a:spcPct val="150000"/>
              </a:lnSpc>
              <a:buFont typeface="+mj-ea"/>
              <a:buAutoNum type="circleNumDbPlain"/>
            </a:pPr>
            <a:r>
              <a:rPr lang="zh-CN" altLang="en-US" dirty="0"/>
              <a:t>发送方用户代理把报文发给发送方的邮件服务器。将报文放到报文队列中。</a:t>
            </a:r>
            <a:endParaRPr lang="en-US" altLang="zh-CN" dirty="0"/>
          </a:p>
          <a:p>
            <a:pPr marL="342900" indent="-342900" fontAlgn="auto">
              <a:lnSpc>
                <a:spcPct val="150000"/>
              </a:lnSpc>
              <a:buFont typeface="+mj-ea"/>
              <a:buAutoNum type="circleNumDbPlain"/>
            </a:pPr>
            <a:r>
              <a:rPr lang="zh-CN" altLang="en-US" dirty="0"/>
              <a:t>运行在发送方邮件服务器上的</a:t>
            </a:r>
            <a:r>
              <a:rPr lang="en-US" altLang="zh-CN" dirty="0"/>
              <a:t>SMTP</a:t>
            </a:r>
            <a:r>
              <a:rPr lang="zh-CN" altLang="en-US" dirty="0"/>
              <a:t>客户端发现了报文队列中的这个报文，于是创建一个到运行在接收方邮件服务器上的</a:t>
            </a:r>
            <a:r>
              <a:rPr lang="en-US" altLang="zh-CN" dirty="0"/>
              <a:t>SMTP</a:t>
            </a:r>
            <a:r>
              <a:rPr lang="zh-CN" altLang="en-US" dirty="0"/>
              <a:t>服务器的</a:t>
            </a:r>
            <a:r>
              <a:rPr lang="en-US" altLang="zh-CN" dirty="0"/>
              <a:t>TCP</a:t>
            </a:r>
            <a:r>
              <a:rPr lang="zh-CN" altLang="en-US" dirty="0"/>
              <a:t>连接。</a:t>
            </a:r>
            <a:endParaRPr lang="en-US" altLang="zh-CN" dirty="0"/>
          </a:p>
          <a:p>
            <a:pPr marL="342900" indent="-342900">
              <a:lnSpc>
                <a:spcPts val="2500"/>
              </a:lnSpc>
              <a:buFont typeface="+mj-ea"/>
              <a:buAutoNum type="circleNumDbPlain"/>
            </a:pPr>
            <a:endParaRPr lang="en-US" altLang="zh-CN" dirty="0"/>
          </a:p>
        </p:txBody>
      </p:sp>
      <p:grpSp>
        <p:nvGrpSpPr>
          <p:cNvPr id="6" name="组合 5"/>
          <p:cNvGrpSpPr/>
          <p:nvPr/>
        </p:nvGrpSpPr>
        <p:grpSpPr>
          <a:xfrm>
            <a:off x="6757035" y="746125"/>
            <a:ext cx="4374515" cy="626745"/>
            <a:chOff x="10641" y="1175"/>
            <a:chExt cx="6889" cy="987"/>
          </a:xfrm>
        </p:grpSpPr>
        <p:sp>
          <p:nvSpPr>
            <p:cNvPr id="5" name="圆角矩形 4"/>
            <p:cNvSpPr/>
            <p:nvPr/>
          </p:nvSpPr>
          <p:spPr>
            <a:xfrm>
              <a:off x="10664" y="1175"/>
              <a:ext cx="6866" cy="98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2" name="文本框 1"/>
            <p:cNvSpPr txBox="1"/>
            <p:nvPr/>
          </p:nvSpPr>
          <p:spPr>
            <a:xfrm>
              <a:off x="10641" y="1302"/>
              <a:ext cx="6889" cy="822"/>
            </a:xfrm>
            <a:prstGeom prst="rect">
              <a:avLst/>
            </a:prstGeom>
            <a:noFill/>
          </p:spPr>
          <p:txBody>
            <a:bodyPr wrap="square" rtlCol="0">
              <a:spAutoFit/>
            </a:bodyPr>
            <a:p>
              <a:r>
                <a:rPr lang="zh-CN" altLang="en-US" sz="2800" b="1">
                  <a:solidFill>
                    <a:schemeClr val="tx1"/>
                  </a:solidFill>
                  <a:effectLst>
                    <a:outerShdw blurRad="38100" dist="19050" dir="2700000" algn="tl" rotWithShape="0">
                      <a:schemeClr val="dk1">
                        <a:alpha val="40000"/>
                      </a:schemeClr>
                    </a:outerShdw>
                  </a:effectLst>
                </a:rPr>
                <a:t>握手</a:t>
              </a:r>
              <a:r>
                <a:rPr lang="en-US" altLang="zh-CN" sz="2800" b="1">
                  <a:solidFill>
                    <a:schemeClr val="tx1"/>
                  </a:solidFill>
                  <a:effectLst>
                    <a:outerShdw blurRad="38100" dist="19050" dir="2700000" algn="tl" rotWithShape="0">
                      <a:schemeClr val="dk1">
                        <a:alpha val="40000"/>
                      </a:schemeClr>
                    </a:outerShdw>
                  </a:effectLst>
                </a:rPr>
                <a:t>→</a:t>
              </a:r>
              <a:r>
                <a:rPr lang="zh-CN" altLang="en-US" sz="2800" b="1">
                  <a:solidFill>
                    <a:schemeClr val="tx1"/>
                  </a:solidFill>
                  <a:effectLst>
                    <a:outerShdw blurRad="38100" dist="19050" dir="2700000" algn="tl" rotWithShape="0">
                      <a:schemeClr val="dk1">
                        <a:alpha val="40000"/>
                      </a:schemeClr>
                    </a:outerShdw>
                  </a:effectLst>
                </a:rPr>
                <a:t>报文传输</a:t>
              </a:r>
              <a:r>
                <a:rPr lang="en-US" altLang="zh-CN" sz="2800" b="1">
                  <a:solidFill>
                    <a:schemeClr val="tx1"/>
                  </a:solidFill>
                  <a:effectLst>
                    <a:outerShdw blurRad="38100" dist="19050" dir="2700000" algn="tl" rotWithShape="0">
                      <a:schemeClr val="dk1">
                        <a:alpha val="40000"/>
                      </a:schemeClr>
                    </a:outerShdw>
                  </a:effectLst>
                </a:rPr>
                <a:t>→</a:t>
              </a:r>
              <a:r>
                <a:rPr lang="zh-CN" altLang="en-US" sz="2800" b="1">
                  <a:solidFill>
                    <a:schemeClr val="tx1"/>
                  </a:solidFill>
                  <a:effectLst>
                    <a:outerShdw blurRad="38100" dist="19050" dir="2700000" algn="tl" rotWithShape="0">
                      <a:schemeClr val="dk1">
                        <a:alpha val="40000"/>
                      </a:schemeClr>
                    </a:outerShdw>
                  </a:effectLst>
                </a:rPr>
                <a:t>关闭连接</a:t>
              </a:r>
              <a:endParaRPr lang="zh-CN" altLang="en-US" sz="2800" b="1">
                <a:solidFill>
                  <a:schemeClr val="tx1"/>
                </a:solidFill>
                <a:effectLst>
                  <a:outerShdw blurRad="38100" dist="19050" dir="2700000" algn="tl" rotWithShape="0">
                    <a:schemeClr val="dk1">
                      <a:alpha val="40000"/>
                    </a:schemeClr>
                  </a:outerShdw>
                </a:effectLst>
              </a:endParaRPr>
            </a:p>
          </p:txBody>
        </p:sp>
      </p:grpSp>
      <p:sp>
        <p:nvSpPr>
          <p:cNvPr id="11" name="文本框 10"/>
          <p:cNvSpPr txBox="1"/>
          <p:nvPr/>
        </p:nvSpPr>
        <p:spPr>
          <a:xfrm>
            <a:off x="535305" y="1633855"/>
            <a:ext cx="5739130" cy="645160"/>
          </a:xfrm>
          <a:prstGeom prst="rect">
            <a:avLst/>
          </a:prstGeom>
          <a:noFill/>
        </p:spPr>
        <p:txBody>
          <a:bodyPr wrap="square">
            <a:spAutoFit/>
          </a:bodyPr>
          <a:p>
            <a:pPr marL="342900" indent="-342900">
              <a:lnSpc>
                <a:spcPct val="150000"/>
              </a:lnSpc>
              <a:buClr>
                <a:srgbClr val="009FF6"/>
              </a:buClr>
              <a:buFont typeface="Wingdings" panose="05000000000000000000" pitchFamily="2" charset="2"/>
              <a:buChar char="p"/>
            </a:pPr>
            <a:r>
              <a:rPr kumimoji="1" lang="zh-CN" altLang="en-US" sz="2400" b="1" dirty="0">
                <a:latin typeface="Times New Roman" panose="02020603050405020304" pitchFamily="18" charset="0"/>
                <a:ea typeface="思源黑体 CN Normal" panose="020B0400000000000000" pitchFamily="34" charset="-122"/>
                <a:cs typeface="Times New Roman" panose="02020603050405020304" pitchFamily="18" charset="0"/>
              </a:rPr>
              <a:t>一个例子</a:t>
            </a:r>
            <a:r>
              <a:rPr kumimoji="1" lang="en-US" altLang="zh-CN" sz="2400" b="1" dirty="0">
                <a:latin typeface="Times New Roman" panose="02020603050405020304" pitchFamily="18" charset="0"/>
                <a:ea typeface="思源黑体 CN Normal" panose="020B0400000000000000" pitchFamily="34" charset="-122"/>
                <a:cs typeface="Times New Roman" panose="02020603050405020304" pitchFamily="18" charset="0"/>
              </a:rPr>
              <a:t>——</a:t>
            </a:r>
            <a:r>
              <a:rPr kumimoji="1" lang="zh-CN" altLang="en-US" sz="2400" b="1" dirty="0">
                <a:latin typeface="Times New Roman" panose="02020603050405020304" pitchFamily="18" charset="0"/>
                <a:ea typeface="思源黑体 CN Normal" panose="020B0400000000000000" pitchFamily="34" charset="-122"/>
                <a:cs typeface="Times New Roman" panose="02020603050405020304" pitchFamily="18" charset="0"/>
              </a:rPr>
              <a:t>一次电子邮件传输</a:t>
            </a:r>
            <a:r>
              <a:rPr kumimoji="1" lang="zh-CN" altLang="en-US" sz="2400" b="1" dirty="0">
                <a:latin typeface="Times New Roman" panose="02020603050405020304" pitchFamily="18" charset="0"/>
                <a:ea typeface="思源黑体 CN Normal" panose="020B0400000000000000" pitchFamily="34" charset="-122"/>
                <a:cs typeface="Times New Roman" panose="02020603050405020304" pitchFamily="18" charset="0"/>
              </a:rPr>
              <a:t>过程</a:t>
            </a:r>
            <a:endParaRPr kumimoji="1" lang="zh-CN" altLang="en-US" sz="2400" b="1"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00"/>
                                        </p:tgtEl>
                                        <p:attrNameLst>
                                          <p:attrName>style.visibility</p:attrName>
                                        </p:attrNameLst>
                                      </p:cBhvr>
                                      <p:to>
                                        <p:strVal val="visible"/>
                                      </p:to>
                                    </p:set>
                                    <p:anim calcmode="lin" valueType="num">
                                      <p:cBhvr>
                                        <p:cTn id="13" dur="500" fill="hold"/>
                                        <p:tgtEl>
                                          <p:spTgt spid="100"/>
                                        </p:tgtEl>
                                        <p:attrNameLst>
                                          <p:attrName>ppt_w</p:attrName>
                                        </p:attrNameLst>
                                      </p:cBhvr>
                                      <p:tavLst>
                                        <p:tav tm="0">
                                          <p:val>
                                            <p:fltVal val="0"/>
                                          </p:val>
                                        </p:tav>
                                        <p:tav tm="100000">
                                          <p:val>
                                            <p:strVal val="#ppt_w"/>
                                          </p:val>
                                        </p:tav>
                                      </p:tavLst>
                                    </p:anim>
                                    <p:anim calcmode="lin" valueType="num">
                                      <p:cBhvr>
                                        <p:cTn id="14" dur="500" fill="hold"/>
                                        <p:tgtEl>
                                          <p:spTgt spid="100"/>
                                        </p:tgtEl>
                                        <p:attrNameLst>
                                          <p:attrName>ppt_h</p:attrName>
                                        </p:attrNameLst>
                                      </p:cBhvr>
                                      <p:tavLst>
                                        <p:tav tm="0">
                                          <p:val>
                                            <p:fltVal val="0"/>
                                          </p:val>
                                        </p:tav>
                                        <p:tav tm="100000">
                                          <p:val>
                                            <p:strVal val="#ppt_h"/>
                                          </p:val>
                                        </p:tav>
                                      </p:tavLst>
                                    </p:anim>
                                    <p:animEffect transition="in" filter="fade">
                                      <p:cBhvr>
                                        <p:cTn id="15" dur="500"/>
                                        <p:tgtEl>
                                          <p:spTgt spid="100"/>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ppt_w</p:attrName>
                                        </p:attrNameLst>
                                      </p:cBhvr>
                                      <p:tavLst>
                                        <p:tav tm="0">
                                          <p:val>
                                            <p:fltVal val="0"/>
                                          </p:val>
                                        </p:tav>
                                        <p:tav tm="100000">
                                          <p:val>
                                            <p:strVal val="#ppt_w"/>
                                          </p:val>
                                        </p:tav>
                                      </p:tavLst>
                                    </p:anim>
                                    <p:anim calcmode="lin" valueType="num">
                                      <p:cBhvr>
                                        <p:cTn id="19" dur="500" fill="hold"/>
                                        <p:tgtEl>
                                          <p:spTgt spid="3"/>
                                        </p:tgtEl>
                                        <p:attrNameLst>
                                          <p:attrName>ppt_h</p:attrName>
                                        </p:attrNameLst>
                                      </p:cBhvr>
                                      <p:tavLst>
                                        <p:tav tm="0">
                                          <p:val>
                                            <p:fltVal val="0"/>
                                          </p:val>
                                        </p:tav>
                                        <p:tav tm="100000">
                                          <p:val>
                                            <p:strVal val="#ppt_h"/>
                                          </p:val>
                                        </p:tav>
                                      </p:tavLst>
                                    </p:anim>
                                    <p:animEffect transition="in" filter="fade">
                                      <p:cBhvr>
                                        <p:cTn id="20" dur="500"/>
                                        <p:tgtEl>
                                          <p:spTgt spid="3"/>
                                        </p:tgtEl>
                                      </p:cBhvr>
                                    </p:animEffect>
                                  </p:childTnLst>
                                </p:cTn>
                              </p:par>
                              <p:par>
                                <p:cTn id="21" presetID="53" presetClass="entr" presetSubtype="16"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P spid="3"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6467475" y="1560830"/>
            <a:ext cx="5462270" cy="4566920"/>
          </a:xfrm>
          <a:prstGeom prst="rect">
            <a:avLst/>
          </a:prstGeom>
          <a:noFill/>
        </p:spPr>
        <p:txBody>
          <a:bodyPr wrap="square" rtlCol="0">
            <a:spAutoFit/>
          </a:bodyPr>
          <a:p>
            <a:pPr>
              <a:lnSpc>
                <a:spcPts val="2500"/>
              </a:lnSpc>
            </a:pPr>
            <a:endParaRPr lang="en-US" altLang="zh-CN" sz="1000" dirty="0">
              <a:sym typeface="Wingdings" panose="05000000000000000000" pitchFamily="2" charset="2"/>
            </a:endParaRPr>
          </a:p>
          <a:p>
            <a:pPr marL="342900" indent="-342900" fontAlgn="auto">
              <a:lnSpc>
                <a:spcPct val="150000"/>
              </a:lnSpc>
              <a:buFont typeface="+mj-ea"/>
              <a:buAutoNum type="circleNumDbPlain" startAt="4"/>
            </a:pPr>
            <a:r>
              <a:rPr lang="zh-CN" altLang="en-US" dirty="0"/>
              <a:t>连接建立后，服务器和客户执行某些应用层的握手。在握手阶段，</a:t>
            </a:r>
            <a:r>
              <a:rPr lang="en-US" altLang="zh-CN" dirty="0"/>
              <a:t>SMTP</a:t>
            </a:r>
            <a:r>
              <a:rPr lang="zh-CN" altLang="en-US" dirty="0"/>
              <a:t>客户指示发送地址与接收地址，并发送出报文。</a:t>
            </a:r>
            <a:endParaRPr lang="en-US" altLang="zh-CN" dirty="0"/>
          </a:p>
          <a:p>
            <a:pPr marL="342900" indent="-342900" fontAlgn="auto">
              <a:lnSpc>
                <a:spcPct val="150000"/>
              </a:lnSpc>
              <a:buFont typeface="+mj-ea"/>
              <a:buAutoNum type="circleNumDbPlain" startAt="4"/>
            </a:pPr>
            <a:r>
              <a:rPr lang="en-US" altLang="zh-CN" dirty="0"/>
              <a:t>SMTP</a:t>
            </a:r>
            <a:r>
              <a:rPr lang="zh-CN" altLang="en-US" dirty="0"/>
              <a:t>依靠</a:t>
            </a:r>
            <a:r>
              <a:rPr lang="en-US" altLang="zh-CN" dirty="0"/>
              <a:t>TCP</a:t>
            </a:r>
            <a:r>
              <a:rPr lang="zh-CN" altLang="en-US" dirty="0"/>
              <a:t>提供的可靠数据传输无差错地将邮件投递到接收服务器。该服务器将报文放入邮箱中。</a:t>
            </a:r>
            <a:endParaRPr lang="en-US" altLang="zh-CN" dirty="0"/>
          </a:p>
          <a:p>
            <a:pPr marL="342900" indent="-342900" fontAlgn="auto">
              <a:lnSpc>
                <a:spcPct val="150000"/>
              </a:lnSpc>
              <a:buFont typeface="+mj-ea"/>
              <a:buAutoNum type="circleNumDbPlain" startAt="4"/>
            </a:pPr>
            <a:r>
              <a:rPr lang="zh-CN" altLang="en-US" dirty="0"/>
              <a:t>如果客户有另外的报文要发送到服务器，则在相同的</a:t>
            </a:r>
            <a:r>
              <a:rPr lang="en-US" altLang="zh-CN" dirty="0"/>
              <a:t>TCP</a:t>
            </a:r>
            <a:r>
              <a:rPr lang="zh-CN" altLang="en-US" dirty="0"/>
              <a:t>连接上重复处理；否则，关闭</a:t>
            </a:r>
            <a:r>
              <a:rPr lang="en-US" altLang="zh-CN" dirty="0"/>
              <a:t>TCP</a:t>
            </a:r>
            <a:r>
              <a:rPr lang="zh-CN" altLang="en-US" dirty="0"/>
              <a:t>连接。接收方方便时，调用用户代理读取邮件报文。</a:t>
            </a:r>
            <a:endParaRPr lang="en-US" altLang="zh-CN" dirty="0"/>
          </a:p>
          <a:p>
            <a:pPr marL="342900" indent="-342900" fontAlgn="auto">
              <a:lnSpc>
                <a:spcPct val="150000"/>
              </a:lnSpc>
              <a:buFont typeface="+mj-ea"/>
              <a:buAutoNum type="circleNumDbPlain" startAt="4"/>
            </a:pPr>
            <a:endParaRPr lang="zh-CN" altLang="en-US" dirty="0"/>
          </a:p>
        </p:txBody>
      </p:sp>
      <p:pic>
        <p:nvPicPr>
          <p:cNvPr id="100" name="图片 99"/>
          <p:cNvPicPr/>
          <p:nvPr/>
        </p:nvPicPr>
        <p:blipFill>
          <a:blip r:embed="rId1"/>
          <a:srcRect b="7341"/>
          <a:stretch>
            <a:fillRect/>
          </a:stretch>
        </p:blipFill>
        <p:spPr>
          <a:xfrm>
            <a:off x="513715" y="2273300"/>
            <a:ext cx="5882005" cy="3141980"/>
          </a:xfrm>
          <a:prstGeom prst="rect">
            <a:avLst/>
          </a:prstGeom>
          <a:noFill/>
          <a:ln w="9525">
            <a:noFill/>
          </a:ln>
        </p:spPr>
      </p:pic>
      <p:sp>
        <p:nvSpPr>
          <p:cNvPr id="11" name="文本框 10"/>
          <p:cNvSpPr txBox="1"/>
          <p:nvPr/>
        </p:nvSpPr>
        <p:spPr>
          <a:xfrm>
            <a:off x="656590" y="479425"/>
            <a:ext cx="5739130" cy="645160"/>
          </a:xfrm>
          <a:prstGeom prst="rect">
            <a:avLst/>
          </a:prstGeom>
          <a:noFill/>
        </p:spPr>
        <p:txBody>
          <a:bodyPr wrap="square">
            <a:spAutoFit/>
          </a:bodyPr>
          <a:p>
            <a:pPr marL="342900" indent="-342900">
              <a:lnSpc>
                <a:spcPct val="150000"/>
              </a:lnSpc>
              <a:buClr>
                <a:srgbClr val="009FF6"/>
              </a:buClr>
              <a:buFont typeface="Wingdings" panose="05000000000000000000" pitchFamily="2" charset="2"/>
              <a:buChar char="p"/>
            </a:pPr>
            <a:r>
              <a:rPr kumimoji="1" lang="zh-CN" altLang="en-US" sz="2400" b="1" dirty="0">
                <a:latin typeface="Times New Roman" panose="02020603050405020304" pitchFamily="18" charset="0"/>
                <a:ea typeface="思源黑体 CN Normal" panose="020B0400000000000000" pitchFamily="34" charset="-122"/>
                <a:cs typeface="Times New Roman" panose="02020603050405020304" pitchFamily="18" charset="0"/>
              </a:rPr>
              <a:t>一个例子</a:t>
            </a:r>
            <a:r>
              <a:rPr kumimoji="1" lang="en-US" altLang="zh-CN" sz="2400" b="1" dirty="0">
                <a:latin typeface="Times New Roman" panose="02020603050405020304" pitchFamily="18" charset="0"/>
                <a:ea typeface="思源黑体 CN Normal" panose="020B0400000000000000" pitchFamily="34" charset="-122"/>
                <a:cs typeface="Times New Roman" panose="02020603050405020304" pitchFamily="18" charset="0"/>
              </a:rPr>
              <a:t>——</a:t>
            </a:r>
            <a:r>
              <a:rPr kumimoji="1" lang="zh-CN" altLang="en-US" sz="2400" b="1" dirty="0">
                <a:latin typeface="Times New Roman" panose="02020603050405020304" pitchFamily="18" charset="0"/>
                <a:ea typeface="思源黑体 CN Normal" panose="020B0400000000000000" pitchFamily="34" charset="-122"/>
                <a:cs typeface="Times New Roman" panose="02020603050405020304" pitchFamily="18" charset="0"/>
              </a:rPr>
              <a:t>一次电子邮件传输</a:t>
            </a:r>
            <a:r>
              <a:rPr kumimoji="1" lang="zh-CN" altLang="en-US" sz="2400" b="1" dirty="0">
                <a:latin typeface="Times New Roman" panose="02020603050405020304" pitchFamily="18" charset="0"/>
                <a:ea typeface="思源黑体 CN Normal" panose="020B0400000000000000" pitchFamily="34" charset="-122"/>
                <a:cs typeface="Times New Roman" panose="02020603050405020304" pitchFamily="18" charset="0"/>
              </a:rPr>
              <a:t>过程</a:t>
            </a:r>
            <a:endParaRPr kumimoji="1" lang="zh-CN" altLang="en-US" sz="2400" b="1"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nvGrpSpPr>
          <p:cNvPr id="6" name="组合 5"/>
          <p:cNvGrpSpPr/>
          <p:nvPr/>
        </p:nvGrpSpPr>
        <p:grpSpPr>
          <a:xfrm>
            <a:off x="7193915" y="497840"/>
            <a:ext cx="4374515" cy="626745"/>
            <a:chOff x="10641" y="1175"/>
            <a:chExt cx="6889" cy="987"/>
          </a:xfrm>
        </p:grpSpPr>
        <p:sp>
          <p:nvSpPr>
            <p:cNvPr id="5" name="圆角矩形 4"/>
            <p:cNvSpPr/>
            <p:nvPr/>
          </p:nvSpPr>
          <p:spPr>
            <a:xfrm>
              <a:off x="10664" y="1175"/>
              <a:ext cx="6866" cy="98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7" name="文本框 6"/>
            <p:cNvSpPr txBox="1"/>
            <p:nvPr/>
          </p:nvSpPr>
          <p:spPr>
            <a:xfrm>
              <a:off x="10641" y="1302"/>
              <a:ext cx="6889" cy="822"/>
            </a:xfrm>
            <a:prstGeom prst="rect">
              <a:avLst/>
            </a:prstGeom>
            <a:noFill/>
          </p:spPr>
          <p:txBody>
            <a:bodyPr wrap="square" rtlCol="0">
              <a:spAutoFit/>
            </a:bodyPr>
            <a:p>
              <a:r>
                <a:rPr lang="zh-CN" altLang="en-US" sz="2800" b="1">
                  <a:solidFill>
                    <a:schemeClr val="tx1"/>
                  </a:solidFill>
                  <a:effectLst>
                    <a:outerShdw blurRad="38100" dist="19050" dir="2700000" algn="tl" rotWithShape="0">
                      <a:schemeClr val="dk1">
                        <a:alpha val="40000"/>
                      </a:schemeClr>
                    </a:outerShdw>
                  </a:effectLst>
                </a:rPr>
                <a:t>握手</a:t>
              </a:r>
              <a:r>
                <a:rPr lang="en-US" altLang="zh-CN" sz="2800" b="1">
                  <a:solidFill>
                    <a:schemeClr val="tx1"/>
                  </a:solidFill>
                  <a:effectLst>
                    <a:outerShdw blurRad="38100" dist="19050" dir="2700000" algn="tl" rotWithShape="0">
                      <a:schemeClr val="dk1">
                        <a:alpha val="40000"/>
                      </a:schemeClr>
                    </a:outerShdw>
                  </a:effectLst>
                </a:rPr>
                <a:t>→</a:t>
              </a:r>
              <a:r>
                <a:rPr lang="zh-CN" altLang="en-US" sz="2800" b="1">
                  <a:solidFill>
                    <a:schemeClr val="tx1"/>
                  </a:solidFill>
                  <a:effectLst>
                    <a:outerShdw blurRad="38100" dist="19050" dir="2700000" algn="tl" rotWithShape="0">
                      <a:schemeClr val="dk1">
                        <a:alpha val="40000"/>
                      </a:schemeClr>
                    </a:outerShdw>
                  </a:effectLst>
                </a:rPr>
                <a:t>报文传输</a:t>
              </a:r>
              <a:r>
                <a:rPr lang="en-US" altLang="zh-CN" sz="2800" b="1">
                  <a:solidFill>
                    <a:schemeClr val="tx1"/>
                  </a:solidFill>
                  <a:effectLst>
                    <a:outerShdw blurRad="38100" dist="19050" dir="2700000" algn="tl" rotWithShape="0">
                      <a:schemeClr val="dk1">
                        <a:alpha val="40000"/>
                      </a:schemeClr>
                    </a:outerShdw>
                  </a:effectLst>
                </a:rPr>
                <a:t>→</a:t>
              </a:r>
              <a:r>
                <a:rPr lang="zh-CN" altLang="en-US" sz="2800" b="1">
                  <a:solidFill>
                    <a:schemeClr val="tx1"/>
                  </a:solidFill>
                  <a:effectLst>
                    <a:outerShdw blurRad="38100" dist="19050" dir="2700000" algn="tl" rotWithShape="0">
                      <a:schemeClr val="dk1">
                        <a:alpha val="40000"/>
                      </a:schemeClr>
                    </a:outerShdw>
                  </a:effectLst>
                </a:rPr>
                <a:t>关闭连接</a:t>
              </a:r>
              <a:endParaRPr lang="zh-CN" altLang="en-US" sz="2800" b="1">
                <a:solidFill>
                  <a:schemeClr val="tx1"/>
                </a:solidFill>
                <a:effectLst>
                  <a:outerShdw blurRad="38100" dist="19050" dir="2700000" algn="tl" rotWithShape="0">
                    <a:schemeClr val="dk1">
                      <a:alpha val="40000"/>
                    </a:schemeClr>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00"/>
                                        </p:tgtEl>
                                        <p:attrNameLst>
                                          <p:attrName>style.visibility</p:attrName>
                                        </p:attrNameLst>
                                      </p:cBhvr>
                                      <p:to>
                                        <p:strVal val="visible"/>
                                      </p:to>
                                    </p:set>
                                    <p:anim calcmode="lin" valueType="num">
                                      <p:cBhvr>
                                        <p:cTn id="13" dur="500" fill="hold"/>
                                        <p:tgtEl>
                                          <p:spTgt spid="100"/>
                                        </p:tgtEl>
                                        <p:attrNameLst>
                                          <p:attrName>ppt_w</p:attrName>
                                        </p:attrNameLst>
                                      </p:cBhvr>
                                      <p:tavLst>
                                        <p:tav tm="0">
                                          <p:val>
                                            <p:fltVal val="0"/>
                                          </p:val>
                                        </p:tav>
                                        <p:tav tm="100000">
                                          <p:val>
                                            <p:strVal val="#ppt_w"/>
                                          </p:val>
                                        </p:tav>
                                      </p:tavLst>
                                    </p:anim>
                                    <p:anim calcmode="lin" valueType="num">
                                      <p:cBhvr>
                                        <p:cTn id="14" dur="500" fill="hold"/>
                                        <p:tgtEl>
                                          <p:spTgt spid="100"/>
                                        </p:tgtEl>
                                        <p:attrNameLst>
                                          <p:attrName>ppt_h</p:attrName>
                                        </p:attrNameLst>
                                      </p:cBhvr>
                                      <p:tavLst>
                                        <p:tav tm="0">
                                          <p:val>
                                            <p:fltVal val="0"/>
                                          </p:val>
                                        </p:tav>
                                        <p:tav tm="100000">
                                          <p:val>
                                            <p:strVal val="#ppt_h"/>
                                          </p:val>
                                        </p:tav>
                                      </p:tavLst>
                                    </p:anim>
                                    <p:animEffect transition="in" filter="fade">
                                      <p:cBhvr>
                                        <p:cTn id="15" dur="500"/>
                                        <p:tgtEl>
                                          <p:spTgt spid="100"/>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ppt_w</p:attrName>
                                        </p:attrNameLst>
                                      </p:cBhvr>
                                      <p:tavLst>
                                        <p:tav tm="0">
                                          <p:val>
                                            <p:fltVal val="0"/>
                                          </p:val>
                                        </p:tav>
                                        <p:tav tm="100000">
                                          <p:val>
                                            <p:strVal val="#ppt_w"/>
                                          </p:val>
                                        </p:tav>
                                      </p:tavLst>
                                    </p:anim>
                                    <p:anim calcmode="lin" valueType="num">
                                      <p:cBhvr>
                                        <p:cTn id="19" dur="500" fill="hold"/>
                                        <p:tgtEl>
                                          <p:spTgt spid="3"/>
                                        </p:tgtEl>
                                        <p:attrNameLst>
                                          <p:attrName>ppt_h</p:attrName>
                                        </p:attrNameLst>
                                      </p:cBhvr>
                                      <p:tavLst>
                                        <p:tav tm="0">
                                          <p:val>
                                            <p:fltVal val="0"/>
                                          </p:val>
                                        </p:tav>
                                        <p:tav tm="100000">
                                          <p:val>
                                            <p:strVal val="#ppt_h"/>
                                          </p:val>
                                        </p:tav>
                                      </p:tavLst>
                                    </p:anim>
                                    <p:animEffect transition="in" filter="fade">
                                      <p:cBhvr>
                                        <p:cTn id="20" dur="500"/>
                                        <p:tgtEl>
                                          <p:spTgt spid="3"/>
                                        </p:tgtEl>
                                      </p:cBhvr>
                                    </p:animEffect>
                                  </p:childTnLst>
                                </p:cTn>
                              </p:par>
                              <p:par>
                                <p:cTn id="21" presetID="53" presetClass="entr" presetSubtype="16"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P spid="3"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 name="组合 11"/>
          <p:cNvGrpSpPr/>
          <p:nvPr/>
        </p:nvGrpSpPr>
        <p:grpSpPr>
          <a:xfrm>
            <a:off x="445770" y="0"/>
            <a:ext cx="5054481" cy="1526540"/>
            <a:chOff x="639" y="0"/>
            <a:chExt cx="8355" cy="2404"/>
          </a:xfrm>
        </p:grpSpPr>
        <p:grpSp>
          <p:nvGrpSpPr>
            <p:cNvPr id="15" name="组合 14"/>
            <p:cNvGrpSpPr/>
            <p:nvPr/>
          </p:nvGrpSpPr>
          <p:grpSpPr>
            <a:xfrm rot="0">
              <a:off x="1736" y="1059"/>
              <a:ext cx="7258" cy="1065"/>
              <a:chOff x="1839058" y="967769"/>
              <a:chExt cx="2870193" cy="675443"/>
            </a:xfrm>
          </p:grpSpPr>
          <p:sp>
            <p:nvSpPr>
              <p:cNvPr id="17" name="矩形: 圆角 16"/>
              <p:cNvSpPr/>
              <p:nvPr/>
            </p:nvSpPr>
            <p:spPr>
              <a:xfrm>
                <a:off x="1839058" y="967769"/>
                <a:ext cx="2699724"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p>
                <a:pPr algn="ctr"/>
                <a:endParaRPr lang="zh-CN" altLang="en-US">
                  <a:solidFill>
                    <a:srgbClr val="00A3F8"/>
                  </a:solidFill>
                </a:endParaRPr>
              </a:p>
            </p:txBody>
          </p:sp>
          <p:sp>
            <p:nvSpPr>
              <p:cNvPr id="18" name="文本框 17"/>
              <p:cNvSpPr txBox="1"/>
              <p:nvPr/>
            </p:nvSpPr>
            <p:spPr>
              <a:xfrm>
                <a:off x="2355790" y="1044509"/>
                <a:ext cx="2353461" cy="521328"/>
              </a:xfrm>
              <a:prstGeom prst="rect">
                <a:avLst/>
              </a:prstGeom>
              <a:noFill/>
            </p:spPr>
            <p:txBody>
              <a:bodyPr wrap="square" rtlCol="0">
                <a:spAutoFit/>
              </a:bodyPr>
              <a:p>
                <a:r>
                  <a:rPr lang="en-US" altLang="zh-CN"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  </a:t>
                </a:r>
                <a:r>
                  <a:rPr lang="zh-CN" altLang="en-US"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邮件报文</a:t>
                </a:r>
                <a:r>
                  <a:rPr lang="zh-CN" altLang="en-US"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格式</a:t>
                </a:r>
                <a:endParaRPr lang="zh-CN" altLang="en-US"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endParaRPr>
              </a:p>
            </p:txBody>
          </p:sp>
        </p:grpSp>
        <p:pic>
          <p:nvPicPr>
            <p:cNvPr id="23" name="图片 22" descr="电子邮件"/>
            <p:cNvPicPr>
              <a:picLocks noChangeAspect="1"/>
            </p:cNvPicPr>
            <p:nvPr/>
          </p:nvPicPr>
          <p:blipFill>
            <a:blip r:embed="rId1"/>
            <a:stretch>
              <a:fillRect/>
            </a:stretch>
          </p:blipFill>
          <p:spPr>
            <a:xfrm>
              <a:off x="639" y="0"/>
              <a:ext cx="2404" cy="2404"/>
            </a:xfrm>
            <a:prstGeom prst="rect">
              <a:avLst/>
            </a:prstGeom>
          </p:spPr>
        </p:pic>
      </p:grpSp>
      <p:graphicFrame>
        <p:nvGraphicFramePr>
          <p:cNvPr id="5" name="表格 4"/>
          <p:cNvGraphicFramePr/>
          <p:nvPr>
            <p:custDataLst>
              <p:tags r:id="rId2"/>
            </p:custDataLst>
          </p:nvPr>
        </p:nvGraphicFramePr>
        <p:xfrm>
          <a:off x="739140" y="1941195"/>
          <a:ext cx="4870450" cy="3534410"/>
        </p:xfrm>
        <a:graphic>
          <a:graphicData uri="http://schemas.openxmlformats.org/drawingml/2006/table">
            <a:tbl>
              <a:tblPr firstRow="1" bandRow="1">
                <a:tableStyleId>{5C22544A-7EE6-4342-B048-85BDC9FD1C3A}</a:tableStyleId>
              </a:tblPr>
              <a:tblGrid>
                <a:gridCol w="4870450"/>
              </a:tblGrid>
              <a:tr h="497840">
                <a:tc>
                  <a:txBody>
                    <a:bodyPr/>
                    <a:p>
                      <a:pPr algn="l">
                        <a:buNone/>
                      </a:pPr>
                      <a:r>
                        <a:rPr lang="en-US" altLang="zh-CN"/>
                        <a:t>From: XXXXXX</a:t>
                      </a:r>
                      <a:endParaRPr lang="en-US" altLang="zh-CN"/>
                    </a:p>
                  </a:txBody>
                  <a:tcPr anchor="ctr" anchorCtr="0">
                    <a:solidFill>
                      <a:srgbClr val="FFC000"/>
                    </a:solidFill>
                  </a:tcPr>
                </a:tc>
              </a:tr>
              <a:tr h="566420">
                <a:tc>
                  <a:txBody>
                    <a:bodyPr/>
                    <a:p>
                      <a:pPr algn="l">
                        <a:buNone/>
                      </a:pPr>
                      <a:r>
                        <a:rPr lang="en-US" altLang="zh-CN" b="1">
                          <a:solidFill>
                            <a:schemeClr val="bg1"/>
                          </a:solidFill>
                        </a:rPr>
                        <a:t>To: XXXXXX</a:t>
                      </a:r>
                      <a:endParaRPr lang="en-US" altLang="zh-CN" b="1">
                        <a:solidFill>
                          <a:schemeClr val="bg1"/>
                        </a:solidFill>
                      </a:endParaRPr>
                    </a:p>
                  </a:txBody>
                  <a:tcPr anchor="ctr" anchorCtr="0">
                    <a:solidFill>
                      <a:srgbClr val="FFC000"/>
                    </a:solidFill>
                  </a:tcPr>
                </a:tc>
              </a:tr>
              <a:tr h="566420">
                <a:tc>
                  <a:txBody>
                    <a:bodyPr/>
                    <a:p>
                      <a:pPr algn="l">
                        <a:buNone/>
                      </a:pPr>
                      <a:r>
                        <a:rPr lang="en-US" altLang="zh-CN" b="1">
                          <a:solidFill>
                            <a:schemeClr val="bg1"/>
                          </a:solidFill>
                        </a:rPr>
                        <a:t>Subject: XXXXXX</a:t>
                      </a:r>
                      <a:endParaRPr lang="en-US" altLang="zh-CN" b="1">
                        <a:solidFill>
                          <a:schemeClr val="bg1"/>
                        </a:solidFill>
                      </a:endParaRPr>
                    </a:p>
                  </a:txBody>
                  <a:tcPr anchor="ctr" anchorCtr="0">
                    <a:solidFill>
                      <a:srgbClr val="FFC000"/>
                    </a:solidFill>
                  </a:tcPr>
                </a:tc>
              </a:tr>
              <a:tr h="497205">
                <a:tc>
                  <a:txBody>
                    <a:bodyPr/>
                    <a:p>
                      <a:pPr algn="ctr">
                        <a:buNone/>
                      </a:pPr>
                      <a:endParaRPr lang="zh-CN" altLang="en-US"/>
                    </a:p>
                  </a:txBody>
                  <a:tcPr anchor="ctr" anchorCtr="0">
                    <a:solidFill>
                      <a:schemeClr val="bg1"/>
                    </a:solidFill>
                  </a:tcPr>
                </a:tc>
              </a:tr>
              <a:tr h="1406525">
                <a:tc>
                  <a:txBody>
                    <a:bodyPr/>
                    <a:p>
                      <a:pPr algn="ctr">
                        <a:buNone/>
                      </a:pPr>
                      <a:r>
                        <a:rPr lang="en-US" altLang="zh-CN"/>
                        <a:t>......</a:t>
                      </a:r>
                      <a:endParaRPr lang="en-US" altLang="zh-CN"/>
                    </a:p>
                  </a:txBody>
                  <a:tcPr anchor="ctr" anchorCtr="0"/>
                </a:tc>
              </a:tr>
            </a:tbl>
          </a:graphicData>
        </a:graphic>
      </p:graphicFrame>
      <p:sp>
        <p:nvSpPr>
          <p:cNvPr id="6" name="右大括号 5"/>
          <p:cNvSpPr/>
          <p:nvPr/>
        </p:nvSpPr>
        <p:spPr>
          <a:xfrm>
            <a:off x="5821045" y="2010410"/>
            <a:ext cx="208915" cy="1572895"/>
          </a:xfrm>
          <a:prstGeom prst="rightBrace">
            <a:avLst>
              <a:gd name="adj1" fmla="val 94224"/>
              <a:gd name="adj2" fmla="val 52159"/>
            </a:avLst>
          </a:prstGeom>
          <a:solidFill>
            <a:schemeClr val="bg1"/>
          </a:solidFill>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7" name="左箭头 6"/>
          <p:cNvSpPr/>
          <p:nvPr/>
        </p:nvSpPr>
        <p:spPr>
          <a:xfrm>
            <a:off x="5681980" y="3693160"/>
            <a:ext cx="487680" cy="258445"/>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6241415" y="2613025"/>
            <a:ext cx="887095" cy="645160"/>
          </a:xfrm>
          <a:prstGeom prst="rect">
            <a:avLst/>
          </a:prstGeom>
          <a:noFill/>
        </p:spPr>
        <p:txBody>
          <a:bodyPr wrap="square" rtlCol="0">
            <a:spAutoFit/>
          </a:bodyPr>
          <a:p>
            <a:r>
              <a:rPr lang="zh-CN" altLang="en-US">
                <a:solidFill>
                  <a:schemeClr val="tx1"/>
                </a:solidFill>
                <a:effectLst>
                  <a:outerShdw blurRad="38100" dist="19050" dir="2700000" algn="tl" rotWithShape="0">
                    <a:schemeClr val="dk1">
                      <a:alpha val="40000"/>
                    </a:schemeClr>
                  </a:outerShdw>
                </a:effectLst>
              </a:rPr>
              <a:t>首部</a:t>
            </a:r>
            <a:r>
              <a:rPr lang="en-US" altLang="zh-CN">
                <a:solidFill>
                  <a:schemeClr val="tx1"/>
                </a:solidFill>
                <a:effectLst>
                  <a:outerShdw blurRad="38100" dist="19050" dir="2700000" algn="tl" rotWithShape="0">
                    <a:schemeClr val="dk1">
                      <a:alpha val="40000"/>
                    </a:schemeClr>
                  </a:outerShdw>
                </a:effectLst>
              </a:rPr>
              <a:t>header</a:t>
            </a:r>
            <a:endParaRPr lang="en-US" altLang="zh-CN">
              <a:solidFill>
                <a:schemeClr val="tx1"/>
              </a:solidFill>
              <a:effectLst>
                <a:outerShdw blurRad="38100" dist="19050" dir="2700000" algn="tl" rotWithShape="0">
                  <a:schemeClr val="dk1">
                    <a:alpha val="40000"/>
                  </a:schemeClr>
                </a:outerShdw>
              </a:effectLst>
            </a:endParaRPr>
          </a:p>
        </p:txBody>
      </p:sp>
      <p:sp>
        <p:nvSpPr>
          <p:cNvPr id="9" name="文本框 8"/>
          <p:cNvSpPr txBox="1"/>
          <p:nvPr/>
        </p:nvSpPr>
        <p:spPr>
          <a:xfrm>
            <a:off x="6318885" y="3638550"/>
            <a:ext cx="887095" cy="368300"/>
          </a:xfrm>
          <a:prstGeom prst="rect">
            <a:avLst/>
          </a:prstGeom>
          <a:noFill/>
        </p:spPr>
        <p:txBody>
          <a:bodyPr wrap="square" rtlCol="0">
            <a:spAutoFit/>
          </a:bodyPr>
          <a:p>
            <a:r>
              <a:rPr lang="zh-CN" altLang="en-US">
                <a:solidFill>
                  <a:schemeClr val="tx1"/>
                </a:solidFill>
                <a:effectLst>
                  <a:outerShdw blurRad="38100" dist="19050" dir="2700000" algn="tl" rotWithShape="0">
                    <a:schemeClr val="dk1">
                      <a:alpha val="40000"/>
                    </a:schemeClr>
                  </a:outerShdw>
                </a:effectLst>
              </a:rPr>
              <a:t>空行</a:t>
            </a:r>
            <a:endParaRPr lang="zh-CN" altLang="en-US">
              <a:solidFill>
                <a:schemeClr val="tx1"/>
              </a:solidFill>
              <a:effectLst>
                <a:outerShdw blurRad="38100" dist="19050" dir="2700000" algn="tl" rotWithShape="0">
                  <a:schemeClr val="dk1">
                    <a:alpha val="40000"/>
                  </a:schemeClr>
                </a:outerShdw>
              </a:effectLst>
            </a:endParaRPr>
          </a:p>
        </p:txBody>
      </p:sp>
      <p:sp>
        <p:nvSpPr>
          <p:cNvPr id="10" name="文本框 9"/>
          <p:cNvSpPr txBox="1"/>
          <p:nvPr/>
        </p:nvSpPr>
        <p:spPr>
          <a:xfrm>
            <a:off x="6318885" y="4601210"/>
            <a:ext cx="1205230" cy="645160"/>
          </a:xfrm>
          <a:prstGeom prst="rect">
            <a:avLst/>
          </a:prstGeom>
          <a:noFill/>
        </p:spPr>
        <p:txBody>
          <a:bodyPr wrap="square" rtlCol="0">
            <a:spAutoFit/>
          </a:bodyPr>
          <a:p>
            <a:r>
              <a:rPr lang="zh-CN" altLang="en-US">
                <a:solidFill>
                  <a:schemeClr val="tx1"/>
                </a:solidFill>
                <a:effectLst>
                  <a:outerShdw blurRad="38100" dist="19050" dir="2700000" algn="tl" rotWithShape="0">
                    <a:schemeClr val="dk1">
                      <a:alpha val="40000"/>
                    </a:schemeClr>
                  </a:outerShdw>
                </a:effectLst>
              </a:rPr>
              <a:t>报文</a:t>
            </a:r>
            <a:r>
              <a:rPr lang="zh-CN" altLang="en-US">
                <a:solidFill>
                  <a:schemeClr val="tx1"/>
                </a:solidFill>
                <a:effectLst>
                  <a:outerShdw blurRad="38100" dist="19050" dir="2700000" algn="tl" rotWithShape="0">
                    <a:schemeClr val="dk1">
                      <a:alpha val="40000"/>
                    </a:schemeClr>
                  </a:outerShdw>
                </a:effectLst>
              </a:rPr>
              <a:t>体</a:t>
            </a:r>
            <a:endParaRPr lang="zh-CN" altLang="en-US">
              <a:solidFill>
                <a:schemeClr val="tx1"/>
              </a:solidFill>
              <a:effectLst>
                <a:outerShdw blurRad="38100" dist="19050" dir="2700000" algn="tl" rotWithShape="0">
                  <a:schemeClr val="dk1">
                    <a:alpha val="40000"/>
                  </a:schemeClr>
                </a:outerShdw>
              </a:effectLst>
            </a:endParaRPr>
          </a:p>
          <a:p>
            <a:r>
              <a:rPr lang="en-US" altLang="zh-CN">
                <a:solidFill>
                  <a:schemeClr val="tx1"/>
                </a:solidFill>
                <a:effectLst>
                  <a:outerShdw blurRad="38100" dist="19050" dir="2700000" algn="tl" rotWithShape="0">
                    <a:schemeClr val="dk1">
                      <a:alpha val="40000"/>
                    </a:schemeClr>
                  </a:outerShdw>
                </a:effectLst>
              </a:rPr>
              <a:t>ASCII</a:t>
            </a:r>
            <a:r>
              <a:rPr lang="zh-CN" altLang="en-US">
                <a:solidFill>
                  <a:schemeClr val="tx1"/>
                </a:solidFill>
                <a:effectLst>
                  <a:outerShdw blurRad="38100" dist="19050" dir="2700000" algn="tl" rotWithShape="0">
                    <a:schemeClr val="dk1">
                      <a:alpha val="40000"/>
                    </a:schemeClr>
                  </a:outerShdw>
                </a:effectLst>
              </a:rPr>
              <a:t>格式</a:t>
            </a:r>
            <a:endParaRPr lang="zh-CN" altLang="en-US">
              <a:solidFill>
                <a:schemeClr val="tx1"/>
              </a:solidFill>
              <a:effectLst>
                <a:outerShdw blurRad="38100" dist="19050" dir="2700000" algn="tl" rotWithShape="0">
                  <a:schemeClr val="dk1">
                    <a:alpha val="40000"/>
                  </a:schemeClr>
                </a:outerShdw>
              </a:effectLst>
            </a:endParaRPr>
          </a:p>
        </p:txBody>
      </p:sp>
      <p:sp>
        <p:nvSpPr>
          <p:cNvPr id="11" name="左箭头 10"/>
          <p:cNvSpPr/>
          <p:nvPr/>
        </p:nvSpPr>
        <p:spPr>
          <a:xfrm>
            <a:off x="5681980" y="4794885"/>
            <a:ext cx="487680" cy="258445"/>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7205980" y="1642110"/>
            <a:ext cx="4872990" cy="829945"/>
          </a:xfrm>
          <a:prstGeom prst="rect">
            <a:avLst/>
          </a:prstGeom>
          <a:noFill/>
        </p:spPr>
        <p:txBody>
          <a:bodyPr wrap="square" rtlCol="0">
            <a:spAutoFit/>
          </a:bodyPr>
          <a:p>
            <a:r>
              <a:rPr lang="zh-CN" altLang="en-US" sz="2400">
                <a:solidFill>
                  <a:schemeClr val="tx1"/>
                </a:solidFill>
                <a:effectLst>
                  <a:outerShdw blurRad="38100" dist="19050" dir="2700000" algn="tl" rotWithShape="0">
                    <a:schemeClr val="dk1">
                      <a:alpha val="40000"/>
                    </a:schemeClr>
                  </a:outerShdw>
                </a:effectLst>
              </a:rPr>
              <a:t>每个首部必须必须含有</a:t>
            </a:r>
            <a:r>
              <a:rPr lang="en-US" altLang="zh-CN" sz="2400" b="1">
                <a:solidFill>
                  <a:srgbClr val="FF0000"/>
                </a:solidFill>
                <a:effectLst>
                  <a:outerShdw blurRad="38100" dist="19050" dir="2700000" algn="tl" rotWithShape="0">
                    <a:schemeClr val="dk1">
                      <a:alpha val="40000"/>
                    </a:schemeClr>
                  </a:outerShdw>
                </a:effectLst>
              </a:rPr>
              <a:t>From: </a:t>
            </a:r>
            <a:r>
              <a:rPr lang="zh-CN" altLang="en-US" sz="2400" b="1">
                <a:solidFill>
                  <a:srgbClr val="FF0000"/>
                </a:solidFill>
                <a:effectLst>
                  <a:outerShdw blurRad="38100" dist="19050" dir="2700000" algn="tl" rotWithShape="0">
                    <a:schemeClr val="dk1">
                      <a:alpha val="40000"/>
                    </a:schemeClr>
                  </a:outerShdw>
                </a:effectLst>
              </a:rPr>
              <a:t>首部行</a:t>
            </a:r>
            <a:r>
              <a:rPr lang="zh-CN" altLang="en-US" sz="2400">
                <a:solidFill>
                  <a:schemeClr val="tx1"/>
                </a:solidFill>
                <a:effectLst>
                  <a:outerShdw blurRad="38100" dist="19050" dir="2700000" algn="tl" rotWithShape="0">
                    <a:schemeClr val="dk1">
                      <a:alpha val="40000"/>
                    </a:schemeClr>
                  </a:outerShdw>
                </a:effectLst>
              </a:rPr>
              <a:t>和</a:t>
            </a:r>
            <a:r>
              <a:rPr lang="en-US" altLang="zh-CN" sz="2400" b="1">
                <a:solidFill>
                  <a:srgbClr val="FF0000"/>
                </a:solidFill>
                <a:effectLst>
                  <a:outerShdw blurRad="38100" dist="19050" dir="2700000" algn="tl" rotWithShape="0">
                    <a:schemeClr val="dk1">
                      <a:alpha val="40000"/>
                    </a:schemeClr>
                  </a:outerShdw>
                </a:effectLst>
              </a:rPr>
              <a:t>To: </a:t>
            </a:r>
            <a:r>
              <a:rPr lang="zh-CN" altLang="en-US" sz="2400" b="1">
                <a:solidFill>
                  <a:srgbClr val="FF0000"/>
                </a:solidFill>
                <a:effectLst>
                  <a:outerShdw blurRad="38100" dist="19050" dir="2700000" algn="tl" rotWithShape="0">
                    <a:schemeClr val="dk1">
                      <a:alpha val="40000"/>
                    </a:schemeClr>
                  </a:outerShdw>
                </a:effectLst>
              </a:rPr>
              <a:t>首部行</a:t>
            </a:r>
            <a:endParaRPr lang="zh-CN" altLang="en-US" sz="2400" b="1">
              <a:solidFill>
                <a:srgbClr val="FF0000"/>
              </a:solidFill>
              <a:effectLst>
                <a:outerShdw blurRad="38100" dist="19050" dir="2700000" algn="tl" rotWithShape="0">
                  <a:schemeClr val="dk1">
                    <a:alpha val="40000"/>
                  </a:schemeClr>
                </a:outerShdw>
              </a:effectLst>
            </a:endParaRPr>
          </a:p>
        </p:txBody>
      </p:sp>
      <p:sp>
        <p:nvSpPr>
          <p:cNvPr id="14" name="文本框 13"/>
          <p:cNvSpPr txBox="1"/>
          <p:nvPr/>
        </p:nvSpPr>
        <p:spPr>
          <a:xfrm>
            <a:off x="7205980" y="2472055"/>
            <a:ext cx="4339590" cy="460375"/>
          </a:xfrm>
          <a:prstGeom prst="rect">
            <a:avLst/>
          </a:prstGeom>
          <a:noFill/>
        </p:spPr>
        <p:txBody>
          <a:bodyPr wrap="none" rtlCol="0">
            <a:spAutoFit/>
          </a:bodyPr>
          <a:p>
            <a:r>
              <a:rPr lang="zh-CN" altLang="en-US" sz="2400">
                <a:solidFill>
                  <a:schemeClr val="tx1"/>
                </a:solidFill>
                <a:effectLst>
                  <a:outerShdw blurRad="38100" dist="19050" dir="2700000" algn="tl" rotWithShape="0">
                    <a:schemeClr val="dk1">
                      <a:alpha val="40000"/>
                    </a:schemeClr>
                  </a:outerShdw>
                </a:effectLst>
              </a:rPr>
              <a:t>还可以包含</a:t>
            </a:r>
            <a:r>
              <a:rPr lang="en-US" altLang="zh-CN" sz="2400">
                <a:solidFill>
                  <a:schemeClr val="tx1"/>
                </a:solidFill>
                <a:effectLst>
                  <a:outerShdw blurRad="38100" dist="19050" dir="2700000" algn="tl" rotWithShape="0">
                    <a:schemeClr val="dk1">
                      <a:alpha val="40000"/>
                    </a:schemeClr>
                  </a:outerShdw>
                </a:effectLst>
              </a:rPr>
              <a:t>Subject: </a:t>
            </a:r>
            <a:r>
              <a:rPr lang="zh-CN" altLang="en-US" sz="2400">
                <a:solidFill>
                  <a:schemeClr val="tx1"/>
                </a:solidFill>
                <a:effectLst>
                  <a:outerShdw blurRad="38100" dist="19050" dir="2700000" algn="tl" rotWithShape="0">
                    <a:schemeClr val="dk1">
                      <a:alpha val="40000"/>
                    </a:schemeClr>
                  </a:outerShdw>
                </a:effectLst>
              </a:rPr>
              <a:t>首部行等。</a:t>
            </a:r>
            <a:endParaRPr lang="zh-CN" altLang="en-US">
              <a:solidFill>
                <a:schemeClr val="tx1"/>
              </a:solidFill>
              <a:effectLst>
                <a:outerShdw blurRad="38100" dist="19050" dir="2700000" algn="tl" rotWithShape="0">
                  <a:schemeClr val="dk1">
                    <a:alpha val="40000"/>
                  </a:schemeClr>
                </a:outerShdw>
              </a:effectLst>
            </a:endParaRPr>
          </a:p>
        </p:txBody>
      </p:sp>
      <p:sp>
        <p:nvSpPr>
          <p:cNvPr id="16" name="文本框 15"/>
          <p:cNvSpPr txBox="1"/>
          <p:nvPr/>
        </p:nvSpPr>
        <p:spPr>
          <a:xfrm>
            <a:off x="6029960" y="679450"/>
            <a:ext cx="2406650" cy="645160"/>
          </a:xfrm>
          <a:prstGeom prst="rect">
            <a:avLst/>
          </a:prstGeom>
          <a:noFill/>
        </p:spPr>
        <p:txBody>
          <a:bodyPr wrap="square" rtlCol="0">
            <a:spAutoFit/>
          </a:bodyPr>
          <a:p>
            <a:r>
              <a:rPr lang="en-US" altLang="zh-CN" sz="3600" b="1">
                <a:solidFill>
                  <a:schemeClr val="tx1"/>
                </a:solidFill>
                <a:effectLst>
                  <a:outerShdw blurRad="38100" dist="19050" dir="2700000" algn="tl" rotWithShape="0">
                    <a:schemeClr val="dk1">
                      <a:alpha val="40000"/>
                    </a:schemeClr>
                  </a:outerShdw>
                </a:effectLst>
              </a:rPr>
              <a:t>RFC 5322</a:t>
            </a:r>
            <a:endParaRPr lang="en-US" altLang="zh-CN" sz="3600" b="1">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 name="组合 11"/>
          <p:cNvGrpSpPr/>
          <p:nvPr/>
        </p:nvGrpSpPr>
        <p:grpSpPr>
          <a:xfrm>
            <a:off x="445770" y="0"/>
            <a:ext cx="6271595" cy="1526541"/>
            <a:chOff x="639" y="0"/>
            <a:chExt cx="10994" cy="2404"/>
          </a:xfrm>
        </p:grpSpPr>
        <p:grpSp>
          <p:nvGrpSpPr>
            <p:cNvPr id="15" name="组合 14"/>
            <p:cNvGrpSpPr/>
            <p:nvPr/>
          </p:nvGrpSpPr>
          <p:grpSpPr>
            <a:xfrm rot="0">
              <a:off x="1736" y="1059"/>
              <a:ext cx="9897" cy="1065"/>
              <a:chOff x="1839058" y="967769"/>
              <a:chExt cx="3913656" cy="675443"/>
            </a:xfrm>
          </p:grpSpPr>
          <p:sp>
            <p:nvSpPr>
              <p:cNvPr id="17" name="矩形: 圆角 16"/>
              <p:cNvSpPr/>
              <p:nvPr/>
            </p:nvSpPr>
            <p:spPr>
              <a:xfrm>
                <a:off x="1839058" y="967769"/>
                <a:ext cx="3913656"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p>
                <a:pPr algn="ctr"/>
                <a:endParaRPr lang="zh-CN" altLang="en-US">
                  <a:solidFill>
                    <a:srgbClr val="00A3F8"/>
                  </a:solidFill>
                </a:endParaRPr>
              </a:p>
            </p:txBody>
          </p:sp>
          <p:sp>
            <p:nvSpPr>
              <p:cNvPr id="18" name="文本框 17"/>
              <p:cNvSpPr txBox="1"/>
              <p:nvPr/>
            </p:nvSpPr>
            <p:spPr>
              <a:xfrm>
                <a:off x="2355831" y="1044509"/>
                <a:ext cx="3237097" cy="521328"/>
              </a:xfrm>
              <a:prstGeom prst="rect">
                <a:avLst/>
              </a:prstGeom>
              <a:noFill/>
            </p:spPr>
            <p:txBody>
              <a:bodyPr wrap="square" rtlCol="0">
                <a:spAutoFit/>
              </a:bodyPr>
              <a:p>
                <a:r>
                  <a:rPr lang="zh-CN" altLang="en-US"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非ASCII码数据的MIME扩展</a:t>
                </a:r>
                <a:endParaRPr lang="zh-CN" altLang="en-US"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endParaRPr>
              </a:p>
            </p:txBody>
          </p:sp>
        </p:grpSp>
        <p:pic>
          <p:nvPicPr>
            <p:cNvPr id="23" name="图片 22" descr="电子邮件"/>
            <p:cNvPicPr>
              <a:picLocks noChangeAspect="1"/>
            </p:cNvPicPr>
            <p:nvPr/>
          </p:nvPicPr>
          <p:blipFill>
            <a:blip r:embed="rId1"/>
            <a:stretch>
              <a:fillRect/>
            </a:stretch>
          </p:blipFill>
          <p:spPr>
            <a:xfrm>
              <a:off x="639" y="0"/>
              <a:ext cx="2404" cy="2404"/>
            </a:xfrm>
            <a:prstGeom prst="rect">
              <a:avLst/>
            </a:prstGeom>
          </p:spPr>
        </p:pic>
      </p:grpSp>
      <p:sp>
        <p:nvSpPr>
          <p:cNvPr id="4" name="文本框 3"/>
          <p:cNvSpPr txBox="1"/>
          <p:nvPr/>
        </p:nvSpPr>
        <p:spPr>
          <a:xfrm>
            <a:off x="824865" y="1394460"/>
            <a:ext cx="8749030" cy="1568450"/>
          </a:xfrm>
          <a:prstGeom prst="rect">
            <a:avLst/>
          </a:prstGeom>
          <a:noFill/>
        </p:spPr>
        <p:txBody>
          <a:bodyPr wrap="square" rtlCol="0">
            <a:spAutoFit/>
          </a:bodyPr>
          <a:p>
            <a:pPr algn="just"/>
            <a:r>
              <a:rPr lang="en-US" altLang="zh-CN" sz="4800">
                <a:solidFill>
                  <a:schemeClr val="accent1"/>
                </a:solidFill>
              </a:rPr>
              <a:t>· </a:t>
            </a:r>
            <a:r>
              <a:rPr sz="2000" dirty="0">
                <a:sym typeface="+mn-ea"/>
              </a:rPr>
              <a:t>MIME不属于一个邮件传输协议，它只是对SMTP的一个扩展</a:t>
            </a:r>
            <a:r>
              <a:rPr lang="zh-CN" altLang="en-US" sz="2000" dirty="0">
                <a:sym typeface="+mn-ea"/>
              </a:rPr>
              <a:t>。</a:t>
            </a:r>
            <a:endParaRPr lang="en-US" altLang="zh-CN" sz="4800" dirty="0"/>
          </a:p>
          <a:p>
            <a:r>
              <a:rPr lang="en-US" altLang="zh-CN" sz="4800"/>
              <a:t> </a:t>
            </a:r>
            <a:endParaRPr lang="en-US" altLang="zh-CN"/>
          </a:p>
        </p:txBody>
      </p:sp>
      <p:sp>
        <p:nvSpPr>
          <p:cNvPr id="2" name="文本框 1"/>
          <p:cNvSpPr txBox="1"/>
          <p:nvPr/>
        </p:nvSpPr>
        <p:spPr>
          <a:xfrm>
            <a:off x="824865" y="1840230"/>
            <a:ext cx="8749030" cy="1876425"/>
          </a:xfrm>
          <a:prstGeom prst="rect">
            <a:avLst/>
          </a:prstGeom>
          <a:noFill/>
        </p:spPr>
        <p:txBody>
          <a:bodyPr wrap="square" rtlCol="0">
            <a:spAutoFit/>
          </a:bodyPr>
          <a:p>
            <a:pPr algn="just"/>
            <a:r>
              <a:rPr lang="en-US" altLang="zh-CN" sz="4800">
                <a:solidFill>
                  <a:schemeClr val="accent1"/>
                </a:solidFill>
              </a:rPr>
              <a:t>· </a:t>
            </a:r>
            <a:r>
              <a:rPr lang="zh-CN" sz="2000" dirty="0">
                <a:sym typeface="+mn-ea"/>
              </a:rPr>
              <a:t>由于</a:t>
            </a:r>
            <a:r>
              <a:rPr sz="2000" dirty="0">
                <a:sym typeface="+mn-ea"/>
              </a:rPr>
              <a:t>SMTP协议在传输报文时，只能够传输7位的ASCII格式的报文</a:t>
            </a:r>
            <a:r>
              <a:rPr lang="zh-CN" altLang="en-US" sz="2000" dirty="0">
                <a:sym typeface="+mn-ea"/>
              </a:rPr>
              <a:t>。当传输语言、视频等多媒体数据时，需要</a:t>
            </a:r>
            <a:r>
              <a:rPr lang="en-US" altLang="zh-CN" sz="2000" dirty="0">
                <a:sym typeface="+mn-ea"/>
              </a:rPr>
              <a:t>MIME</a:t>
            </a:r>
            <a:r>
              <a:rPr lang="zh-CN" altLang="en-US" sz="2000" dirty="0">
                <a:sym typeface="+mn-ea"/>
              </a:rPr>
              <a:t>辅助传输报文。</a:t>
            </a:r>
            <a:endParaRPr lang="en-US" altLang="zh-CN" sz="4800" dirty="0"/>
          </a:p>
          <a:p>
            <a:r>
              <a:rPr lang="en-US" altLang="zh-CN" sz="4800"/>
              <a:t> </a:t>
            </a:r>
            <a:endParaRPr lang="en-US" altLang="zh-CN"/>
          </a:p>
        </p:txBody>
      </p:sp>
      <p:graphicFrame>
        <p:nvGraphicFramePr>
          <p:cNvPr id="3" name="表格 2"/>
          <p:cNvGraphicFramePr/>
          <p:nvPr>
            <p:custDataLst>
              <p:tags r:id="rId2"/>
            </p:custDataLst>
          </p:nvPr>
        </p:nvGraphicFramePr>
        <p:xfrm>
          <a:off x="769620" y="3155315"/>
          <a:ext cx="4860290" cy="3737610"/>
        </p:xfrm>
        <a:graphic>
          <a:graphicData uri="http://schemas.openxmlformats.org/drawingml/2006/table">
            <a:tbl>
              <a:tblPr firstRow="1" bandRow="1">
                <a:tableStyleId>{5C22544A-7EE6-4342-B048-85BDC9FD1C3A}</a:tableStyleId>
              </a:tblPr>
              <a:tblGrid>
                <a:gridCol w="4860000"/>
              </a:tblGrid>
              <a:tr h="360045">
                <a:tc>
                  <a:txBody>
                    <a:bodyPr/>
                    <a:p>
                      <a:pPr algn="l">
                        <a:buNone/>
                      </a:pPr>
                      <a:r>
                        <a:rPr lang="en-US" altLang="zh-CN" sz="1000"/>
                        <a:t>From: XXXXXX</a:t>
                      </a:r>
                      <a:endParaRPr lang="en-US" altLang="zh-CN" sz="1000"/>
                    </a:p>
                  </a:txBody>
                  <a:tcPr anchor="ctr" anchorCtr="0">
                    <a:solidFill>
                      <a:srgbClr val="FFC000"/>
                    </a:solidFill>
                  </a:tcPr>
                </a:tc>
              </a:tr>
              <a:tr h="360000">
                <a:tc>
                  <a:txBody>
                    <a:bodyPr/>
                    <a:p>
                      <a:pPr algn="l">
                        <a:buNone/>
                      </a:pPr>
                      <a:r>
                        <a:rPr lang="en-US" altLang="zh-CN" sz="1000" b="1">
                          <a:solidFill>
                            <a:schemeClr val="bg1"/>
                          </a:solidFill>
                        </a:rPr>
                        <a:t>To: XXXXXX</a:t>
                      </a:r>
                      <a:endParaRPr lang="en-US" altLang="zh-CN" sz="1000" b="1">
                        <a:solidFill>
                          <a:schemeClr val="bg1"/>
                        </a:solidFill>
                      </a:endParaRPr>
                    </a:p>
                  </a:txBody>
                  <a:tcPr anchor="ctr" anchorCtr="0">
                    <a:solidFill>
                      <a:srgbClr val="FFC000"/>
                    </a:solidFill>
                  </a:tcPr>
                </a:tc>
              </a:tr>
              <a:tr h="360000">
                <a:tc>
                  <a:txBody>
                    <a:bodyPr/>
                    <a:p>
                      <a:pPr algn="l">
                        <a:buNone/>
                      </a:pPr>
                      <a:r>
                        <a:rPr lang="en-US" altLang="zh-CN" sz="1000" b="1">
                          <a:solidFill>
                            <a:schemeClr val="bg1"/>
                          </a:solidFill>
                        </a:rPr>
                        <a:t>Subject: XXXXXX</a:t>
                      </a:r>
                      <a:endParaRPr lang="en-US" altLang="zh-CN" sz="1000" b="1">
                        <a:solidFill>
                          <a:schemeClr val="bg1"/>
                        </a:solidFill>
                      </a:endParaRPr>
                    </a:p>
                  </a:txBody>
                  <a:tcPr anchor="ctr" anchorCtr="0">
                    <a:solidFill>
                      <a:srgbClr val="FFC000"/>
                    </a:solidFill>
                  </a:tcPr>
                </a:tc>
              </a:tr>
              <a:tr h="360000">
                <a:tc>
                  <a:txBody>
                    <a:bodyPr/>
                    <a:p>
                      <a:pPr algn="l">
                        <a:buNone/>
                      </a:pPr>
                      <a:r>
                        <a:rPr lang="en-US" altLang="zh-CN" sz="1000" b="1">
                          <a:solidFill>
                            <a:schemeClr val="bg1"/>
                          </a:solidFill>
                        </a:rPr>
                        <a:t>MIME-</a:t>
                      </a:r>
                      <a:r>
                        <a:rPr lang="en-US" altLang="zh-CN" sz="1000" b="1">
                          <a:solidFill>
                            <a:schemeClr val="bg1"/>
                          </a:solidFill>
                        </a:rPr>
                        <a:t>Version: 1.0</a:t>
                      </a:r>
                      <a:endParaRPr lang="en-US" altLang="zh-CN" sz="1000" b="1">
                        <a:solidFill>
                          <a:schemeClr val="bg1"/>
                        </a:solidFill>
                      </a:endParaRPr>
                    </a:p>
                  </a:txBody>
                  <a:tcPr anchor="ctr" anchorCtr="0">
                    <a:solidFill>
                      <a:srgbClr val="FFC000"/>
                    </a:solidFill>
                  </a:tcPr>
                </a:tc>
              </a:tr>
              <a:tr h="360000">
                <a:tc>
                  <a:txBody>
                    <a:bodyPr/>
                    <a:p>
                      <a:pPr algn="l">
                        <a:buNone/>
                      </a:pPr>
                      <a:r>
                        <a:rPr lang="en-US" altLang="zh-CN" sz="1000" b="1">
                          <a:solidFill>
                            <a:schemeClr val="bg1"/>
                          </a:solidFill>
                        </a:rPr>
                        <a:t>Content-Transfer-Encoding: base64</a:t>
                      </a:r>
                      <a:endParaRPr lang="en-US" altLang="zh-CN" sz="1000" b="1">
                        <a:solidFill>
                          <a:schemeClr val="bg1"/>
                        </a:solidFill>
                      </a:endParaRPr>
                    </a:p>
                  </a:txBody>
                  <a:tcPr anchor="ctr" anchorCtr="0">
                    <a:solidFill>
                      <a:srgbClr val="FFC000"/>
                    </a:solidFill>
                  </a:tcPr>
                </a:tc>
              </a:tr>
              <a:tr h="360000">
                <a:tc>
                  <a:txBody>
                    <a:bodyPr/>
                    <a:p>
                      <a:pPr algn="l">
                        <a:buNone/>
                      </a:pPr>
                      <a:r>
                        <a:rPr lang="en-US" altLang="zh-CN" sz="1000" b="1">
                          <a:solidFill>
                            <a:schemeClr val="bg1"/>
                          </a:solidFill>
                        </a:rPr>
                        <a:t>Content-Type: image/jpeg</a:t>
                      </a:r>
                      <a:endParaRPr lang="en-US" altLang="zh-CN" sz="1000" b="1">
                        <a:solidFill>
                          <a:schemeClr val="bg1"/>
                        </a:solidFill>
                      </a:endParaRPr>
                    </a:p>
                  </a:txBody>
                  <a:tcPr anchor="ctr" anchorCtr="0">
                    <a:solidFill>
                      <a:srgbClr val="FFC000"/>
                    </a:solidFill>
                  </a:tcPr>
                </a:tc>
              </a:tr>
              <a:tr h="360000">
                <a:tc>
                  <a:txBody>
                    <a:bodyPr/>
                    <a:p>
                      <a:pPr algn="ctr">
                        <a:buNone/>
                      </a:pPr>
                      <a:endParaRPr lang="zh-CN" altLang="en-US" sz="1000"/>
                    </a:p>
                  </a:txBody>
                  <a:tcPr anchor="ctr" anchorCtr="0">
                    <a:solidFill>
                      <a:schemeClr val="bg1"/>
                    </a:solidFill>
                  </a:tcPr>
                </a:tc>
              </a:tr>
              <a:tr h="900000">
                <a:tc>
                  <a:txBody>
                    <a:bodyPr/>
                    <a:p>
                      <a:pPr algn="ctr">
                        <a:buNone/>
                      </a:pPr>
                      <a:r>
                        <a:rPr lang="en-US" altLang="zh-CN" sz="1800" b="1" dirty="0">
                          <a:latin typeface="Arial" panose="020B0604020202020204" pitchFamily="34" charset="0"/>
                          <a:ea typeface="楷体" panose="02010609060101010101" pitchFamily="49" charset="-122"/>
                          <a:sym typeface="+mn-ea"/>
                        </a:rPr>
                        <a:t>base64 encoded data</a:t>
                      </a:r>
                      <a:endParaRPr lang="en-US" altLang="zh-CN"/>
                    </a:p>
                  </a:txBody>
                  <a:tcPr anchor="ctr" anchorCtr="0"/>
                </a:tc>
              </a:tr>
            </a:tbl>
          </a:graphicData>
        </a:graphic>
      </p:graphicFrame>
      <p:sp>
        <p:nvSpPr>
          <p:cNvPr id="13" name="右大括号 12"/>
          <p:cNvSpPr/>
          <p:nvPr/>
        </p:nvSpPr>
        <p:spPr>
          <a:xfrm>
            <a:off x="5811520" y="3224530"/>
            <a:ext cx="248920" cy="2025015"/>
          </a:xfrm>
          <a:prstGeom prst="rightBrace">
            <a:avLst>
              <a:gd name="adj1" fmla="val 94224"/>
              <a:gd name="adj2" fmla="val 52159"/>
            </a:avLst>
          </a:prstGeom>
          <a:solidFill>
            <a:schemeClr val="bg1"/>
          </a:solidFill>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6" name="文本框 15"/>
          <p:cNvSpPr txBox="1"/>
          <p:nvPr/>
        </p:nvSpPr>
        <p:spPr>
          <a:xfrm>
            <a:off x="6251575" y="4030345"/>
            <a:ext cx="887095" cy="645160"/>
          </a:xfrm>
          <a:prstGeom prst="rect">
            <a:avLst/>
          </a:prstGeom>
          <a:noFill/>
        </p:spPr>
        <p:txBody>
          <a:bodyPr wrap="square" rtlCol="0">
            <a:spAutoFit/>
          </a:bodyPr>
          <a:p>
            <a:r>
              <a:rPr lang="zh-CN" altLang="en-US">
                <a:solidFill>
                  <a:schemeClr val="tx1"/>
                </a:solidFill>
                <a:effectLst>
                  <a:outerShdw blurRad="38100" dist="19050" dir="2700000" algn="tl" rotWithShape="0">
                    <a:schemeClr val="dk1">
                      <a:alpha val="40000"/>
                    </a:schemeClr>
                  </a:outerShdw>
                </a:effectLst>
              </a:rPr>
              <a:t>首部</a:t>
            </a:r>
            <a:r>
              <a:rPr lang="en-US" altLang="zh-CN">
                <a:solidFill>
                  <a:schemeClr val="tx1"/>
                </a:solidFill>
                <a:effectLst>
                  <a:outerShdw blurRad="38100" dist="19050" dir="2700000" algn="tl" rotWithShape="0">
                    <a:schemeClr val="dk1">
                      <a:alpha val="40000"/>
                    </a:schemeClr>
                  </a:outerShdw>
                </a:effectLst>
              </a:rPr>
              <a:t>header</a:t>
            </a:r>
            <a:endParaRPr lang="en-US" altLang="zh-CN">
              <a:solidFill>
                <a:schemeClr val="tx1"/>
              </a:solidFill>
              <a:effectLst>
                <a:outerShdw blurRad="38100" dist="19050" dir="2700000" algn="tl" rotWithShape="0">
                  <a:schemeClr val="dk1">
                    <a:alpha val="40000"/>
                  </a:schemeClr>
                </a:outerShdw>
              </a:effectLst>
            </a:endParaRPr>
          </a:p>
        </p:txBody>
      </p:sp>
      <p:sp>
        <p:nvSpPr>
          <p:cNvPr id="19" name="文本框 18"/>
          <p:cNvSpPr txBox="1"/>
          <p:nvPr/>
        </p:nvSpPr>
        <p:spPr>
          <a:xfrm>
            <a:off x="6349365" y="5336540"/>
            <a:ext cx="887095" cy="368300"/>
          </a:xfrm>
          <a:prstGeom prst="rect">
            <a:avLst/>
          </a:prstGeom>
          <a:noFill/>
        </p:spPr>
        <p:txBody>
          <a:bodyPr wrap="square" rtlCol="0">
            <a:spAutoFit/>
          </a:bodyPr>
          <a:p>
            <a:r>
              <a:rPr lang="zh-CN" altLang="en-US">
                <a:solidFill>
                  <a:schemeClr val="tx1"/>
                </a:solidFill>
                <a:effectLst>
                  <a:outerShdw blurRad="38100" dist="19050" dir="2700000" algn="tl" rotWithShape="0">
                    <a:schemeClr val="dk1">
                      <a:alpha val="40000"/>
                    </a:schemeClr>
                  </a:outerShdw>
                </a:effectLst>
              </a:rPr>
              <a:t>空行</a:t>
            </a:r>
            <a:endParaRPr lang="zh-CN" altLang="en-US">
              <a:solidFill>
                <a:schemeClr val="tx1"/>
              </a:solidFill>
              <a:effectLst>
                <a:outerShdw blurRad="38100" dist="19050" dir="2700000" algn="tl" rotWithShape="0">
                  <a:schemeClr val="dk1">
                    <a:alpha val="40000"/>
                  </a:schemeClr>
                </a:outerShdw>
              </a:effectLst>
            </a:endParaRPr>
          </a:p>
        </p:txBody>
      </p:sp>
      <p:sp>
        <p:nvSpPr>
          <p:cNvPr id="20" name="文本框 19"/>
          <p:cNvSpPr txBox="1"/>
          <p:nvPr/>
        </p:nvSpPr>
        <p:spPr>
          <a:xfrm>
            <a:off x="6349365" y="5954395"/>
            <a:ext cx="1205230" cy="368300"/>
          </a:xfrm>
          <a:prstGeom prst="rect">
            <a:avLst/>
          </a:prstGeom>
          <a:noFill/>
        </p:spPr>
        <p:txBody>
          <a:bodyPr wrap="square" rtlCol="0">
            <a:spAutoFit/>
          </a:bodyPr>
          <a:p>
            <a:r>
              <a:rPr lang="zh-CN" altLang="en-US">
                <a:solidFill>
                  <a:schemeClr val="tx1"/>
                </a:solidFill>
                <a:effectLst>
                  <a:outerShdw blurRad="38100" dist="19050" dir="2700000" algn="tl" rotWithShape="0">
                    <a:schemeClr val="dk1">
                      <a:alpha val="40000"/>
                    </a:schemeClr>
                  </a:outerShdw>
                </a:effectLst>
              </a:rPr>
              <a:t>报文</a:t>
            </a:r>
            <a:r>
              <a:rPr lang="zh-CN" altLang="en-US">
                <a:solidFill>
                  <a:schemeClr val="tx1"/>
                </a:solidFill>
                <a:effectLst>
                  <a:outerShdw blurRad="38100" dist="19050" dir="2700000" algn="tl" rotWithShape="0">
                    <a:schemeClr val="dk1">
                      <a:alpha val="40000"/>
                    </a:schemeClr>
                  </a:outerShdw>
                </a:effectLst>
              </a:rPr>
              <a:t>体</a:t>
            </a:r>
            <a:endParaRPr lang="zh-CN" altLang="en-US">
              <a:solidFill>
                <a:schemeClr val="tx1"/>
              </a:solidFill>
              <a:effectLst>
                <a:outerShdw blurRad="38100" dist="19050" dir="2700000" algn="tl" rotWithShape="0">
                  <a:schemeClr val="dk1">
                    <a:alpha val="40000"/>
                  </a:schemeClr>
                </a:outerShdw>
              </a:effectLst>
            </a:endParaRPr>
          </a:p>
        </p:txBody>
      </p:sp>
      <p:sp>
        <p:nvSpPr>
          <p:cNvPr id="21" name="左箭头 20"/>
          <p:cNvSpPr/>
          <p:nvPr/>
        </p:nvSpPr>
        <p:spPr>
          <a:xfrm>
            <a:off x="5712460" y="6009005"/>
            <a:ext cx="487680" cy="258445"/>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文本框 21"/>
          <p:cNvSpPr txBox="1"/>
          <p:nvPr/>
        </p:nvSpPr>
        <p:spPr>
          <a:xfrm>
            <a:off x="7485380" y="3234055"/>
            <a:ext cx="4627245" cy="2553335"/>
          </a:xfrm>
          <a:prstGeom prst="rect">
            <a:avLst/>
          </a:prstGeom>
          <a:noFill/>
        </p:spPr>
        <p:txBody>
          <a:bodyPr wrap="square" rtlCol="0">
            <a:spAutoFit/>
          </a:bodyPr>
          <a:p>
            <a:r>
              <a:rPr lang="zh-CN" altLang="en-US" sz="2000"/>
              <a:t>定义了</a:t>
            </a:r>
            <a:r>
              <a:rPr lang="en-US" altLang="zh-CN" sz="2000"/>
              <a:t>5</a:t>
            </a:r>
            <a:r>
              <a:rPr lang="zh-CN" altLang="en-US" sz="2000"/>
              <a:t>种首部行，加在原邮件报文首部：</a:t>
            </a:r>
            <a:endParaRPr lang="zh-CN" altLang="en-US" sz="2000"/>
          </a:p>
          <a:p>
            <a:pPr marL="342900" indent="-342900">
              <a:buFont typeface="+mj-ea"/>
              <a:buAutoNum type="circleNumDbPlain"/>
            </a:pPr>
            <a:r>
              <a:rPr lang="en-US" altLang="zh-CN" sz="2000" b="1">
                <a:solidFill>
                  <a:srgbClr val="FF0000"/>
                </a:solidFill>
                <a:effectLst>
                  <a:outerShdw blurRad="38100" dist="19050" dir="2700000" algn="tl" rotWithShape="0">
                    <a:schemeClr val="dk1">
                      <a:alpha val="40000"/>
                    </a:schemeClr>
                  </a:outerShdw>
                </a:effectLst>
              </a:rPr>
              <a:t>MIME-Version:</a:t>
            </a:r>
            <a:r>
              <a:rPr lang="en-US" altLang="zh-CN" sz="2000"/>
              <a:t> MIME</a:t>
            </a:r>
            <a:r>
              <a:rPr lang="zh-CN" altLang="en-US" sz="2000"/>
              <a:t>版本</a:t>
            </a:r>
            <a:endParaRPr lang="zh-CN" altLang="en-US" sz="2000"/>
          </a:p>
          <a:p>
            <a:pPr marL="342900" indent="-342900">
              <a:buFont typeface="+mj-ea"/>
              <a:buAutoNum type="circleNumDbPlain"/>
            </a:pPr>
            <a:r>
              <a:rPr lang="en-US" altLang="zh-CN" sz="2000" b="1">
                <a:solidFill>
                  <a:srgbClr val="FF0000"/>
                </a:solidFill>
              </a:rPr>
              <a:t>Content-Type:</a:t>
            </a:r>
            <a:r>
              <a:rPr lang="en-US" altLang="zh-CN" sz="2000"/>
              <a:t> </a:t>
            </a:r>
            <a:r>
              <a:rPr lang="zh-CN" altLang="en-US" sz="2000"/>
              <a:t>内容类型</a:t>
            </a:r>
            <a:endParaRPr lang="zh-CN" altLang="en-US" sz="2000"/>
          </a:p>
          <a:p>
            <a:pPr marL="342900" indent="-342900">
              <a:buFont typeface="+mj-ea"/>
              <a:buAutoNum type="circleNumDbPlain"/>
            </a:pPr>
            <a:r>
              <a:rPr lang="en-US" altLang="zh-CN" sz="2000" b="1">
                <a:solidFill>
                  <a:srgbClr val="FF0000"/>
                </a:solidFill>
              </a:rPr>
              <a:t>Content-Transfer-Encoding:</a:t>
            </a:r>
            <a:r>
              <a:rPr lang="en-US" altLang="zh-CN" sz="2000"/>
              <a:t> </a:t>
            </a:r>
            <a:r>
              <a:rPr lang="zh-CN" altLang="en-US" sz="2000"/>
              <a:t>内容传输编码</a:t>
            </a:r>
            <a:endParaRPr lang="zh-CN" altLang="en-US" sz="2000"/>
          </a:p>
          <a:p>
            <a:pPr marL="342900" indent="-342900">
              <a:buFont typeface="+mj-ea"/>
              <a:buAutoNum type="circleNumDbPlain"/>
            </a:pPr>
            <a:r>
              <a:rPr lang="en-US" altLang="zh-CN" sz="2000" b="1">
                <a:solidFill>
                  <a:srgbClr val="FF0000"/>
                </a:solidFill>
              </a:rPr>
              <a:t>Content-ID: </a:t>
            </a:r>
            <a:r>
              <a:rPr lang="zh-CN" altLang="en-US" sz="2000">
                <a:solidFill>
                  <a:schemeClr val="tx1"/>
                </a:solidFill>
              </a:rPr>
              <a:t>内容标识</a:t>
            </a:r>
            <a:endParaRPr lang="zh-CN" altLang="en-US" sz="2000" b="1">
              <a:solidFill>
                <a:srgbClr val="FF0000"/>
              </a:solidFill>
            </a:endParaRPr>
          </a:p>
          <a:p>
            <a:pPr marL="342900" indent="-342900">
              <a:buFont typeface="+mj-ea"/>
              <a:buAutoNum type="circleNumDbPlain"/>
            </a:pPr>
            <a:r>
              <a:rPr lang="en-US" altLang="zh-CN" sz="2000" b="1">
                <a:solidFill>
                  <a:srgbClr val="FF0000"/>
                </a:solidFill>
              </a:rPr>
              <a:t>Content-Description: </a:t>
            </a:r>
            <a:r>
              <a:rPr lang="zh-CN" altLang="en-US" sz="2000"/>
              <a:t>内容描述</a:t>
            </a:r>
            <a:endParaRPr lang="zh-CN" altLang="en-US" sz="2000"/>
          </a:p>
        </p:txBody>
      </p:sp>
      <p:sp>
        <p:nvSpPr>
          <p:cNvPr id="7" name="左箭头 6"/>
          <p:cNvSpPr/>
          <p:nvPr/>
        </p:nvSpPr>
        <p:spPr>
          <a:xfrm>
            <a:off x="5712460" y="5391785"/>
            <a:ext cx="487680" cy="258445"/>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p:cTn id="17" dur="500" fill="hold"/>
                                        <p:tgtEl>
                                          <p:spTgt spid="21"/>
                                        </p:tgtEl>
                                        <p:attrNameLst>
                                          <p:attrName>ppt_w</p:attrName>
                                        </p:attrNameLst>
                                      </p:cBhvr>
                                      <p:tavLst>
                                        <p:tav tm="0">
                                          <p:val>
                                            <p:fltVal val="0"/>
                                          </p:val>
                                        </p:tav>
                                        <p:tav tm="100000">
                                          <p:val>
                                            <p:strVal val="#ppt_w"/>
                                          </p:val>
                                        </p:tav>
                                      </p:tavLst>
                                    </p:anim>
                                    <p:anim calcmode="lin" valueType="num">
                                      <p:cBhvr>
                                        <p:cTn id="18" dur="500" fill="hold"/>
                                        <p:tgtEl>
                                          <p:spTgt spid="21"/>
                                        </p:tgtEl>
                                        <p:attrNameLst>
                                          <p:attrName>ppt_h</p:attrName>
                                        </p:attrNameLst>
                                      </p:cBhvr>
                                      <p:tavLst>
                                        <p:tav tm="0">
                                          <p:val>
                                            <p:fltVal val="0"/>
                                          </p:val>
                                        </p:tav>
                                        <p:tav tm="100000">
                                          <p:val>
                                            <p:strVal val="#ppt_h"/>
                                          </p:val>
                                        </p:tav>
                                      </p:tavLst>
                                    </p:anim>
                                    <p:animEffect transition="in" filter="fade">
                                      <p:cBhvr>
                                        <p:cTn id="19" dur="500"/>
                                        <p:tgtEl>
                                          <p:spTgt spid="21"/>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Effect transition="in" filter="fade">
                                      <p:cBhvr>
                                        <p:cTn id="24" dur="500"/>
                                        <p:tgtEl>
                                          <p:spTgt spid="20"/>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500" fill="hold"/>
                                        <p:tgtEl>
                                          <p:spTgt spid="19"/>
                                        </p:tgtEl>
                                        <p:attrNameLst>
                                          <p:attrName>ppt_w</p:attrName>
                                        </p:attrNameLst>
                                      </p:cBhvr>
                                      <p:tavLst>
                                        <p:tav tm="0">
                                          <p:val>
                                            <p:fltVal val="0"/>
                                          </p:val>
                                        </p:tav>
                                        <p:tav tm="100000">
                                          <p:val>
                                            <p:strVal val="#ppt_w"/>
                                          </p:val>
                                        </p:tav>
                                      </p:tavLst>
                                    </p:anim>
                                    <p:anim calcmode="lin" valueType="num">
                                      <p:cBhvr>
                                        <p:cTn id="28" dur="500" fill="hold"/>
                                        <p:tgtEl>
                                          <p:spTgt spid="19"/>
                                        </p:tgtEl>
                                        <p:attrNameLst>
                                          <p:attrName>ppt_h</p:attrName>
                                        </p:attrNameLst>
                                      </p:cBhvr>
                                      <p:tavLst>
                                        <p:tav tm="0">
                                          <p:val>
                                            <p:fltVal val="0"/>
                                          </p:val>
                                        </p:tav>
                                        <p:tav tm="100000">
                                          <p:val>
                                            <p:strVal val="#ppt_h"/>
                                          </p:val>
                                        </p:tav>
                                      </p:tavLst>
                                    </p:anim>
                                    <p:animEffect transition="in" filter="fade">
                                      <p:cBhvr>
                                        <p:cTn id="29" dur="500"/>
                                        <p:tgtEl>
                                          <p:spTgt spid="1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p:cTn id="32" dur="500" fill="hold"/>
                                        <p:tgtEl>
                                          <p:spTgt spid="16"/>
                                        </p:tgtEl>
                                        <p:attrNameLst>
                                          <p:attrName>ppt_w</p:attrName>
                                        </p:attrNameLst>
                                      </p:cBhvr>
                                      <p:tavLst>
                                        <p:tav tm="0">
                                          <p:val>
                                            <p:fltVal val="0"/>
                                          </p:val>
                                        </p:tav>
                                        <p:tav tm="100000">
                                          <p:val>
                                            <p:strVal val="#ppt_w"/>
                                          </p:val>
                                        </p:tav>
                                      </p:tavLst>
                                    </p:anim>
                                    <p:anim calcmode="lin" valueType="num">
                                      <p:cBhvr>
                                        <p:cTn id="33" dur="500" fill="hold"/>
                                        <p:tgtEl>
                                          <p:spTgt spid="16"/>
                                        </p:tgtEl>
                                        <p:attrNameLst>
                                          <p:attrName>ppt_h</p:attrName>
                                        </p:attrNameLst>
                                      </p:cBhvr>
                                      <p:tavLst>
                                        <p:tav tm="0">
                                          <p:val>
                                            <p:fltVal val="0"/>
                                          </p:val>
                                        </p:tav>
                                        <p:tav tm="100000">
                                          <p:val>
                                            <p:strVal val="#ppt_h"/>
                                          </p:val>
                                        </p:tav>
                                      </p:tavLst>
                                    </p:anim>
                                    <p:animEffect transition="in" filter="fade">
                                      <p:cBhvr>
                                        <p:cTn id="34" dur="500"/>
                                        <p:tgtEl>
                                          <p:spTgt spid="16"/>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p:cTn id="37" dur="500" fill="hold"/>
                                        <p:tgtEl>
                                          <p:spTgt spid="22"/>
                                        </p:tgtEl>
                                        <p:attrNameLst>
                                          <p:attrName>ppt_w</p:attrName>
                                        </p:attrNameLst>
                                      </p:cBhvr>
                                      <p:tavLst>
                                        <p:tav tm="0">
                                          <p:val>
                                            <p:fltVal val="0"/>
                                          </p:val>
                                        </p:tav>
                                        <p:tav tm="100000">
                                          <p:val>
                                            <p:strVal val="#ppt_w"/>
                                          </p:val>
                                        </p:tav>
                                      </p:tavLst>
                                    </p:anim>
                                    <p:anim calcmode="lin" valueType="num">
                                      <p:cBhvr>
                                        <p:cTn id="38" dur="500" fill="hold"/>
                                        <p:tgtEl>
                                          <p:spTgt spid="22"/>
                                        </p:tgtEl>
                                        <p:attrNameLst>
                                          <p:attrName>ppt_h</p:attrName>
                                        </p:attrNameLst>
                                      </p:cBhvr>
                                      <p:tavLst>
                                        <p:tav tm="0">
                                          <p:val>
                                            <p:fltVal val="0"/>
                                          </p:val>
                                        </p:tav>
                                        <p:tav tm="100000">
                                          <p:val>
                                            <p:strVal val="#ppt_h"/>
                                          </p:val>
                                        </p:tav>
                                      </p:tavLst>
                                    </p:anim>
                                    <p:animEffect transition="in" filter="fade">
                                      <p:cBhvr>
                                        <p:cTn id="3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1" grpId="0" animBg="1"/>
      <p:bldP spid="20" grpId="0"/>
      <p:bldP spid="19" grpId="0"/>
      <p:bldP spid="16" grpId="0"/>
      <p:bldP spid="22" grpId="0"/>
      <p:bldP spid="13" grpId="1" animBg="1"/>
      <p:bldP spid="21" grpId="1" animBg="1"/>
      <p:bldP spid="20" grpId="1"/>
      <p:bldP spid="19" grpId="1"/>
      <p:bldP spid="16" grpId="1"/>
      <p:bldP spid="22" grpId="1"/>
    </p:bldLst>
  </p:timing>
</p:sld>
</file>

<file path=ppt/tags/tag1.xml><?xml version="1.0" encoding="utf-8"?>
<p:tagLst xmlns:p="http://schemas.openxmlformats.org/presentationml/2006/main">
  <p:tag name="KSO_WM_UNIT_PLACING_PICTURE_USER_VIEWPORT" val="{&quot;height&quot;:2538.305829599331,&quot;width&quot;:2805.7305941863074}"/>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h_i"/>
  <p:tag name="KSO_WM_UNIT_INDEX" val="1_2_1"/>
  <p:tag name="KSO_WM_UNIT_ID" val="custom20203230_24*l_h_i*1_2_1"/>
  <p:tag name="KSO_WM_TEMPLATE_CATEGORY" val="custom"/>
  <p:tag name="KSO_WM_TEMPLATE_INDEX" val="20203230"/>
  <p:tag name="KSO_WM_UNIT_LAYERLEVEL" val="1_1_1"/>
  <p:tag name="KSO_WM_TAG_VERSION" val="1.0"/>
  <p:tag name="KSO_WM_BEAUTIFY_FLAG" val="#wm#"/>
  <p:tag name="KSO_WM_UNIT_FILL_FORE_SCHEMECOLOR_INDEX_BRIGHTNESS" val="0.35"/>
  <p:tag name="KSO_WM_UNIT_FILL_FORE_SCHEMECOLOR_INDEX" val="13"/>
  <p:tag name="KSO_WM_UNIT_FILL_TYPE" val="1"/>
  <p:tag name="KSO_WM_UNIT_TEXT_FILL_FORE_SCHEMECOLOR_INDEX_BRIGHTNESS" val="0"/>
  <p:tag name="KSO_WM_UNIT_TEXT_FILL_FORE_SCHEMECOLOR_INDEX" val="2"/>
  <p:tag name="KSO_WM_UNIT_TEXT_FILL_TYPE" val="1"/>
  <p:tag name="KSO_WM_UNIT_VALUE" val="2"/>
  <p:tag name="KSO_WM_UNIT_USESOURCEFORMAT_APPLY"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h_i"/>
  <p:tag name="KSO_WM_UNIT_INDEX" val="1_2_2"/>
  <p:tag name="KSO_WM_UNIT_ID" val="custom20203230_24*l_h_i*1_2_2"/>
  <p:tag name="KSO_WM_TEMPLATE_CATEGORY" val="custom"/>
  <p:tag name="KSO_WM_TEMPLATE_INDEX" val="20203230"/>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UNIT_USESOURCEFORMAT_APPLY" val="1"/>
</p:tagLst>
</file>

<file path=ppt/tags/tag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2_1"/>
  <p:tag name="KSO_WM_UNIT_ID" val="custom20203230_24*l_h_f*1_2_1"/>
  <p:tag name="KSO_WM_TEMPLATE_CATEGORY" val="custom"/>
  <p:tag name="KSO_WM_TEMPLATE_INDEX" val="20203230"/>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3"/>
  <p:tag name="KSO_WM_UNIT_TEXT_FILL_TYPE" val="1"/>
  <p:tag name="KSO_WM_UNIT_VALUE" val="64"/>
  <p:tag name="KSO_WM_UNIT_USESOURCEFORMAT_APPLY" val="1"/>
</p:tagLst>
</file>

<file path=ppt/tags/tag5.xml><?xml version="1.0" encoding="utf-8"?>
<p:tagLst xmlns:p="http://schemas.openxmlformats.org/presentationml/2006/main">
  <p:tag name="KSO_WM_UNIT_PLACING_PICTURE_USER_VIEWPORT" val="{&quot;height&quot;:5250,&quot;width&quot;:5280}"/>
</p:tagLst>
</file>

<file path=ppt/tags/tag6.xml><?xml version="1.0" encoding="utf-8"?>
<p:tagLst xmlns:p="http://schemas.openxmlformats.org/presentationml/2006/main">
  <p:tag name="TABLE_ENDDRAG_ORIGIN_RECT" val="383*233"/>
  <p:tag name="TABLE_ENDDRAG_RECT" val="58*152*383*233"/>
</p:tagLst>
</file>

<file path=ppt/tags/tag7.xml><?xml version="1.0" encoding="utf-8"?>
<p:tagLst xmlns:p="http://schemas.openxmlformats.org/presentationml/2006/main">
  <p:tag name="TABLE_ENDDRAG_ORIGIN_RECT" val="383*233"/>
  <p:tag name="TABLE_ENDDRAG_RECT" val="58*152*383*23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3314</Words>
  <Application>WPS 演示</Application>
  <PresentationFormat>宽屏</PresentationFormat>
  <Paragraphs>344</Paragraphs>
  <Slides>23</Slides>
  <Notes>56</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23</vt:i4>
      </vt:variant>
    </vt:vector>
  </HeadingPairs>
  <TitlesOfParts>
    <vt:vector size="40" baseType="lpstr">
      <vt:lpstr>Arial</vt:lpstr>
      <vt:lpstr>宋体</vt:lpstr>
      <vt:lpstr>Wingdings</vt:lpstr>
      <vt:lpstr>微软雅黑</vt:lpstr>
      <vt:lpstr>Narkisim</vt:lpstr>
      <vt:lpstr>造字工房朗倩（非商用）常规体</vt:lpstr>
      <vt:lpstr>Times New Roman</vt:lpstr>
      <vt:lpstr>造字工房朗倩（非商用）细体</vt:lpstr>
      <vt:lpstr>思源黑体 CN Medium</vt:lpstr>
      <vt:lpstr>黑体</vt:lpstr>
      <vt:lpstr>思源黑体 CN Normal</vt:lpstr>
      <vt:lpstr>楷体</vt:lpstr>
      <vt:lpstr>等线</vt:lpstr>
      <vt:lpstr>Arial Unicode MS</vt:lpstr>
      <vt:lpstr>等线 Light</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xrk</dc:creator>
  <cp:lastModifiedBy>逝风</cp:lastModifiedBy>
  <cp:revision>397</cp:revision>
  <dcterms:created xsi:type="dcterms:W3CDTF">2019-08-13T06:56:00Z</dcterms:created>
  <dcterms:modified xsi:type="dcterms:W3CDTF">2021-10-17T13:15:57Z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76983803458F4A7482F6563559AD8437</vt:lpwstr>
  </property>
  <property fmtid="{D5CDD505-2E9C-101B-9397-08002B2CF9AE}" pid="3" name="KSOProductBuildVer">
    <vt:lpwstr>2052-11.1.0.10938</vt:lpwstr>
  </property>
</Properties>
</file>