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6" r:id="rId3"/>
    <p:sldId id="264" r:id="rId4"/>
    <p:sldId id="265" r:id="rId5"/>
    <p:sldId id="26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05809-A8B1-4333-AB1B-43B94F85902A}" type="datetimeFigureOut">
              <a:rPr lang="en-AU" smtClean="0"/>
              <a:t>18/11/2017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5B8E5-0348-48CA-8D05-5682586347C1}" type="slidenum">
              <a:rPr lang="en-AU" smtClean="0"/>
              <a:t>‹#›</a:t>
            </a:fld>
            <a:endParaRPr lang="en-AU"/>
          </a:p>
        </p:txBody>
      </p:sp>
    </p:spTree>
    <p:extLst>
      <p:ext uri="{BB962C8B-B14F-4D97-AF65-F5344CB8AC3E}">
        <p14:creationId xmlns:p14="http://schemas.microsoft.com/office/powerpoint/2010/main" val="338747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C75B8E5-0348-48CA-8D05-5682586347C1}" type="slidenum">
              <a:rPr lang="en-AU" smtClean="0"/>
              <a:t>1</a:t>
            </a:fld>
            <a:endParaRPr lang="en-AU"/>
          </a:p>
        </p:txBody>
      </p:sp>
    </p:spTree>
    <p:extLst>
      <p:ext uri="{BB962C8B-B14F-4D97-AF65-F5344CB8AC3E}">
        <p14:creationId xmlns:p14="http://schemas.microsoft.com/office/powerpoint/2010/main" val="44163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3CDEBDE0-D7CC-4EB4-B9C4-E1CAD9F68921}" type="datetime1">
              <a:rPr lang="en-AU" smtClean="0"/>
              <a:t>18/11/2017</a:t>
            </a:fld>
            <a:endParaRPr lang="en-AU" dirty="0"/>
          </a:p>
        </p:txBody>
      </p:sp>
      <p:sp>
        <p:nvSpPr>
          <p:cNvPr id="5" name="Footer Placeholder 4"/>
          <p:cNvSpPr>
            <a:spLocks noGrp="1"/>
          </p:cNvSpPr>
          <p:nvPr>
            <p:ph type="ftr" sz="quarter" idx="11"/>
          </p:nvPr>
        </p:nvSpPr>
        <p:spPr/>
        <p:txBody>
          <a:bodyPr/>
          <a:lstStyle/>
          <a:p>
            <a:r>
              <a:rPr lang="en-AU" smtClean="0"/>
              <a:t>© John Wiley &amp; Sons 2018</a:t>
            </a:r>
            <a:endParaRPr lang="en-AU" dirty="0"/>
          </a:p>
        </p:txBody>
      </p:sp>
      <p:sp>
        <p:nvSpPr>
          <p:cNvPr id="6" name="Slide Number Placeholder 5"/>
          <p:cNvSpPr>
            <a:spLocks noGrp="1"/>
          </p:cNvSpPr>
          <p:nvPr>
            <p:ph type="sldNum" sz="quarter" idx="12"/>
          </p:nvPr>
        </p:nvSpPr>
        <p:spPr/>
        <p:txBody>
          <a:bodyPr/>
          <a:lstStyle/>
          <a:p>
            <a:fld id="{6A0314D8-CB76-4A8C-AAA5-E62D4360B50F}" type="slidenum">
              <a:rPr lang="en-AU" smtClean="0"/>
              <a:t>‹#›</a:t>
            </a:fld>
            <a:endParaRPr lang="en-AU" dirty="0"/>
          </a:p>
        </p:txBody>
      </p:sp>
    </p:spTree>
    <p:extLst>
      <p:ext uri="{BB962C8B-B14F-4D97-AF65-F5344CB8AC3E}">
        <p14:creationId xmlns:p14="http://schemas.microsoft.com/office/powerpoint/2010/main" val="164764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C020362-602C-4156-B77E-F0FD57D995DA}" type="datetime1">
              <a:rPr lang="en-AU" smtClean="0"/>
              <a:t>18/11/2017</a:t>
            </a:fld>
            <a:endParaRPr lang="en-AU"/>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132743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F4BD3A8-CCD5-4BCC-89AD-68206D5363F9}" type="datetime1">
              <a:rPr lang="en-AU" smtClean="0"/>
              <a:t>18/11/2017</a:t>
            </a:fld>
            <a:endParaRPr lang="en-AU"/>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174769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3BFCA70-1A25-4D70-B7E5-75FBD9568C24}" type="datetime1">
              <a:rPr lang="en-AU" smtClean="0"/>
              <a:t>18/11/2017</a:t>
            </a:fld>
            <a:endParaRPr lang="en-AU"/>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46363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0EEF0-4D88-4DBC-9A37-4051D6C2DE88}" type="datetime1">
              <a:rPr lang="en-AU" smtClean="0"/>
              <a:t>18/11/2017</a:t>
            </a:fld>
            <a:endParaRPr lang="en-AU"/>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332898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ABCF14D-DA29-4A5A-9545-D7BC1BFE7955}" type="datetime1">
              <a:rPr lang="en-AU" smtClean="0"/>
              <a:t>18/11/2017</a:t>
            </a:fld>
            <a:endParaRPr lang="en-AU"/>
          </a:p>
        </p:txBody>
      </p:sp>
      <p:sp>
        <p:nvSpPr>
          <p:cNvPr id="6" name="Footer Placeholder 5"/>
          <p:cNvSpPr>
            <a:spLocks noGrp="1"/>
          </p:cNvSpPr>
          <p:nvPr>
            <p:ph type="ftr" sz="quarter" idx="11"/>
          </p:nvPr>
        </p:nvSpPr>
        <p:spPr/>
        <p:txBody>
          <a:bodyPr/>
          <a:lstStyle/>
          <a:p>
            <a:r>
              <a:rPr lang="en-AU" smtClean="0"/>
              <a:t>© John Wiley &amp; Sons 2018</a:t>
            </a:r>
            <a:endParaRPr lang="en-AU"/>
          </a:p>
        </p:txBody>
      </p:sp>
      <p:sp>
        <p:nvSpPr>
          <p:cNvPr id="7" name="Slide Number Placeholder 6"/>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150107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7FF5B0B-6F2D-4FD7-8F83-92AF1DE4D09F}" type="datetime1">
              <a:rPr lang="en-AU" smtClean="0"/>
              <a:t>18/11/2017</a:t>
            </a:fld>
            <a:endParaRPr lang="en-AU"/>
          </a:p>
        </p:txBody>
      </p:sp>
      <p:sp>
        <p:nvSpPr>
          <p:cNvPr id="8" name="Footer Placeholder 7"/>
          <p:cNvSpPr>
            <a:spLocks noGrp="1"/>
          </p:cNvSpPr>
          <p:nvPr>
            <p:ph type="ftr" sz="quarter" idx="11"/>
          </p:nvPr>
        </p:nvSpPr>
        <p:spPr/>
        <p:txBody>
          <a:bodyPr/>
          <a:lstStyle/>
          <a:p>
            <a:r>
              <a:rPr lang="en-AU" smtClean="0"/>
              <a:t>© John Wiley &amp; Sons 2018</a:t>
            </a:r>
            <a:endParaRPr lang="en-AU"/>
          </a:p>
        </p:txBody>
      </p:sp>
      <p:sp>
        <p:nvSpPr>
          <p:cNvPr id="9" name="Slide Number Placeholder 8"/>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123297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582012F-73C9-429B-8719-3B6B87F41C34}" type="datetime1">
              <a:rPr lang="en-AU" smtClean="0"/>
              <a:t>18/11/2017</a:t>
            </a:fld>
            <a:endParaRPr lang="en-AU"/>
          </a:p>
        </p:txBody>
      </p:sp>
      <p:sp>
        <p:nvSpPr>
          <p:cNvPr id="4" name="Footer Placeholder 3"/>
          <p:cNvSpPr>
            <a:spLocks noGrp="1"/>
          </p:cNvSpPr>
          <p:nvPr>
            <p:ph type="ftr" sz="quarter" idx="11"/>
          </p:nvPr>
        </p:nvSpPr>
        <p:spPr/>
        <p:txBody>
          <a:bodyPr/>
          <a:lstStyle/>
          <a:p>
            <a:r>
              <a:rPr lang="en-AU" smtClean="0"/>
              <a:t>© John Wiley &amp; Sons 2018</a:t>
            </a:r>
            <a:endParaRPr lang="en-AU"/>
          </a:p>
        </p:txBody>
      </p:sp>
      <p:sp>
        <p:nvSpPr>
          <p:cNvPr id="5" name="Slide Number Placeholder 4"/>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46223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46DD5-9039-41BB-8E01-775E66F7C70E}" type="datetime1">
              <a:rPr lang="en-AU" smtClean="0"/>
              <a:t>18/11/2017</a:t>
            </a:fld>
            <a:endParaRPr lang="en-AU"/>
          </a:p>
        </p:txBody>
      </p:sp>
      <p:sp>
        <p:nvSpPr>
          <p:cNvPr id="3" name="Footer Placeholder 2"/>
          <p:cNvSpPr>
            <a:spLocks noGrp="1"/>
          </p:cNvSpPr>
          <p:nvPr>
            <p:ph type="ftr" sz="quarter" idx="11"/>
          </p:nvPr>
        </p:nvSpPr>
        <p:spPr/>
        <p:txBody>
          <a:bodyPr/>
          <a:lstStyle/>
          <a:p>
            <a:r>
              <a:rPr lang="en-AU" smtClean="0"/>
              <a:t>© John Wiley &amp; Sons 2018</a:t>
            </a:r>
            <a:endParaRPr lang="en-AU"/>
          </a:p>
        </p:txBody>
      </p:sp>
      <p:sp>
        <p:nvSpPr>
          <p:cNvPr id="4" name="Slide Number Placeholder 3"/>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228259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68E9E-003E-4128-9B1B-39DC32A7D234}" type="datetime1">
              <a:rPr lang="en-AU" smtClean="0"/>
              <a:t>18/11/2017</a:t>
            </a:fld>
            <a:endParaRPr lang="en-AU"/>
          </a:p>
        </p:txBody>
      </p:sp>
      <p:sp>
        <p:nvSpPr>
          <p:cNvPr id="6" name="Footer Placeholder 5"/>
          <p:cNvSpPr>
            <a:spLocks noGrp="1"/>
          </p:cNvSpPr>
          <p:nvPr>
            <p:ph type="ftr" sz="quarter" idx="11"/>
          </p:nvPr>
        </p:nvSpPr>
        <p:spPr/>
        <p:txBody>
          <a:bodyPr/>
          <a:lstStyle/>
          <a:p>
            <a:r>
              <a:rPr lang="en-AU" smtClean="0"/>
              <a:t>© John Wiley &amp; Sons 2018</a:t>
            </a:r>
            <a:endParaRPr lang="en-AU"/>
          </a:p>
        </p:txBody>
      </p:sp>
      <p:sp>
        <p:nvSpPr>
          <p:cNvPr id="7" name="Slide Number Placeholder 6"/>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25780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12612-3865-452D-BC26-95F9B186B413}" type="datetime1">
              <a:rPr lang="en-AU" smtClean="0"/>
              <a:t>18/11/2017</a:t>
            </a:fld>
            <a:endParaRPr lang="en-AU"/>
          </a:p>
        </p:txBody>
      </p:sp>
      <p:sp>
        <p:nvSpPr>
          <p:cNvPr id="6" name="Footer Placeholder 5"/>
          <p:cNvSpPr>
            <a:spLocks noGrp="1"/>
          </p:cNvSpPr>
          <p:nvPr>
            <p:ph type="ftr" sz="quarter" idx="11"/>
          </p:nvPr>
        </p:nvSpPr>
        <p:spPr/>
        <p:txBody>
          <a:bodyPr/>
          <a:lstStyle/>
          <a:p>
            <a:r>
              <a:rPr lang="en-AU" smtClean="0"/>
              <a:t>© John Wiley &amp; Sons 2018</a:t>
            </a:r>
            <a:endParaRPr lang="en-AU"/>
          </a:p>
        </p:txBody>
      </p:sp>
      <p:sp>
        <p:nvSpPr>
          <p:cNvPr id="7" name="Slide Number Placeholder 6"/>
          <p:cNvSpPr>
            <a:spLocks noGrp="1"/>
          </p:cNvSpPr>
          <p:nvPr>
            <p:ph type="sldNum" sz="quarter" idx="12"/>
          </p:nvPr>
        </p:nvSpPr>
        <p:spPr/>
        <p:txBody>
          <a:bodyPr/>
          <a:lstStyle/>
          <a:p>
            <a:fld id="{6A0314D8-CB76-4A8C-AAA5-E62D4360B50F}" type="slidenum">
              <a:rPr lang="en-AU" smtClean="0"/>
              <a:t>‹#›</a:t>
            </a:fld>
            <a:endParaRPr lang="en-AU"/>
          </a:p>
        </p:txBody>
      </p:sp>
    </p:spTree>
    <p:extLst>
      <p:ext uri="{BB962C8B-B14F-4D97-AF65-F5344CB8AC3E}">
        <p14:creationId xmlns:p14="http://schemas.microsoft.com/office/powerpoint/2010/main" val="395539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2153A-B1A1-4F76-A94E-D94552C0F8E9}" type="datetime1">
              <a:rPr lang="en-AU" smtClean="0"/>
              <a:t>18/11/2017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smtClean="0"/>
              <a:t>© John Wiley &amp; Sons 2018</a:t>
            </a:r>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314D8-CB76-4A8C-AAA5-E62D4360B50F}" type="slidenum">
              <a:rPr lang="en-AU" smtClean="0"/>
              <a:t>‹#›</a:t>
            </a:fld>
            <a:endParaRPr lang="en-AU"/>
          </a:p>
        </p:txBody>
      </p:sp>
    </p:spTree>
    <p:extLst>
      <p:ext uri="{BB962C8B-B14F-4D97-AF65-F5344CB8AC3E}">
        <p14:creationId xmlns:p14="http://schemas.microsoft.com/office/powerpoint/2010/main" val="3945730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Signals </a:t>
            </a:r>
            <a:r>
              <a:rPr lang="en-AU" smtClean="0"/>
              <a:t>&amp; Systems</a:t>
            </a:r>
            <a:endParaRPr lang="en-AU" dirty="0"/>
          </a:p>
        </p:txBody>
      </p:sp>
      <p:sp>
        <p:nvSpPr>
          <p:cNvPr id="3" name="Subtitle 2"/>
          <p:cNvSpPr>
            <a:spLocks noGrp="1"/>
          </p:cNvSpPr>
          <p:nvPr>
            <p:ph type="subTitle" idx="1"/>
          </p:nvPr>
        </p:nvSpPr>
        <p:spPr/>
        <p:txBody>
          <a:bodyPr>
            <a:normAutofit/>
          </a:bodyPr>
          <a:lstStyle/>
          <a:p>
            <a:r>
              <a:rPr lang="en-AU" dirty="0" smtClean="0"/>
              <a:t>Text: Communication Systems Principles using MATLAB® </a:t>
            </a:r>
          </a:p>
          <a:p>
            <a:endParaRPr lang="en-AU" dirty="0"/>
          </a:p>
          <a:p>
            <a:r>
              <a:rPr lang="en-AU" sz="1050" dirty="0" smtClean="0"/>
              <a:t>Text, drawings and images copyright © John Wiley &amp; Sons 2018</a:t>
            </a:r>
            <a:endParaRPr lang="en-AU" sz="1050" dirty="0"/>
          </a:p>
        </p:txBody>
      </p:sp>
      <p:sp>
        <p:nvSpPr>
          <p:cNvPr id="4" name="Footer Placeholder 3"/>
          <p:cNvSpPr>
            <a:spLocks noGrp="1"/>
          </p:cNvSpPr>
          <p:nvPr>
            <p:ph type="ftr" sz="quarter" idx="11"/>
          </p:nvPr>
        </p:nvSpPr>
        <p:spPr/>
        <p:txBody>
          <a:bodyPr/>
          <a:lstStyle/>
          <a:p>
            <a:r>
              <a:rPr lang="en-AU" dirty="0" smtClean="0"/>
              <a:t>© John Wiley &amp; Sons 2018</a:t>
            </a:r>
            <a:endParaRPr lang="en-AU" dirty="0"/>
          </a:p>
        </p:txBody>
      </p:sp>
      <p:sp>
        <p:nvSpPr>
          <p:cNvPr id="5" name="Slide Number Placeholder 4"/>
          <p:cNvSpPr>
            <a:spLocks noGrp="1"/>
          </p:cNvSpPr>
          <p:nvPr>
            <p:ph type="sldNum" sz="quarter" idx="12"/>
          </p:nvPr>
        </p:nvSpPr>
        <p:spPr/>
        <p:txBody>
          <a:bodyPr/>
          <a:lstStyle/>
          <a:p>
            <a:fld id="{6A0314D8-CB76-4A8C-AAA5-E62D4360B50F}" type="slidenum">
              <a:rPr lang="en-AU" smtClean="0"/>
              <a:t>1</a:t>
            </a:fld>
            <a:endParaRPr lang="en-AU" dirty="0"/>
          </a:p>
        </p:txBody>
      </p:sp>
    </p:spTree>
    <p:extLst>
      <p:ext uri="{BB962C8B-B14F-4D97-AF65-F5344CB8AC3E}">
        <p14:creationId xmlns:p14="http://schemas.microsoft.com/office/powerpoint/2010/main" val="216567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7"/>
            <a:ext cx="10515600" cy="1325563"/>
          </a:xfrm>
        </p:spPr>
        <p:txBody>
          <a:bodyPr/>
          <a:lstStyle/>
          <a:p>
            <a:r>
              <a:rPr lang="en-AU" dirty="0" smtClean="0"/>
              <a:t>Calculating &amp; Plotting a Waveform</a:t>
            </a:r>
            <a:endParaRPr lang="en-AU" dirty="0"/>
          </a:p>
        </p:txBody>
      </p:sp>
      <p:sp>
        <p:nvSpPr>
          <p:cNvPr id="3" name="Content Placeholder 2"/>
          <p:cNvSpPr>
            <a:spLocks noGrp="1"/>
          </p:cNvSpPr>
          <p:nvPr>
            <p:ph idx="1"/>
          </p:nvPr>
        </p:nvSpPr>
        <p:spPr>
          <a:xfrm>
            <a:off x="865496" y="1825625"/>
            <a:ext cx="10515600" cy="4351338"/>
          </a:xfrm>
        </p:spPr>
        <p:txBody>
          <a:bodyPr>
            <a:normAutofit/>
          </a:bodyPr>
          <a:lstStyle/>
          <a:p>
            <a:r>
              <a:rPr lang="en-AU" sz="1800" dirty="0" smtClean="0"/>
              <a:t>Two ways: </a:t>
            </a:r>
            <a:r>
              <a:rPr lang="en-AU" sz="1800" dirty="0"/>
              <a:t>second is to use steps as if the waveform is actually sampled</a:t>
            </a:r>
            <a:r>
              <a:rPr lang="en-AU" sz="1800" dirty="0" smtClean="0"/>
              <a:t>.</a:t>
            </a:r>
          </a:p>
          <a:p>
            <a:r>
              <a:rPr lang="en-AU" sz="1800" dirty="0" smtClean="0"/>
              <a:t>Accept that algorithms calculate in small steps</a:t>
            </a:r>
            <a:r>
              <a:rPr lang="en-AU" sz="1600" dirty="0" smtClean="0"/>
              <a:t>. </a:t>
            </a:r>
            <a:endParaRPr lang="en-AU" sz="1600" dirty="0"/>
          </a:p>
          <a:p>
            <a:endParaRPr lang="en-AU" sz="1600" dirty="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10</a:t>
            </a:fld>
            <a:endParaRPr lang="en-AU"/>
          </a:p>
        </p:txBody>
      </p:sp>
      <p:sp>
        <p:nvSpPr>
          <p:cNvPr id="9" name="Rectangle 8"/>
          <p:cNvSpPr/>
          <p:nvPr/>
        </p:nvSpPr>
        <p:spPr>
          <a:xfrm>
            <a:off x="1392864" y="2708632"/>
            <a:ext cx="6096000" cy="2585323"/>
          </a:xfrm>
          <a:prstGeom prst="rect">
            <a:avLst/>
          </a:prstGeom>
        </p:spPr>
        <p:txBody>
          <a:bodyPr>
            <a:spAutoFit/>
          </a:bodyPr>
          <a:lstStyle/>
          <a:p>
            <a:r>
              <a:rPr lang="en-AU" dirty="0">
                <a:solidFill>
                  <a:srgbClr val="000000"/>
                </a:solidFill>
              </a:rPr>
              <a:t>N = 20;</a:t>
            </a:r>
          </a:p>
          <a:p>
            <a:r>
              <a:rPr lang="en-AU" dirty="0">
                <a:solidFill>
                  <a:srgbClr val="000000"/>
                </a:solidFill>
              </a:rPr>
              <a:t>n = 0:N-1;</a:t>
            </a:r>
          </a:p>
          <a:p>
            <a:r>
              <a:rPr lang="en-AU" dirty="0" smtClean="0">
                <a:solidFill>
                  <a:srgbClr val="000000"/>
                </a:solidFill>
              </a:rPr>
              <a:t>w = 2*pi/N;</a:t>
            </a:r>
          </a:p>
          <a:p>
            <a:r>
              <a:rPr lang="en-AU" dirty="0" smtClean="0">
                <a:solidFill>
                  <a:srgbClr val="000000"/>
                </a:solidFill>
              </a:rPr>
              <a:t>phi = </a:t>
            </a:r>
            <a:r>
              <a:rPr lang="en-AU" dirty="0">
                <a:solidFill>
                  <a:srgbClr val="000000"/>
                </a:solidFill>
              </a:rPr>
              <a:t> </a:t>
            </a:r>
            <a:r>
              <a:rPr lang="en-AU" dirty="0" smtClean="0">
                <a:solidFill>
                  <a:srgbClr val="000000"/>
                </a:solidFill>
              </a:rPr>
              <a:t>-pi/2;</a:t>
            </a:r>
          </a:p>
          <a:p>
            <a:endParaRPr lang="en-AU" dirty="0" smtClean="0">
              <a:solidFill>
                <a:srgbClr val="000000"/>
              </a:solidFill>
            </a:endParaRPr>
          </a:p>
          <a:p>
            <a:r>
              <a:rPr lang="en-AU" dirty="0">
                <a:solidFill>
                  <a:srgbClr val="000000"/>
                </a:solidFill>
              </a:rPr>
              <a:t>x = sin(n*w </a:t>
            </a:r>
            <a:r>
              <a:rPr lang="en-AU" dirty="0" smtClean="0">
                <a:solidFill>
                  <a:srgbClr val="000000"/>
                </a:solidFill>
              </a:rPr>
              <a:t>+ phi);</a:t>
            </a:r>
            <a:endParaRPr lang="en-AU" dirty="0">
              <a:solidFill>
                <a:srgbClr val="000000"/>
              </a:solidFill>
            </a:endParaRPr>
          </a:p>
          <a:p>
            <a:r>
              <a:rPr lang="en-AU" dirty="0" smtClean="0">
                <a:solidFill>
                  <a:srgbClr val="000000"/>
                </a:solidFill>
              </a:rPr>
              <a:t>stem(x</a:t>
            </a:r>
            <a:r>
              <a:rPr lang="en-AU" dirty="0">
                <a:solidFill>
                  <a:srgbClr val="000000"/>
                </a:solidFill>
              </a:rPr>
              <a:t>, 'b');</a:t>
            </a:r>
          </a:p>
          <a:p>
            <a:endParaRPr lang="en-AU" dirty="0">
              <a:solidFill>
                <a:srgbClr val="000000"/>
              </a:solidFill>
              <a:latin typeface="Courier New" panose="02070309020205020404" pitchFamily="49" charset="0"/>
            </a:endParaRPr>
          </a:p>
          <a:p>
            <a:endParaRPr lang="en-AU" dirty="0"/>
          </a:p>
        </p:txBody>
      </p:sp>
      <p:pic>
        <p:nvPicPr>
          <p:cNvPr id="4" name="Picture 3"/>
          <p:cNvPicPr>
            <a:picLocks noChangeAspect="1"/>
          </p:cNvPicPr>
          <p:nvPr/>
        </p:nvPicPr>
        <p:blipFill>
          <a:blip r:embed="rId2"/>
          <a:stretch>
            <a:fillRect/>
          </a:stretch>
        </p:blipFill>
        <p:spPr>
          <a:xfrm>
            <a:off x="5019136" y="2242409"/>
            <a:ext cx="5145590" cy="3858053"/>
          </a:xfrm>
          <a:prstGeom prst="rect">
            <a:avLst/>
          </a:prstGeom>
        </p:spPr>
      </p:pic>
    </p:spTree>
    <p:extLst>
      <p:ext uri="{BB962C8B-B14F-4D97-AF65-F5344CB8AC3E}">
        <p14:creationId xmlns:p14="http://schemas.microsoft.com/office/powerpoint/2010/main" val="3900610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7"/>
            <a:ext cx="10515600" cy="1325563"/>
          </a:xfrm>
        </p:spPr>
        <p:txBody>
          <a:bodyPr/>
          <a:lstStyle/>
          <a:p>
            <a:r>
              <a:rPr lang="en-AU" dirty="0" smtClean="0"/>
              <a:t>Doing things with Waveforms</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5496" y="1825625"/>
                <a:ext cx="5497656" cy="1839926"/>
              </a:xfrm>
            </p:spPr>
            <p:txBody>
              <a:bodyPr>
                <a:normAutofit/>
              </a:bodyPr>
              <a:lstStyle/>
              <a:p>
                <a:r>
                  <a:rPr lang="en-AU" sz="1800" dirty="0" smtClean="0"/>
                  <a:t>Need to create more complicated systems.</a:t>
                </a:r>
              </a:p>
              <a:p>
                <a:r>
                  <a:rPr lang="en-AU" sz="1800" dirty="0" smtClean="0"/>
                  <a:t>Define input (usually </a:t>
                </a:r>
                <a14:m>
                  <m:oMath xmlns:m="http://schemas.openxmlformats.org/officeDocument/2006/math">
                    <m:r>
                      <a:rPr lang="en-AU" sz="1800" b="0" i="1" smtClean="0">
                        <a:latin typeface="Cambria Math" panose="02040503050406030204" pitchFamily="18" charset="0"/>
                      </a:rPr>
                      <m:t>𝑥</m:t>
                    </m:r>
                  </m:oMath>
                </a14:m>
                <a:r>
                  <a:rPr lang="en-AU" sz="1800" dirty="0" smtClean="0"/>
                  <a:t>(t)) and output (usually </a:t>
                </a:r>
                <a14:m>
                  <m:oMath xmlns:m="http://schemas.openxmlformats.org/officeDocument/2006/math">
                    <m:r>
                      <a:rPr lang="en-AU" sz="1800" b="0" i="1" smtClean="0">
                        <a:latin typeface="Cambria Math" panose="02040503050406030204" pitchFamily="18" charset="0"/>
                      </a:rPr>
                      <m:t>𝑦</m:t>
                    </m:r>
                    <m:r>
                      <a:rPr lang="en-AU" sz="1800" b="0" i="1" smtClean="0">
                        <a:latin typeface="Cambria Math" panose="02040503050406030204" pitchFamily="18" charset="0"/>
                      </a:rPr>
                      <m:t>(</m:t>
                    </m:r>
                    <m:r>
                      <a:rPr lang="en-AU" sz="1800" b="0" i="1" smtClean="0">
                        <a:latin typeface="Cambria Math" panose="02040503050406030204" pitchFamily="18" charset="0"/>
                      </a:rPr>
                      <m:t>𝑡</m:t>
                    </m:r>
                    <m:r>
                      <a:rPr lang="en-AU" sz="1800" b="0" i="1" smtClean="0">
                        <a:latin typeface="Cambria Math" panose="02040503050406030204" pitchFamily="18" charset="0"/>
                      </a:rPr>
                      <m:t>)</m:t>
                    </m:r>
                  </m:oMath>
                </a14:m>
                <a:r>
                  <a:rPr lang="en-AU" sz="1800" dirty="0" smtClean="0"/>
                  <a:t>)</a:t>
                </a:r>
              </a:p>
              <a:p>
                <a:r>
                  <a:rPr lang="en-AU" sz="1800" dirty="0" smtClean="0"/>
                  <a:t>Define signal source</a:t>
                </a:r>
              </a:p>
              <a:p>
                <a:r>
                  <a:rPr lang="en-AU" sz="1800" dirty="0" smtClean="0"/>
                  <a:t>Then we can add, subtract, multiply waveforms</a:t>
                </a:r>
              </a:p>
              <a:p>
                <a:endParaRPr lang="en-AU" sz="1600" dirty="0"/>
              </a:p>
              <a:p>
                <a:endParaRPr lang="en-AU"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5496" y="1825625"/>
                <a:ext cx="5497656" cy="1839926"/>
              </a:xfrm>
              <a:blipFill rotWithShape="0">
                <a:blip r:embed="rId2"/>
                <a:stretch>
                  <a:fillRect l="-776" t="-2980"/>
                </a:stretch>
              </a:blipFill>
            </p:spPr>
            <p:txBody>
              <a:bodyPr/>
              <a:lstStyle/>
              <a:p>
                <a:r>
                  <a:rPr lang="en-AU">
                    <a:noFill/>
                  </a:rPr>
                  <a:t> </a:t>
                </a:r>
              </a:p>
            </p:txBody>
          </p:sp>
        </mc:Fallback>
      </mc:AlternateContent>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11</a:t>
            </a:fld>
            <a:endParaRPr lang="en-AU"/>
          </a:p>
        </p:txBody>
      </p:sp>
      <p:pic>
        <p:nvPicPr>
          <p:cNvPr id="7" name="Picture 6"/>
          <p:cNvPicPr>
            <a:picLocks noChangeAspect="1"/>
          </p:cNvPicPr>
          <p:nvPr/>
        </p:nvPicPr>
        <p:blipFill>
          <a:blip r:embed="rId3"/>
          <a:stretch>
            <a:fillRect/>
          </a:stretch>
        </p:blipFill>
        <p:spPr>
          <a:xfrm>
            <a:off x="6363152" y="2335459"/>
            <a:ext cx="3619048" cy="2266667"/>
          </a:xfrm>
          <a:prstGeom prst="rect">
            <a:avLst/>
          </a:prstGeom>
        </p:spPr>
      </p:pic>
    </p:spTree>
    <p:extLst>
      <p:ext uri="{BB962C8B-B14F-4D97-AF65-F5344CB8AC3E}">
        <p14:creationId xmlns:p14="http://schemas.microsoft.com/office/powerpoint/2010/main" val="1936715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833" y="354367"/>
            <a:ext cx="10515600" cy="1325563"/>
          </a:xfrm>
        </p:spPr>
        <p:txBody>
          <a:bodyPr/>
          <a:lstStyle/>
          <a:p>
            <a:r>
              <a:rPr lang="en-AU" dirty="0" smtClean="0"/>
              <a:t>Linear and Nonlinear Systems</a:t>
            </a:r>
            <a:endParaRPr lang="en-AU" dirty="0"/>
          </a:p>
        </p:txBody>
      </p:sp>
      <p:sp>
        <p:nvSpPr>
          <p:cNvPr id="3" name="Content Placeholder 2"/>
          <p:cNvSpPr>
            <a:spLocks noGrp="1"/>
          </p:cNvSpPr>
          <p:nvPr>
            <p:ph idx="1"/>
          </p:nvPr>
        </p:nvSpPr>
        <p:spPr>
          <a:xfrm>
            <a:off x="865496" y="1825625"/>
            <a:ext cx="9296271" cy="591572"/>
          </a:xfrm>
        </p:spPr>
        <p:txBody>
          <a:bodyPr>
            <a:normAutofit/>
          </a:bodyPr>
          <a:lstStyle/>
          <a:p>
            <a:r>
              <a:rPr lang="en-AU" sz="1800" dirty="0" smtClean="0"/>
              <a:t>Output could be linear in theory, but is usually nonlinear.</a:t>
            </a:r>
            <a:endParaRPr lang="en-AU" sz="1800" dirty="0"/>
          </a:p>
          <a:p>
            <a:endParaRPr lang="en-AU" sz="1600" dirty="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12</a:t>
            </a:fld>
            <a:endParaRPr lang="en-AU"/>
          </a:p>
        </p:txBody>
      </p:sp>
      <p:pic>
        <p:nvPicPr>
          <p:cNvPr id="4" name="Picture 3"/>
          <p:cNvPicPr>
            <a:picLocks noChangeAspect="1"/>
          </p:cNvPicPr>
          <p:nvPr/>
        </p:nvPicPr>
        <p:blipFill>
          <a:blip r:embed="rId2"/>
          <a:stretch>
            <a:fillRect/>
          </a:stretch>
        </p:blipFill>
        <p:spPr>
          <a:xfrm>
            <a:off x="3604438" y="2840894"/>
            <a:ext cx="3960000" cy="2969123"/>
          </a:xfrm>
          <a:prstGeom prst="rect">
            <a:avLst/>
          </a:prstGeom>
        </p:spPr>
      </p:pic>
      <p:pic>
        <p:nvPicPr>
          <p:cNvPr id="8" name="Picture 7"/>
          <p:cNvPicPr>
            <a:picLocks noChangeAspect="1"/>
          </p:cNvPicPr>
          <p:nvPr/>
        </p:nvPicPr>
        <p:blipFill>
          <a:blip r:embed="rId3"/>
          <a:stretch>
            <a:fillRect/>
          </a:stretch>
        </p:blipFill>
        <p:spPr>
          <a:xfrm>
            <a:off x="9164" y="2840893"/>
            <a:ext cx="3960000" cy="2969122"/>
          </a:xfrm>
          <a:prstGeom prst="rect">
            <a:avLst/>
          </a:prstGeom>
        </p:spPr>
      </p:pic>
      <p:pic>
        <p:nvPicPr>
          <p:cNvPr id="9" name="Picture 8"/>
          <p:cNvPicPr>
            <a:picLocks noChangeAspect="1"/>
          </p:cNvPicPr>
          <p:nvPr/>
        </p:nvPicPr>
        <p:blipFill>
          <a:blip r:embed="rId4"/>
          <a:stretch>
            <a:fillRect/>
          </a:stretch>
        </p:blipFill>
        <p:spPr>
          <a:xfrm>
            <a:off x="7401731" y="2798441"/>
            <a:ext cx="3960000" cy="2969123"/>
          </a:xfrm>
          <a:prstGeom prst="rect">
            <a:avLst/>
          </a:prstGeom>
        </p:spPr>
      </p:pic>
    </p:spTree>
    <p:extLst>
      <p:ext uri="{BB962C8B-B14F-4D97-AF65-F5344CB8AC3E}">
        <p14:creationId xmlns:p14="http://schemas.microsoft.com/office/powerpoint/2010/main" val="499911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Important Building Block: a </a:t>
            </a:r>
            <a:r>
              <a:rPr lang="en-AU" i="1" dirty="0" smtClean="0"/>
              <a:t>Filter</a:t>
            </a:r>
            <a:endParaRPr lang="en-AU" i="1" dirty="0"/>
          </a:p>
        </p:txBody>
      </p:sp>
      <p:sp>
        <p:nvSpPr>
          <p:cNvPr id="3" name="Content Placeholder 2"/>
          <p:cNvSpPr>
            <a:spLocks noGrp="1"/>
          </p:cNvSpPr>
          <p:nvPr>
            <p:ph idx="1"/>
          </p:nvPr>
        </p:nvSpPr>
        <p:spPr>
          <a:xfrm>
            <a:off x="865496" y="1825625"/>
            <a:ext cx="8795339" cy="758549"/>
          </a:xfrm>
        </p:spPr>
        <p:txBody>
          <a:bodyPr>
            <a:normAutofit/>
          </a:bodyPr>
          <a:lstStyle/>
          <a:p>
            <a:r>
              <a:rPr lang="en-AU" sz="1800" dirty="0" smtClean="0"/>
              <a:t>Magnitude of output depends on frequency of input.</a:t>
            </a:r>
          </a:p>
          <a:p>
            <a:r>
              <a:rPr lang="en-AU" sz="1800" dirty="0" smtClean="0"/>
              <a:t>Lots of filters in communication systems</a:t>
            </a:r>
            <a:endParaRPr lang="en-AU" sz="1800" dirty="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13</a:t>
            </a:fld>
            <a:endParaRPr lang="en-AU"/>
          </a:p>
        </p:txBody>
      </p:sp>
      <p:pic>
        <p:nvPicPr>
          <p:cNvPr id="7" name="Picture 6"/>
          <p:cNvPicPr>
            <a:picLocks noChangeAspect="1"/>
          </p:cNvPicPr>
          <p:nvPr/>
        </p:nvPicPr>
        <p:blipFill>
          <a:blip r:embed="rId2"/>
          <a:stretch>
            <a:fillRect/>
          </a:stretch>
        </p:blipFill>
        <p:spPr>
          <a:xfrm>
            <a:off x="2533020" y="2835966"/>
            <a:ext cx="6838573" cy="2987726"/>
          </a:xfrm>
          <a:prstGeom prst="rect">
            <a:avLst/>
          </a:prstGeom>
        </p:spPr>
      </p:pic>
    </p:spTree>
    <p:extLst>
      <p:ext uri="{BB962C8B-B14F-4D97-AF65-F5344CB8AC3E}">
        <p14:creationId xmlns:p14="http://schemas.microsoft.com/office/powerpoint/2010/main" val="2819390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Important Building Block: a </a:t>
            </a:r>
            <a:r>
              <a:rPr lang="en-AU" i="1" dirty="0" smtClean="0"/>
              <a:t>Filter</a:t>
            </a:r>
            <a:endParaRPr lang="en-AU" i="1" dirty="0"/>
          </a:p>
        </p:txBody>
      </p:sp>
      <p:sp>
        <p:nvSpPr>
          <p:cNvPr id="3" name="Content Placeholder 2"/>
          <p:cNvSpPr>
            <a:spLocks noGrp="1"/>
          </p:cNvSpPr>
          <p:nvPr>
            <p:ph idx="1"/>
          </p:nvPr>
        </p:nvSpPr>
        <p:spPr>
          <a:xfrm>
            <a:off x="865496" y="1825625"/>
            <a:ext cx="5202795" cy="1792218"/>
          </a:xfrm>
        </p:spPr>
        <p:txBody>
          <a:bodyPr>
            <a:noAutofit/>
          </a:bodyPr>
          <a:lstStyle/>
          <a:p>
            <a:r>
              <a:rPr lang="en-AU" sz="1800" dirty="0" err="1" smtClean="0"/>
              <a:t>Lowpass</a:t>
            </a:r>
            <a:r>
              <a:rPr lang="en-AU" sz="1800" dirty="0" smtClean="0"/>
              <a:t>: passes only lower frequencies to output</a:t>
            </a:r>
          </a:p>
          <a:p>
            <a:r>
              <a:rPr lang="en-AU" sz="1800" dirty="0" err="1" smtClean="0"/>
              <a:t>Highpass</a:t>
            </a:r>
            <a:r>
              <a:rPr lang="en-AU" sz="1800" dirty="0" smtClean="0"/>
              <a:t>: passes only higher frequencies</a:t>
            </a:r>
          </a:p>
          <a:p>
            <a:r>
              <a:rPr lang="en-AU" sz="1800" dirty="0" smtClean="0"/>
              <a:t>Bandpass: only some defined range of frequencies</a:t>
            </a:r>
          </a:p>
          <a:p>
            <a:r>
              <a:rPr lang="en-AU" sz="1800" dirty="0" err="1" smtClean="0"/>
              <a:t>Bandstop</a:t>
            </a:r>
            <a:r>
              <a:rPr lang="en-AU" sz="1800" dirty="0" smtClean="0"/>
              <a:t>: reject some range of frequencies</a:t>
            </a:r>
            <a:endParaRPr lang="en-AU" sz="1800" dirty="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14</a:t>
            </a:fld>
            <a:endParaRPr lang="en-AU"/>
          </a:p>
        </p:txBody>
      </p:sp>
      <p:pic>
        <p:nvPicPr>
          <p:cNvPr id="8" name="Picture 7"/>
          <p:cNvPicPr>
            <a:picLocks noChangeAspect="1"/>
          </p:cNvPicPr>
          <p:nvPr/>
        </p:nvPicPr>
        <p:blipFill>
          <a:blip r:embed="rId2"/>
          <a:stretch>
            <a:fillRect/>
          </a:stretch>
        </p:blipFill>
        <p:spPr>
          <a:xfrm>
            <a:off x="6422639" y="1514275"/>
            <a:ext cx="3949347" cy="4842075"/>
          </a:xfrm>
          <a:prstGeom prst="rect">
            <a:avLst/>
          </a:prstGeom>
        </p:spPr>
      </p:pic>
    </p:spTree>
    <p:extLst>
      <p:ext uri="{BB962C8B-B14F-4D97-AF65-F5344CB8AC3E}">
        <p14:creationId xmlns:p14="http://schemas.microsoft.com/office/powerpoint/2010/main" val="3120979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Important Building Blocks: </a:t>
            </a:r>
            <a:r>
              <a:rPr lang="en-AU" i="1" dirty="0" smtClean="0"/>
              <a:t>Integration</a:t>
            </a:r>
            <a:endParaRPr lang="en-AU" i="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5496" y="1825625"/>
                <a:ext cx="4780960" cy="1712705"/>
              </a:xfrm>
            </p:spPr>
            <p:txBody>
              <a:bodyPr>
                <a:normAutofit/>
              </a:bodyPr>
              <a:lstStyle/>
              <a:p>
                <a:r>
                  <a:rPr lang="en-AU" sz="1800" dirty="0" smtClean="0"/>
                  <a:t>Integration is adding up a signal.</a:t>
                </a:r>
              </a:p>
              <a:p>
                <a:r>
                  <a:rPr lang="en-AU" sz="1800" dirty="0" smtClean="0"/>
                  <a:t>Add from left to right, as time evolves.</a:t>
                </a:r>
              </a:p>
              <a:p>
                <a:r>
                  <a:rPr lang="en-AU" sz="1800" dirty="0" smtClean="0"/>
                  <a:t>Symbol </a:t>
                </a:r>
                <a14:m>
                  <m:oMath xmlns:m="http://schemas.openxmlformats.org/officeDocument/2006/math">
                    <m:r>
                      <a:rPr lang="en-AU" sz="1800" b="0" i="1" smtClean="0">
                        <a:latin typeface="Cambria Math" panose="02040503050406030204" pitchFamily="18" charset="0"/>
                      </a:rPr>
                      <m:t>𝐹</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𝑡</m:t>
                        </m:r>
                      </m:e>
                    </m:d>
                    <m:r>
                      <a:rPr lang="en-AU" sz="1800" b="0" i="1" smtClean="0">
                        <a:latin typeface="Cambria Math" panose="02040503050406030204" pitchFamily="18" charset="0"/>
                      </a:rPr>
                      <m:t>= </m:t>
                    </m:r>
                    <m:nary>
                      <m:naryPr>
                        <m:limLoc m:val="undOvr"/>
                        <m:subHide m:val="on"/>
                        <m:supHide m:val="on"/>
                        <m:ctrlPr>
                          <a:rPr lang="en-AU" sz="1800" b="0" i="1" smtClean="0">
                            <a:latin typeface="Cambria Math" panose="02040503050406030204" pitchFamily="18" charset="0"/>
                          </a:rPr>
                        </m:ctrlPr>
                      </m:naryPr>
                      <m:sub/>
                      <m:sup/>
                      <m:e>
                        <m:r>
                          <a:rPr lang="en-AU" sz="1800" b="0" i="1" smtClean="0">
                            <a:latin typeface="Cambria Math" panose="02040503050406030204" pitchFamily="18" charset="0"/>
                          </a:rPr>
                          <m:t>𝑓</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𝑡</m:t>
                            </m:r>
                          </m:e>
                        </m:d>
                        <m:r>
                          <a:rPr lang="en-AU" sz="1800" b="0" i="1" smtClean="0">
                            <a:latin typeface="Cambria Math" panose="02040503050406030204" pitchFamily="18" charset="0"/>
                          </a:rPr>
                          <m:t> </m:t>
                        </m:r>
                        <m:r>
                          <a:rPr lang="en-AU" sz="1800" b="0" i="1" smtClean="0">
                            <a:latin typeface="Cambria Math" panose="02040503050406030204" pitchFamily="18" charset="0"/>
                          </a:rPr>
                          <m:t>𝑑𝑡</m:t>
                        </m:r>
                      </m:e>
                    </m:nary>
                  </m:oMath>
                </a14:m>
                <a:endParaRPr lang="en-AU"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5496" y="1825625"/>
                <a:ext cx="4780960" cy="1712705"/>
              </a:xfrm>
              <a:blipFill rotWithShape="0">
                <a:blip r:embed="rId2"/>
                <a:stretch>
                  <a:fillRect l="-893" t="-3203" b="-12811"/>
                </a:stretch>
              </a:blipFill>
            </p:spPr>
            <p:txBody>
              <a:bodyPr/>
              <a:lstStyle/>
              <a:p>
                <a:r>
                  <a:rPr lang="en-AU">
                    <a:noFill/>
                  </a:rPr>
                  <a:t> </a:t>
                </a:r>
              </a:p>
            </p:txBody>
          </p:sp>
        </mc:Fallback>
      </mc:AlternateContent>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15</a:t>
            </a:fld>
            <a:endParaRPr lang="en-AU"/>
          </a:p>
        </p:txBody>
      </p:sp>
      <p:pic>
        <p:nvPicPr>
          <p:cNvPr id="4" name="Picture 3"/>
          <p:cNvPicPr>
            <a:picLocks noChangeAspect="1"/>
          </p:cNvPicPr>
          <p:nvPr/>
        </p:nvPicPr>
        <p:blipFill>
          <a:blip r:embed="rId3"/>
          <a:stretch>
            <a:fillRect/>
          </a:stretch>
        </p:blipFill>
        <p:spPr>
          <a:xfrm>
            <a:off x="5646456" y="1496016"/>
            <a:ext cx="5279542" cy="3958487"/>
          </a:xfrm>
          <a:prstGeom prst="rect">
            <a:avLst/>
          </a:prstGeom>
        </p:spPr>
      </p:pic>
    </p:spTree>
    <p:extLst>
      <p:ext uri="{BB962C8B-B14F-4D97-AF65-F5344CB8AC3E}">
        <p14:creationId xmlns:p14="http://schemas.microsoft.com/office/powerpoint/2010/main" val="3515752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Important Building Blocks: </a:t>
            </a:r>
            <a:r>
              <a:rPr lang="en-AU" i="1" dirty="0" smtClean="0"/>
              <a:t>Differentiation</a:t>
            </a:r>
            <a:endParaRPr lang="en-AU"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5496" y="1825626"/>
                <a:ext cx="4695900" cy="1251530"/>
              </a:xfrm>
            </p:spPr>
            <p:txBody>
              <a:bodyPr>
                <a:normAutofit/>
              </a:bodyPr>
              <a:lstStyle/>
              <a:p>
                <a:r>
                  <a:rPr lang="en-AU" sz="1600" dirty="0" smtClean="0"/>
                  <a:t>Differentiation is slope or rate-of-change of a signal.</a:t>
                </a:r>
              </a:p>
              <a:p>
                <a:r>
                  <a:rPr lang="en-AU" sz="1600" dirty="0" smtClean="0"/>
                  <a:t>Form triangles for slope between time points.</a:t>
                </a:r>
              </a:p>
              <a:p>
                <a:r>
                  <a:rPr lang="en-AU" sz="1600" dirty="0" smtClean="0"/>
                  <a:t>Symbols used  </a:t>
                </a:r>
                <a14:m>
                  <m:oMath xmlns:m="http://schemas.openxmlformats.org/officeDocument/2006/math">
                    <m:acc>
                      <m:accPr>
                        <m:chr m:val="̇"/>
                        <m:ctrlPr>
                          <a:rPr lang="en-AU" sz="1600" i="1" smtClean="0">
                            <a:latin typeface="Cambria Math" panose="02040503050406030204" pitchFamily="18" charset="0"/>
                          </a:rPr>
                        </m:ctrlPr>
                      </m:accPr>
                      <m:e>
                        <m:r>
                          <a:rPr lang="en-AU" sz="1600" b="0" i="1" smtClean="0">
                            <a:latin typeface="Cambria Math" panose="02040503050406030204" pitchFamily="18" charset="0"/>
                          </a:rPr>
                          <m:t>𝑓</m:t>
                        </m:r>
                      </m:e>
                    </m:acc>
                    <m:d>
                      <m:dPr>
                        <m:ctrlPr>
                          <a:rPr lang="en-AU" sz="1600" b="0" i="1" smtClean="0">
                            <a:latin typeface="Cambria Math" panose="02040503050406030204" pitchFamily="18" charset="0"/>
                          </a:rPr>
                        </m:ctrlPr>
                      </m:dPr>
                      <m:e>
                        <m:r>
                          <a:rPr lang="en-AU" sz="1600" b="0" i="1" smtClean="0">
                            <a:latin typeface="Cambria Math" panose="02040503050406030204" pitchFamily="18" charset="0"/>
                          </a:rPr>
                          <m:t>𝑡</m:t>
                        </m:r>
                      </m:e>
                    </m:d>
                  </m:oMath>
                </a14:m>
                <a:r>
                  <a:rPr lang="en-AU" sz="1600" dirty="0" smtClean="0"/>
                  <a:t> or </a:t>
                </a:r>
                <a14:m>
                  <m:oMath xmlns:m="http://schemas.openxmlformats.org/officeDocument/2006/math">
                    <m:f>
                      <m:fPr>
                        <m:ctrlPr>
                          <a:rPr lang="en-AU" sz="1600" i="1" smtClean="0">
                            <a:latin typeface="Cambria Math" panose="02040503050406030204" pitchFamily="18" charset="0"/>
                          </a:rPr>
                        </m:ctrlPr>
                      </m:fPr>
                      <m:num>
                        <m:r>
                          <a:rPr lang="en-AU" sz="1600" i="1" smtClean="0">
                            <a:latin typeface="Cambria Math" panose="02040503050406030204" pitchFamily="18" charset="0"/>
                          </a:rPr>
                          <m:t>𝑑</m:t>
                        </m:r>
                        <m:r>
                          <a:rPr lang="en-AU" sz="1600" b="0" i="1" smtClean="0">
                            <a:latin typeface="Cambria Math" panose="02040503050406030204" pitchFamily="18" charset="0"/>
                          </a:rPr>
                          <m:t>𝑓</m:t>
                        </m:r>
                      </m:num>
                      <m:den>
                        <m:r>
                          <a:rPr lang="en-AU" sz="1600" i="1" smtClean="0">
                            <a:latin typeface="Cambria Math" panose="02040503050406030204" pitchFamily="18" charset="0"/>
                          </a:rPr>
                          <m:t>𝑑</m:t>
                        </m:r>
                        <m:r>
                          <a:rPr lang="en-AU" sz="1600" b="0" i="1" smtClean="0">
                            <a:latin typeface="Cambria Math" panose="02040503050406030204" pitchFamily="18" charset="0"/>
                          </a:rPr>
                          <m:t>𝑡</m:t>
                        </m:r>
                      </m:den>
                    </m:f>
                  </m:oMath>
                </a14:m>
                <a:r>
                  <a:rPr lang="en-AU" sz="1600" dirty="0" smtClean="0"/>
                  <a:t> or </a:t>
                </a:r>
                <a14:m>
                  <m:oMath xmlns:m="http://schemas.openxmlformats.org/officeDocument/2006/math">
                    <m:sSup>
                      <m:sSupPr>
                        <m:ctrlPr>
                          <a:rPr lang="en-AU" sz="1600" i="1" smtClean="0">
                            <a:latin typeface="Cambria Math" panose="02040503050406030204" pitchFamily="18" charset="0"/>
                          </a:rPr>
                        </m:ctrlPr>
                      </m:sSupPr>
                      <m:e>
                        <m:r>
                          <a:rPr lang="en-AU" sz="1600" b="0" i="1" smtClean="0">
                            <a:latin typeface="Cambria Math" panose="02040503050406030204" pitchFamily="18" charset="0"/>
                          </a:rPr>
                          <m:t>𝑓</m:t>
                        </m:r>
                      </m:e>
                      <m:sup>
                        <m:r>
                          <a:rPr lang="en-AU" sz="1600" b="0" i="1" smtClean="0">
                            <a:latin typeface="Cambria Math" panose="02040503050406030204" pitchFamily="18" charset="0"/>
                          </a:rPr>
                          <m:t>′</m:t>
                        </m:r>
                      </m:sup>
                    </m:sSup>
                    <m:r>
                      <a:rPr lang="en-AU" sz="1600" b="0" i="1" smtClean="0">
                        <a:latin typeface="Cambria Math" panose="02040503050406030204" pitchFamily="18" charset="0"/>
                      </a:rPr>
                      <m:t>(</m:t>
                    </m:r>
                    <m:r>
                      <a:rPr lang="en-AU" sz="1600" b="0" i="1" smtClean="0">
                        <a:latin typeface="Cambria Math" panose="02040503050406030204" pitchFamily="18" charset="0"/>
                      </a:rPr>
                      <m:t>𝑡</m:t>
                    </m:r>
                    <m:r>
                      <a:rPr lang="en-AU" sz="1600" b="0" i="1" smtClean="0">
                        <a:latin typeface="Cambria Math" panose="02040503050406030204" pitchFamily="18" charset="0"/>
                      </a:rPr>
                      <m:t>)</m:t>
                    </m:r>
                  </m:oMath>
                </a14:m>
                <a:endParaRPr lang="en-AU"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5496" y="1825626"/>
                <a:ext cx="4695900" cy="1251530"/>
              </a:xfrm>
              <a:blipFill rotWithShape="0">
                <a:blip r:embed="rId2"/>
                <a:stretch>
                  <a:fillRect l="-519" t="-3398" r="-519"/>
                </a:stretch>
              </a:blipFill>
            </p:spPr>
            <p:txBody>
              <a:bodyPr/>
              <a:lstStyle/>
              <a:p>
                <a:r>
                  <a:rPr lang="en-AU">
                    <a:noFill/>
                  </a:rPr>
                  <a:t> </a:t>
                </a:r>
              </a:p>
            </p:txBody>
          </p:sp>
        </mc:Fallback>
      </mc:AlternateContent>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16</a:t>
            </a:fld>
            <a:endParaRPr lang="en-AU"/>
          </a:p>
        </p:txBody>
      </p:sp>
      <p:pic>
        <p:nvPicPr>
          <p:cNvPr id="7" name="Picture 6"/>
          <p:cNvPicPr>
            <a:picLocks noChangeAspect="1"/>
          </p:cNvPicPr>
          <p:nvPr/>
        </p:nvPicPr>
        <p:blipFill>
          <a:blip r:embed="rId3"/>
          <a:stretch>
            <a:fillRect/>
          </a:stretch>
        </p:blipFill>
        <p:spPr>
          <a:xfrm>
            <a:off x="5561396" y="1412875"/>
            <a:ext cx="5305343" cy="3977832"/>
          </a:xfrm>
          <a:prstGeom prst="rect">
            <a:avLst/>
          </a:prstGeom>
        </p:spPr>
      </p:pic>
    </p:spTree>
    <p:extLst>
      <p:ext uri="{BB962C8B-B14F-4D97-AF65-F5344CB8AC3E}">
        <p14:creationId xmlns:p14="http://schemas.microsoft.com/office/powerpoint/2010/main" val="438732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Generating a Waveform</a:t>
            </a:r>
            <a:endParaRPr lang="en-AU" i="1" dirty="0"/>
          </a:p>
        </p:txBody>
      </p:sp>
      <p:sp>
        <p:nvSpPr>
          <p:cNvPr id="3" name="Content Placeholder 2"/>
          <p:cNvSpPr>
            <a:spLocks noGrp="1"/>
          </p:cNvSpPr>
          <p:nvPr>
            <p:ph idx="1"/>
          </p:nvPr>
        </p:nvSpPr>
        <p:spPr>
          <a:xfrm>
            <a:off x="865496" y="1825626"/>
            <a:ext cx="9343979" cy="1156114"/>
          </a:xfrm>
        </p:spPr>
        <p:txBody>
          <a:bodyPr>
            <a:normAutofit/>
          </a:bodyPr>
          <a:lstStyle/>
          <a:p>
            <a:r>
              <a:rPr lang="en-AU" sz="1600" dirty="0" smtClean="0"/>
              <a:t>Many, many ways of designing and building an </a:t>
            </a:r>
            <a:r>
              <a:rPr lang="en-AU" sz="1600" i="1" dirty="0" smtClean="0"/>
              <a:t>oscillator.</a:t>
            </a:r>
          </a:p>
          <a:p>
            <a:r>
              <a:rPr lang="en-AU" sz="1600" dirty="0" smtClean="0"/>
              <a:t>Direct Digital Synthesis method (DDS) uses calculations and a table of values.</a:t>
            </a:r>
          </a:p>
          <a:p>
            <a:r>
              <a:rPr lang="en-AU" sz="1600" dirty="0" smtClean="0"/>
              <a:t>Key problem: how to change the frequency. Basically, step through the table faster. </a:t>
            </a:r>
          </a:p>
          <a:p>
            <a:endParaRPr lang="en-AU" sz="1600" dirty="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17</a:t>
            </a:fld>
            <a:endParaRPr lang="en-AU"/>
          </a:p>
        </p:txBody>
      </p:sp>
      <p:pic>
        <p:nvPicPr>
          <p:cNvPr id="4" name="Picture 3"/>
          <p:cNvPicPr>
            <a:picLocks noChangeAspect="1"/>
          </p:cNvPicPr>
          <p:nvPr/>
        </p:nvPicPr>
        <p:blipFill>
          <a:blip r:embed="rId2"/>
          <a:stretch>
            <a:fillRect/>
          </a:stretch>
        </p:blipFill>
        <p:spPr>
          <a:xfrm>
            <a:off x="6548792" y="3593805"/>
            <a:ext cx="4123616" cy="1807775"/>
          </a:xfrm>
          <a:prstGeom prst="rect">
            <a:avLst/>
          </a:prstGeom>
        </p:spPr>
      </p:pic>
      <p:pic>
        <p:nvPicPr>
          <p:cNvPr id="8" name="Picture 7"/>
          <p:cNvPicPr>
            <a:picLocks noChangeAspect="1"/>
          </p:cNvPicPr>
          <p:nvPr/>
        </p:nvPicPr>
        <p:blipFill>
          <a:blip r:embed="rId3"/>
          <a:stretch>
            <a:fillRect/>
          </a:stretch>
        </p:blipFill>
        <p:spPr>
          <a:xfrm>
            <a:off x="485947" y="3508746"/>
            <a:ext cx="5251360" cy="2388984"/>
          </a:xfrm>
          <a:prstGeom prst="rect">
            <a:avLst/>
          </a:prstGeom>
        </p:spPr>
      </p:pic>
    </p:spTree>
    <p:extLst>
      <p:ext uri="{BB962C8B-B14F-4D97-AF65-F5344CB8AC3E}">
        <p14:creationId xmlns:p14="http://schemas.microsoft.com/office/powerpoint/2010/main" val="3534455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Generating a Waveform</a:t>
            </a:r>
            <a:endParaRPr lang="en-AU" i="1" dirty="0"/>
          </a:p>
        </p:txBody>
      </p:sp>
      <p:sp>
        <p:nvSpPr>
          <p:cNvPr id="3" name="Content Placeholder 2"/>
          <p:cNvSpPr>
            <a:spLocks noGrp="1"/>
          </p:cNvSpPr>
          <p:nvPr>
            <p:ph idx="1"/>
          </p:nvPr>
        </p:nvSpPr>
        <p:spPr>
          <a:xfrm>
            <a:off x="865496" y="1825625"/>
            <a:ext cx="9797203" cy="1131967"/>
          </a:xfrm>
        </p:spPr>
        <p:txBody>
          <a:bodyPr>
            <a:normAutofit/>
          </a:bodyPr>
          <a:lstStyle/>
          <a:p>
            <a:r>
              <a:rPr lang="en-AU" sz="1600" dirty="0" smtClean="0"/>
              <a:t>Problem: may have to skip samples in a non-even manner. </a:t>
            </a:r>
          </a:p>
          <a:p>
            <a:r>
              <a:rPr lang="en-AU" sz="1600" dirty="0" smtClean="0"/>
              <a:t>Leads to (slightly) distorted waveform.    </a:t>
            </a:r>
          </a:p>
          <a:p>
            <a:r>
              <a:rPr lang="en-AU" sz="1600" dirty="0" smtClean="0"/>
              <a:t>Note nonlinear (logarithmic) vertical scale for frequency spectrum. </a:t>
            </a:r>
          </a:p>
          <a:p>
            <a:endParaRPr lang="en-AU" sz="1600" dirty="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18</a:t>
            </a:fld>
            <a:endParaRPr lang="en-AU"/>
          </a:p>
        </p:txBody>
      </p:sp>
      <p:pic>
        <p:nvPicPr>
          <p:cNvPr id="7" name="Picture 6"/>
          <p:cNvPicPr>
            <a:picLocks noChangeAspect="1"/>
          </p:cNvPicPr>
          <p:nvPr/>
        </p:nvPicPr>
        <p:blipFill>
          <a:blip r:embed="rId2"/>
          <a:stretch>
            <a:fillRect/>
          </a:stretch>
        </p:blipFill>
        <p:spPr>
          <a:xfrm>
            <a:off x="425305" y="2957592"/>
            <a:ext cx="4533016" cy="3398758"/>
          </a:xfrm>
          <a:prstGeom prst="rect">
            <a:avLst/>
          </a:prstGeom>
        </p:spPr>
      </p:pic>
      <p:pic>
        <p:nvPicPr>
          <p:cNvPr id="9" name="Picture 8"/>
          <p:cNvPicPr>
            <a:picLocks noChangeAspect="1"/>
          </p:cNvPicPr>
          <p:nvPr/>
        </p:nvPicPr>
        <p:blipFill>
          <a:blip r:embed="rId3"/>
          <a:stretch>
            <a:fillRect/>
          </a:stretch>
        </p:blipFill>
        <p:spPr>
          <a:xfrm>
            <a:off x="5174797" y="2633907"/>
            <a:ext cx="6006828" cy="4503790"/>
          </a:xfrm>
          <a:prstGeom prst="rect">
            <a:avLst/>
          </a:prstGeom>
        </p:spPr>
      </p:pic>
    </p:spTree>
    <p:extLst>
      <p:ext uri="{BB962C8B-B14F-4D97-AF65-F5344CB8AC3E}">
        <p14:creationId xmlns:p14="http://schemas.microsoft.com/office/powerpoint/2010/main" val="795657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Power in a Waveform</a:t>
            </a:r>
            <a:endParaRPr lang="en-AU" i="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5496" y="1825626"/>
                <a:ext cx="5479645" cy="2917348"/>
              </a:xfrm>
            </p:spPr>
            <p:txBody>
              <a:bodyPr>
                <a:normAutofit/>
              </a:bodyPr>
              <a:lstStyle/>
              <a:p>
                <a:r>
                  <a:rPr lang="en-AU" sz="1600" dirty="0" smtClean="0"/>
                  <a:t>Energy is in Joules.</a:t>
                </a:r>
              </a:p>
              <a:p>
                <a:r>
                  <a:rPr lang="en-AU" sz="1600" dirty="0" smtClean="0"/>
                  <a:t>Power is energy (Joules) per second or Watts  (household energy in Watt-Hours, </a:t>
                </a:r>
                <a:r>
                  <a:rPr lang="en-AU" sz="1600" dirty="0" err="1" smtClean="0"/>
                  <a:t>ie</a:t>
                </a:r>
                <a:r>
                  <a:rPr lang="en-AU" sz="1600" dirty="0" smtClean="0"/>
                  <a:t> power multiplied by time = energy)</a:t>
                </a:r>
              </a:p>
              <a:p>
                <a:r>
                  <a:rPr lang="en-AU" sz="1600" dirty="0" smtClean="0"/>
                  <a:t>Average voltage of a sine wave is zero.</a:t>
                </a:r>
              </a:p>
              <a:p>
                <a:r>
                  <a:rPr lang="en-AU" sz="1600" dirty="0" smtClean="0"/>
                  <a:t>Key idea: square and average. </a:t>
                </a:r>
              </a:p>
              <a:p>
                <a:r>
                  <a:rPr lang="en-AU" sz="1600" dirty="0" smtClean="0"/>
                  <a:t>Important results  for a sine wave</a:t>
                </a:r>
              </a:p>
              <a:p>
                <a:pPr lvl="1"/>
                <a:r>
                  <a:rPr lang="en-AU" sz="1600" dirty="0" smtClean="0"/>
                  <a:t>The RMS is the peak divided by </a:t>
                </a:r>
                <a14:m>
                  <m:oMath xmlns:m="http://schemas.openxmlformats.org/officeDocument/2006/math">
                    <m:rad>
                      <m:radPr>
                        <m:degHide m:val="on"/>
                        <m:ctrlPr>
                          <a:rPr lang="en-AU" sz="1600" i="1" smtClean="0">
                            <a:latin typeface="Cambria Math" panose="02040503050406030204" pitchFamily="18" charset="0"/>
                          </a:rPr>
                        </m:ctrlPr>
                      </m:radPr>
                      <m:deg/>
                      <m:e>
                        <m:r>
                          <a:rPr lang="en-AU" sz="1600" b="0" i="1" smtClean="0">
                            <a:latin typeface="Cambria Math" panose="02040503050406030204" pitchFamily="18" charset="0"/>
                          </a:rPr>
                          <m:t>2</m:t>
                        </m:r>
                      </m:e>
                    </m:rad>
                  </m:oMath>
                </a14:m>
                <a:endParaRPr lang="en-AU" sz="1600" dirty="0" smtClean="0"/>
              </a:p>
              <a:p>
                <a:pPr lvl="1"/>
                <a:r>
                  <a:rPr lang="en-AU" sz="1600" dirty="0" smtClean="0"/>
                  <a:t>The peak is the RMS multiplied by </a:t>
                </a:r>
                <a14:m>
                  <m:oMath xmlns:m="http://schemas.openxmlformats.org/officeDocument/2006/math">
                    <m:rad>
                      <m:radPr>
                        <m:degHide m:val="on"/>
                        <m:ctrlPr>
                          <a:rPr lang="en-AU" sz="1600" i="1">
                            <a:latin typeface="Cambria Math" panose="02040503050406030204" pitchFamily="18" charset="0"/>
                          </a:rPr>
                        </m:ctrlPr>
                      </m:radPr>
                      <m:deg/>
                      <m:e>
                        <m:r>
                          <a:rPr lang="en-AU" sz="1600" i="1">
                            <a:latin typeface="Cambria Math" panose="02040503050406030204" pitchFamily="18" charset="0"/>
                          </a:rPr>
                          <m:t>2</m:t>
                        </m:r>
                      </m:e>
                    </m:rad>
                  </m:oMath>
                </a14:m>
                <a:endParaRPr lang="en-AU" sz="1600" dirty="0"/>
              </a:p>
              <a:p>
                <a:r>
                  <a:rPr lang="en-AU" sz="1600" dirty="0" smtClean="0"/>
                  <a:t>Verify with MATLAB waveform code:</a:t>
                </a:r>
              </a:p>
              <a:p>
                <a:endParaRPr lang="en-AU" sz="1200" dirty="0" smtClean="0"/>
              </a:p>
              <a:p>
                <a:endParaRPr lang="en-AU" sz="12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5496" y="1825626"/>
                <a:ext cx="5479645" cy="2917348"/>
              </a:xfrm>
              <a:blipFill rotWithShape="0">
                <a:blip r:embed="rId2"/>
                <a:stretch>
                  <a:fillRect l="-445" t="-1461" b="-1044"/>
                </a:stretch>
              </a:blipFill>
            </p:spPr>
            <p:txBody>
              <a:bodyPr/>
              <a:lstStyle/>
              <a:p>
                <a:r>
                  <a:rPr lang="en-AU">
                    <a:noFill/>
                  </a:rPr>
                  <a:t> </a:t>
                </a:r>
              </a:p>
            </p:txBody>
          </p:sp>
        </mc:Fallback>
      </mc:AlternateContent>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19</a:t>
            </a:fld>
            <a:endParaRPr lang="en-AU"/>
          </a:p>
        </p:txBody>
      </p:sp>
      <p:pic>
        <p:nvPicPr>
          <p:cNvPr id="4" name="Picture 3"/>
          <p:cNvPicPr>
            <a:picLocks noChangeAspect="1"/>
          </p:cNvPicPr>
          <p:nvPr/>
        </p:nvPicPr>
        <p:blipFill>
          <a:blip r:embed="rId3"/>
          <a:stretch>
            <a:fillRect/>
          </a:stretch>
        </p:blipFill>
        <p:spPr>
          <a:xfrm>
            <a:off x="6345141" y="1932829"/>
            <a:ext cx="4979436" cy="3733474"/>
          </a:xfrm>
          <a:prstGeom prst="rect">
            <a:avLst/>
          </a:prstGeom>
        </p:spPr>
      </p:pic>
      <p:sp>
        <p:nvSpPr>
          <p:cNvPr id="8" name="Rectangle 7"/>
          <p:cNvSpPr/>
          <p:nvPr/>
        </p:nvSpPr>
        <p:spPr>
          <a:xfrm>
            <a:off x="1187303" y="4742973"/>
            <a:ext cx="6096000" cy="923330"/>
          </a:xfrm>
          <a:prstGeom prst="rect">
            <a:avLst/>
          </a:prstGeom>
        </p:spPr>
        <p:txBody>
          <a:bodyPr>
            <a:spAutoFit/>
          </a:bodyPr>
          <a:lstStyle/>
          <a:p>
            <a:r>
              <a:rPr lang="en-AU" dirty="0" err="1"/>
              <a:t>sqrt</a:t>
            </a:r>
            <a:r>
              <a:rPr lang="en-AU" dirty="0"/>
              <a:t>((sum(x.*x)*</a:t>
            </a:r>
            <a:r>
              <a:rPr lang="en-AU" dirty="0" err="1"/>
              <a:t>dt</a:t>
            </a:r>
            <a:r>
              <a:rPr lang="en-AU" dirty="0"/>
              <a:t>)/</a:t>
            </a:r>
            <a:r>
              <a:rPr lang="en-AU" dirty="0" err="1"/>
              <a:t>tmax</a:t>
            </a:r>
            <a:r>
              <a:rPr lang="en-AU" dirty="0"/>
              <a:t>)</a:t>
            </a:r>
          </a:p>
          <a:p>
            <a:r>
              <a:rPr lang="en-AU" dirty="0" err="1"/>
              <a:t>ans</a:t>
            </a:r>
            <a:r>
              <a:rPr lang="en-AU" dirty="0"/>
              <a:t> =</a:t>
            </a:r>
          </a:p>
          <a:p>
            <a:r>
              <a:rPr lang="en-AU" dirty="0"/>
              <a:t>   0.7071</a:t>
            </a:r>
          </a:p>
        </p:txBody>
      </p:sp>
    </p:spTree>
    <p:extLst>
      <p:ext uri="{BB962C8B-B14F-4D97-AF65-F5344CB8AC3E}">
        <p14:creationId xmlns:p14="http://schemas.microsoft.com/office/powerpoint/2010/main" val="3234721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Book Chapter Overview</a:t>
            </a:r>
            <a:br>
              <a:rPr lang="en-AU" dirty="0" smtClean="0"/>
            </a:br>
            <a:r>
              <a:rPr lang="en-AU" i="1" dirty="0"/>
              <a:t>Communication Systems Principles using MATLAB®  </a:t>
            </a:r>
            <a:endParaRPr lang="en-AU" dirty="0"/>
          </a:p>
        </p:txBody>
      </p:sp>
      <p:sp>
        <p:nvSpPr>
          <p:cNvPr id="3" name="Content Placeholder 2"/>
          <p:cNvSpPr>
            <a:spLocks noGrp="1"/>
          </p:cNvSpPr>
          <p:nvPr>
            <p:ph idx="1"/>
          </p:nvPr>
        </p:nvSpPr>
        <p:spPr/>
        <p:txBody>
          <a:bodyPr>
            <a:normAutofit fontScale="92500" lnSpcReduction="10000"/>
          </a:bodyPr>
          <a:lstStyle/>
          <a:p>
            <a:r>
              <a:rPr lang="en-AU" dirty="0"/>
              <a:t>Chapter </a:t>
            </a:r>
            <a:r>
              <a:rPr lang="en-AU" dirty="0" smtClean="0"/>
              <a:t>1:  Telecommunications Block Diagrams. How we build a “system” out of “blocks” . </a:t>
            </a:r>
          </a:p>
          <a:p>
            <a:r>
              <a:rPr lang="en-AU" dirty="0" smtClean="0"/>
              <a:t>Chapter 2: How information is sent using wired networks such as Ethernet, wireless (</a:t>
            </a:r>
            <a:r>
              <a:rPr lang="en-AU" dirty="0" err="1" smtClean="0"/>
              <a:t>WiFi</a:t>
            </a:r>
            <a:r>
              <a:rPr lang="en-AU" dirty="0" smtClean="0"/>
              <a:t>) and optical </a:t>
            </a:r>
            <a:r>
              <a:rPr lang="en-AU" dirty="0" err="1" smtClean="0"/>
              <a:t>fiber</a:t>
            </a:r>
            <a:r>
              <a:rPr lang="en-AU" dirty="0" smtClean="0"/>
              <a:t>. </a:t>
            </a:r>
          </a:p>
          <a:p>
            <a:r>
              <a:rPr lang="en-AU" dirty="0" smtClean="0"/>
              <a:t>Chapter3: How we modulate a signal for sending, and demodulate it when we receive it, to get back the original information.</a:t>
            </a:r>
          </a:p>
          <a:p>
            <a:r>
              <a:rPr lang="en-AU" dirty="0" smtClean="0"/>
              <a:t>Chapter 4: Internet protocols: how data is transferred in packets, how Internet addressing works. </a:t>
            </a:r>
          </a:p>
          <a:p>
            <a:r>
              <a:rPr lang="en-AU" dirty="0" smtClean="0"/>
              <a:t>Chapter 5: How we encode a signal such as audio or video, how we allocate bits to these signals for data transmission. </a:t>
            </a:r>
          </a:p>
          <a:p>
            <a:r>
              <a:rPr lang="en-AU" dirty="0" smtClean="0"/>
              <a:t>Chapter 6: How we check digital data for errors, and encrypt messages. </a:t>
            </a:r>
          </a:p>
          <a:p>
            <a:pPr marL="0" indent="0">
              <a:buNone/>
            </a:pPr>
            <a:endParaRPr lang="en-AU" dirty="0" smtClean="0"/>
          </a:p>
          <a:p>
            <a:endParaRPr lang="en-AU" dirty="0" smtClean="0"/>
          </a:p>
          <a:p>
            <a:pPr lvl="1"/>
            <a:endParaRPr lang="en-AU" dirty="0"/>
          </a:p>
        </p:txBody>
      </p:sp>
      <p:sp>
        <p:nvSpPr>
          <p:cNvPr id="4" name="Footer Placeholder 3"/>
          <p:cNvSpPr>
            <a:spLocks noGrp="1"/>
          </p:cNvSpPr>
          <p:nvPr>
            <p:ph type="ftr" sz="quarter" idx="11"/>
          </p:nvPr>
        </p:nvSpPr>
        <p:spPr/>
        <p:txBody>
          <a:bodyPr/>
          <a:lstStyle/>
          <a:p>
            <a:r>
              <a:rPr lang="en-AU" smtClean="0"/>
              <a:t>© John Wiley &amp; Sons 2018</a:t>
            </a:r>
            <a:endParaRPr lang="en-AU"/>
          </a:p>
        </p:txBody>
      </p:sp>
      <p:sp>
        <p:nvSpPr>
          <p:cNvPr id="5" name="Slide Number Placeholder 4"/>
          <p:cNvSpPr>
            <a:spLocks noGrp="1"/>
          </p:cNvSpPr>
          <p:nvPr>
            <p:ph type="sldNum" sz="quarter" idx="12"/>
          </p:nvPr>
        </p:nvSpPr>
        <p:spPr/>
        <p:txBody>
          <a:bodyPr/>
          <a:lstStyle/>
          <a:p>
            <a:fld id="{6A0314D8-CB76-4A8C-AAA5-E62D4360B50F}" type="slidenum">
              <a:rPr lang="en-AU" smtClean="0"/>
              <a:t>2</a:t>
            </a:fld>
            <a:endParaRPr lang="en-AU"/>
          </a:p>
        </p:txBody>
      </p:sp>
    </p:spTree>
    <p:extLst>
      <p:ext uri="{BB962C8B-B14F-4D97-AF65-F5344CB8AC3E}">
        <p14:creationId xmlns:p14="http://schemas.microsoft.com/office/powerpoint/2010/main" val="3392288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Power and the Decibel</a:t>
            </a:r>
            <a:endParaRPr lang="en-AU" i="1" dirty="0"/>
          </a:p>
        </p:txBody>
      </p:sp>
      <p:sp>
        <p:nvSpPr>
          <p:cNvPr id="3" name="Content Placeholder 2"/>
          <p:cNvSpPr>
            <a:spLocks noGrp="1"/>
          </p:cNvSpPr>
          <p:nvPr>
            <p:ph idx="1"/>
          </p:nvPr>
        </p:nvSpPr>
        <p:spPr>
          <a:xfrm>
            <a:off x="865495" y="1825625"/>
            <a:ext cx="10477671" cy="4305011"/>
          </a:xfrm>
        </p:spPr>
        <p:txBody>
          <a:bodyPr>
            <a:noAutofit/>
          </a:bodyPr>
          <a:lstStyle/>
          <a:p>
            <a:r>
              <a:rPr lang="en-AU" sz="1800" dirty="0" smtClean="0"/>
              <a:t>Decibel (abbreviation: dB) is very commonly used in communication systems. </a:t>
            </a:r>
          </a:p>
          <a:p>
            <a:r>
              <a:rPr lang="en-AU" sz="1800" dirty="0" smtClean="0"/>
              <a:t>Relates two quantities. </a:t>
            </a:r>
          </a:p>
          <a:p>
            <a:r>
              <a:rPr lang="en-AU" sz="1800" dirty="0" smtClean="0"/>
              <a:t>Could define for a system as</a:t>
            </a:r>
            <a:br>
              <a:rPr lang="en-AU" sz="1800" dirty="0" smtClean="0"/>
            </a:br>
            <a:r>
              <a:rPr lang="en-AU" sz="1800" dirty="0" smtClean="0"/>
              <a:t/>
            </a:r>
            <a:br>
              <a:rPr lang="en-AU" sz="1800" dirty="0" smtClean="0"/>
            </a:br>
            <a:r>
              <a:rPr lang="en-AU" sz="1800" dirty="0" smtClean="0"/>
              <a:t> </a:t>
            </a:r>
          </a:p>
          <a:p>
            <a:endParaRPr lang="en-AU" sz="1800" dirty="0" smtClean="0"/>
          </a:p>
          <a:p>
            <a:r>
              <a:rPr lang="en-AU" sz="1800" dirty="0" smtClean="0"/>
              <a:t>Common figure: if Power (top line) is twice the Reference Power, then in decibels it is 3 dB</a:t>
            </a:r>
          </a:p>
          <a:p>
            <a:r>
              <a:rPr lang="en-AU" sz="1800" dirty="0" smtClean="0"/>
              <a:t>Similarly, if </a:t>
            </a:r>
            <a:r>
              <a:rPr lang="en-AU" sz="1800" dirty="0"/>
              <a:t>Power (top line) is </a:t>
            </a:r>
            <a:r>
              <a:rPr lang="en-AU" sz="1800" dirty="0" smtClean="0"/>
              <a:t>half the  </a:t>
            </a:r>
            <a:r>
              <a:rPr lang="en-AU" sz="1800" dirty="0"/>
              <a:t>Reference Power, then in decibels it is </a:t>
            </a:r>
            <a:r>
              <a:rPr lang="en-AU" sz="1800" dirty="0" smtClean="0"/>
              <a:t> - 3 </a:t>
            </a:r>
            <a:r>
              <a:rPr lang="en-AU" sz="1800" dirty="0"/>
              <a:t>dB</a:t>
            </a:r>
          </a:p>
          <a:p>
            <a:r>
              <a:rPr lang="en-AU" sz="1800" dirty="0" smtClean="0"/>
              <a:t>If relating voltages, the formula becomes </a:t>
            </a:r>
            <a:br>
              <a:rPr lang="en-AU" sz="1800" dirty="0" smtClean="0"/>
            </a:br>
            <a:endParaRPr lang="en-AU" sz="1800" dirty="0" smtClean="0"/>
          </a:p>
          <a:p>
            <a:endParaRPr lang="en-AU" sz="1800" dirty="0" smtClean="0"/>
          </a:p>
          <a:p>
            <a:r>
              <a:rPr lang="en-AU" sz="1800" dirty="0" smtClean="0"/>
              <a:t>Note the 20 factor. See text for explanation.</a:t>
            </a:r>
          </a:p>
          <a:p>
            <a:r>
              <a:rPr lang="en-AU" sz="1800" dirty="0" smtClean="0"/>
              <a:t>If reference power in </a:t>
            </a:r>
            <a:r>
              <a:rPr lang="en-AU" sz="1800" dirty="0" err="1" smtClean="0"/>
              <a:t>milliWatts</a:t>
            </a:r>
            <a:r>
              <a:rPr lang="en-AU" sz="1800" dirty="0" smtClean="0"/>
              <a:t>, then use symbol </a:t>
            </a:r>
            <a:r>
              <a:rPr lang="en-AU" sz="1800" dirty="0" err="1" smtClean="0"/>
              <a:t>dBm</a:t>
            </a:r>
            <a:endParaRPr lang="en-AU" sz="1800" dirty="0" smtClean="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20</a:t>
            </a:fld>
            <a:endParaRPr lang="en-AU"/>
          </a:p>
        </p:txBody>
      </p:sp>
      <mc:AlternateContent xmlns:mc="http://schemas.openxmlformats.org/markup-compatibility/2006">
        <mc:Choice xmlns:a14="http://schemas.microsoft.com/office/drawing/2010/main" Requires="a14">
          <p:sp>
            <p:nvSpPr>
              <p:cNvPr id="4" name="TextBox 3"/>
              <p:cNvSpPr txBox="1"/>
              <p:nvPr/>
            </p:nvSpPr>
            <p:spPr>
              <a:xfrm>
                <a:off x="2980728" y="2950714"/>
                <a:ext cx="3505447" cy="6455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1600">
                          <a:latin typeface="Cambria Math" panose="02040503050406030204" pitchFamily="18" charset="0"/>
                        </a:rPr>
                        <m:t>dB</m:t>
                      </m:r>
                      <m:r>
                        <a:rPr lang="en-AU" sz="1600" i="1">
                          <a:latin typeface="Cambria Math" panose="02040503050406030204" pitchFamily="18" charset="0"/>
                        </a:rPr>
                        <m:t>=10 </m:t>
                      </m:r>
                      <m:func>
                        <m:funcPr>
                          <m:ctrlPr>
                            <a:rPr lang="en-AU" sz="1600" i="1">
                              <a:latin typeface="Cambria Math" panose="02040503050406030204" pitchFamily="18" charset="0"/>
                            </a:rPr>
                          </m:ctrlPr>
                        </m:funcPr>
                        <m:fName>
                          <m:sSub>
                            <m:sSubPr>
                              <m:ctrlPr>
                                <a:rPr lang="en-AU" sz="1600" i="1">
                                  <a:latin typeface="Cambria Math" panose="02040503050406030204" pitchFamily="18" charset="0"/>
                                </a:rPr>
                              </m:ctrlPr>
                            </m:sSubPr>
                            <m:e>
                              <m:r>
                                <m:rPr>
                                  <m:sty m:val="p"/>
                                </m:rPr>
                                <a:rPr lang="en-AU" sz="1600">
                                  <a:latin typeface="Cambria Math" panose="02040503050406030204" pitchFamily="18" charset="0"/>
                                </a:rPr>
                                <m:t>log</m:t>
                              </m:r>
                            </m:e>
                            <m:sub>
                              <m:r>
                                <a:rPr lang="en-AU" sz="1600" i="1">
                                  <a:latin typeface="Cambria Math" panose="02040503050406030204" pitchFamily="18" charset="0"/>
                                </a:rPr>
                                <m:t>10</m:t>
                              </m:r>
                            </m:sub>
                          </m:sSub>
                        </m:fName>
                        <m:e>
                          <m:r>
                            <a:rPr lang="en-AU" sz="1600" i="1">
                              <a:latin typeface="Cambria Math" panose="02040503050406030204" pitchFamily="18" charset="0"/>
                            </a:rPr>
                            <m:t>   </m:t>
                          </m:r>
                          <m:d>
                            <m:dPr>
                              <m:ctrlPr>
                                <a:rPr lang="en-AU" sz="1600" i="1">
                                  <a:latin typeface="Cambria Math" panose="02040503050406030204" pitchFamily="18" charset="0"/>
                                </a:rPr>
                              </m:ctrlPr>
                            </m:dPr>
                            <m:e>
                              <m:f>
                                <m:fPr>
                                  <m:ctrlPr>
                                    <a:rPr lang="en-AU" sz="1600" i="1">
                                      <a:latin typeface="Cambria Math" panose="02040503050406030204" pitchFamily="18" charset="0"/>
                                    </a:rPr>
                                  </m:ctrlPr>
                                </m:fPr>
                                <m:num>
                                  <m:r>
                                    <a:rPr lang="en-AU" sz="1600" i="1">
                                      <a:latin typeface="Cambria Math" panose="02040503050406030204" pitchFamily="18" charset="0"/>
                                    </a:rPr>
                                    <m:t>𝑃𝑜𝑤𝑒𝑟</m:t>
                                  </m:r>
                                </m:num>
                                <m:den>
                                  <m:r>
                                    <a:rPr lang="en-AU" sz="1600" i="1">
                                      <a:latin typeface="Cambria Math" panose="02040503050406030204" pitchFamily="18" charset="0"/>
                                    </a:rPr>
                                    <m:t>𝑅𝑒𝑓𝑒𝑟𝑒𝑛𝑐𝑒</m:t>
                                  </m:r>
                                  <m:r>
                                    <a:rPr lang="en-AU" sz="1600" i="1">
                                      <a:latin typeface="Cambria Math" panose="02040503050406030204" pitchFamily="18" charset="0"/>
                                    </a:rPr>
                                    <m:t> </m:t>
                                  </m:r>
                                  <m:r>
                                    <a:rPr lang="en-AU" sz="1600" i="1">
                                      <a:latin typeface="Cambria Math" panose="02040503050406030204" pitchFamily="18" charset="0"/>
                                    </a:rPr>
                                    <m:t>𝑃𝑜𝑤𝑒𝑟</m:t>
                                  </m:r>
                                </m:den>
                              </m:f>
                            </m:e>
                          </m:d>
                        </m:e>
                      </m:func>
                    </m:oMath>
                  </m:oMathPara>
                </a14:m>
                <a:endParaRPr lang="en-AU" sz="1600" dirty="0"/>
              </a:p>
            </p:txBody>
          </p:sp>
        </mc:Choice>
        <mc:Fallback>
          <p:sp>
            <p:nvSpPr>
              <p:cNvPr id="4" name="TextBox 3"/>
              <p:cNvSpPr txBox="1">
                <a:spLocks noRot="1" noChangeAspect="1" noMove="1" noResize="1" noEditPoints="1" noAdjustHandles="1" noChangeArrowheads="1" noChangeShapeType="1" noTextEdit="1"/>
              </p:cNvSpPr>
              <p:nvPr/>
            </p:nvSpPr>
            <p:spPr>
              <a:xfrm>
                <a:off x="2980728" y="2950714"/>
                <a:ext cx="3505447" cy="645561"/>
              </a:xfrm>
              <a:prstGeom prst="rect">
                <a:avLst/>
              </a:prstGeom>
              <a:blipFill rotWithShape="0">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362575" y="4836485"/>
                <a:ext cx="2741755" cy="6455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AU" sz="1600">
                          <a:latin typeface="Cambria Math" panose="02040503050406030204" pitchFamily="18" charset="0"/>
                        </a:rPr>
                        <m:t>dB</m:t>
                      </m:r>
                      <m:r>
                        <a:rPr lang="en-AU" sz="1600" i="1">
                          <a:latin typeface="Cambria Math" panose="02040503050406030204" pitchFamily="18" charset="0"/>
                        </a:rPr>
                        <m:t>=20 </m:t>
                      </m:r>
                      <m:func>
                        <m:funcPr>
                          <m:ctrlPr>
                            <a:rPr lang="en-AU" sz="1600" i="1">
                              <a:latin typeface="Cambria Math" panose="02040503050406030204" pitchFamily="18" charset="0"/>
                            </a:rPr>
                          </m:ctrlPr>
                        </m:funcPr>
                        <m:fName>
                          <m:sSub>
                            <m:sSubPr>
                              <m:ctrlPr>
                                <a:rPr lang="en-AU" sz="1600" i="1">
                                  <a:latin typeface="Cambria Math" panose="02040503050406030204" pitchFamily="18" charset="0"/>
                                </a:rPr>
                              </m:ctrlPr>
                            </m:sSubPr>
                            <m:e>
                              <m:r>
                                <m:rPr>
                                  <m:sty m:val="p"/>
                                </m:rPr>
                                <a:rPr lang="en-AU" sz="1600">
                                  <a:latin typeface="Cambria Math" panose="02040503050406030204" pitchFamily="18" charset="0"/>
                                </a:rPr>
                                <m:t>log</m:t>
                              </m:r>
                            </m:e>
                            <m:sub>
                              <m:r>
                                <a:rPr lang="en-AU" sz="1600" i="1">
                                  <a:latin typeface="Cambria Math" panose="02040503050406030204" pitchFamily="18" charset="0"/>
                                </a:rPr>
                                <m:t>10</m:t>
                              </m:r>
                            </m:sub>
                          </m:sSub>
                        </m:fName>
                        <m:e>
                          <m:r>
                            <a:rPr lang="en-AU" sz="1600" i="1">
                              <a:latin typeface="Cambria Math" panose="02040503050406030204" pitchFamily="18" charset="0"/>
                            </a:rPr>
                            <m:t>   </m:t>
                          </m:r>
                          <m:d>
                            <m:dPr>
                              <m:ctrlPr>
                                <a:rPr lang="en-AU" sz="1600" i="1">
                                  <a:latin typeface="Cambria Math" panose="02040503050406030204" pitchFamily="18" charset="0"/>
                                </a:rPr>
                              </m:ctrlPr>
                            </m:dPr>
                            <m:e>
                              <m:f>
                                <m:fPr>
                                  <m:ctrlPr>
                                    <a:rPr lang="en-AU" sz="1600" i="1">
                                      <a:latin typeface="Cambria Math" panose="02040503050406030204" pitchFamily="18" charset="0"/>
                                    </a:rPr>
                                  </m:ctrlPr>
                                </m:fPr>
                                <m:num>
                                  <m:r>
                                    <a:rPr lang="en-AU" sz="1600" i="1">
                                      <a:latin typeface="Cambria Math" panose="02040503050406030204" pitchFamily="18" charset="0"/>
                                    </a:rPr>
                                    <m:t>𝑉𝑜𝑙𝑡𝑠</m:t>
                                  </m:r>
                                  <m:r>
                                    <a:rPr lang="en-AU" sz="1600" i="1">
                                      <a:latin typeface="Cambria Math" panose="02040503050406030204" pitchFamily="18" charset="0"/>
                                    </a:rPr>
                                    <m:t> </m:t>
                                  </m:r>
                                  <m:r>
                                    <a:rPr lang="en-AU" sz="1600" i="1">
                                      <a:latin typeface="Cambria Math" panose="02040503050406030204" pitchFamily="18" charset="0"/>
                                    </a:rPr>
                                    <m:t>𝑂𝑢𝑡</m:t>
                                  </m:r>
                                </m:num>
                                <m:den>
                                  <m:r>
                                    <a:rPr lang="en-AU" sz="1600" i="1">
                                      <a:latin typeface="Cambria Math" panose="02040503050406030204" pitchFamily="18" charset="0"/>
                                    </a:rPr>
                                    <m:t>𝑉𝑜𝑙𝑡𝑠</m:t>
                                  </m:r>
                                  <m:r>
                                    <a:rPr lang="en-AU" sz="1600" i="1">
                                      <a:latin typeface="Cambria Math" panose="02040503050406030204" pitchFamily="18" charset="0"/>
                                    </a:rPr>
                                    <m:t> </m:t>
                                  </m:r>
                                  <m:r>
                                    <a:rPr lang="en-AU" sz="1600" i="1">
                                      <a:latin typeface="Cambria Math" panose="02040503050406030204" pitchFamily="18" charset="0"/>
                                    </a:rPr>
                                    <m:t>𝐼𝑛</m:t>
                                  </m:r>
                                </m:den>
                              </m:f>
                            </m:e>
                          </m:d>
                        </m:e>
                      </m:func>
                    </m:oMath>
                  </m:oMathPara>
                </a14:m>
                <a:endParaRPr lang="en-AU" sz="1600" dirty="0"/>
              </a:p>
            </p:txBody>
          </p:sp>
        </mc:Choice>
        <mc:Fallback>
          <p:sp>
            <p:nvSpPr>
              <p:cNvPr id="7" name="TextBox 6"/>
              <p:cNvSpPr txBox="1">
                <a:spLocks noRot="1" noChangeAspect="1" noMove="1" noResize="1" noEditPoints="1" noAdjustHandles="1" noChangeArrowheads="1" noChangeShapeType="1" noTextEdit="1"/>
              </p:cNvSpPr>
              <p:nvPr/>
            </p:nvSpPr>
            <p:spPr>
              <a:xfrm>
                <a:off x="3362575" y="4836485"/>
                <a:ext cx="2741755" cy="645561"/>
              </a:xfrm>
              <a:prstGeom prst="rect">
                <a:avLst/>
              </a:prstGeom>
              <a:blipFill rotWithShape="0">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189197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Why use Decibels</a:t>
            </a:r>
            <a:endParaRPr lang="en-AU" i="1" dirty="0"/>
          </a:p>
        </p:txBody>
      </p:sp>
      <p:sp>
        <p:nvSpPr>
          <p:cNvPr id="3" name="Content Placeholder 2"/>
          <p:cNvSpPr>
            <a:spLocks noGrp="1"/>
          </p:cNvSpPr>
          <p:nvPr>
            <p:ph idx="1"/>
          </p:nvPr>
        </p:nvSpPr>
        <p:spPr>
          <a:xfrm>
            <a:off x="865496" y="1825626"/>
            <a:ext cx="10329941" cy="3078458"/>
          </a:xfrm>
        </p:spPr>
        <p:txBody>
          <a:bodyPr>
            <a:normAutofit lnSpcReduction="10000"/>
          </a:bodyPr>
          <a:lstStyle/>
          <a:p>
            <a:r>
              <a:rPr lang="en-AU" sz="1800" dirty="0" smtClean="0"/>
              <a:t>Easier to use when we combine systems.</a:t>
            </a:r>
          </a:p>
          <a:p>
            <a:r>
              <a:rPr lang="en-AU" sz="1800" dirty="0" smtClean="0"/>
              <a:t>Suppose two systems, one has a gain of 2.5 and the other a gain of 1/2</a:t>
            </a:r>
          </a:p>
          <a:p>
            <a:r>
              <a:rPr lang="en-AU" sz="1800" dirty="0" smtClean="0"/>
              <a:t>The </a:t>
            </a:r>
            <a:r>
              <a:rPr lang="en-AU" sz="1800" dirty="0"/>
              <a:t>2.5 gain </a:t>
            </a:r>
            <a:r>
              <a:rPr lang="en-AU" sz="1800" dirty="0" smtClean="0"/>
              <a:t>is  10*log10(2.5)  or nearly 4 </a:t>
            </a:r>
            <a:r>
              <a:rPr lang="en-AU" sz="1800" dirty="0" err="1" smtClean="0"/>
              <a:t>dB.</a:t>
            </a:r>
            <a:r>
              <a:rPr lang="en-AU" sz="1800" dirty="0" smtClean="0"/>
              <a:t>  The 2 gain is about -3 </a:t>
            </a:r>
            <a:r>
              <a:rPr lang="en-AU" sz="1800" dirty="0" err="1" smtClean="0"/>
              <a:t>dB.</a:t>
            </a:r>
            <a:r>
              <a:rPr lang="en-AU" sz="1800" dirty="0" smtClean="0"/>
              <a:t> </a:t>
            </a:r>
          </a:p>
          <a:p>
            <a:r>
              <a:rPr lang="en-AU" sz="1800" dirty="0" smtClean="0"/>
              <a:t>Overall gain would be 2.5 x ½ = 1.25. </a:t>
            </a:r>
          </a:p>
          <a:p>
            <a:r>
              <a:rPr lang="en-AU" sz="1800" dirty="0" smtClean="0"/>
              <a:t>In decibels, this is 4 dB – 3dB = 1 </a:t>
            </a:r>
            <a:r>
              <a:rPr lang="en-AU" sz="1800" dirty="0" err="1" smtClean="0"/>
              <a:t>dB.</a:t>
            </a:r>
            <a:r>
              <a:rPr lang="en-AU" sz="1800" dirty="0" smtClean="0"/>
              <a:t> </a:t>
            </a:r>
          </a:p>
          <a:p>
            <a:r>
              <a:rPr lang="en-AU" sz="1800" dirty="0" smtClean="0"/>
              <a:t>Check for yourself </a:t>
            </a:r>
            <a:r>
              <a:rPr lang="en-AU" sz="1800" dirty="0"/>
              <a:t>that 10*log10(1.25</a:t>
            </a:r>
            <a:r>
              <a:rPr lang="en-AU" sz="1800" dirty="0" smtClean="0"/>
              <a:t>) is very close to 1 dB</a:t>
            </a:r>
          </a:p>
          <a:p>
            <a:r>
              <a:rPr lang="en-AU" sz="1800" dirty="0" smtClean="0"/>
              <a:t>Also: since decibel measure is based on logarithms, it permits easier working with very large or very small power levels.</a:t>
            </a:r>
          </a:p>
          <a:p>
            <a:r>
              <a:rPr lang="en-AU" sz="1800" dirty="0" smtClean="0"/>
              <a:t>Example:  a wireless system receives a power of one </a:t>
            </a:r>
            <a:r>
              <a:rPr lang="en-AU" sz="1800" dirty="0" err="1" smtClean="0"/>
              <a:t>nanowatt</a:t>
            </a:r>
            <a:r>
              <a:rPr lang="en-AU" sz="1800" dirty="0" smtClean="0"/>
              <a:t>, in </a:t>
            </a:r>
            <a:r>
              <a:rPr lang="en-AU" sz="1800" dirty="0" err="1" smtClean="0"/>
              <a:t>dBm</a:t>
            </a:r>
            <a:r>
              <a:rPr lang="en-AU" sz="1800" dirty="0" smtClean="0"/>
              <a:t> this is  -60 </a:t>
            </a:r>
            <a:r>
              <a:rPr lang="en-AU" sz="1800" dirty="0" err="1" smtClean="0"/>
              <a:t>dBm</a:t>
            </a:r>
            <a:endParaRPr lang="en-AU" sz="1800" dirty="0" smtClean="0"/>
          </a:p>
          <a:p>
            <a:endParaRPr lang="en-AU" sz="1600" dirty="0"/>
          </a:p>
          <a:p>
            <a:endParaRPr lang="en-AU" sz="1200" dirty="0" smtClean="0"/>
          </a:p>
          <a:p>
            <a:endParaRPr lang="en-AU" sz="1200" dirty="0" smtClean="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21</a:t>
            </a:fld>
            <a:endParaRPr lang="en-AU"/>
          </a:p>
        </p:txBody>
      </p:sp>
      <p:sp>
        <p:nvSpPr>
          <p:cNvPr id="7" name="Rectangle 6"/>
          <p:cNvSpPr/>
          <p:nvPr/>
        </p:nvSpPr>
        <p:spPr>
          <a:xfrm>
            <a:off x="2792820" y="5030052"/>
            <a:ext cx="6096000" cy="1200329"/>
          </a:xfrm>
          <a:prstGeom prst="rect">
            <a:avLst/>
          </a:prstGeom>
        </p:spPr>
        <p:txBody>
          <a:bodyPr>
            <a:spAutoFit/>
          </a:bodyPr>
          <a:lstStyle/>
          <a:p>
            <a:r>
              <a:rPr lang="pt-BR" dirty="0"/>
              <a:t>&gt;&gt; 10*log10((1e-9)/(1e-3))</a:t>
            </a:r>
          </a:p>
          <a:p>
            <a:endParaRPr lang="pt-BR" dirty="0"/>
          </a:p>
          <a:p>
            <a:r>
              <a:rPr lang="pt-BR" dirty="0"/>
              <a:t>ans </a:t>
            </a:r>
            <a:r>
              <a:rPr lang="pt-BR" dirty="0" smtClean="0"/>
              <a:t>=</a:t>
            </a:r>
            <a:endParaRPr lang="pt-BR" dirty="0"/>
          </a:p>
          <a:p>
            <a:r>
              <a:rPr lang="pt-BR" dirty="0"/>
              <a:t>   -60</a:t>
            </a:r>
            <a:endParaRPr lang="en-AU" dirty="0"/>
          </a:p>
        </p:txBody>
      </p:sp>
    </p:spTree>
    <p:extLst>
      <p:ext uri="{BB962C8B-B14F-4D97-AF65-F5344CB8AC3E}">
        <p14:creationId xmlns:p14="http://schemas.microsoft.com/office/powerpoint/2010/main" val="99534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Transferring Power </a:t>
            </a:r>
            <a:endParaRPr lang="en-AU" i="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7567" y="1679930"/>
                <a:ext cx="10304731" cy="1925492"/>
              </a:xfrm>
            </p:spPr>
            <p:txBody>
              <a:bodyPr>
                <a:normAutofit fontScale="92500" lnSpcReduction="20000"/>
              </a:bodyPr>
              <a:lstStyle/>
              <a:p>
                <a:r>
                  <a:rPr lang="en-AU" sz="2100" dirty="0" smtClean="0"/>
                  <a:t>This problem occurs often in communication systems.</a:t>
                </a:r>
              </a:p>
              <a:p>
                <a:r>
                  <a:rPr lang="en-AU" sz="2100" dirty="0" smtClean="0"/>
                  <a:t>Suppose we want a radio to transmit a maximum amount of power to an antenna.</a:t>
                </a:r>
              </a:p>
              <a:p>
                <a:r>
                  <a:rPr lang="en-AU" sz="2100" dirty="0" smtClean="0"/>
                  <a:t>Or, we want an antenna to bring back for amplification all of the power it receives.</a:t>
                </a:r>
              </a:p>
              <a:p>
                <a:r>
                  <a:rPr lang="en-AU" sz="2100" dirty="0" smtClean="0"/>
                  <a:t>Circuit as follows. All real sources have impedance. </a:t>
                </a:r>
                <a14:m>
                  <m:oMath xmlns:m="http://schemas.openxmlformats.org/officeDocument/2006/math">
                    <m:r>
                      <a:rPr lang="en-AU" sz="2100" b="0" i="0" smtClean="0">
                        <a:latin typeface="Cambria Math" panose="02040503050406030204" pitchFamily="18" charset="0"/>
                        <a:ea typeface="Cambria Math" panose="02040503050406030204" pitchFamily="18" charset="0"/>
                      </a:rPr>
                      <m:t>50 </m:t>
                    </m:r>
                    <m:r>
                      <m:rPr>
                        <m:sty m:val="p"/>
                      </m:rPr>
                      <a:rPr lang="el-GR" sz="2100" i="1" smtClean="0">
                        <a:latin typeface="Cambria Math" panose="02040503050406030204" pitchFamily="18" charset="0"/>
                        <a:ea typeface="Cambria Math" panose="02040503050406030204" pitchFamily="18" charset="0"/>
                      </a:rPr>
                      <m:t>Ω</m:t>
                    </m:r>
                  </m:oMath>
                </a14:m>
                <a:r>
                  <a:rPr lang="en-AU" sz="2100" dirty="0" smtClean="0"/>
                  <a:t> is very common in communication systems. </a:t>
                </a:r>
              </a:p>
              <a:p>
                <a:r>
                  <a:rPr lang="en-AU" sz="2100" dirty="0" smtClean="0"/>
                  <a:t>Conclusion: the load has to have the same impedance as the source.</a:t>
                </a:r>
                <a:r>
                  <a:rPr lang="en-AU" sz="2100" dirty="0"/>
                  <a:t/>
                </a:r>
                <a:br>
                  <a:rPr lang="en-AU" sz="2100" dirty="0"/>
                </a:br>
                <a:endParaRPr lang="en-AU" sz="2100" dirty="0"/>
              </a:p>
              <a:p>
                <a:pPr marL="0" indent="0">
                  <a:buNone/>
                </a:pPr>
                <a:endParaRPr lang="en-AU" sz="1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7567" y="1679930"/>
                <a:ext cx="10304731" cy="1925492"/>
              </a:xfrm>
              <a:blipFill rotWithShape="0">
                <a:blip r:embed="rId2"/>
                <a:stretch>
                  <a:fillRect l="-473" t="-5397" r="-118"/>
                </a:stretch>
              </a:blipFill>
            </p:spPr>
            <p:txBody>
              <a:bodyPr/>
              <a:lstStyle/>
              <a:p>
                <a:r>
                  <a:rPr lang="en-AU">
                    <a:noFill/>
                  </a:rPr>
                  <a:t> </a:t>
                </a:r>
              </a:p>
            </p:txBody>
          </p:sp>
        </mc:Fallback>
      </mc:AlternateContent>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22</a:t>
            </a:fld>
            <a:endParaRPr lang="en-AU"/>
          </a:p>
        </p:txBody>
      </p:sp>
      <p:pic>
        <p:nvPicPr>
          <p:cNvPr id="8" name="Picture 7"/>
          <p:cNvPicPr>
            <a:picLocks noChangeAspect="1"/>
          </p:cNvPicPr>
          <p:nvPr/>
        </p:nvPicPr>
        <p:blipFill>
          <a:blip r:embed="rId3"/>
          <a:stretch>
            <a:fillRect/>
          </a:stretch>
        </p:blipFill>
        <p:spPr>
          <a:xfrm>
            <a:off x="979552" y="3670791"/>
            <a:ext cx="3980952" cy="1961905"/>
          </a:xfrm>
          <a:prstGeom prst="rect">
            <a:avLst/>
          </a:prstGeom>
        </p:spPr>
      </p:pic>
      <p:pic>
        <p:nvPicPr>
          <p:cNvPr id="9" name="Picture 8"/>
          <p:cNvPicPr>
            <a:picLocks noChangeAspect="1"/>
          </p:cNvPicPr>
          <p:nvPr/>
        </p:nvPicPr>
        <p:blipFill>
          <a:blip r:embed="rId4"/>
          <a:stretch>
            <a:fillRect/>
          </a:stretch>
        </p:blipFill>
        <p:spPr>
          <a:xfrm>
            <a:off x="6131799" y="2710758"/>
            <a:ext cx="5177488" cy="3881969"/>
          </a:xfrm>
          <a:prstGeom prst="rect">
            <a:avLst/>
          </a:prstGeom>
        </p:spPr>
      </p:pic>
    </p:spTree>
    <p:extLst>
      <p:ext uri="{BB962C8B-B14F-4D97-AF65-F5344CB8AC3E}">
        <p14:creationId xmlns:p14="http://schemas.microsoft.com/office/powerpoint/2010/main" val="1767390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7" y="354367"/>
            <a:ext cx="10515600" cy="1325563"/>
          </a:xfrm>
        </p:spPr>
        <p:txBody>
          <a:bodyPr/>
          <a:lstStyle/>
          <a:p>
            <a:r>
              <a:rPr lang="en-AU" dirty="0" smtClean="0"/>
              <a:t>Noise</a:t>
            </a:r>
            <a:endParaRPr lang="en-AU" i="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5496" y="1825625"/>
                <a:ext cx="10544626" cy="4002681"/>
              </a:xfrm>
            </p:spPr>
            <p:txBody>
              <a:bodyPr>
                <a:normAutofit/>
              </a:bodyPr>
              <a:lstStyle/>
              <a:p>
                <a:r>
                  <a:rPr lang="en-AU" sz="1800" dirty="0" smtClean="0"/>
                  <a:t>As well as the signal (we want) we usually have noise (which we don’t want)</a:t>
                </a:r>
              </a:p>
              <a:p>
                <a:r>
                  <a:rPr lang="en-AU" sz="1800" dirty="0" smtClean="0"/>
                  <a:t>Noise is present due to many sources; thermal agitation of conductors, cosmic noise, interference from other communication systems. </a:t>
                </a:r>
              </a:p>
              <a:p>
                <a:r>
                  <a:rPr lang="en-AU" sz="1800" dirty="0" smtClean="0"/>
                  <a:t>Noise by itself is one thing, but it must be related to the signal power. </a:t>
                </a:r>
              </a:p>
              <a:p>
                <a:r>
                  <a:rPr lang="en-AU" sz="1800" dirty="0" smtClean="0"/>
                  <a:t>So usually have Signal-to-Noise ratio (SNR) defined as </a:t>
                </a:r>
              </a:p>
              <a:p>
                <a:endParaRPr lang="en-AU" sz="1600" dirty="0" smtClean="0"/>
              </a:p>
              <a:p>
                <a:pPr marL="0" indent="0">
                  <a:buNone/>
                </a:pPr>
                <a:r>
                  <a:rPr lang="en-AU" sz="1600" dirty="0"/>
                  <a:t/>
                </a:r>
                <a:br>
                  <a:rPr lang="en-AU" sz="1600" dirty="0"/>
                </a:br>
                <a:endParaRPr lang="en-AU" sz="1600" dirty="0"/>
              </a:p>
              <a:p>
                <a:pPr marL="0" indent="0">
                  <a:buNone/>
                </a:pPr>
                <a:endParaRPr lang="en-AU" sz="1800" dirty="0" smtClean="0"/>
              </a:p>
              <a:p>
                <a:r>
                  <a:rPr lang="en-AU" sz="1800" dirty="0" smtClean="0"/>
                  <a:t>Note that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𝑃</m:t>
                        </m:r>
                      </m:e>
                      <m:sub>
                        <m:r>
                          <a:rPr lang="en-AU" sz="1800" i="1">
                            <a:latin typeface="Cambria Math" panose="02040503050406030204" pitchFamily="18" charset="0"/>
                          </a:rPr>
                          <m:t>𝑠𝑖𝑔𝑛𝑎𝑙</m:t>
                        </m:r>
                      </m:sub>
                    </m:sSub>
                  </m:oMath>
                </a14:m>
                <a:r>
                  <a:rPr lang="en-AU" sz="1800" dirty="0" smtClean="0"/>
                  <a:t> and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𝑃</m:t>
                        </m:r>
                      </m:e>
                      <m:sub>
                        <m:r>
                          <a:rPr lang="en-AU" sz="1800" i="1">
                            <a:latin typeface="Cambria Math" panose="02040503050406030204" pitchFamily="18" charset="0"/>
                          </a:rPr>
                          <m:t>𝑛𝑜𝑖𝑠𝑒</m:t>
                        </m:r>
                      </m:sub>
                    </m:sSub>
                  </m:oMath>
                </a14:m>
                <a:r>
                  <a:rPr lang="en-AU" sz="1800" dirty="0" smtClean="0"/>
                  <a:t> are measured directly (Watts), not decibels.</a:t>
                </a:r>
              </a:p>
              <a:p>
                <a:r>
                  <a:rPr lang="en-AU" sz="1800" dirty="0" smtClean="0"/>
                  <a:t>If signal power equals noise power, then SNR = 0 dB</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5496" y="1825625"/>
                <a:ext cx="10544626" cy="4002681"/>
              </a:xfrm>
              <a:blipFill rotWithShape="0">
                <a:blip r:embed="rId2"/>
                <a:stretch>
                  <a:fillRect l="-405" t="-1370" r="-809"/>
                </a:stretch>
              </a:blipFill>
            </p:spPr>
            <p:txBody>
              <a:bodyPr/>
              <a:lstStyle/>
              <a:p>
                <a:r>
                  <a:rPr lang="en-AU">
                    <a:noFill/>
                  </a:rPr>
                  <a:t> </a:t>
                </a:r>
              </a:p>
            </p:txBody>
          </p:sp>
        </mc:Fallback>
      </mc:AlternateContent>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23</a:t>
            </a:fld>
            <a:endParaRPr lang="en-AU"/>
          </a:p>
        </p:txBody>
      </p:sp>
      <mc:AlternateContent xmlns:mc="http://schemas.openxmlformats.org/markup-compatibility/2006">
        <mc:Choice xmlns:a14="http://schemas.microsoft.com/office/drawing/2010/main" Requires="a14">
          <p:sp>
            <p:nvSpPr>
              <p:cNvPr id="7" name="TextBox 6"/>
              <p:cNvSpPr txBox="1"/>
              <p:nvPr/>
            </p:nvSpPr>
            <p:spPr>
              <a:xfrm>
                <a:off x="4132871" y="3732948"/>
                <a:ext cx="2965812" cy="665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𝑆𝑁𝑅</m:t>
                      </m:r>
                      <m:d>
                        <m:dPr>
                          <m:ctrlPr>
                            <a:rPr lang="en-AU" i="1">
                              <a:latin typeface="Cambria Math" panose="02040503050406030204" pitchFamily="18" charset="0"/>
                            </a:rPr>
                          </m:ctrlPr>
                        </m:dPr>
                        <m:e>
                          <m:r>
                            <a:rPr lang="en-AU" i="1">
                              <a:latin typeface="Cambria Math" panose="02040503050406030204" pitchFamily="18" charset="0"/>
                            </a:rPr>
                            <m:t>𝑑𝐵</m:t>
                          </m:r>
                        </m:e>
                      </m:d>
                      <m:r>
                        <a:rPr lang="en-AU" i="1">
                          <a:latin typeface="Cambria Math" panose="02040503050406030204" pitchFamily="18" charset="0"/>
                        </a:rPr>
                        <m:t>=10</m:t>
                      </m:r>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m:rPr>
                                  <m:sty m:val="p"/>
                                </m:rPr>
                                <a:rPr lang="en-AU">
                                  <a:latin typeface="Cambria Math" panose="02040503050406030204" pitchFamily="18" charset="0"/>
                                </a:rPr>
                                <m:t>log</m:t>
                              </m:r>
                            </m:e>
                            <m:sub>
                              <m:r>
                                <a:rPr lang="en-AU" i="1">
                                  <a:latin typeface="Cambria Math" panose="02040503050406030204" pitchFamily="18" charset="0"/>
                                </a:rPr>
                                <m:t>10</m:t>
                              </m:r>
                            </m:sub>
                          </m:sSub>
                        </m:fName>
                        <m:e>
                          <m:f>
                            <m:fPr>
                              <m:ctrlPr>
                                <a:rPr lang="en-AU" i="1">
                                  <a:latin typeface="Cambria Math" panose="02040503050406030204" pitchFamily="18" charset="0"/>
                                </a:rPr>
                              </m:ctrlPr>
                            </m:fPr>
                            <m:num>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i="1">
                                      <a:latin typeface="Cambria Math" panose="02040503050406030204" pitchFamily="18" charset="0"/>
                                    </a:rPr>
                                    <m:t>𝑠𝑖𝑔𝑛𝑎𝑙</m:t>
                                  </m:r>
                                </m:sub>
                              </m:sSub>
                            </m:num>
                            <m:den>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i="1">
                                      <a:latin typeface="Cambria Math" panose="02040503050406030204" pitchFamily="18" charset="0"/>
                                    </a:rPr>
                                    <m:t>𝑛𝑜𝑖𝑠𝑒</m:t>
                                  </m:r>
                                </m:sub>
                              </m:sSub>
                            </m:den>
                          </m:f>
                        </m:e>
                      </m:func>
                    </m:oMath>
                  </m:oMathPara>
                </a14:m>
                <a:endParaRPr lang="en-AU" dirty="0"/>
              </a:p>
            </p:txBody>
          </p:sp>
        </mc:Choice>
        <mc:Fallback>
          <p:sp>
            <p:nvSpPr>
              <p:cNvPr id="7" name="TextBox 6"/>
              <p:cNvSpPr txBox="1">
                <a:spLocks noRot="1" noChangeAspect="1" noMove="1" noResize="1" noEditPoints="1" noAdjustHandles="1" noChangeArrowheads="1" noChangeShapeType="1" noTextEdit="1"/>
              </p:cNvSpPr>
              <p:nvPr/>
            </p:nvSpPr>
            <p:spPr>
              <a:xfrm>
                <a:off x="4132871" y="3732948"/>
                <a:ext cx="2965812" cy="665952"/>
              </a:xfrm>
              <a:prstGeom prst="rect">
                <a:avLst/>
              </a:prstGeom>
              <a:blipFill rotWithShape="0">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865960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Summary – Key Points</a:t>
            </a:r>
            <a:endParaRPr lang="en-AU" dirty="0"/>
          </a:p>
        </p:txBody>
      </p:sp>
      <p:sp>
        <p:nvSpPr>
          <p:cNvPr id="3" name="Content Placeholder 2"/>
          <p:cNvSpPr>
            <a:spLocks noGrp="1"/>
          </p:cNvSpPr>
          <p:nvPr>
            <p:ph idx="1"/>
          </p:nvPr>
        </p:nvSpPr>
        <p:spPr/>
        <p:txBody>
          <a:bodyPr>
            <a:normAutofit/>
          </a:bodyPr>
          <a:lstStyle/>
          <a:p>
            <a:r>
              <a:rPr lang="en-AU" dirty="0" smtClean="0"/>
              <a:t>Waveform equations, time and frequency. </a:t>
            </a:r>
          </a:p>
          <a:p>
            <a:r>
              <a:rPr lang="en-AU" dirty="0" smtClean="0"/>
              <a:t>Waveform operations </a:t>
            </a:r>
            <a:r>
              <a:rPr lang="en-AU" dirty="0"/>
              <a:t>such as averaging, </a:t>
            </a:r>
            <a:r>
              <a:rPr lang="en-AU" dirty="0" smtClean="0"/>
              <a:t>multiplication</a:t>
            </a:r>
            <a:r>
              <a:rPr lang="en-AU" dirty="0"/>
              <a:t>, and phase shifting, </a:t>
            </a:r>
            <a:r>
              <a:rPr lang="en-AU" dirty="0" smtClean="0"/>
              <a:t>and filtering. </a:t>
            </a:r>
          </a:p>
          <a:p>
            <a:r>
              <a:rPr lang="en-AU" dirty="0" smtClean="0"/>
              <a:t>One </a:t>
            </a:r>
            <a:r>
              <a:rPr lang="en-AU" dirty="0"/>
              <a:t>method of variable-frequency waveform generation: the Direct Digital Synthesizer. </a:t>
            </a:r>
          </a:p>
          <a:p>
            <a:r>
              <a:rPr lang="en-AU" dirty="0" smtClean="0"/>
              <a:t>The </a:t>
            </a:r>
            <a:r>
              <a:rPr lang="en-AU" dirty="0"/>
              <a:t>significance of power transfer, impedance matching, and noise in telecommunications system design</a:t>
            </a:r>
            <a:r>
              <a:rPr lang="en-AU" dirty="0" smtClean="0"/>
              <a:t>.</a:t>
            </a:r>
            <a:endParaRPr lang="en-AU" dirty="0"/>
          </a:p>
        </p:txBody>
      </p:sp>
      <p:sp>
        <p:nvSpPr>
          <p:cNvPr id="4" name="Footer Placeholder 3"/>
          <p:cNvSpPr>
            <a:spLocks noGrp="1"/>
          </p:cNvSpPr>
          <p:nvPr>
            <p:ph type="ftr" sz="quarter" idx="11"/>
          </p:nvPr>
        </p:nvSpPr>
        <p:spPr/>
        <p:txBody>
          <a:bodyPr/>
          <a:lstStyle/>
          <a:p>
            <a:r>
              <a:rPr lang="en-AU" smtClean="0"/>
              <a:t>© John Wiley &amp; Sons 2018</a:t>
            </a:r>
            <a:endParaRPr lang="en-AU"/>
          </a:p>
        </p:txBody>
      </p:sp>
      <p:sp>
        <p:nvSpPr>
          <p:cNvPr id="5" name="Slide Number Placeholder 4"/>
          <p:cNvSpPr>
            <a:spLocks noGrp="1"/>
          </p:cNvSpPr>
          <p:nvPr>
            <p:ph type="sldNum" sz="quarter" idx="12"/>
          </p:nvPr>
        </p:nvSpPr>
        <p:spPr/>
        <p:txBody>
          <a:bodyPr/>
          <a:lstStyle/>
          <a:p>
            <a:fld id="{6A0314D8-CB76-4A8C-AAA5-E62D4360B50F}" type="slidenum">
              <a:rPr lang="en-AU" smtClean="0"/>
              <a:t>24</a:t>
            </a:fld>
            <a:endParaRPr lang="en-AU"/>
          </a:p>
        </p:txBody>
      </p:sp>
    </p:spTree>
    <p:extLst>
      <p:ext uri="{BB962C8B-B14F-4D97-AF65-F5344CB8AC3E}">
        <p14:creationId xmlns:p14="http://schemas.microsoft.com/office/powerpoint/2010/main" val="2327426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i="1" dirty="0"/>
              <a:t>Communication Systems Principles using MATLAB® </a:t>
            </a:r>
            <a:r>
              <a:rPr lang="en-AU" i="1" dirty="0" smtClean="0"/>
              <a:t> </a:t>
            </a:r>
            <a:br>
              <a:rPr lang="en-AU" i="1" dirty="0" smtClean="0"/>
            </a:br>
            <a:r>
              <a:rPr lang="en-AU" dirty="0" smtClean="0"/>
              <a:t>How to approach the book</a:t>
            </a:r>
            <a:endParaRPr lang="en-AU" dirty="0"/>
          </a:p>
        </p:txBody>
      </p:sp>
      <p:sp>
        <p:nvSpPr>
          <p:cNvPr id="3" name="Content Placeholder 2"/>
          <p:cNvSpPr>
            <a:spLocks noGrp="1"/>
          </p:cNvSpPr>
          <p:nvPr>
            <p:ph idx="1"/>
          </p:nvPr>
        </p:nvSpPr>
        <p:spPr/>
        <p:txBody>
          <a:bodyPr/>
          <a:lstStyle/>
          <a:p>
            <a:r>
              <a:rPr lang="en-AU" dirty="0" smtClean="0"/>
              <a:t>Technical principles described. Mathematical derivations where needed.</a:t>
            </a:r>
          </a:p>
          <a:p>
            <a:r>
              <a:rPr lang="en-AU" dirty="0" smtClean="0"/>
              <a:t>MATLAB® code given. You should always try it! </a:t>
            </a:r>
          </a:p>
          <a:p>
            <a:r>
              <a:rPr lang="en-AU" dirty="0" smtClean="0"/>
              <a:t>End of chapter problems are important as review questions and to ensure you’ve learned the principles. Some are descriptive, some are mathematical, some require writing your own MATLAB code or modifying that given in the chapter. </a:t>
            </a:r>
          </a:p>
          <a:p>
            <a:endParaRPr lang="en-AU" dirty="0" smtClean="0"/>
          </a:p>
          <a:p>
            <a:endParaRPr lang="en-AU" dirty="0"/>
          </a:p>
        </p:txBody>
      </p:sp>
      <p:sp>
        <p:nvSpPr>
          <p:cNvPr id="4" name="Footer Placeholder 3"/>
          <p:cNvSpPr>
            <a:spLocks noGrp="1"/>
          </p:cNvSpPr>
          <p:nvPr>
            <p:ph type="ftr" sz="quarter" idx="11"/>
          </p:nvPr>
        </p:nvSpPr>
        <p:spPr/>
        <p:txBody>
          <a:bodyPr/>
          <a:lstStyle/>
          <a:p>
            <a:r>
              <a:rPr lang="en-AU" smtClean="0"/>
              <a:t>© John Wiley &amp; Sons 2018</a:t>
            </a:r>
            <a:endParaRPr lang="en-AU"/>
          </a:p>
        </p:txBody>
      </p:sp>
      <p:sp>
        <p:nvSpPr>
          <p:cNvPr id="5" name="Slide Number Placeholder 4"/>
          <p:cNvSpPr>
            <a:spLocks noGrp="1"/>
          </p:cNvSpPr>
          <p:nvPr>
            <p:ph type="sldNum" sz="quarter" idx="12"/>
          </p:nvPr>
        </p:nvSpPr>
        <p:spPr/>
        <p:txBody>
          <a:bodyPr/>
          <a:lstStyle/>
          <a:p>
            <a:fld id="{6A0314D8-CB76-4A8C-AAA5-E62D4360B50F}" type="slidenum">
              <a:rPr lang="en-AU" smtClean="0"/>
              <a:t>3</a:t>
            </a:fld>
            <a:endParaRPr lang="en-AU"/>
          </a:p>
        </p:txBody>
      </p:sp>
    </p:spTree>
    <p:extLst>
      <p:ext uri="{BB962C8B-B14F-4D97-AF65-F5344CB8AC3E}">
        <p14:creationId xmlns:p14="http://schemas.microsoft.com/office/powerpoint/2010/main" val="2947752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Aims</a:t>
            </a:r>
            <a:endParaRPr lang="en-AU" dirty="0"/>
          </a:p>
        </p:txBody>
      </p:sp>
      <p:sp>
        <p:nvSpPr>
          <p:cNvPr id="3" name="Content Placeholder 2"/>
          <p:cNvSpPr>
            <a:spLocks noGrp="1"/>
          </p:cNvSpPr>
          <p:nvPr>
            <p:ph idx="1"/>
          </p:nvPr>
        </p:nvSpPr>
        <p:spPr/>
        <p:txBody>
          <a:bodyPr/>
          <a:lstStyle/>
          <a:p>
            <a:r>
              <a:rPr lang="en-AU" dirty="0" smtClean="0"/>
              <a:t>Apply </a:t>
            </a:r>
            <a:r>
              <a:rPr lang="en-AU" dirty="0"/>
              <a:t>mathematical principles to waveforms</a:t>
            </a:r>
            <a:r>
              <a:rPr lang="en-AU" dirty="0" smtClean="0"/>
              <a:t>.</a:t>
            </a:r>
          </a:p>
          <a:p>
            <a:r>
              <a:rPr lang="en-AU" dirty="0"/>
              <a:t>Introduce </a:t>
            </a:r>
            <a:r>
              <a:rPr lang="en-AU" dirty="0" smtClean="0"/>
              <a:t>terms </a:t>
            </a:r>
            <a:r>
              <a:rPr lang="en-AU" dirty="0"/>
              <a:t>and definitions used in telecommunications</a:t>
            </a:r>
            <a:r>
              <a:rPr lang="en-AU" dirty="0" smtClean="0"/>
              <a:t>,            </a:t>
            </a:r>
            <a:r>
              <a:rPr lang="en-AU" dirty="0"/>
              <a:t>such as root-mean-square </a:t>
            </a:r>
            <a:r>
              <a:rPr lang="en-AU" dirty="0" smtClean="0"/>
              <a:t>(RMS) for </a:t>
            </a:r>
            <a:r>
              <a:rPr lang="en-AU" dirty="0"/>
              <a:t>voltage measurements and decibels </a:t>
            </a:r>
            <a:r>
              <a:rPr lang="en-AU" dirty="0" smtClean="0"/>
              <a:t>(dB, </a:t>
            </a:r>
            <a:r>
              <a:rPr lang="en-AU" dirty="0" err="1" smtClean="0"/>
              <a:t>dBm</a:t>
            </a:r>
            <a:r>
              <a:rPr lang="en-AU" dirty="0" smtClean="0"/>
              <a:t>) for </a:t>
            </a:r>
            <a:r>
              <a:rPr lang="en-AU" dirty="0"/>
              <a:t>power</a:t>
            </a:r>
            <a:r>
              <a:rPr lang="en-AU" dirty="0" smtClean="0"/>
              <a:t>.</a:t>
            </a:r>
          </a:p>
          <a:p>
            <a:r>
              <a:rPr lang="en-AU" dirty="0" smtClean="0"/>
              <a:t>Frequency domain and filters for telecommunications. </a:t>
            </a:r>
          </a:p>
          <a:p>
            <a:r>
              <a:rPr lang="en-AU" dirty="0" smtClean="0"/>
              <a:t>Telecommunication system building blocks. </a:t>
            </a:r>
          </a:p>
          <a:p>
            <a:r>
              <a:rPr lang="en-AU" dirty="0" smtClean="0"/>
              <a:t>Loads, impedance, power and noise. </a:t>
            </a:r>
            <a:endParaRPr lang="en-AU" dirty="0"/>
          </a:p>
        </p:txBody>
      </p:sp>
      <p:sp>
        <p:nvSpPr>
          <p:cNvPr id="4" name="Footer Placeholder 3"/>
          <p:cNvSpPr>
            <a:spLocks noGrp="1"/>
          </p:cNvSpPr>
          <p:nvPr>
            <p:ph type="ftr" sz="quarter" idx="11"/>
          </p:nvPr>
        </p:nvSpPr>
        <p:spPr/>
        <p:txBody>
          <a:bodyPr/>
          <a:lstStyle/>
          <a:p>
            <a:r>
              <a:rPr lang="en-AU" smtClean="0"/>
              <a:t>© John Wiley &amp; Sons 2018</a:t>
            </a:r>
            <a:endParaRPr lang="en-AU"/>
          </a:p>
        </p:txBody>
      </p:sp>
      <p:sp>
        <p:nvSpPr>
          <p:cNvPr id="5" name="Slide Number Placeholder 4"/>
          <p:cNvSpPr>
            <a:spLocks noGrp="1"/>
          </p:cNvSpPr>
          <p:nvPr>
            <p:ph type="sldNum" sz="quarter" idx="12"/>
          </p:nvPr>
        </p:nvSpPr>
        <p:spPr/>
        <p:txBody>
          <a:bodyPr/>
          <a:lstStyle/>
          <a:p>
            <a:fld id="{6A0314D8-CB76-4A8C-AAA5-E62D4360B50F}" type="slidenum">
              <a:rPr lang="en-AU" smtClean="0"/>
              <a:t>4</a:t>
            </a:fld>
            <a:endParaRPr lang="en-AU"/>
          </a:p>
        </p:txBody>
      </p:sp>
    </p:spTree>
    <p:extLst>
      <p:ext uri="{BB962C8B-B14F-4D97-AF65-F5344CB8AC3E}">
        <p14:creationId xmlns:p14="http://schemas.microsoft.com/office/powerpoint/2010/main" val="2701723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7"/>
            <a:ext cx="10515600" cy="1325563"/>
          </a:xfrm>
        </p:spPr>
        <p:txBody>
          <a:bodyPr/>
          <a:lstStyle/>
          <a:p>
            <a:r>
              <a:rPr lang="en-AU" dirty="0" smtClean="0"/>
              <a:t>Mathematical Conventions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smtClean="0"/>
                  <a:t>Simple scalar: math-italic  </a:t>
                </a:r>
                <a14:m>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 </m:t>
                    </m:r>
                    <m:r>
                      <a:rPr lang="en-AU" b="0" i="1" smtClean="0">
                        <a:latin typeface="Cambria Math" panose="02040503050406030204" pitchFamily="18" charset="0"/>
                      </a:rPr>
                      <m:t>𝑦</m:t>
                    </m:r>
                    <m:r>
                      <a:rPr lang="en-AU" b="0" i="1" smtClean="0">
                        <a:latin typeface="Cambria Math" panose="02040503050406030204" pitchFamily="18" charset="0"/>
                      </a:rPr>
                      <m:t>, </m:t>
                    </m:r>
                    <m:r>
                      <a:rPr lang="en-AU" b="0" i="1" smtClean="0">
                        <a:latin typeface="Cambria Math" panose="02040503050406030204" pitchFamily="18" charset="0"/>
                      </a:rPr>
                      <m:t>𝑧</m:t>
                    </m:r>
                  </m:oMath>
                </a14:m>
                <a:endParaRPr lang="en-AU" dirty="0" smtClean="0"/>
              </a:p>
              <a:p>
                <a:r>
                  <a:rPr lang="en-AU" dirty="0" smtClean="0"/>
                  <a:t>Constants: upper case </a:t>
                </a:r>
                <a14:m>
                  <m:oMath xmlns:m="http://schemas.openxmlformats.org/officeDocument/2006/math">
                    <m:r>
                      <a:rPr lang="en-AU" b="0" i="1" smtClean="0">
                        <a:latin typeface="Cambria Math" panose="02040503050406030204" pitchFamily="18" charset="0"/>
                      </a:rPr>
                      <m:t>𝑁</m:t>
                    </m:r>
                    <m:r>
                      <a:rPr lang="en-AU" b="0" i="1" smtClean="0">
                        <a:latin typeface="Cambria Math" panose="02040503050406030204" pitchFamily="18" charset="0"/>
                      </a:rPr>
                      <m:t>, </m:t>
                    </m:r>
                    <m:r>
                      <a:rPr lang="en-AU" b="0" i="1" smtClean="0">
                        <a:latin typeface="Cambria Math" panose="02040503050406030204" pitchFamily="18" charset="0"/>
                      </a:rPr>
                      <m:t>𝑀</m:t>
                    </m:r>
                  </m:oMath>
                </a14:m>
                <a:endParaRPr lang="en-AU" dirty="0" smtClean="0"/>
              </a:p>
              <a:p>
                <a:r>
                  <a:rPr lang="en-AU" dirty="0" smtClean="0"/>
                  <a:t>A column vector: bold font, lower case </a:t>
                </a:r>
                <a14:m>
                  <m:oMath xmlns:m="http://schemas.openxmlformats.org/officeDocument/2006/math">
                    <m:r>
                      <a:rPr lang="en-AU" b="1" i="1" smtClean="0">
                        <a:latin typeface="Cambria Math" panose="02040503050406030204" pitchFamily="18" charset="0"/>
                      </a:rPr>
                      <m:t>𝒖</m:t>
                    </m:r>
                    <m:r>
                      <a:rPr lang="en-AU" b="1" i="1" smtClean="0">
                        <a:latin typeface="Cambria Math" panose="02040503050406030204" pitchFamily="18" charset="0"/>
                      </a:rPr>
                      <m:t>, </m:t>
                    </m:r>
                    <m:r>
                      <a:rPr lang="en-AU" b="1" i="1" smtClean="0">
                        <a:latin typeface="Cambria Math" panose="02040503050406030204" pitchFamily="18" charset="0"/>
                      </a:rPr>
                      <m:t>𝒗</m:t>
                    </m:r>
                  </m:oMath>
                </a14:m>
                <a:endParaRPr lang="en-AU" b="1" dirty="0" smtClean="0"/>
              </a:p>
              <a:p>
                <a:r>
                  <a:rPr lang="en-AU" dirty="0" smtClean="0"/>
                  <a:t>A matrix: bold font, upper case </a:t>
                </a:r>
                <a14:m>
                  <m:oMath xmlns:m="http://schemas.openxmlformats.org/officeDocument/2006/math">
                    <m:r>
                      <a:rPr lang="en-AU" b="1" i="1" smtClean="0">
                        <a:latin typeface="Cambria Math" panose="02040503050406030204" pitchFamily="18" charset="0"/>
                      </a:rPr>
                      <m:t>𝑿</m:t>
                    </m:r>
                    <m:r>
                      <a:rPr lang="en-AU" b="1" i="1" smtClean="0">
                        <a:latin typeface="Cambria Math" panose="02040503050406030204" pitchFamily="18" charset="0"/>
                      </a:rPr>
                      <m:t>, </m:t>
                    </m:r>
                    <m:r>
                      <a:rPr lang="en-AU" b="1" i="1" smtClean="0">
                        <a:latin typeface="Cambria Math" panose="02040503050406030204" pitchFamily="18" charset="0"/>
                      </a:rPr>
                      <m:t>𝒀</m:t>
                    </m:r>
                  </m:oMath>
                </a14:m>
                <a:endParaRPr lang="en-AU" b="1" dirty="0" smtClean="0"/>
              </a:p>
              <a:p>
                <a:endParaRPr lang="en-AU" b="1" dirty="0" smtClean="0"/>
              </a:p>
              <a:p>
                <a:endParaRPr lang="en-AU" b="1" dirty="0" smtClean="0"/>
              </a:p>
              <a:p>
                <a:endParaRPr lang="en-AU" b="1" dirty="0" smtClean="0"/>
              </a:p>
              <a:p>
                <a:pPr marL="0" indent="0">
                  <a:buNone/>
                </a:pPr>
                <a:endParaRPr lang="en-AU" dirty="0"/>
              </a:p>
              <a:p>
                <a:pPr marL="0" indent="0">
                  <a:buNone/>
                </a:pPr>
                <a:endParaRPr lang="en-AU" dirty="0" smtClean="0"/>
              </a:p>
              <a:p>
                <a:endParaRPr lang="en-AU" dirty="0" smtClean="0"/>
              </a:p>
              <a:p>
                <a:endParaRPr lang="en-AU" dirty="0" smtClean="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smtClean="0"/>
              <a:t>© John Wiley &amp; Sons 2018</a:t>
            </a:r>
            <a:endParaRPr lang="en-AU"/>
          </a:p>
        </p:txBody>
      </p:sp>
      <p:sp>
        <p:nvSpPr>
          <p:cNvPr id="5" name="Slide Number Placeholder 4"/>
          <p:cNvSpPr>
            <a:spLocks noGrp="1"/>
          </p:cNvSpPr>
          <p:nvPr>
            <p:ph type="sldNum" sz="quarter" idx="12"/>
          </p:nvPr>
        </p:nvSpPr>
        <p:spPr/>
        <p:txBody>
          <a:bodyPr/>
          <a:lstStyle/>
          <a:p>
            <a:fld id="{6A0314D8-CB76-4A8C-AAA5-E62D4360B50F}" type="slidenum">
              <a:rPr lang="en-AU" smtClean="0"/>
              <a:t>5</a:t>
            </a:fld>
            <a:endParaRPr lang="en-AU"/>
          </a:p>
        </p:txBody>
      </p:sp>
    </p:spTree>
    <p:extLst>
      <p:ext uri="{BB962C8B-B14F-4D97-AF65-F5344CB8AC3E}">
        <p14:creationId xmlns:p14="http://schemas.microsoft.com/office/powerpoint/2010/main" val="2665779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7"/>
            <a:ext cx="10515600" cy="1325563"/>
          </a:xfrm>
        </p:spPr>
        <p:txBody>
          <a:bodyPr/>
          <a:lstStyle/>
          <a:p>
            <a:r>
              <a:rPr lang="en-AU" dirty="0" smtClean="0"/>
              <a:t>Code Conventions</a:t>
            </a:r>
            <a:endParaRPr lang="en-AU" dirty="0"/>
          </a:p>
        </p:txBody>
      </p:sp>
      <p:sp>
        <p:nvSpPr>
          <p:cNvPr id="3" name="Content Placeholder 2"/>
          <p:cNvSpPr>
            <a:spLocks noGrp="1"/>
          </p:cNvSpPr>
          <p:nvPr>
            <p:ph idx="1"/>
          </p:nvPr>
        </p:nvSpPr>
        <p:spPr>
          <a:xfrm>
            <a:off x="865496" y="1825625"/>
            <a:ext cx="9526859" cy="1790504"/>
          </a:xfrm>
        </p:spPr>
        <p:txBody>
          <a:bodyPr>
            <a:noAutofit/>
          </a:bodyPr>
          <a:lstStyle/>
          <a:p>
            <a:r>
              <a:rPr lang="en-AU" sz="1800" dirty="0" smtClean="0"/>
              <a:t>Type at command prompt.</a:t>
            </a:r>
          </a:p>
          <a:p>
            <a:r>
              <a:rPr lang="en-AU" sz="1800" dirty="0" smtClean="0"/>
              <a:t>The variable </a:t>
            </a:r>
            <a:r>
              <a:rPr lang="en-AU" sz="1800" b="1" dirty="0" err="1" smtClean="0">
                <a:latin typeface="Courier New" panose="02070309020205020404" pitchFamily="49" charset="0"/>
                <a:cs typeface="Courier New" panose="02070309020205020404" pitchFamily="49" charset="0"/>
              </a:rPr>
              <a:t>ans</a:t>
            </a:r>
            <a:r>
              <a:rPr lang="en-AU" sz="1800" dirty="0" smtClean="0"/>
              <a:t> shows the computation results.</a:t>
            </a:r>
          </a:p>
          <a:p>
            <a:r>
              <a:rPr lang="en-AU" sz="1800" dirty="0" smtClean="0"/>
              <a:t>Plotting can be done this way: try </a:t>
            </a:r>
            <a:r>
              <a:rPr lang="en-AU" sz="1800" b="1" dirty="0" smtClean="0">
                <a:latin typeface="Courier New" panose="02070309020205020404" pitchFamily="49" charset="0"/>
                <a:cs typeface="Courier New" panose="02070309020205020404" pitchFamily="49" charset="0"/>
              </a:rPr>
              <a:t>peaks</a:t>
            </a:r>
            <a:r>
              <a:rPr lang="en-AU" sz="1800" dirty="0" smtClean="0"/>
              <a:t> to show a 3D function.</a:t>
            </a:r>
          </a:p>
          <a:p>
            <a:r>
              <a:rPr lang="en-AU" sz="1800" dirty="0" smtClean="0"/>
              <a:t>A random matrix and its inverse:</a:t>
            </a:r>
          </a:p>
          <a:p>
            <a:r>
              <a:rPr lang="en-AU" sz="1800" dirty="0" smtClean="0"/>
              <a:t>Note &gt;&gt; prompt of MATLAB command line. </a:t>
            </a:r>
            <a:endParaRPr lang="en-AU" sz="1800" dirty="0"/>
          </a:p>
        </p:txBody>
      </p:sp>
      <p:sp>
        <p:nvSpPr>
          <p:cNvPr id="4" name="Rectangle 3"/>
          <p:cNvSpPr/>
          <p:nvPr/>
        </p:nvSpPr>
        <p:spPr>
          <a:xfrm>
            <a:off x="1347505" y="3616129"/>
            <a:ext cx="4775791" cy="2862322"/>
          </a:xfrm>
          <a:prstGeom prst="rect">
            <a:avLst/>
          </a:prstGeom>
        </p:spPr>
        <p:txBody>
          <a:bodyPr wrap="square">
            <a:spAutoFit/>
          </a:bodyPr>
          <a:lstStyle/>
          <a:p>
            <a:r>
              <a:rPr lang="en-AU" sz="2000" dirty="0">
                <a:solidFill>
                  <a:srgbClr val="000000"/>
                </a:solidFill>
              </a:rPr>
              <a:t>m = rand(2,2)</a:t>
            </a:r>
          </a:p>
          <a:p>
            <a:r>
              <a:rPr lang="en-AU" sz="2000" dirty="0">
                <a:solidFill>
                  <a:srgbClr val="000000"/>
                </a:solidFill>
              </a:rPr>
              <a:t>m =</a:t>
            </a:r>
          </a:p>
          <a:p>
            <a:r>
              <a:rPr lang="en-AU" sz="2000" dirty="0">
                <a:solidFill>
                  <a:srgbClr val="000000"/>
                </a:solidFill>
              </a:rPr>
              <a:t>    0.1576    0.9572</a:t>
            </a:r>
          </a:p>
          <a:p>
            <a:r>
              <a:rPr lang="en-AU" sz="2000" dirty="0">
                <a:solidFill>
                  <a:srgbClr val="000000"/>
                </a:solidFill>
              </a:rPr>
              <a:t>    0.9706    0.4854</a:t>
            </a:r>
          </a:p>
          <a:p>
            <a:r>
              <a:rPr lang="en-AU" sz="2000" dirty="0">
                <a:solidFill>
                  <a:srgbClr val="000000"/>
                </a:solidFill>
              </a:rPr>
              <a:t> </a:t>
            </a:r>
            <a:r>
              <a:rPr lang="en-AU" sz="2000" dirty="0" err="1" smtClean="0">
                <a:solidFill>
                  <a:srgbClr val="000000"/>
                </a:solidFill>
              </a:rPr>
              <a:t>inv</a:t>
            </a:r>
            <a:r>
              <a:rPr lang="en-AU" sz="2000" dirty="0" smtClean="0">
                <a:solidFill>
                  <a:srgbClr val="000000"/>
                </a:solidFill>
              </a:rPr>
              <a:t>(m</a:t>
            </a:r>
            <a:r>
              <a:rPr lang="en-AU" sz="2000" dirty="0">
                <a:solidFill>
                  <a:srgbClr val="000000"/>
                </a:solidFill>
              </a:rPr>
              <a:t>)</a:t>
            </a:r>
          </a:p>
          <a:p>
            <a:r>
              <a:rPr lang="en-AU" sz="2000" dirty="0" err="1">
                <a:solidFill>
                  <a:srgbClr val="000000"/>
                </a:solidFill>
              </a:rPr>
              <a:t>ans</a:t>
            </a:r>
            <a:r>
              <a:rPr lang="en-AU" sz="2000" dirty="0">
                <a:solidFill>
                  <a:srgbClr val="000000"/>
                </a:solidFill>
              </a:rPr>
              <a:t> =</a:t>
            </a:r>
          </a:p>
          <a:p>
            <a:r>
              <a:rPr lang="en-AU" sz="2000" dirty="0">
                <a:solidFill>
                  <a:srgbClr val="000000"/>
                </a:solidFill>
              </a:rPr>
              <a:t> </a:t>
            </a:r>
          </a:p>
          <a:p>
            <a:r>
              <a:rPr lang="en-AU" sz="2000" dirty="0">
                <a:solidFill>
                  <a:srgbClr val="000000"/>
                </a:solidFill>
              </a:rPr>
              <a:t>   -0.5693    1.1228</a:t>
            </a:r>
          </a:p>
          <a:p>
            <a:r>
              <a:rPr lang="en-AU" sz="2000" dirty="0">
                <a:solidFill>
                  <a:srgbClr val="000000"/>
                </a:solidFill>
              </a:rPr>
              <a:t>    1.1385   -0.1849</a:t>
            </a:r>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6</a:t>
            </a:fld>
            <a:endParaRPr lang="en-AU"/>
          </a:p>
        </p:txBody>
      </p:sp>
    </p:spTree>
    <p:extLst>
      <p:ext uri="{BB962C8B-B14F-4D97-AF65-F5344CB8AC3E}">
        <p14:creationId xmlns:p14="http://schemas.microsoft.com/office/powerpoint/2010/main" val="150878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7"/>
            <a:ext cx="10515600" cy="1325563"/>
          </a:xfrm>
        </p:spPr>
        <p:txBody>
          <a:bodyPr/>
          <a:lstStyle/>
          <a:p>
            <a:r>
              <a:rPr lang="en-AU" dirty="0" smtClean="0"/>
              <a:t>Code Conventions</a:t>
            </a:r>
            <a:endParaRPr lang="en-AU" dirty="0"/>
          </a:p>
        </p:txBody>
      </p:sp>
      <p:sp>
        <p:nvSpPr>
          <p:cNvPr id="3" name="Content Placeholder 2"/>
          <p:cNvSpPr>
            <a:spLocks noGrp="1"/>
          </p:cNvSpPr>
          <p:nvPr>
            <p:ph idx="1"/>
          </p:nvPr>
        </p:nvSpPr>
        <p:spPr>
          <a:xfrm>
            <a:off x="838200" y="1825625"/>
            <a:ext cx="5546697" cy="3469944"/>
          </a:xfrm>
        </p:spPr>
        <p:txBody>
          <a:bodyPr>
            <a:normAutofit/>
          </a:bodyPr>
          <a:lstStyle/>
          <a:p>
            <a:r>
              <a:rPr lang="en-AU" sz="2400" dirty="0" smtClean="0"/>
              <a:t>Type on command line, or put </a:t>
            </a:r>
            <a:br>
              <a:rPr lang="en-AU" sz="2400" dirty="0" smtClean="0"/>
            </a:br>
            <a:r>
              <a:rPr lang="en-AU" sz="2400" dirty="0" smtClean="0"/>
              <a:t>in a .m file, for example “</a:t>
            </a:r>
            <a:r>
              <a:rPr lang="en-AU" sz="2400" b="1" dirty="0" err="1" smtClean="0">
                <a:cs typeface="Courier New" panose="02070309020205020404" pitchFamily="49" charset="0"/>
              </a:rPr>
              <a:t>mycode.m</a:t>
            </a:r>
            <a:r>
              <a:rPr lang="en-AU" sz="2400" dirty="0" smtClean="0"/>
              <a:t>”</a:t>
            </a:r>
          </a:p>
          <a:p>
            <a:r>
              <a:rPr lang="en-AU" sz="2400" dirty="0" smtClean="0"/>
              <a:t>Click </a:t>
            </a:r>
            <a:r>
              <a:rPr lang="en-AU" sz="2400" i="1" dirty="0" smtClean="0"/>
              <a:t>run</a:t>
            </a:r>
            <a:r>
              <a:rPr lang="en-AU" sz="2400" dirty="0" smtClean="0"/>
              <a:t>, or type </a:t>
            </a:r>
            <a:r>
              <a:rPr lang="en-AU" sz="2400" dirty="0" err="1" smtClean="0">
                <a:cs typeface="Courier New" panose="02070309020205020404" pitchFamily="49" charset="0"/>
              </a:rPr>
              <a:t>mycode</a:t>
            </a:r>
            <a:r>
              <a:rPr lang="en-AU" sz="2400" dirty="0" smtClean="0"/>
              <a:t> at the </a:t>
            </a:r>
            <a:br>
              <a:rPr lang="en-AU" sz="2400" dirty="0" smtClean="0"/>
            </a:br>
            <a:r>
              <a:rPr lang="en-AU" sz="2400" dirty="0" smtClean="0"/>
              <a:t>command prompt. </a:t>
            </a:r>
            <a:br>
              <a:rPr lang="en-AU" sz="2400" dirty="0" smtClean="0"/>
            </a:br>
            <a:r>
              <a:rPr lang="en-AU" sz="2400" dirty="0" smtClean="0"/>
              <a:t>File should be in current folder (directory).</a:t>
            </a:r>
          </a:p>
          <a:p>
            <a:r>
              <a:rPr lang="en-AU" sz="2400" dirty="0"/>
              <a:t>Anything without a semicolon ; </a:t>
            </a:r>
            <a:r>
              <a:rPr lang="en-AU" sz="2400" dirty="0" smtClean="0"/>
              <a:t/>
            </a:r>
            <a:br>
              <a:rPr lang="en-AU" sz="2400" dirty="0" smtClean="0"/>
            </a:br>
            <a:r>
              <a:rPr lang="en-AU" sz="2400" dirty="0" smtClean="0"/>
              <a:t>is </a:t>
            </a:r>
            <a:r>
              <a:rPr lang="en-AU" sz="2400" dirty="0"/>
              <a:t>printed in the command window. </a:t>
            </a:r>
          </a:p>
          <a:p>
            <a:r>
              <a:rPr lang="en-AU" sz="2400" dirty="0" smtClean="0"/>
              <a:t>Help on a topic: for example, </a:t>
            </a:r>
            <a:r>
              <a:rPr lang="en-AU" sz="2400" b="1" dirty="0" smtClean="0">
                <a:cs typeface="Courier New" panose="02070309020205020404" pitchFamily="49" charset="0"/>
              </a:rPr>
              <a:t>help zeros</a:t>
            </a:r>
          </a:p>
        </p:txBody>
      </p:sp>
      <p:sp>
        <p:nvSpPr>
          <p:cNvPr id="4" name="Rectangle 3"/>
          <p:cNvSpPr/>
          <p:nvPr/>
        </p:nvSpPr>
        <p:spPr>
          <a:xfrm>
            <a:off x="6585097" y="1001038"/>
            <a:ext cx="4997303" cy="5355312"/>
          </a:xfrm>
          <a:prstGeom prst="rect">
            <a:avLst/>
          </a:prstGeom>
        </p:spPr>
        <p:txBody>
          <a:bodyPr wrap="square">
            <a:spAutoFit/>
          </a:bodyPr>
          <a:lstStyle/>
          <a:p>
            <a:r>
              <a:rPr lang="en-AU" dirty="0" smtClean="0">
                <a:solidFill>
                  <a:srgbClr val="228B22"/>
                </a:solidFill>
              </a:rPr>
              <a:t>% </a:t>
            </a:r>
            <a:r>
              <a:rPr lang="en-AU" dirty="0">
                <a:solidFill>
                  <a:srgbClr val="228B22"/>
                </a:solidFill>
              </a:rPr>
              <a:t>clear all variables </a:t>
            </a:r>
          </a:p>
          <a:p>
            <a:r>
              <a:rPr lang="en-AU" dirty="0">
                <a:solidFill>
                  <a:srgbClr val="000000"/>
                </a:solidFill>
              </a:rPr>
              <a:t>clear </a:t>
            </a:r>
            <a:r>
              <a:rPr lang="en-AU" dirty="0">
                <a:solidFill>
                  <a:srgbClr val="A020F0"/>
                </a:solidFill>
              </a:rPr>
              <a:t>all</a:t>
            </a:r>
          </a:p>
          <a:p>
            <a:r>
              <a:rPr lang="en-AU" dirty="0">
                <a:solidFill>
                  <a:srgbClr val="A020F0"/>
                </a:solidFill>
              </a:rPr>
              <a:t> </a:t>
            </a:r>
          </a:p>
          <a:p>
            <a:r>
              <a:rPr lang="en-AU" dirty="0">
                <a:solidFill>
                  <a:srgbClr val="228B22"/>
                </a:solidFill>
              </a:rPr>
              <a:t>% close any open figure windows (plots/graphs)</a:t>
            </a:r>
          </a:p>
          <a:p>
            <a:r>
              <a:rPr lang="en-AU" dirty="0">
                <a:solidFill>
                  <a:srgbClr val="000000"/>
                </a:solidFill>
              </a:rPr>
              <a:t>close </a:t>
            </a:r>
            <a:r>
              <a:rPr lang="en-AU" dirty="0">
                <a:solidFill>
                  <a:srgbClr val="A020F0"/>
                </a:solidFill>
              </a:rPr>
              <a:t>all</a:t>
            </a:r>
          </a:p>
          <a:p>
            <a:endParaRPr lang="en-AU" dirty="0">
              <a:solidFill>
                <a:srgbClr val="A020F0"/>
              </a:solidFill>
            </a:endParaRPr>
          </a:p>
          <a:p>
            <a:r>
              <a:rPr lang="en-AU" dirty="0">
                <a:solidFill>
                  <a:srgbClr val="000000"/>
                </a:solidFill>
              </a:rPr>
              <a:t>N = 3;</a:t>
            </a:r>
          </a:p>
          <a:p>
            <a:r>
              <a:rPr lang="en-AU" dirty="0">
                <a:solidFill>
                  <a:srgbClr val="000000"/>
                </a:solidFill>
              </a:rPr>
              <a:t>d = zeros(2*N+1, 1);</a:t>
            </a:r>
          </a:p>
          <a:p>
            <a:r>
              <a:rPr lang="en-AU" dirty="0">
                <a:solidFill>
                  <a:srgbClr val="000000"/>
                </a:solidFill>
              </a:rPr>
              <a:t>d(2*N+1) = 1;</a:t>
            </a:r>
          </a:p>
          <a:p>
            <a:r>
              <a:rPr lang="en-AU" dirty="0">
                <a:solidFill>
                  <a:srgbClr val="000000"/>
                </a:solidFill>
              </a:rPr>
              <a:t>d(1) = (1/j)^(2*N)</a:t>
            </a:r>
          </a:p>
          <a:p>
            <a:r>
              <a:rPr lang="en-AU" dirty="0">
                <a:solidFill>
                  <a:srgbClr val="000000"/>
                </a:solidFill>
              </a:rPr>
              <a:t> </a:t>
            </a:r>
          </a:p>
          <a:p>
            <a:r>
              <a:rPr lang="en-AU" dirty="0">
                <a:solidFill>
                  <a:srgbClr val="000000"/>
                </a:solidFill>
              </a:rPr>
              <a:t>d </a:t>
            </a:r>
            <a:r>
              <a:rPr lang="en-AU" dirty="0" smtClean="0">
                <a:solidFill>
                  <a:srgbClr val="000000"/>
                </a:solidFill>
              </a:rPr>
              <a:t>= </a:t>
            </a:r>
            <a:endParaRPr lang="en-AU" dirty="0">
              <a:solidFill>
                <a:srgbClr val="000000"/>
              </a:solidFill>
            </a:endParaRPr>
          </a:p>
          <a:p>
            <a:r>
              <a:rPr lang="en-AU" dirty="0">
                <a:solidFill>
                  <a:srgbClr val="000000"/>
                </a:solidFill>
              </a:rPr>
              <a:t>    -1</a:t>
            </a:r>
          </a:p>
          <a:p>
            <a:r>
              <a:rPr lang="en-AU" dirty="0">
                <a:solidFill>
                  <a:srgbClr val="000000"/>
                </a:solidFill>
              </a:rPr>
              <a:t>     0</a:t>
            </a:r>
          </a:p>
          <a:p>
            <a:r>
              <a:rPr lang="en-AU" dirty="0">
                <a:solidFill>
                  <a:srgbClr val="000000"/>
                </a:solidFill>
              </a:rPr>
              <a:t>     0</a:t>
            </a:r>
          </a:p>
          <a:p>
            <a:r>
              <a:rPr lang="en-AU" dirty="0">
                <a:solidFill>
                  <a:srgbClr val="000000"/>
                </a:solidFill>
              </a:rPr>
              <a:t>     0</a:t>
            </a:r>
          </a:p>
          <a:p>
            <a:r>
              <a:rPr lang="en-AU" dirty="0">
                <a:solidFill>
                  <a:srgbClr val="000000"/>
                </a:solidFill>
              </a:rPr>
              <a:t>     0</a:t>
            </a:r>
          </a:p>
          <a:p>
            <a:r>
              <a:rPr lang="en-AU" dirty="0">
                <a:solidFill>
                  <a:srgbClr val="000000"/>
                </a:solidFill>
              </a:rPr>
              <a:t>     0</a:t>
            </a:r>
          </a:p>
          <a:p>
            <a:r>
              <a:rPr lang="en-AU" dirty="0">
                <a:solidFill>
                  <a:srgbClr val="000000"/>
                </a:solidFill>
              </a:rPr>
              <a:t>     1</a:t>
            </a:r>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7</a:t>
            </a:fld>
            <a:endParaRPr lang="en-AU"/>
          </a:p>
        </p:txBody>
      </p:sp>
    </p:spTree>
    <p:extLst>
      <p:ext uri="{BB962C8B-B14F-4D97-AF65-F5344CB8AC3E}">
        <p14:creationId xmlns:p14="http://schemas.microsoft.com/office/powerpoint/2010/main" val="2964900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7"/>
            <a:ext cx="10515600" cy="1325563"/>
          </a:xfrm>
        </p:spPr>
        <p:txBody>
          <a:bodyPr/>
          <a:lstStyle/>
          <a:p>
            <a:r>
              <a:rPr lang="en-AU" dirty="0" smtClean="0"/>
              <a:t>Phase Shift of a Waveform</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5495" y="1825625"/>
                <a:ext cx="9109778" cy="2056673"/>
              </a:xfrm>
            </p:spPr>
            <p:txBody>
              <a:bodyPr>
                <a:normAutofit/>
              </a:bodyPr>
              <a:lstStyle/>
              <a:p>
                <a:r>
                  <a:rPr lang="en-AU" sz="1800" dirty="0" smtClean="0"/>
                  <a:t>Phase shift is basically time delay or advance of a waveform…</a:t>
                </a:r>
              </a:p>
              <a:p>
                <a:r>
                  <a:rPr lang="en-AU" sz="1800" dirty="0" smtClean="0"/>
                  <a:t>… but measured with respect to the period of the waveform, which is </a:t>
                </a:r>
                <a14:m>
                  <m:oMath xmlns:m="http://schemas.openxmlformats.org/officeDocument/2006/math">
                    <m:sSup>
                      <m:sSupPr>
                        <m:ctrlPr>
                          <a:rPr lang="en-AU" sz="1800" i="1" smtClean="0">
                            <a:latin typeface="Cambria Math" panose="02040503050406030204" pitchFamily="18" charset="0"/>
                          </a:rPr>
                        </m:ctrlPr>
                      </m:sSupPr>
                      <m:e>
                        <m:r>
                          <a:rPr lang="en-AU" sz="1800" b="0" i="1" smtClean="0">
                            <a:latin typeface="Cambria Math" panose="02040503050406030204" pitchFamily="18" charset="0"/>
                          </a:rPr>
                          <m:t>360</m:t>
                        </m:r>
                      </m:e>
                      <m:sup>
                        <m:r>
                          <a:rPr lang="en-AU" sz="1800" b="0" i="1" smtClean="0">
                            <a:latin typeface="Cambria Math" panose="02040503050406030204" pitchFamily="18" charset="0"/>
                          </a:rPr>
                          <m:t>𝑜</m:t>
                        </m:r>
                      </m:sup>
                    </m:sSup>
                    <m:r>
                      <a:rPr lang="en-AU" sz="1800" b="0" i="1" smtClean="0">
                        <a:latin typeface="Cambria Math" panose="02040503050406030204" pitchFamily="18" charset="0"/>
                      </a:rPr>
                      <m:t> </m:t>
                    </m:r>
                  </m:oMath>
                </a14:m>
                <a:r>
                  <a:rPr lang="en-AU" sz="1800" dirty="0" smtClean="0"/>
                  <a:t>or </a:t>
                </a:r>
                <a14:m>
                  <m:oMath xmlns:m="http://schemas.openxmlformats.org/officeDocument/2006/math">
                    <m:r>
                      <a:rPr lang="en-AU" sz="1800" b="0" i="1" smtClean="0">
                        <a:latin typeface="Cambria Math" panose="02040503050406030204" pitchFamily="18" charset="0"/>
                      </a:rPr>
                      <m:t>2</m:t>
                    </m:r>
                    <m:r>
                      <a:rPr lang="en-AU" sz="1800" b="0" i="1" smtClean="0">
                        <a:latin typeface="Cambria Math" panose="02040503050406030204" pitchFamily="18" charset="0"/>
                        <a:ea typeface="Cambria Math" panose="02040503050406030204" pitchFamily="18" charset="0"/>
                      </a:rPr>
                      <m:t>𝜋</m:t>
                    </m:r>
                  </m:oMath>
                </a14:m>
                <a:r>
                  <a:rPr lang="en-AU" sz="1800" dirty="0" smtClean="0"/>
                  <a:t> radians</a:t>
                </a:r>
              </a:p>
              <a:p>
                <a:r>
                  <a:rPr lang="en-AU" sz="1800" dirty="0" smtClean="0"/>
                  <a:t>Equation </a:t>
                </a:r>
                <a14:m>
                  <m:oMath xmlns:m="http://schemas.openxmlformats.org/officeDocument/2006/math">
                    <m:r>
                      <a:rPr lang="en-AU" sz="1800" b="0" i="1" smtClean="0">
                        <a:latin typeface="Cambria Math" panose="02040503050406030204" pitchFamily="18" charset="0"/>
                      </a:rPr>
                      <m:t>𝑥</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𝑡</m:t>
                        </m:r>
                      </m:e>
                    </m:d>
                    <m:r>
                      <a:rPr lang="en-AU" sz="1800" b="0" i="1" smtClean="0">
                        <a:latin typeface="Cambria Math" panose="02040503050406030204" pitchFamily="18" charset="0"/>
                      </a:rPr>
                      <m:t>=</m:t>
                    </m:r>
                    <m:r>
                      <a:rPr lang="en-AU" sz="1800" b="0" i="1" smtClean="0">
                        <a:latin typeface="Cambria Math" panose="02040503050406030204" pitchFamily="18" charset="0"/>
                      </a:rPr>
                      <m:t>𝐴</m:t>
                    </m:r>
                    <m:r>
                      <a:rPr lang="en-AU" sz="1800" b="0" i="1" smtClean="0">
                        <a:latin typeface="Cambria Math" panose="02040503050406030204" pitchFamily="18" charset="0"/>
                      </a:rPr>
                      <m:t> </m:t>
                    </m:r>
                    <m:r>
                      <m:rPr>
                        <m:sty m:val="p"/>
                      </m:rPr>
                      <a:rPr lang="en-AU" sz="1800" b="0" i="0" smtClean="0">
                        <a:latin typeface="Cambria Math" panose="02040503050406030204" pitchFamily="18" charset="0"/>
                      </a:rPr>
                      <m:t>sin</m:t>
                    </m:r>
                    <m:r>
                      <a:rPr lang="en-AU" sz="1800" b="0" i="1" smtClean="0">
                        <a:latin typeface="Cambria Math" panose="02040503050406030204" pitchFamily="18" charset="0"/>
                      </a:rPr>
                      <m:t>⁡(</m:t>
                    </m:r>
                    <m:r>
                      <a:rPr lang="en-AU" sz="1800" b="0" i="1" smtClean="0">
                        <a:latin typeface="Cambria Math" panose="02040503050406030204" pitchFamily="18" charset="0"/>
                        <a:ea typeface="Cambria Math" panose="02040503050406030204" pitchFamily="18" charset="0"/>
                      </a:rPr>
                      <m:t>𝜔</m:t>
                    </m:r>
                    <m:r>
                      <a:rPr lang="en-AU" sz="1800" b="0" i="1" smtClean="0">
                        <a:latin typeface="Cambria Math" panose="02040503050406030204" pitchFamily="18" charset="0"/>
                        <a:ea typeface="Cambria Math" panose="02040503050406030204" pitchFamily="18" charset="0"/>
                      </a:rPr>
                      <m:t>𝑡</m:t>
                    </m:r>
                    <m:r>
                      <a:rPr lang="en-AU" sz="1800" b="0" i="1" smtClean="0">
                        <a:latin typeface="Cambria Math" panose="02040503050406030204" pitchFamily="18" charset="0"/>
                        <a:ea typeface="Cambria Math" panose="02040503050406030204" pitchFamily="18" charset="0"/>
                      </a:rPr>
                      <m:t>+ </m:t>
                    </m:r>
                    <m:r>
                      <a:rPr lang="en-AU" sz="1800" b="0" i="1" smtClean="0">
                        <a:latin typeface="Cambria Math" panose="02040503050406030204" pitchFamily="18" charset="0"/>
                        <a:ea typeface="Cambria Math" panose="02040503050406030204" pitchFamily="18" charset="0"/>
                      </a:rPr>
                      <m:t>𝜑</m:t>
                    </m:r>
                    <m:r>
                      <a:rPr lang="en-AU" sz="1800" b="0" i="1" smtClean="0">
                        <a:latin typeface="Cambria Math" panose="02040503050406030204" pitchFamily="18" charset="0"/>
                        <a:ea typeface="Cambria Math" panose="02040503050406030204" pitchFamily="18" charset="0"/>
                      </a:rPr>
                      <m:t>)</m:t>
                    </m:r>
                  </m:oMath>
                </a14:m>
                <a:endParaRPr lang="en-AU" sz="1800" dirty="0" smtClean="0"/>
              </a:p>
              <a:p>
                <a:r>
                  <a:rPr lang="en-AU" sz="1800" dirty="0" smtClean="0"/>
                  <a:t>Radian frequency </a:t>
                </a:r>
                <a14:m>
                  <m:oMath xmlns:m="http://schemas.openxmlformats.org/officeDocument/2006/math">
                    <m:r>
                      <a:rPr lang="en-AU" sz="1800" i="1" smtClean="0">
                        <a:latin typeface="Cambria Math" panose="02040503050406030204" pitchFamily="18" charset="0"/>
                        <a:ea typeface="Cambria Math" panose="02040503050406030204" pitchFamily="18" charset="0"/>
                      </a:rPr>
                      <m:t>𝜔</m:t>
                    </m:r>
                  </m:oMath>
                </a14:m>
                <a:r>
                  <a:rPr lang="en-AU" sz="1800" dirty="0" smtClean="0"/>
                  <a:t> radians/second</a:t>
                </a:r>
              </a:p>
              <a:p>
                <a14:m>
                  <m:oMath xmlns:m="http://schemas.openxmlformats.org/officeDocument/2006/math">
                    <m:r>
                      <a:rPr lang="en-AU" sz="1800" i="1" smtClean="0">
                        <a:latin typeface="Cambria Math" panose="02040503050406030204" pitchFamily="18" charset="0"/>
                        <a:ea typeface="Cambria Math" panose="02040503050406030204" pitchFamily="18" charset="0"/>
                      </a:rPr>
                      <m:t>𝜔</m:t>
                    </m:r>
                    <m:r>
                      <a:rPr lang="en-AU" sz="1800" b="0" i="1" smtClean="0">
                        <a:latin typeface="Cambria Math" panose="02040503050406030204" pitchFamily="18" charset="0"/>
                        <a:ea typeface="Cambria Math" panose="02040503050406030204" pitchFamily="18" charset="0"/>
                      </a:rPr>
                      <m:t>=2</m:t>
                    </m:r>
                    <m:r>
                      <a:rPr lang="en-AU" sz="1800" b="0" i="1" smtClean="0">
                        <a:latin typeface="Cambria Math" panose="02040503050406030204" pitchFamily="18" charset="0"/>
                        <a:ea typeface="Cambria Math" panose="02040503050406030204" pitchFamily="18" charset="0"/>
                      </a:rPr>
                      <m:t>𝜋</m:t>
                    </m:r>
                    <m:r>
                      <a:rPr lang="en-AU" sz="1800" b="0" i="1" smtClean="0">
                        <a:latin typeface="Cambria Math" panose="02040503050406030204" pitchFamily="18" charset="0"/>
                        <a:ea typeface="Cambria Math" panose="02040503050406030204" pitchFamily="18" charset="0"/>
                      </a:rPr>
                      <m:t>𝑓</m:t>
                    </m:r>
                  </m:oMath>
                </a14:m>
                <a:r>
                  <a:rPr lang="en-AU" sz="1800" dirty="0" smtClean="0"/>
                  <a:t> where </a:t>
                </a:r>
                <a14:m>
                  <m:oMath xmlns:m="http://schemas.openxmlformats.org/officeDocument/2006/math">
                    <m:r>
                      <a:rPr lang="en-AU" sz="1800" b="0" i="1" smtClean="0">
                        <a:latin typeface="Cambria Math" panose="02040503050406030204" pitchFamily="18" charset="0"/>
                      </a:rPr>
                      <m:t>𝑓</m:t>
                    </m:r>
                  </m:oMath>
                </a14:m>
                <a:r>
                  <a:rPr lang="en-AU" sz="1800" dirty="0" smtClean="0"/>
                  <a:t> is in Hertz or cycles/second</a:t>
                </a:r>
              </a:p>
              <a:p>
                <a:endParaRPr lang="en-AU" sz="1600" dirty="0"/>
              </a:p>
              <a:p>
                <a:endParaRPr lang="en-AU" sz="1600" dirty="0" smtClean="0"/>
              </a:p>
              <a:p>
                <a:endParaRPr lang="en-AU"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5495" y="1825625"/>
                <a:ext cx="9109778" cy="2056673"/>
              </a:xfrm>
              <a:blipFill rotWithShape="0">
                <a:blip r:embed="rId2"/>
                <a:stretch>
                  <a:fillRect l="-469" t="-2663"/>
                </a:stretch>
              </a:blipFill>
            </p:spPr>
            <p:txBody>
              <a:bodyPr/>
              <a:lstStyle/>
              <a:p>
                <a:r>
                  <a:rPr lang="en-AU">
                    <a:noFill/>
                  </a:rPr>
                  <a:t> </a:t>
                </a:r>
              </a:p>
            </p:txBody>
          </p:sp>
        </mc:Fallback>
      </mc:AlternateContent>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8</a:t>
            </a:fld>
            <a:endParaRPr lang="en-AU"/>
          </a:p>
        </p:txBody>
      </p:sp>
      <p:pic>
        <p:nvPicPr>
          <p:cNvPr id="7" name="Picture 6"/>
          <p:cNvPicPr>
            <a:picLocks noChangeAspect="1"/>
          </p:cNvPicPr>
          <p:nvPr/>
        </p:nvPicPr>
        <p:blipFill>
          <a:blip r:embed="rId3"/>
          <a:stretch>
            <a:fillRect/>
          </a:stretch>
        </p:blipFill>
        <p:spPr>
          <a:xfrm>
            <a:off x="6161078" y="2442493"/>
            <a:ext cx="5220018" cy="3913857"/>
          </a:xfrm>
          <a:prstGeom prst="rect">
            <a:avLst/>
          </a:prstGeom>
        </p:spPr>
      </p:pic>
      <p:sp>
        <p:nvSpPr>
          <p:cNvPr id="8" name="Rectangle 7"/>
          <p:cNvSpPr/>
          <p:nvPr/>
        </p:nvSpPr>
        <p:spPr>
          <a:xfrm>
            <a:off x="1463748" y="4247423"/>
            <a:ext cx="6096000" cy="2308324"/>
          </a:xfrm>
          <a:prstGeom prst="rect">
            <a:avLst/>
          </a:prstGeom>
        </p:spPr>
        <p:txBody>
          <a:bodyPr>
            <a:spAutoFit/>
          </a:bodyPr>
          <a:lstStyle/>
          <a:p>
            <a:r>
              <a:rPr lang="en-AU" dirty="0">
                <a:solidFill>
                  <a:srgbClr val="000000"/>
                </a:solidFill>
                <a:latin typeface="Courier New" panose="02070309020205020404" pitchFamily="49" charset="0"/>
              </a:rPr>
              <a:t>N = 20;</a:t>
            </a:r>
          </a:p>
          <a:p>
            <a:r>
              <a:rPr lang="en-AU" dirty="0">
                <a:solidFill>
                  <a:srgbClr val="000000"/>
                </a:solidFill>
                <a:latin typeface="Courier New" panose="02070309020205020404" pitchFamily="49" charset="0"/>
              </a:rPr>
              <a:t>n = 0:N-1;</a:t>
            </a:r>
          </a:p>
          <a:p>
            <a:r>
              <a:rPr lang="en-AU" dirty="0">
                <a:solidFill>
                  <a:srgbClr val="000000"/>
                </a:solidFill>
                <a:latin typeface="Courier New" panose="02070309020205020404" pitchFamily="49" charset="0"/>
              </a:rPr>
              <a:t>w = 2*pi/N</a:t>
            </a:r>
            <a:r>
              <a:rPr lang="en-AU" dirty="0" smtClean="0">
                <a:solidFill>
                  <a:srgbClr val="000000"/>
                </a:solidFill>
                <a:latin typeface="Courier New" panose="02070309020205020404" pitchFamily="49" charset="0"/>
              </a:rPr>
              <a:t>;</a:t>
            </a:r>
          </a:p>
          <a:p>
            <a:endParaRPr lang="en-AU" dirty="0" smtClean="0">
              <a:solidFill>
                <a:srgbClr val="000000"/>
              </a:solidFill>
              <a:latin typeface="Courier New" panose="02070309020205020404" pitchFamily="49" charset="0"/>
            </a:endParaRPr>
          </a:p>
          <a:p>
            <a:r>
              <a:rPr lang="en-AU" dirty="0">
                <a:solidFill>
                  <a:srgbClr val="000000"/>
                </a:solidFill>
                <a:latin typeface="Courier New" panose="02070309020205020404" pitchFamily="49" charset="0"/>
              </a:rPr>
              <a:t>x = sin(n*w - pi/2);</a:t>
            </a:r>
          </a:p>
          <a:p>
            <a:r>
              <a:rPr lang="en-AU" dirty="0" smtClean="0">
                <a:solidFill>
                  <a:srgbClr val="000000"/>
                </a:solidFill>
                <a:latin typeface="Courier New" panose="02070309020205020404" pitchFamily="49" charset="0"/>
              </a:rPr>
              <a:t>stem(x</a:t>
            </a:r>
            <a:r>
              <a:rPr lang="en-AU" dirty="0">
                <a:solidFill>
                  <a:srgbClr val="000000"/>
                </a:solidFill>
                <a:latin typeface="Courier New" panose="02070309020205020404" pitchFamily="49" charset="0"/>
              </a:rPr>
              <a:t>, 'b');</a:t>
            </a:r>
          </a:p>
          <a:p>
            <a:endParaRPr lang="en-AU" dirty="0">
              <a:solidFill>
                <a:srgbClr val="000000"/>
              </a:solidFill>
              <a:latin typeface="Courier New" panose="02070309020205020404" pitchFamily="49" charset="0"/>
            </a:endParaRPr>
          </a:p>
          <a:p>
            <a:endParaRPr lang="en-AU" dirty="0"/>
          </a:p>
        </p:txBody>
      </p:sp>
    </p:spTree>
    <p:extLst>
      <p:ext uri="{BB962C8B-B14F-4D97-AF65-F5344CB8AC3E}">
        <p14:creationId xmlns:p14="http://schemas.microsoft.com/office/powerpoint/2010/main" val="3958519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7"/>
            <a:ext cx="10515600" cy="1325563"/>
          </a:xfrm>
        </p:spPr>
        <p:txBody>
          <a:bodyPr/>
          <a:lstStyle/>
          <a:p>
            <a:r>
              <a:rPr lang="en-AU" dirty="0" smtClean="0"/>
              <a:t>Calculating &amp; Plotting a Waveform</a:t>
            </a:r>
            <a:endParaRPr lang="en-AU" dirty="0"/>
          </a:p>
        </p:txBody>
      </p:sp>
      <p:sp>
        <p:nvSpPr>
          <p:cNvPr id="3" name="Content Placeholder 2"/>
          <p:cNvSpPr>
            <a:spLocks noGrp="1"/>
          </p:cNvSpPr>
          <p:nvPr>
            <p:ph idx="1"/>
          </p:nvPr>
        </p:nvSpPr>
        <p:spPr>
          <a:xfrm>
            <a:off x="865496" y="1825625"/>
            <a:ext cx="10515600" cy="4351338"/>
          </a:xfrm>
        </p:spPr>
        <p:txBody>
          <a:bodyPr>
            <a:normAutofit/>
          </a:bodyPr>
          <a:lstStyle/>
          <a:p>
            <a:r>
              <a:rPr lang="en-AU" sz="1800" dirty="0" smtClean="0"/>
              <a:t>Two ways: </a:t>
            </a:r>
            <a:r>
              <a:rPr lang="en-AU" sz="1800" dirty="0"/>
              <a:t>one to approximate time by a very small step of </a:t>
            </a:r>
            <a:r>
              <a:rPr lang="en-AU" sz="1800" dirty="0" smtClean="0"/>
              <a:t>time. </a:t>
            </a:r>
          </a:p>
          <a:p>
            <a:r>
              <a:rPr lang="en-AU" sz="1800" dirty="0" smtClean="0"/>
              <a:t>Pretend we have a smooth waveform. </a:t>
            </a:r>
            <a:endParaRPr lang="en-AU" sz="1800" dirty="0"/>
          </a:p>
          <a:p>
            <a:endParaRPr lang="en-AU" sz="1600" dirty="0"/>
          </a:p>
        </p:txBody>
      </p:sp>
      <p:sp>
        <p:nvSpPr>
          <p:cNvPr id="5" name="Footer Placeholder 4"/>
          <p:cNvSpPr>
            <a:spLocks noGrp="1"/>
          </p:cNvSpPr>
          <p:nvPr>
            <p:ph type="ftr" sz="quarter" idx="11"/>
          </p:nvPr>
        </p:nvSpPr>
        <p:spPr/>
        <p:txBody>
          <a:bodyPr/>
          <a:lstStyle/>
          <a:p>
            <a:r>
              <a:rPr lang="en-AU" smtClean="0"/>
              <a:t>© John Wiley &amp; Sons 2018</a:t>
            </a:r>
            <a:endParaRPr lang="en-AU"/>
          </a:p>
        </p:txBody>
      </p:sp>
      <p:sp>
        <p:nvSpPr>
          <p:cNvPr id="6" name="Slide Number Placeholder 5"/>
          <p:cNvSpPr>
            <a:spLocks noGrp="1"/>
          </p:cNvSpPr>
          <p:nvPr>
            <p:ph type="sldNum" sz="quarter" idx="12"/>
          </p:nvPr>
        </p:nvSpPr>
        <p:spPr/>
        <p:txBody>
          <a:bodyPr/>
          <a:lstStyle/>
          <a:p>
            <a:fld id="{6A0314D8-CB76-4A8C-AAA5-E62D4360B50F}" type="slidenum">
              <a:rPr lang="en-AU" smtClean="0"/>
              <a:t>9</a:t>
            </a:fld>
            <a:endParaRPr lang="en-AU"/>
          </a:p>
        </p:txBody>
      </p:sp>
      <p:sp>
        <p:nvSpPr>
          <p:cNvPr id="9" name="Rectangle 8"/>
          <p:cNvSpPr/>
          <p:nvPr/>
        </p:nvSpPr>
        <p:spPr>
          <a:xfrm>
            <a:off x="1222743" y="2242409"/>
            <a:ext cx="6096000" cy="3693319"/>
          </a:xfrm>
          <a:prstGeom prst="rect">
            <a:avLst/>
          </a:prstGeom>
        </p:spPr>
        <p:txBody>
          <a:bodyPr>
            <a:spAutoFit/>
          </a:bodyPr>
          <a:lstStyle/>
          <a:p>
            <a:endParaRPr lang="en-AU" dirty="0">
              <a:solidFill>
                <a:srgbClr val="000000"/>
              </a:solidFill>
              <a:latin typeface="Courier New" panose="02070309020205020404" pitchFamily="49" charset="0"/>
            </a:endParaRPr>
          </a:p>
          <a:p>
            <a:r>
              <a:rPr lang="en-AU" dirty="0">
                <a:solidFill>
                  <a:srgbClr val="000000"/>
                </a:solidFill>
              </a:rPr>
              <a:t>N = 100;</a:t>
            </a:r>
          </a:p>
          <a:p>
            <a:r>
              <a:rPr lang="en-AU" dirty="0" err="1">
                <a:solidFill>
                  <a:srgbClr val="000000"/>
                </a:solidFill>
              </a:rPr>
              <a:t>tmax</a:t>
            </a:r>
            <a:r>
              <a:rPr lang="en-AU" dirty="0">
                <a:solidFill>
                  <a:srgbClr val="000000"/>
                </a:solidFill>
              </a:rPr>
              <a:t> = 1;</a:t>
            </a:r>
          </a:p>
          <a:p>
            <a:r>
              <a:rPr lang="en-AU" dirty="0">
                <a:solidFill>
                  <a:srgbClr val="000000"/>
                </a:solidFill>
              </a:rPr>
              <a:t>f = 1;</a:t>
            </a:r>
          </a:p>
          <a:p>
            <a:r>
              <a:rPr lang="en-AU" dirty="0">
                <a:solidFill>
                  <a:srgbClr val="000000"/>
                </a:solidFill>
              </a:rPr>
              <a:t>phi = -pi/2;</a:t>
            </a:r>
          </a:p>
          <a:p>
            <a:r>
              <a:rPr lang="en-AU" dirty="0">
                <a:solidFill>
                  <a:srgbClr val="000000"/>
                </a:solidFill>
              </a:rPr>
              <a:t>A = 1;</a:t>
            </a:r>
          </a:p>
          <a:p>
            <a:endParaRPr lang="en-AU" dirty="0">
              <a:solidFill>
                <a:srgbClr val="000000"/>
              </a:solidFill>
            </a:endParaRPr>
          </a:p>
          <a:p>
            <a:r>
              <a:rPr lang="en-AU" dirty="0">
                <a:solidFill>
                  <a:srgbClr val="000000"/>
                </a:solidFill>
              </a:rPr>
              <a:t>t = </a:t>
            </a:r>
            <a:r>
              <a:rPr lang="en-AU" dirty="0" err="1">
                <a:solidFill>
                  <a:srgbClr val="000000"/>
                </a:solidFill>
              </a:rPr>
              <a:t>linspace</a:t>
            </a:r>
            <a:r>
              <a:rPr lang="en-AU" dirty="0">
                <a:solidFill>
                  <a:srgbClr val="000000"/>
                </a:solidFill>
              </a:rPr>
              <a:t>(0</a:t>
            </a:r>
            <a:r>
              <a:rPr lang="en-AU" dirty="0" smtClean="0">
                <a:solidFill>
                  <a:srgbClr val="000000"/>
                </a:solidFill>
              </a:rPr>
              <a:t>, </a:t>
            </a:r>
            <a:r>
              <a:rPr lang="en-AU" dirty="0" err="1" smtClean="0">
                <a:solidFill>
                  <a:srgbClr val="000000"/>
                </a:solidFill>
              </a:rPr>
              <a:t>tmax</a:t>
            </a:r>
            <a:r>
              <a:rPr lang="en-AU" dirty="0">
                <a:solidFill>
                  <a:srgbClr val="000000"/>
                </a:solidFill>
              </a:rPr>
              <a:t>, N);</a:t>
            </a:r>
          </a:p>
          <a:p>
            <a:r>
              <a:rPr lang="en-AU" dirty="0">
                <a:solidFill>
                  <a:srgbClr val="000000"/>
                </a:solidFill>
              </a:rPr>
              <a:t>x = A*sin(2*pi*f*t </a:t>
            </a:r>
            <a:r>
              <a:rPr lang="en-AU" dirty="0" smtClean="0">
                <a:solidFill>
                  <a:srgbClr val="000000"/>
                </a:solidFill>
              </a:rPr>
              <a:t>+ </a:t>
            </a:r>
            <a:r>
              <a:rPr lang="en-AU" dirty="0">
                <a:solidFill>
                  <a:srgbClr val="000000"/>
                </a:solidFill>
              </a:rPr>
              <a:t>phi);</a:t>
            </a:r>
          </a:p>
          <a:p>
            <a:r>
              <a:rPr lang="en-AU" dirty="0">
                <a:solidFill>
                  <a:srgbClr val="000000"/>
                </a:solidFill>
              </a:rPr>
              <a:t>stem(t, x, 'b.');</a:t>
            </a:r>
          </a:p>
          <a:p>
            <a:endParaRPr lang="en-AU" dirty="0" smtClean="0">
              <a:solidFill>
                <a:srgbClr val="000000"/>
              </a:solidFill>
              <a:latin typeface="Courier New" panose="02070309020205020404" pitchFamily="49" charset="0"/>
            </a:endParaRPr>
          </a:p>
          <a:p>
            <a:endParaRPr lang="en-AU" dirty="0">
              <a:solidFill>
                <a:srgbClr val="000000"/>
              </a:solidFill>
              <a:latin typeface="Courier New" panose="02070309020205020404" pitchFamily="49" charset="0"/>
            </a:endParaRPr>
          </a:p>
          <a:p>
            <a:endParaRPr lang="en-AU" dirty="0"/>
          </a:p>
        </p:txBody>
      </p:sp>
      <p:pic>
        <p:nvPicPr>
          <p:cNvPr id="10" name="Picture 9"/>
          <p:cNvPicPr>
            <a:picLocks noChangeAspect="1"/>
          </p:cNvPicPr>
          <p:nvPr/>
        </p:nvPicPr>
        <p:blipFill>
          <a:blip r:embed="rId2"/>
          <a:stretch>
            <a:fillRect/>
          </a:stretch>
        </p:blipFill>
        <p:spPr>
          <a:xfrm>
            <a:off x="4884812" y="2096714"/>
            <a:ext cx="5258648" cy="3942821"/>
          </a:xfrm>
          <a:prstGeom prst="rect">
            <a:avLst/>
          </a:prstGeom>
        </p:spPr>
      </p:pic>
    </p:spTree>
    <p:extLst>
      <p:ext uri="{BB962C8B-B14F-4D97-AF65-F5344CB8AC3E}">
        <p14:creationId xmlns:p14="http://schemas.microsoft.com/office/powerpoint/2010/main" val="10525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1482</Words>
  <Application>Microsoft Office PowerPoint</Application>
  <PresentationFormat>Widescreen</PresentationFormat>
  <Paragraphs>250</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Courier New</vt:lpstr>
      <vt:lpstr>Office Theme</vt:lpstr>
      <vt:lpstr>Signals &amp; Systems</vt:lpstr>
      <vt:lpstr>Book Chapter Overview Communication Systems Principles using MATLAB®  </vt:lpstr>
      <vt:lpstr>Communication Systems Principles using MATLAB®   How to approach the book</vt:lpstr>
      <vt:lpstr>Chapter Aims</vt:lpstr>
      <vt:lpstr>Mathematical Conventions</vt:lpstr>
      <vt:lpstr>Code Conventions</vt:lpstr>
      <vt:lpstr>Code Conventions</vt:lpstr>
      <vt:lpstr>Phase Shift of a Waveform</vt:lpstr>
      <vt:lpstr>Calculating &amp; Plotting a Waveform</vt:lpstr>
      <vt:lpstr>Calculating &amp; Plotting a Waveform</vt:lpstr>
      <vt:lpstr>Doing things with Waveforms</vt:lpstr>
      <vt:lpstr>Linear and Nonlinear Systems</vt:lpstr>
      <vt:lpstr>Important Building Block: a Filter</vt:lpstr>
      <vt:lpstr>Important Building Block: a Filter</vt:lpstr>
      <vt:lpstr>Important Building Blocks: Integration</vt:lpstr>
      <vt:lpstr>Important Building Blocks: Differentiation</vt:lpstr>
      <vt:lpstr>Generating a Waveform</vt:lpstr>
      <vt:lpstr>Generating a Waveform</vt:lpstr>
      <vt:lpstr>Power in a Waveform</vt:lpstr>
      <vt:lpstr>Power and the Decibel</vt:lpstr>
      <vt:lpstr>Why use Decibels</vt:lpstr>
      <vt:lpstr>Transferring Power </vt:lpstr>
      <vt:lpstr>Noise</vt:lpstr>
      <vt:lpstr>Chapter Summary – Key Points</vt:lpstr>
    </vt:vector>
  </TitlesOfParts>
  <Company>University of Southern Queensland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Signal Processing</dc:title>
  <dc:creator/>
  <cp:lastModifiedBy>John Leis</cp:lastModifiedBy>
  <cp:revision>179</cp:revision>
  <dcterms:created xsi:type="dcterms:W3CDTF">2017-06-13T00:50:06Z</dcterms:created>
  <dcterms:modified xsi:type="dcterms:W3CDTF">2017-11-18T05:23:07Z</dcterms:modified>
</cp:coreProperties>
</file>