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5" r:id="rId3"/>
    <p:sldId id="271" r:id="rId4"/>
    <p:sldId id="272" r:id="rId5"/>
    <p:sldId id="273" r:id="rId6"/>
    <p:sldId id="274" r:id="rId7"/>
    <p:sldId id="275" r:id="rId8"/>
    <p:sldId id="278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9" r:id="rId41"/>
    <p:sldId id="308" r:id="rId42"/>
    <p:sldId id="310" r:id="rId43"/>
    <p:sldId id="311" r:id="rId44"/>
    <p:sldId id="312" r:id="rId45"/>
    <p:sldId id="313" r:id="rId46"/>
    <p:sldId id="314" r:id="rId47"/>
    <p:sldId id="315" r:id="rId48"/>
    <p:sldId id="27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5809-A8B1-4333-AB1B-43B94F85902A}" type="datetimeFigureOut">
              <a:rPr lang="en-AU" smtClean="0"/>
              <a:t>7/11/2017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B8E5-0348-48CA-8D05-5682586347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7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63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675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14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04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36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113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952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44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45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41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44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14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19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195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828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35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56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041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84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99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950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46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753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91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03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67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5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6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68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96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9707-A72A-4B1F-8365-CE2ED1E2C38E}" type="datetime1">
              <a:rPr lang="en-AU" smtClean="0"/>
              <a:t>7/11/2017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6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D12E-5BFF-4E9E-98A8-54707DE90A8D}" type="datetime1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4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CFB8-666C-4023-BDC7-3ADE783D864B}" type="datetime1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6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C741-E992-4CA2-805E-2C35EF563944}" type="datetime1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1E0-2884-422E-B1F1-56705D44ECB6}" type="datetime1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9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53F1-152D-4F70-BE9E-A81418418DC0}" type="datetime1">
              <a:rPr lang="en-AU" smtClean="0"/>
              <a:t>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16B1-5423-4485-BD70-09F7F769F714}" type="datetime1">
              <a:rPr lang="en-AU" smtClean="0"/>
              <a:t>7/11/2017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27C-CCB8-49EF-B1D6-880C2B777249}" type="datetime1">
              <a:rPr lang="en-AU" smtClean="0"/>
              <a:t>7/11/2017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AA03-27ED-4A60-AB3B-E98830B4FB6F}" type="datetime1">
              <a:rPr lang="en-AU" smtClean="0"/>
              <a:t>7/11/2017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5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5084-7324-4ED7-B008-109921850B1A}" type="datetime1">
              <a:rPr lang="en-AU" smtClean="0"/>
              <a:t>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01AF-86EC-4572-89AE-13E99B24973D}" type="datetime1">
              <a:rPr lang="en-AU" smtClean="0"/>
              <a:t>7/11/2017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976D-5169-4D62-A61C-29F67D00CC3F}" type="datetime1">
              <a:rPr lang="en-AU" smtClean="0"/>
              <a:t>7/11/2017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Wired, Wireless and Optical 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Text: Communication Systems Principles using MATLAB® </a:t>
            </a:r>
          </a:p>
          <a:p>
            <a:endParaRPr lang="en-AU" dirty="0"/>
          </a:p>
          <a:p>
            <a:r>
              <a:rPr lang="en-AU" sz="1050" dirty="0" smtClean="0"/>
              <a:t>Text, drawings and images copyright © John Wiley &amp; Sons 2018</a:t>
            </a:r>
            <a:endParaRPr lang="en-AU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6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err="1" smtClean="0"/>
              <a:t>Sinc</a:t>
            </a:r>
            <a:r>
              <a:rPr lang="en-AU" dirty="0" smtClean="0"/>
              <a:t> function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4493683" cy="2650959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Pure pulse but with limited bandwidth.</a:t>
                </a:r>
              </a:p>
              <a:p>
                <a:r>
                  <a:rPr lang="en-AU" sz="1600" dirty="0" smtClean="0"/>
                  <a:t>Equation is</a:t>
                </a:r>
              </a:p>
              <a:p>
                <a:pPr marL="457200" lvl="1" indent="0">
                  <a:buNone/>
                </a:pPr>
                <a:r>
                  <a:rPr lang="en-AU" sz="1200" dirty="0" smtClean="0"/>
                  <a:t>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AU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d>
                          <m:dPr>
                            <m:ctrlPr>
                              <a:rPr lang="en-A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AU" sz="1600" dirty="0" smtClean="0"/>
              </a:p>
              <a:p>
                <a14:m>
                  <m:oMath xmlns:m="http://schemas.openxmlformats.org/officeDocument/2006/math">
                    <m:r>
                      <a:rPr lang="en-A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AU" sz="1600" dirty="0" smtClean="0"/>
                  <a:t> is pulse zero-crossing interval.</a:t>
                </a:r>
              </a:p>
              <a:p>
                <a:r>
                  <a:rPr lang="en-AU" sz="1600" dirty="0" smtClean="0"/>
                  <a:t>Idea extended to raised-cosine filter to “pre-shape” pulses for a given channel.</a:t>
                </a:r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4493683" cy="2650959"/>
              </a:xfrm>
              <a:blipFill rotWithShape="0">
                <a:blip r:embed="rId2"/>
                <a:stretch>
                  <a:fillRect l="-543" t="-1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994" y="1483719"/>
            <a:ext cx="4648576" cy="34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Line Codes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4986664" cy="2611203"/>
          </a:xfrm>
        </p:spPr>
        <p:txBody>
          <a:bodyPr>
            <a:normAutofit/>
          </a:bodyPr>
          <a:lstStyle/>
          <a:p>
            <a:r>
              <a:rPr lang="en-AU" sz="1600" dirty="0" smtClean="0"/>
              <a:t>Baseband</a:t>
            </a:r>
          </a:p>
          <a:p>
            <a:r>
              <a:rPr lang="en-AU" sz="1600" dirty="0" smtClean="0"/>
              <a:t>Why is encoding necessary? To maintain synchronism. </a:t>
            </a:r>
          </a:p>
          <a:p>
            <a:r>
              <a:rPr lang="en-AU" sz="1600" dirty="0" smtClean="0"/>
              <a:t>Sender clock may drift; receiver may drift. May have same frequency but different phase.</a:t>
            </a:r>
          </a:p>
          <a:p>
            <a:r>
              <a:rPr lang="en-AU" sz="1600" dirty="0" smtClean="0"/>
              <a:t>Long run of the same level looks like constant DC, so no timing information. </a:t>
            </a:r>
          </a:p>
          <a:p>
            <a:r>
              <a:rPr lang="en-AU" sz="1600" dirty="0" smtClean="0"/>
              <a:t>Possible to send more than one bit at a time. </a:t>
            </a:r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77" y="1524588"/>
            <a:ext cx="4973445" cy="37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Line Codes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5173513" cy="2643008"/>
          </a:xfrm>
        </p:spPr>
        <p:txBody>
          <a:bodyPr>
            <a:normAutofit/>
          </a:bodyPr>
          <a:lstStyle/>
          <a:p>
            <a:r>
              <a:rPr lang="en-AU" sz="1600" dirty="0" smtClean="0"/>
              <a:t>Rules for each type of encoding.</a:t>
            </a:r>
          </a:p>
          <a:p>
            <a:r>
              <a:rPr lang="en-AU" sz="1600" dirty="0" smtClean="0"/>
              <a:t>Main aim: to give some transitions for receiver to see &amp; lock onto.</a:t>
            </a:r>
          </a:p>
          <a:p>
            <a:r>
              <a:rPr lang="en-AU" sz="1600" dirty="0" smtClean="0"/>
              <a:t>Other techniques used in tandem, </a:t>
            </a:r>
            <a:r>
              <a:rPr lang="en-AU" sz="1600" dirty="0" err="1" smtClean="0"/>
              <a:t>eg</a:t>
            </a:r>
            <a:r>
              <a:rPr lang="en-AU" sz="1600" dirty="0" smtClean="0"/>
              <a:t> 4B5B to add sufficient transitions. </a:t>
            </a:r>
          </a:p>
          <a:p>
            <a:r>
              <a:rPr lang="en-AU" sz="1600" dirty="0" smtClean="0"/>
              <a:t>Another issue is spectrum: cable acts like an antenna, radiates out signal and causes interference. </a:t>
            </a:r>
          </a:p>
          <a:p>
            <a:r>
              <a:rPr lang="en-AU" sz="1600" dirty="0" smtClean="0"/>
              <a:t>Some techniques also used in magnetic recording.</a:t>
            </a:r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009" y="1596719"/>
            <a:ext cx="5512540" cy="41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Reflection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9976675" cy="1616511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What happens when a pulse reaches the end of a transmission line? Might bounce back. </a:t>
                </a:r>
              </a:p>
              <a:p>
                <a:r>
                  <a:rPr lang="en-AU" sz="1600" dirty="0" smtClean="0"/>
                  <a:t>This reflection interferes with the next pulses travelling to the receiver. Result is scrambled waveforms. </a:t>
                </a:r>
              </a:p>
              <a:p>
                <a:r>
                  <a:rPr lang="en-AU" sz="1600" dirty="0" smtClean="0"/>
                  <a:t>Length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sz="1600" dirty="0" smtClean="0"/>
                  <a:t> may be long with respect to pulse propagation time. </a:t>
                </a:r>
              </a:p>
              <a:p>
                <a:r>
                  <a:rPr lang="en-AU" sz="1600" dirty="0" smtClean="0"/>
                  <a:t>Terminating impedance: radio frequency often 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AU" sz="1600" dirty="0" smtClean="0"/>
                  <a:t>Ethernet </a:t>
                </a:r>
                <a:r>
                  <a:rPr lang="en-AU" sz="1600" dirty="0"/>
                  <a:t> </a:t>
                </a:r>
                <a14:m>
                  <m:oMath xmlns:m="http://schemas.openxmlformats.org/officeDocument/2006/math">
                    <m:r>
                      <a:rPr lang="en-AU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1600" i="1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AU" sz="1600" dirty="0" smtClean="0"/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9976675" cy="1616511"/>
              </a:xfrm>
              <a:blipFill rotWithShape="0">
                <a:blip r:embed="rId2"/>
                <a:stretch>
                  <a:fillRect l="-244" t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24" y="3442136"/>
            <a:ext cx="6163176" cy="27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Reflection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6057818" cy="2508869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If end is open-circuit, impedance is infinite.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endParaRPr lang="en-AU" sz="1600" dirty="0"/>
              </a:p>
              <a:p>
                <a:r>
                  <a:rPr lang="en-AU" sz="1600" dirty="0"/>
                  <a:t>Reflection coefficient is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AU" sz="1600" dirty="0"/>
              </a:p>
              <a:p>
                <a:r>
                  <a:rPr lang="en-AU" sz="1600" dirty="0" smtClean="0"/>
                  <a:t>Note forward pulse.</a:t>
                </a:r>
              </a:p>
              <a:p>
                <a:r>
                  <a:rPr lang="en-AU" sz="1600" dirty="0" smtClean="0"/>
                  <a:t>Note reflected pulse, same amplitude and reflected in-phase.</a:t>
                </a:r>
              </a:p>
              <a:p>
                <a:r>
                  <a:rPr lang="en-AU" sz="1600" dirty="0" smtClean="0"/>
                  <a:t>Then the summation of these is what is seen at the source.</a:t>
                </a:r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6057818" cy="2508869"/>
              </a:xfrm>
              <a:blipFill rotWithShape="0">
                <a:blip r:embed="rId2"/>
                <a:stretch>
                  <a:fillRect l="-402" t="-16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14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89559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Reflection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5689683" cy="2200110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If end is short-circuited, impedance is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600" b="0" dirty="0" smtClean="0">
                  <a:ea typeface="Cambria Math" panose="02040503050406030204" pitchFamily="18" charset="0"/>
                </a:endParaRPr>
              </a:p>
              <a:p>
                <a:r>
                  <a:rPr lang="en-AU" sz="1600" dirty="0" smtClean="0"/>
                  <a:t>Reflection coefficient is </a:t>
                </a:r>
                <a14:m>
                  <m:oMath xmlns:m="http://schemas.openxmlformats.org/officeDocument/2006/math">
                    <m:r>
                      <a:rPr lang="en-A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AU" sz="1600" dirty="0"/>
              </a:p>
              <a:p>
                <a:r>
                  <a:rPr lang="en-AU" sz="1600" dirty="0" smtClean="0"/>
                  <a:t>Note forward pulse.</a:t>
                </a:r>
              </a:p>
              <a:p>
                <a:r>
                  <a:rPr lang="en-AU" sz="1600" dirty="0" smtClean="0"/>
                  <a:t>Note reflected pulse, reversed in phase and same amplitude. </a:t>
                </a:r>
              </a:p>
              <a:p>
                <a:r>
                  <a:rPr lang="en-AU" sz="1600" dirty="0" smtClean="0"/>
                  <a:t>Then the summation of these is what is seen at the source.</a:t>
                </a:r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5689683" cy="2200110"/>
              </a:xfrm>
              <a:blipFill rotWithShape="0">
                <a:blip r:embed="rId2"/>
                <a:stretch>
                  <a:fillRect l="-429" t="-1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716855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Reflection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5654057" cy="1926978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If end impedance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AU" sz="1600" b="0" dirty="0" smtClean="0">
                  <a:ea typeface="Cambria Math" panose="02040503050406030204" pitchFamily="18" charset="0"/>
                </a:endParaRPr>
              </a:p>
              <a:p>
                <a:r>
                  <a:rPr lang="en-AU" sz="1600" dirty="0" smtClean="0"/>
                  <a:t>Reflection coefficient is </a:t>
                </a:r>
                <a14:m>
                  <m:oMath xmlns:m="http://schemas.openxmlformats.org/officeDocument/2006/math">
                    <m:r>
                      <a:rPr lang="en-A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=−1/3</m:t>
                    </m:r>
                  </m:oMath>
                </a14:m>
                <a:endParaRPr lang="en-AU" sz="1600" dirty="0"/>
              </a:p>
              <a:p>
                <a:r>
                  <a:rPr lang="en-AU" sz="1600" dirty="0" smtClean="0"/>
                  <a:t>Note forward pulse.</a:t>
                </a:r>
              </a:p>
              <a:p>
                <a:r>
                  <a:rPr lang="en-AU" sz="1600" dirty="0" smtClean="0"/>
                  <a:t>Note reflected pulse, reversed in phase, reduced in amplitude. </a:t>
                </a:r>
              </a:p>
              <a:p>
                <a:r>
                  <a:rPr lang="en-AU" sz="1600" dirty="0" smtClean="0"/>
                  <a:t>Then the summation of these is what is seen at the source.</a:t>
                </a:r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5654057" cy="1926978"/>
              </a:xfrm>
              <a:blipFill rotWithShape="0">
                <a:blip r:embed="rId2"/>
                <a:stretch>
                  <a:fillRect l="-431" t="-22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720000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Reflection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5832187" cy="2069481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If end impedance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AU" sz="1600" b="0" dirty="0" smtClean="0">
                  <a:ea typeface="Cambria Math" panose="02040503050406030204" pitchFamily="18" charset="0"/>
                </a:endParaRPr>
              </a:p>
              <a:p>
                <a:r>
                  <a:rPr lang="en-AU" sz="1600" dirty="0" smtClean="0"/>
                  <a:t>Reflection coefficient is </a:t>
                </a:r>
                <a14:m>
                  <m:oMath xmlns:m="http://schemas.openxmlformats.org/officeDocument/2006/math">
                    <m:r>
                      <a:rPr lang="en-A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=+1/3</m:t>
                    </m:r>
                  </m:oMath>
                </a14:m>
                <a:endParaRPr lang="en-AU" sz="1600" dirty="0"/>
              </a:p>
              <a:p>
                <a:r>
                  <a:rPr lang="en-AU" sz="1600" dirty="0" smtClean="0"/>
                  <a:t>Note forward pulse.</a:t>
                </a:r>
              </a:p>
              <a:p>
                <a:r>
                  <a:rPr lang="en-AU" sz="1600" dirty="0" smtClean="0"/>
                  <a:t>Note reflected pulse. In-phase but smaller. </a:t>
                </a:r>
              </a:p>
              <a:p>
                <a:r>
                  <a:rPr lang="en-AU" sz="1600" dirty="0" smtClean="0"/>
                  <a:t>Then the summation of these is what is seen at the source.</a:t>
                </a:r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5832187" cy="2069481"/>
              </a:xfrm>
              <a:blipFill rotWithShape="0">
                <a:blip r:embed="rId2"/>
                <a:stretch>
                  <a:fillRect l="-418" t="-20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674671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Reflection – Finally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5570930" cy="2318863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If end impedance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AU" sz="1600" b="0" dirty="0" smtClean="0">
                  <a:ea typeface="Cambria Math" panose="02040503050406030204" pitchFamily="18" charset="0"/>
                </a:endParaRPr>
              </a:p>
              <a:p>
                <a:r>
                  <a:rPr lang="en-AU" sz="1600" dirty="0" smtClean="0"/>
                  <a:t>Reflection coefficient is </a:t>
                </a:r>
                <a14:m>
                  <m:oMath xmlns:m="http://schemas.openxmlformats.org/officeDocument/2006/math">
                    <m:r>
                      <a:rPr lang="en-A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1600" dirty="0"/>
              </a:p>
              <a:p>
                <a:r>
                  <a:rPr lang="en-AU" sz="1600" dirty="0" smtClean="0"/>
                  <a:t>Note forward pulse.</a:t>
                </a:r>
              </a:p>
              <a:p>
                <a:r>
                  <a:rPr lang="en-AU" sz="1600" i="1" dirty="0" smtClean="0"/>
                  <a:t>There is no reflection.</a:t>
                </a:r>
              </a:p>
              <a:p>
                <a:r>
                  <a:rPr lang="en-AU" sz="1600" dirty="0" smtClean="0"/>
                  <a:t>So no distortion of forward-travelling pulse. </a:t>
                </a:r>
              </a:p>
              <a:p>
                <a:r>
                  <a:rPr lang="en-AU" sz="1600" dirty="0" smtClean="0"/>
                  <a:t>All power absorbed by the load; impedance-matched.</a:t>
                </a:r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5570930" cy="2318863"/>
              </a:xfrm>
              <a:blipFill rotWithShape="0">
                <a:blip r:embed="rId2"/>
                <a:stretch>
                  <a:fillRect l="-438" t="-18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0" y="747407"/>
            <a:ext cx="7200000" cy="54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Wave Reflection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10267560" cy="1634012"/>
              </a:xfrm>
            </p:spPr>
            <p:txBody>
              <a:bodyPr>
                <a:normAutofit/>
              </a:bodyPr>
              <a:lstStyle/>
              <a:p>
                <a:r>
                  <a:rPr lang="en-AU" sz="1600" dirty="0" smtClean="0"/>
                  <a:t>Extend idea from single pulse to a continuous sinusoidal waveform.</a:t>
                </a:r>
              </a:p>
              <a:p>
                <a:r>
                  <a:rPr lang="en-AU" sz="1600" dirty="0" smtClean="0"/>
                  <a:t>Same ideas of reflection, impedance, reflection coefficient apply. </a:t>
                </a:r>
              </a:p>
              <a:p>
                <a:r>
                  <a:rPr lang="en-AU" sz="1600" dirty="0" smtClean="0"/>
                  <a:t>Phase delay due to distance is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AU" sz="2000" dirty="0" smtClean="0"/>
                  <a:t> </a:t>
                </a:r>
                <a:r>
                  <a:rPr lang="en-AU" sz="1600" dirty="0" smtClean="0"/>
                  <a:t>radians per unit length </a:t>
                </a:r>
              </a:p>
              <a:p>
                <a:r>
                  <a:rPr lang="en-AU" sz="1600" dirty="0" smtClean="0"/>
                  <a:t>Wave equation is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A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AU" sz="1600" dirty="0" smtClean="0"/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10267560" cy="1634012"/>
              </a:xfrm>
              <a:blipFill rotWithShape="0">
                <a:blip r:embed="rId3"/>
                <a:stretch>
                  <a:fillRect l="-238" t="-26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19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571" y="3784618"/>
            <a:ext cx="5450029" cy="25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Learn about wired systems – such as Ethernet, and how voltages encode data.</a:t>
            </a:r>
          </a:p>
          <a:p>
            <a:r>
              <a:rPr lang="en-AU" dirty="0" smtClean="0"/>
              <a:t>Learn about wireless systems – how radio modulation works. </a:t>
            </a:r>
          </a:p>
          <a:p>
            <a:r>
              <a:rPr lang="en-AU" dirty="0" smtClean="0"/>
              <a:t>Learn about </a:t>
            </a:r>
            <a:r>
              <a:rPr lang="en-AU" dirty="0" err="1" smtClean="0"/>
              <a:t>fiber</a:t>
            </a:r>
            <a:r>
              <a:rPr lang="en-AU" dirty="0" smtClean="0"/>
              <a:t> optic systems – how laser light encodes digital information within an optical </a:t>
            </a:r>
            <a:r>
              <a:rPr lang="en-AU" dirty="0" err="1" smtClean="0"/>
              <a:t>fiber</a:t>
            </a:r>
            <a:r>
              <a:rPr lang="en-AU" dirty="0" smtClean="0"/>
              <a:t>. </a:t>
            </a:r>
          </a:p>
          <a:p>
            <a:r>
              <a:rPr lang="en-AU" dirty="0" smtClean="0"/>
              <a:t>Some basic design principles for the above, such as how much power is required for a certain performance level.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7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Wave Reflection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4319246" cy="2001657"/>
          </a:xfrm>
        </p:spPr>
        <p:txBody>
          <a:bodyPr>
            <a:normAutofit/>
          </a:bodyPr>
          <a:lstStyle/>
          <a:p>
            <a:r>
              <a:rPr lang="en-AU" sz="1600" dirty="0" smtClean="0"/>
              <a:t>Extend idea from single pulse to a continuous sinusoidal waveform.</a:t>
            </a:r>
          </a:p>
          <a:p>
            <a:r>
              <a:rPr lang="en-AU" sz="1600" dirty="0" smtClean="0"/>
              <a:t>Note horizontal axis is distance, not time. </a:t>
            </a:r>
          </a:p>
          <a:p>
            <a:r>
              <a:rPr lang="en-AU" sz="1600" dirty="0" smtClean="0"/>
              <a:t>Reflection with phase of zero shown.</a:t>
            </a:r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440000"/>
            <a:ext cx="7200000" cy="50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Wave Reflection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4639758" cy="1831975"/>
          </a:xfrm>
        </p:spPr>
        <p:txBody>
          <a:bodyPr>
            <a:normAutofit/>
          </a:bodyPr>
          <a:lstStyle/>
          <a:p>
            <a:r>
              <a:rPr lang="en-AU" sz="1600" dirty="0" smtClean="0"/>
              <a:t>Extend idea from single pulse to a continuous sinusoidal waveform.</a:t>
            </a:r>
          </a:p>
          <a:p>
            <a:r>
              <a:rPr lang="en-AU" sz="1600" dirty="0" smtClean="0"/>
              <a:t>Note horizontal axis is distance, not time. </a:t>
            </a:r>
          </a:p>
          <a:p>
            <a:r>
              <a:rPr lang="en-AU" sz="1600" dirty="0" smtClean="0"/>
              <a:t>Reflection with phase of 180 degrees shown.</a:t>
            </a:r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440000"/>
            <a:ext cx="7200000" cy="50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Wave Reflection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4526636" cy="1776309"/>
          </a:xfrm>
        </p:spPr>
        <p:txBody>
          <a:bodyPr>
            <a:normAutofit fontScale="25000" lnSpcReduction="20000"/>
          </a:bodyPr>
          <a:lstStyle/>
          <a:p>
            <a:r>
              <a:rPr lang="en-AU" sz="7200" dirty="0" smtClean="0"/>
              <a:t>Extend idea from single pulse to a </a:t>
            </a:r>
            <a:br>
              <a:rPr lang="en-AU" sz="7200" dirty="0" smtClean="0"/>
            </a:br>
            <a:r>
              <a:rPr lang="en-AU" sz="7200" dirty="0" smtClean="0"/>
              <a:t>continuous sinusoidal waveform.</a:t>
            </a:r>
          </a:p>
          <a:p>
            <a:r>
              <a:rPr lang="en-AU" sz="7200" dirty="0" smtClean="0"/>
              <a:t>Note horizontal axis is distance, not time. </a:t>
            </a:r>
          </a:p>
          <a:p>
            <a:r>
              <a:rPr lang="en-AU" sz="7200" dirty="0" smtClean="0"/>
              <a:t>Reflection with phase of zero and gain 0.5</a:t>
            </a:r>
          </a:p>
          <a:p>
            <a:r>
              <a:rPr lang="en-AU" sz="7200" dirty="0" smtClean="0"/>
              <a:t>Looking at envelope (summation), have VSWR: Voltage Standing Wave Ratio</a:t>
            </a:r>
          </a:p>
          <a:p>
            <a:pPr marL="0" indent="0">
              <a:buNone/>
            </a:pPr>
            <a:endParaRPr lang="en-AU" sz="1600" b="0" i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sz="1900" b="0" dirty="0" smtClean="0"/>
              <a:t>                            </a:t>
            </a:r>
            <a:endParaRPr lang="en-AU" sz="1900" b="0" i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AU" sz="1900" b="0" i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sz="1900" b="0" dirty="0" smtClean="0"/>
              <a:t>                 </a:t>
            </a:r>
            <a:endParaRPr lang="en-AU" sz="1900" dirty="0" smtClean="0"/>
          </a:p>
          <a:p>
            <a:pPr marL="0" indent="0">
              <a:buNone/>
            </a:pPr>
            <a:r>
              <a:rPr lang="en-AU" sz="1900" dirty="0" smtClean="0"/>
              <a:t>                 </a:t>
            </a:r>
            <a:endParaRPr lang="en-AU" sz="1900" dirty="0"/>
          </a:p>
          <a:p>
            <a:pPr marL="0" indent="0">
              <a:buNone/>
            </a:pPr>
            <a:r>
              <a:rPr lang="en-AU" sz="1900" dirty="0" smtClean="0">
                <a:ea typeface="Cambria Math" panose="02040503050406030204" pitchFamily="18" charset="0"/>
              </a:rPr>
              <a:t>          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440000"/>
            <a:ext cx="7200000" cy="5023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704" y="3717139"/>
                <a:ext cx="2318994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4" y="3717139"/>
                <a:ext cx="2318994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0377" y="5055301"/>
                <a:ext cx="1781321" cy="966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VSWR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77" y="5055301"/>
                <a:ext cx="1781321" cy="9662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04782" y="5099471"/>
                <a:ext cx="2010487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VSWR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82" y="5099471"/>
                <a:ext cx="2010487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24281" y="3860153"/>
                <a:ext cx="1475725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81" y="3860153"/>
                <a:ext cx="1475725" cy="6576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and Wireless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4"/>
            <a:ext cx="5167659" cy="3472239"/>
          </a:xfrm>
        </p:spPr>
        <p:txBody>
          <a:bodyPr>
            <a:normAutofit fontScale="40000" lnSpcReduction="20000"/>
          </a:bodyPr>
          <a:lstStyle/>
          <a:p>
            <a:r>
              <a:rPr lang="en-AU" sz="3400" dirty="0" smtClean="0"/>
              <a:t>Radio signals useful if we don’t want to be </a:t>
            </a:r>
            <a:br>
              <a:rPr lang="en-AU" sz="3400" dirty="0" smtClean="0"/>
            </a:br>
            <a:r>
              <a:rPr lang="en-AU" sz="3400" dirty="0" smtClean="0"/>
              <a:t>stuck in one place.</a:t>
            </a:r>
          </a:p>
          <a:p>
            <a:r>
              <a:rPr lang="en-AU" sz="3400" dirty="0" smtClean="0"/>
              <a:t>Very wide range of frequencies possible.</a:t>
            </a:r>
          </a:p>
          <a:p>
            <a:r>
              <a:rPr lang="en-AU" sz="3400" dirty="0" smtClean="0"/>
              <a:t>Which frequency works best depends on the application:</a:t>
            </a:r>
            <a:br>
              <a:rPr lang="en-AU" sz="3400" dirty="0" smtClean="0"/>
            </a:br>
            <a:endParaRPr lang="en-AU" sz="3400" dirty="0" smtClean="0"/>
          </a:p>
          <a:p>
            <a:pPr lvl="1"/>
            <a:r>
              <a:rPr lang="en-AU" sz="3400" dirty="0" smtClean="0"/>
              <a:t>How far you want the signal to go (next door? into space?) </a:t>
            </a:r>
          </a:p>
          <a:p>
            <a:pPr lvl="1"/>
            <a:r>
              <a:rPr lang="en-AU" sz="3400" dirty="0" smtClean="0"/>
              <a:t>How large an antenna can you cope with? </a:t>
            </a:r>
          </a:p>
          <a:p>
            <a:pPr lvl="1"/>
            <a:r>
              <a:rPr lang="en-AU" sz="3400" dirty="0" smtClean="0"/>
              <a:t>How much data do you want to transmit (bits per second).</a:t>
            </a:r>
          </a:p>
          <a:p>
            <a:pPr lvl="1"/>
            <a:r>
              <a:rPr lang="en-AU" sz="3400" dirty="0" smtClean="0"/>
              <a:t>Is the sender or receiver moving? Is it in the air, underwater? </a:t>
            </a:r>
          </a:p>
          <a:p>
            <a:pPr lvl="1"/>
            <a:endParaRPr lang="en-AU" sz="3400" dirty="0" smtClean="0"/>
          </a:p>
          <a:p>
            <a:r>
              <a:rPr lang="en-AU" sz="3400" dirty="0" smtClean="0"/>
              <a:t>Note also </a:t>
            </a:r>
            <a:r>
              <a:rPr lang="en-AU" sz="3400" dirty="0" err="1" smtClean="0"/>
              <a:t>fiber</a:t>
            </a:r>
            <a:r>
              <a:rPr lang="en-AU" sz="3400" dirty="0" smtClean="0"/>
              <a:t> optic bandwidth, just below visible light. </a:t>
            </a:r>
          </a:p>
          <a:p>
            <a:r>
              <a:rPr lang="en-AU" sz="3400" dirty="0" smtClean="0"/>
              <a:t>Frequency versus wavelength</a:t>
            </a:r>
          </a:p>
          <a:p>
            <a:pPr lvl="1"/>
            <a:r>
              <a:rPr lang="en-AU" sz="3400" dirty="0" smtClean="0"/>
              <a:t>Lower frequency … longer wavelength</a:t>
            </a:r>
          </a:p>
          <a:p>
            <a:pPr lvl="1"/>
            <a:r>
              <a:rPr lang="en-AU" sz="3400" dirty="0" smtClean="0"/>
              <a:t>Shorter wavelength … higher frequency. </a:t>
            </a:r>
            <a:r>
              <a:rPr lang="en-AU" sz="1900" b="0" dirty="0" smtClean="0"/>
              <a:t>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55" y="1552847"/>
            <a:ext cx="5683414" cy="27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and Wireless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5422182" cy="4273517"/>
          </a:xfrm>
        </p:spPr>
        <p:txBody>
          <a:bodyPr>
            <a:normAutofit fontScale="25000" lnSpcReduction="20000"/>
          </a:bodyPr>
          <a:lstStyle/>
          <a:p>
            <a:r>
              <a:rPr lang="en-AU" sz="6200" dirty="0" smtClean="0"/>
              <a:t>Common radio/wireless bands</a:t>
            </a:r>
          </a:p>
          <a:p>
            <a:r>
              <a:rPr lang="en-AU" sz="6200" dirty="0" smtClean="0"/>
              <a:t>Extra low frequencies – maybe if you have a need to </a:t>
            </a:r>
            <a:br>
              <a:rPr lang="en-AU" sz="6200" dirty="0" smtClean="0"/>
            </a:br>
            <a:r>
              <a:rPr lang="en-AU" sz="6200" dirty="0" smtClean="0"/>
              <a:t>talk to a submarine. </a:t>
            </a:r>
          </a:p>
          <a:p>
            <a:r>
              <a:rPr lang="en-AU" sz="6200" dirty="0" smtClean="0"/>
              <a:t>Low and very low frequencies – need really big antennas.</a:t>
            </a:r>
          </a:p>
          <a:p>
            <a:r>
              <a:rPr lang="en-AU" sz="6200" dirty="0" smtClean="0"/>
              <a:t>Medium frequency – not difficult to receive, but over short</a:t>
            </a:r>
            <a:br>
              <a:rPr lang="en-AU" sz="6200" dirty="0" smtClean="0"/>
            </a:br>
            <a:r>
              <a:rPr lang="en-AU" sz="6200" dirty="0" smtClean="0"/>
              <a:t>range (think car radios)</a:t>
            </a:r>
          </a:p>
          <a:p>
            <a:r>
              <a:rPr lang="en-AU" sz="6200" dirty="0" smtClean="0"/>
              <a:t>High frequency – can bounce off the ionosphere. Used a </a:t>
            </a:r>
            <a:br>
              <a:rPr lang="en-AU" sz="6200" dirty="0" smtClean="0"/>
            </a:br>
            <a:r>
              <a:rPr lang="en-AU" sz="6200" dirty="0" smtClean="0"/>
              <a:t>lot before there were satellites or undersea </a:t>
            </a:r>
            <a:r>
              <a:rPr lang="en-AU" sz="6200" dirty="0" err="1" smtClean="0"/>
              <a:t>fiber</a:t>
            </a:r>
            <a:r>
              <a:rPr lang="en-AU" sz="6200" dirty="0" smtClean="0"/>
              <a:t> cables.</a:t>
            </a:r>
          </a:p>
          <a:p>
            <a:r>
              <a:rPr lang="en-AU" sz="6200" dirty="0" smtClean="0"/>
              <a:t>Very high frequency – emergency radios, shorter range </a:t>
            </a:r>
            <a:br>
              <a:rPr lang="en-AU" sz="6200" dirty="0" smtClean="0"/>
            </a:br>
            <a:r>
              <a:rPr lang="en-AU" sz="6200" dirty="0" smtClean="0"/>
              <a:t>and less interference.</a:t>
            </a:r>
          </a:p>
          <a:p>
            <a:r>
              <a:rPr lang="en-AU" sz="6200" dirty="0" smtClean="0"/>
              <a:t>Ultra high frequency – mobile cell phones, </a:t>
            </a:r>
            <a:r>
              <a:rPr lang="en-AU" sz="6200" dirty="0" err="1" smtClean="0"/>
              <a:t>WiFi</a:t>
            </a:r>
            <a:r>
              <a:rPr lang="en-AU" sz="6200" dirty="0" smtClean="0"/>
              <a:t>. </a:t>
            </a:r>
            <a:br>
              <a:rPr lang="en-AU" sz="6200" dirty="0" smtClean="0"/>
            </a:br>
            <a:r>
              <a:rPr lang="en-AU" sz="6200" dirty="0" smtClean="0"/>
              <a:t>Very short wavelength so small antenna.</a:t>
            </a:r>
            <a:br>
              <a:rPr lang="en-AU" sz="6200" dirty="0" smtClean="0"/>
            </a:br>
            <a:r>
              <a:rPr lang="en-AU" sz="6200" dirty="0" smtClean="0"/>
              <a:t>Such high frequencies are difficult to deal with. </a:t>
            </a:r>
            <a:br>
              <a:rPr lang="en-AU" sz="6200" dirty="0" smtClean="0"/>
            </a:br>
            <a:r>
              <a:rPr lang="en-AU" sz="6200" dirty="0" smtClean="0"/>
              <a:t>Problem: won’t travel through buildings or people that well. </a:t>
            </a:r>
          </a:p>
          <a:p>
            <a:r>
              <a:rPr lang="en-AU" sz="6200" dirty="0" smtClean="0"/>
              <a:t>Super high – satellite and point-to-point. But watch out for clouds. </a:t>
            </a:r>
          </a:p>
          <a:p>
            <a:r>
              <a:rPr lang="en-AU" sz="6200" dirty="0" smtClean="0"/>
              <a:t>General principle: lower frequencies radiate out equally, but higher frequencies tend to travel in a straight line. </a:t>
            </a:r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 smtClean="0"/>
          </a:p>
          <a:p>
            <a:endParaRPr lang="en-AU" sz="1200" dirty="0" smtClean="0"/>
          </a:p>
          <a:p>
            <a:endParaRPr lang="en-AU" sz="1600" dirty="0"/>
          </a:p>
          <a:p>
            <a:pPr marL="457200" lvl="1" indent="0">
              <a:buNone/>
            </a:pP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/>
            </a:r>
            <a:br>
              <a:rPr lang="en-AU" sz="1200" dirty="0" smtClean="0"/>
            </a:br>
            <a:endParaRPr lang="en-AU" sz="1200" b="0" i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sz="1900" b="0" dirty="0" smtClean="0"/>
              <a:t>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78" y="1714204"/>
            <a:ext cx="5798097" cy="30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Horizon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7745104" cy="341567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sz="2600" dirty="0" smtClean="0"/>
                  <a:t>If you need to transmit a long distance, curvature of the earth may be a problem. </a:t>
                </a:r>
              </a:p>
              <a:p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600" dirty="0" smtClean="0"/>
                  <a:t> is the height of the antenna tower (transmitter or receiver, or both)</a:t>
                </a:r>
              </a:p>
              <a:p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2600" dirty="0" smtClean="0"/>
                  <a:t> is the distance you want to send over</a:t>
                </a:r>
              </a:p>
              <a:p>
                <a:r>
                  <a:rPr lang="en-AU" sz="2600" dirty="0" smtClean="0"/>
                  <a:t>Using geometry, can derive an approximation:</a:t>
                </a:r>
              </a:p>
              <a:p>
                <a:pPr marL="0" indent="0">
                  <a:buNone/>
                </a:pPr>
                <a:endParaRPr lang="en-AU" sz="2600" dirty="0" smtClean="0"/>
              </a:p>
              <a:p>
                <a:pPr marL="0" indent="0">
                  <a:buNone/>
                </a:pPr>
                <a:r>
                  <a:rPr lang="en-AU" sz="2600" dirty="0" smtClean="0"/>
                  <a:t/>
                </a:r>
                <a:br>
                  <a:rPr lang="en-AU" sz="2600" dirty="0" smtClean="0"/>
                </a:br>
                <a:endParaRPr lang="en-AU" sz="2600" dirty="0" smtClean="0"/>
              </a:p>
              <a:p>
                <a:endParaRPr lang="en-AU" sz="2600" dirty="0" smtClean="0"/>
              </a:p>
              <a:p>
                <a:r>
                  <a:rPr lang="en-AU" sz="2600" dirty="0" smtClean="0"/>
                  <a:t>Height needs to be in meters, distance in km. </a:t>
                </a:r>
              </a:p>
              <a:p>
                <a:r>
                  <a:rPr lang="en-AU" sz="2600" dirty="0" smtClean="0"/>
                  <a:t>Example: 4 m tower, can transmit about 8 km as an approximation.</a:t>
                </a:r>
                <a:r>
                  <a:rPr lang="en-AU" sz="1900" b="0" dirty="0" smtClean="0"/>
                  <a:t>        </a:t>
                </a:r>
                <a:endParaRPr lang="en-AU" sz="1900" dirty="0"/>
              </a:p>
              <a:p>
                <a:endParaRPr lang="en-AU" sz="1600" dirty="0"/>
              </a:p>
              <a:p>
                <a:pPr marL="0" indent="0">
                  <a:buNone/>
                </a:pPr>
                <a:endParaRPr lang="en-AU" sz="1600" dirty="0"/>
              </a:p>
              <a:p>
                <a:endParaRPr lang="en-AU" sz="1600" dirty="0" smtClean="0"/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7745104" cy="3415678"/>
              </a:xfrm>
              <a:blipFill rotWithShape="0">
                <a:blip r:embed="rId3"/>
                <a:stretch>
                  <a:fillRect l="-551" t="-28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240" y="2767897"/>
            <a:ext cx="3153920" cy="3043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38600" y="3601040"/>
                <a:ext cx="1088823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≈4√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601040"/>
                <a:ext cx="1088823" cy="389979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Reflection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10013036" cy="2331596"/>
              </a:xfrm>
            </p:spPr>
            <p:txBody>
              <a:bodyPr>
                <a:normAutofit/>
              </a:bodyPr>
              <a:lstStyle/>
              <a:p>
                <a:r>
                  <a:rPr lang="en-AU" sz="2600" dirty="0" smtClean="0"/>
                  <a:t>Radio waves are electromagnetic, so have reflections. </a:t>
                </a:r>
              </a:p>
              <a:p>
                <a:r>
                  <a:rPr lang="en-AU" sz="2600" dirty="0" smtClean="0"/>
                  <a:t>Distance of direct wave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sz="2600" dirty="0" smtClean="0"/>
                  <a:t> is different to indirect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2600" dirty="0" smtClean="0"/>
              </a:p>
              <a:p>
                <a:r>
                  <a:rPr lang="en-AU" sz="2600" dirty="0" smtClean="0"/>
                  <a:t>By the time the direct wave arrives at the receiver, the reflected wave might have travelled further, so a phase difference. </a:t>
                </a:r>
              </a:p>
              <a:p>
                <a:r>
                  <a:rPr lang="en-AU" sz="2600" dirty="0" smtClean="0"/>
                  <a:t>Might also be a phase change at point of reflection.</a:t>
                </a:r>
                <a:endParaRPr lang="en-AU" sz="1600" dirty="0" smtClean="0"/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10013036" cy="2331596"/>
              </a:xfrm>
              <a:blipFill rotWithShape="0">
                <a:blip r:embed="rId3"/>
                <a:stretch>
                  <a:fillRect l="-974" t="-3916" b="-47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71" y="4001294"/>
            <a:ext cx="5153529" cy="22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7287904" cy="2293888"/>
          </a:xfrm>
        </p:spPr>
        <p:txBody>
          <a:bodyPr>
            <a:normAutofit/>
          </a:bodyPr>
          <a:lstStyle/>
          <a:p>
            <a:r>
              <a:rPr lang="en-AU" sz="2600" dirty="0" smtClean="0"/>
              <a:t>Suppose delayed waveform is not actually delayed.</a:t>
            </a:r>
          </a:p>
          <a:p>
            <a:r>
              <a:rPr lang="en-AU" sz="2600" dirty="0" smtClean="0"/>
              <a:t>Not a problem, they reinforce each other.</a:t>
            </a:r>
          </a:p>
          <a:p>
            <a:r>
              <a:rPr lang="en-AU" sz="2600" dirty="0" smtClean="0"/>
              <a:t>This is actually good. </a:t>
            </a:r>
          </a:p>
          <a:p>
            <a:r>
              <a:rPr lang="en-AU" sz="2600" dirty="0" smtClean="0"/>
              <a:t>Step through following to show changes…</a:t>
            </a: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27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5040000" cy="37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6647667" cy="1879109"/>
          </a:xfrm>
        </p:spPr>
        <p:txBody>
          <a:bodyPr>
            <a:normAutofit fontScale="92500" lnSpcReduction="10000"/>
          </a:bodyPr>
          <a:lstStyle/>
          <a:p>
            <a:r>
              <a:rPr lang="en-AU" sz="2600" dirty="0" smtClean="0"/>
              <a:t>Suppose delayed waveform is delayed</a:t>
            </a:r>
            <a:r>
              <a:rPr lang="en-AU" sz="2600" dirty="0"/>
              <a:t> </a:t>
            </a:r>
            <a:r>
              <a:rPr lang="en-AU" sz="2600" dirty="0" smtClean="0"/>
              <a:t>a little. Takes longer to get there.</a:t>
            </a:r>
          </a:p>
          <a:p>
            <a:r>
              <a:rPr lang="en-AU" sz="2600" dirty="0" smtClean="0"/>
              <a:t>They add, but result is not as large.</a:t>
            </a:r>
          </a:p>
          <a:p>
            <a:r>
              <a:rPr lang="en-AU" sz="2600" dirty="0" smtClean="0"/>
              <a:t>Not quite as good. </a:t>
            </a:r>
          </a:p>
          <a:p>
            <a:pPr marL="0" indent="0">
              <a:buNone/>
            </a:pPr>
            <a:r>
              <a:rPr lang="en-AU" sz="1900" b="0" dirty="0" smtClean="0"/>
              <a:t>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5040000" cy="37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5789828" cy="1417196"/>
          </a:xfrm>
        </p:spPr>
        <p:txBody>
          <a:bodyPr>
            <a:normAutofit/>
          </a:bodyPr>
          <a:lstStyle/>
          <a:p>
            <a:r>
              <a:rPr lang="en-AU" sz="2600" dirty="0" smtClean="0"/>
              <a:t>Delay a little more. </a:t>
            </a:r>
          </a:p>
          <a:p>
            <a:r>
              <a:rPr lang="en-AU" sz="2600" dirty="0" smtClean="0"/>
              <a:t>Result is getting smaller. </a:t>
            </a:r>
            <a:r>
              <a:rPr lang="en-AU" sz="1900" b="0" dirty="0" smtClean="0"/>
              <a:t>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5040000" cy="37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Fourier Series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5479645" cy="43942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Any waveform which is periodic (</a:t>
            </a:r>
            <a:r>
              <a:rPr lang="en-AU" sz="1600" dirty="0" err="1" smtClean="0"/>
              <a:t>ie</a:t>
            </a:r>
            <a:r>
              <a:rPr lang="en-AU" sz="1600" dirty="0" smtClean="0"/>
              <a:t> repeats a basic template) can be decomposed </a:t>
            </a:r>
          </a:p>
          <a:p>
            <a:pPr lvl="1"/>
            <a:r>
              <a:rPr lang="en-AU" sz="1600" dirty="0"/>
              <a:t>A</a:t>
            </a:r>
            <a:r>
              <a:rPr lang="en-AU" sz="1600" dirty="0" smtClean="0"/>
              <a:t> sum of weighted sine waves, plus</a:t>
            </a:r>
          </a:p>
          <a:p>
            <a:pPr lvl="1"/>
            <a:r>
              <a:rPr lang="en-AU" sz="1600" dirty="0" smtClean="0"/>
              <a:t>A sum of weighted cosine waves, plus</a:t>
            </a:r>
          </a:p>
          <a:p>
            <a:pPr lvl="1"/>
            <a:r>
              <a:rPr lang="en-AU" sz="1600" dirty="0" smtClean="0"/>
              <a:t>A constant or DC offset</a:t>
            </a:r>
          </a:p>
          <a:p>
            <a:r>
              <a:rPr lang="en-AU" sz="1600" dirty="0" smtClean="0"/>
              <a:t>The DC offset is a special case of cosine with frequency = 0</a:t>
            </a:r>
          </a:p>
          <a:p>
            <a:r>
              <a:rPr lang="en-AU" sz="1600" dirty="0" smtClean="0"/>
              <a:t>Analysis: work out the weighting coefficients.</a:t>
            </a:r>
          </a:p>
          <a:p>
            <a:r>
              <a:rPr lang="en-AU" sz="1600" dirty="0" smtClean="0"/>
              <a:t>Synthesis: sum the weighted waves so as </a:t>
            </a:r>
            <a:br>
              <a:rPr lang="en-AU" sz="1600" dirty="0" smtClean="0"/>
            </a:br>
            <a:r>
              <a:rPr lang="en-AU" sz="1600" dirty="0" smtClean="0"/>
              <a:t>to approximate the original.</a:t>
            </a:r>
          </a:p>
          <a:p>
            <a:r>
              <a:rPr lang="en-AU" sz="1600" dirty="0" smtClean="0"/>
              <a:t>Extend this: sine and cosine expressed as one sine </a:t>
            </a:r>
            <a:br>
              <a:rPr lang="en-AU" sz="1600" dirty="0" smtClean="0"/>
            </a:br>
            <a:r>
              <a:rPr lang="en-AU" sz="1600" dirty="0" smtClean="0"/>
              <a:t>(or cosine) but with a certain amplitude and phase shift. </a:t>
            </a:r>
          </a:p>
          <a:p>
            <a:r>
              <a:rPr lang="en-AU" sz="1600" dirty="0" smtClean="0"/>
              <a:t>Usually only interested in the magnitude, which is </a:t>
            </a:r>
            <a:br>
              <a:rPr lang="en-AU" sz="1600" dirty="0" smtClean="0"/>
            </a:br>
            <a:r>
              <a:rPr lang="en-AU" sz="1600" dirty="0" smtClean="0"/>
              <a:t>square root of sine squared plus cosine squared. </a:t>
            </a:r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98" y="1288795"/>
            <a:ext cx="6191768" cy="46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6072632" cy="1916816"/>
          </a:xfrm>
        </p:spPr>
        <p:txBody>
          <a:bodyPr>
            <a:normAutofit fontScale="77500" lnSpcReduction="20000"/>
          </a:bodyPr>
          <a:lstStyle/>
          <a:p>
            <a:r>
              <a:rPr lang="en-AU" sz="2600" dirty="0" smtClean="0"/>
              <a:t>Delay such that they are out-of-phase.</a:t>
            </a:r>
          </a:p>
          <a:p>
            <a:r>
              <a:rPr lang="en-AU" sz="2600" dirty="0" smtClean="0"/>
              <a:t>They add… or actually cancel. </a:t>
            </a:r>
          </a:p>
          <a:p>
            <a:r>
              <a:rPr lang="en-AU" sz="2600" dirty="0" smtClean="0"/>
              <a:t>No signal at all at receiver.  </a:t>
            </a:r>
            <a:endParaRPr lang="en-AU" sz="1600" dirty="0"/>
          </a:p>
          <a:p>
            <a:endParaRPr lang="en-AU" sz="1600" dirty="0"/>
          </a:p>
          <a:p>
            <a:pPr marL="457200" lvl="1" indent="0">
              <a:buNone/>
            </a:pPr>
            <a:r>
              <a:rPr lang="en-AU" sz="1200" dirty="0" smtClean="0"/>
              <a:t/>
            </a:r>
            <a:br>
              <a:rPr lang="en-AU" sz="1200" dirty="0" smtClean="0"/>
            </a:br>
            <a:r>
              <a:rPr lang="en-AU" sz="1200" dirty="0" smtClean="0"/>
              <a:t/>
            </a:r>
            <a:br>
              <a:rPr lang="en-AU" sz="1200" dirty="0" smtClean="0"/>
            </a:br>
            <a:endParaRPr lang="en-AU" sz="1200" b="0" i="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AU" sz="1900" b="0" dirty="0" smtClean="0"/>
              <a:t>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2160000"/>
            <a:ext cx="5040000" cy="37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Reflection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5496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U" sz="2000" dirty="0" smtClean="0"/>
                  <a:t>Result: using some geometry, the path difference is then </a:t>
                </a:r>
              </a:p>
              <a:p>
                <a:endParaRPr lang="en-AU" sz="2000" dirty="0" smtClean="0"/>
              </a:p>
              <a:p>
                <a:pPr marL="0" indent="0">
                  <a:buNone/>
                </a:pPr>
                <a:endParaRPr lang="en-AU" sz="2000" dirty="0"/>
              </a:p>
              <a:p>
                <a:r>
                  <a:rPr lang="en-AU" sz="2000" dirty="0" smtClean="0"/>
                  <a:t>The phase difference, which governs the addition/subtraction, is </a:t>
                </a:r>
              </a:p>
              <a:p>
                <a:endParaRPr lang="en-AU" sz="2000" dirty="0"/>
              </a:p>
              <a:p>
                <a:pPr marL="457200" lvl="1" indent="0">
                  <a:buNone/>
                </a:pPr>
                <a:endParaRPr lang="en-AU" sz="2000" dirty="0" smtClean="0"/>
              </a:p>
              <a:p>
                <a:pPr marL="457200" lvl="1" indent="0">
                  <a:buNone/>
                </a:pPr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endParaRPr lang="en-AU" sz="2000" dirty="0" smtClean="0"/>
              </a:p>
              <a:p>
                <a:pPr marL="457200" lvl="1" indent="0">
                  <a:buNone/>
                </a:pPr>
                <a:endParaRPr lang="en-AU" sz="2000" b="0" i="0" dirty="0">
                  <a:latin typeface="Cambria Math" panose="02040503050406030204" pitchFamily="18" charset="0"/>
                </a:endParaRPr>
              </a:p>
              <a:p>
                <a:r>
                  <a:rPr lang="en-AU" sz="2000" dirty="0" smtClean="0">
                    <a:latin typeface="Cambria Math" panose="02040503050406030204" pitchFamily="18" charset="0"/>
                  </a:rPr>
                  <a:t>Shows that a change in antenna heights can affect the phase.</a:t>
                </a:r>
              </a:p>
              <a:p>
                <a:r>
                  <a:rPr lang="en-AU" sz="2000" dirty="0" smtClean="0">
                    <a:latin typeface="Cambria Math" panose="02040503050406030204" pitchFamily="18" charset="0"/>
                  </a:rPr>
                  <a:t>Also shows that physical distance with respect to the radio wavelength is important. </a:t>
                </a:r>
              </a:p>
              <a:p>
                <a:r>
                  <a:rPr lang="en-AU" sz="2000" b="0" i="0" dirty="0" smtClean="0">
                    <a:latin typeface="Cambria Math" panose="02040503050406030204" pitchFamily="18" charset="0"/>
                  </a:rPr>
                  <a:t>If path difference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is much less than the wavelength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 then there may not be a problem. </a:t>
                </a:r>
              </a:p>
              <a:p>
                <a:r>
                  <a:rPr lang="en-AU" sz="2000" b="0" i="0" dirty="0" smtClean="0">
                    <a:latin typeface="Cambria Math" panose="02040503050406030204" pitchFamily="18" charset="0"/>
                  </a:rPr>
                  <a:t>On the other hand, small wavelengths may mean big problems. </a:t>
                </a:r>
              </a:p>
              <a:p>
                <a:pPr marL="0" indent="0">
                  <a:buNone/>
                </a:pPr>
                <a:r>
                  <a:rPr lang="en-AU" sz="1900" b="0" dirty="0" smtClean="0"/>
                  <a:t>              </a:t>
                </a:r>
                <a:endParaRPr lang="en-AU" sz="1900" dirty="0"/>
              </a:p>
              <a:p>
                <a:endParaRPr lang="en-AU" sz="1600" dirty="0"/>
              </a:p>
              <a:p>
                <a:pPr marL="0" indent="0">
                  <a:buNone/>
                </a:pPr>
                <a:endParaRPr lang="en-AU" sz="1600" dirty="0"/>
              </a:p>
              <a:p>
                <a:endParaRPr lang="en-AU" sz="1600" dirty="0" smtClean="0"/>
              </a:p>
              <a:p>
                <a:pPr marL="0" indent="0">
                  <a:buNone/>
                </a:pPr>
                <a:endParaRPr lang="en-AU" sz="1600" dirty="0" smtClean="0"/>
              </a:p>
              <a:p>
                <a:pPr marL="0" indent="0">
                  <a:buNone/>
                </a:pPr>
                <a:endParaRPr lang="en-AU" sz="1200" dirty="0" smtClean="0"/>
              </a:p>
              <a:p>
                <a:endParaRPr lang="en-AU" sz="1600" dirty="0" smtClean="0"/>
              </a:p>
              <a:p>
                <a:endParaRPr lang="en-AU" sz="1600" dirty="0" smtClean="0"/>
              </a:p>
              <a:p>
                <a:endParaRPr lang="en-AU" sz="1600" dirty="0"/>
              </a:p>
              <a:p>
                <a:endParaRPr lang="en-AU" sz="1600" dirty="0" smtClean="0"/>
              </a:p>
              <a:p>
                <a:endParaRPr lang="en-AU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496" y="1825625"/>
                <a:ext cx="10515600" cy="4351338"/>
              </a:xfrm>
              <a:blipFill rotWithShape="0">
                <a:blip r:embed="rId3"/>
                <a:stretch>
                  <a:fillRect l="-464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00153" y="2035534"/>
                <a:ext cx="1463991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</m:t>
                              </m:r>
                            </m:sub>
                          </m:sSub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53" y="2035534"/>
                <a:ext cx="1463991" cy="616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8336" y="3159061"/>
                <a:ext cx="13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36" y="3159061"/>
                <a:ext cx="1367624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78394" y="3644689"/>
                <a:ext cx="95481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94" y="3644689"/>
                <a:ext cx="954812" cy="6127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Diffraction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6489461" cy="1752462"/>
          </a:xfrm>
        </p:spPr>
        <p:txBody>
          <a:bodyPr>
            <a:normAutofit/>
          </a:bodyPr>
          <a:lstStyle/>
          <a:p>
            <a:r>
              <a:rPr lang="en-AU" sz="2000" dirty="0" smtClean="0"/>
              <a:t>Drop a stone in a pond. Creates ripples. </a:t>
            </a:r>
          </a:p>
          <a:p>
            <a:r>
              <a:rPr lang="en-AU" sz="2000" dirty="0" smtClean="0"/>
              <a:t>Similar idea when radio wave encounters an obstacle (building, tree, mountain)</a:t>
            </a:r>
          </a:p>
          <a:p>
            <a:r>
              <a:rPr lang="en-AU" sz="2000" dirty="0" smtClean="0"/>
              <a:t>So some areas may be “dark” and not receive much signal.</a:t>
            </a:r>
            <a:r>
              <a:rPr lang="en-AU" sz="1900" b="0" dirty="0" smtClean="0"/>
              <a:t>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42" y="2535699"/>
            <a:ext cx="5134958" cy="38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Diffraction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10131158" cy="1501834"/>
          </a:xfrm>
        </p:spPr>
        <p:txBody>
          <a:bodyPr>
            <a:normAutofit fontScale="77500" lnSpcReduction="20000"/>
          </a:bodyPr>
          <a:lstStyle/>
          <a:p>
            <a:r>
              <a:rPr lang="en-AU" sz="2000" dirty="0" smtClean="0"/>
              <a:t>Consider “knife-edge” diffraction. </a:t>
            </a:r>
          </a:p>
          <a:p>
            <a:r>
              <a:rPr lang="en-AU" sz="2000" dirty="0" smtClean="0"/>
              <a:t>Obstacle close to direct path, but not directly in path.</a:t>
            </a:r>
          </a:p>
          <a:p>
            <a:r>
              <a:rPr lang="en-AU" sz="2000" dirty="0" smtClean="0"/>
              <a:t>Partial cancellation may result if diffracted received wave out-of-phase with direct path wave.</a:t>
            </a:r>
          </a:p>
          <a:p>
            <a:r>
              <a:rPr lang="en-AU" sz="2000" dirty="0" smtClean="0"/>
              <a:t>Occurs when </a:t>
            </a:r>
          </a:p>
          <a:p>
            <a:pPr marL="0" indent="0">
              <a:buNone/>
            </a:pPr>
            <a:r>
              <a:rPr lang="en-AU" sz="2000" b="0" dirty="0" smtClean="0"/>
              <a:t>                              </a:t>
            </a:r>
            <a:r>
              <a:rPr lang="en-AU" sz="1900" b="0" dirty="0" smtClean="0"/>
              <a:t>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1881" y="2806810"/>
                <a:ext cx="1195392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81" y="2806810"/>
                <a:ext cx="1195392" cy="8879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220" y="3473154"/>
            <a:ext cx="4901277" cy="22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Moving Sender or Receiver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9852862" cy="1948934"/>
          </a:xfrm>
        </p:spPr>
        <p:txBody>
          <a:bodyPr>
            <a:normAutofit/>
          </a:bodyPr>
          <a:lstStyle/>
          <a:p>
            <a:r>
              <a:rPr lang="en-AU" sz="2000" dirty="0" smtClean="0"/>
              <a:t>Results in Doppler Effect. </a:t>
            </a:r>
            <a:endParaRPr lang="en-AU" sz="2000" dirty="0"/>
          </a:p>
          <a:p>
            <a:r>
              <a:rPr lang="en-AU" sz="2000" dirty="0" smtClean="0"/>
              <a:t>Changes apparent frequency of radio wave. </a:t>
            </a:r>
          </a:p>
          <a:p>
            <a:r>
              <a:rPr lang="en-AU" sz="2000" dirty="0" smtClean="0"/>
              <a:t>Apparent frequency </a:t>
            </a:r>
          </a:p>
          <a:p>
            <a:pPr marL="0" indent="0">
              <a:buNone/>
            </a:pPr>
            <a:r>
              <a:rPr lang="en-AU" sz="2000" b="0" dirty="0" smtClean="0"/>
              <a:t>                              </a:t>
            </a:r>
            <a:r>
              <a:rPr lang="en-AU" sz="1900" b="0" dirty="0" smtClean="0"/>
              <a:t>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3" y="3774559"/>
            <a:ext cx="3198269" cy="171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162" y="3883229"/>
            <a:ext cx="3002146" cy="1824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3745" y="3009612"/>
                <a:ext cx="2282548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 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 + 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45" y="3009612"/>
                <a:ext cx="2282548" cy="9916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1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Antennas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9972132" cy="162642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Many, many types. Dipole is the most fundamental. </a:t>
            </a:r>
            <a:endParaRPr lang="en-AU" sz="2000" dirty="0"/>
          </a:p>
          <a:p>
            <a:r>
              <a:rPr lang="en-AU" sz="2000" dirty="0" smtClean="0"/>
              <a:t>Can act as send or receive antenna. </a:t>
            </a:r>
          </a:p>
          <a:p>
            <a:r>
              <a:rPr lang="en-AU" sz="2000" dirty="0" smtClean="0"/>
              <a:t>Key idea: the two “arms” act as a resonant circuit with reflections. </a:t>
            </a:r>
          </a:p>
          <a:p>
            <a:r>
              <a:rPr lang="en-AU" sz="2000" dirty="0" smtClean="0"/>
              <a:t>This maximizes the standing wave on the arms themselves.  </a:t>
            </a:r>
          </a:p>
          <a:p>
            <a:pPr marL="0" indent="0">
              <a:buNone/>
            </a:pP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971" y="3689912"/>
            <a:ext cx="5171429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Antennas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6123701" cy="249988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Resulting dipole pattern, as if viewed from above. </a:t>
            </a:r>
          </a:p>
          <a:p>
            <a:r>
              <a:rPr lang="en-AU" sz="2000" dirty="0" smtClean="0"/>
              <a:t>Dipole arms along zero degree axis.</a:t>
            </a:r>
          </a:p>
          <a:p>
            <a:r>
              <a:rPr lang="en-AU" sz="2000" dirty="0" smtClean="0"/>
              <a:t>Maximum power out (or maximum sensitivity) perpendicular to this. </a:t>
            </a:r>
          </a:p>
          <a:p>
            <a:r>
              <a:rPr lang="en-AU" sz="2000" dirty="0" smtClean="0"/>
              <a:t>Minimum (theoretically zero) power (or sensitivity) along dipole axis. </a:t>
            </a:r>
            <a:r>
              <a:rPr lang="en-AU" sz="1900" b="0" dirty="0" smtClean="0"/>
              <a:t>              </a:t>
            </a: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999" y="1977655"/>
            <a:ext cx="5064857" cy="37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Antennas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8787387" cy="1226867"/>
          </a:xfrm>
        </p:spPr>
        <p:txBody>
          <a:bodyPr>
            <a:normAutofit/>
          </a:bodyPr>
          <a:lstStyle/>
          <a:p>
            <a:r>
              <a:rPr lang="en-AU" sz="2000" dirty="0" smtClean="0"/>
              <a:t>Extend dipole to a Yagi. </a:t>
            </a:r>
            <a:endParaRPr lang="en-AU" sz="2000" dirty="0"/>
          </a:p>
          <a:p>
            <a:r>
              <a:rPr lang="en-AU" sz="2000" dirty="0" smtClean="0"/>
              <a:t>Directors and reflector. </a:t>
            </a:r>
          </a:p>
          <a:p>
            <a:r>
              <a:rPr lang="en-AU" sz="2000" dirty="0" smtClean="0"/>
              <a:t>Numerous variations on the basic theme.  </a:t>
            </a:r>
          </a:p>
          <a:p>
            <a:pPr marL="0" indent="0">
              <a:buNone/>
            </a:pPr>
            <a:endParaRPr lang="en-AU" sz="1900" dirty="0"/>
          </a:p>
          <a:p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958" y="3063125"/>
            <a:ext cx="5136325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Reception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9439394" cy="1614608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Signal (voice, data) occupies baseband. But radio signal is </a:t>
            </a:r>
            <a:r>
              <a:rPr lang="en-AU" sz="2000" i="1" dirty="0" smtClean="0"/>
              <a:t>much</a:t>
            </a:r>
            <a:r>
              <a:rPr lang="en-AU" sz="2000" dirty="0" smtClean="0"/>
              <a:t> higher in frequency. </a:t>
            </a:r>
          </a:p>
          <a:p>
            <a:r>
              <a:rPr lang="en-AU" sz="2000" dirty="0" smtClean="0"/>
              <a:t>Problem: how to translate baseband up when transmitting?</a:t>
            </a:r>
          </a:p>
          <a:p>
            <a:r>
              <a:rPr lang="en-AU" sz="2000" dirty="0"/>
              <a:t>Problem: how to translate </a:t>
            </a:r>
            <a:r>
              <a:rPr lang="en-AU" sz="2000" dirty="0" smtClean="0"/>
              <a:t>radio back to baseband  </a:t>
            </a:r>
            <a:r>
              <a:rPr lang="en-AU" sz="2000" dirty="0"/>
              <a:t>when </a:t>
            </a:r>
            <a:r>
              <a:rPr lang="en-AU" sz="2000" dirty="0" smtClean="0"/>
              <a:t>receiving?</a:t>
            </a:r>
          </a:p>
          <a:p>
            <a:r>
              <a:rPr lang="en-AU" sz="2000" dirty="0" smtClean="0"/>
              <a:t>Need frequency translation. </a:t>
            </a: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151" y="3919701"/>
            <a:ext cx="7060550" cy="24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Reception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9479151" cy="1296556"/>
          </a:xfrm>
        </p:spPr>
        <p:txBody>
          <a:bodyPr>
            <a:normAutofit/>
          </a:bodyPr>
          <a:lstStyle/>
          <a:p>
            <a:r>
              <a:rPr lang="en-AU" sz="2000" dirty="0" smtClean="0"/>
              <a:t>Usual method is to use a mixer. </a:t>
            </a:r>
          </a:p>
          <a:p>
            <a:r>
              <a:rPr lang="en-AU" sz="2000" dirty="0" smtClean="0"/>
              <a:t>Multiplies radio frequency (RF) by an oscillator of similar (not identical) frequency. </a:t>
            </a:r>
          </a:p>
          <a:p>
            <a:r>
              <a:rPr lang="en-AU" sz="2000" dirty="0" smtClean="0"/>
              <a:t>Then removes high-frequency component with a filter. </a:t>
            </a:r>
            <a:endParaRPr lang="en-AU" sz="1600" dirty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82" y="3695362"/>
            <a:ext cx="4761042" cy="21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Fourier Transform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6"/>
            <a:ext cx="5312667" cy="2953108"/>
          </a:xfrm>
        </p:spPr>
        <p:txBody>
          <a:bodyPr>
            <a:normAutofit/>
          </a:bodyPr>
          <a:lstStyle/>
          <a:p>
            <a:r>
              <a:rPr lang="en-AU" sz="1600" dirty="0" smtClean="0"/>
              <a:t>Similar concept but now have a measured signal. A finite-duration measurement time. </a:t>
            </a:r>
          </a:p>
          <a:p>
            <a:r>
              <a:rPr lang="en-AU" sz="1600" dirty="0" smtClean="0"/>
              <a:t>Two-component wave: can we determine the frequencies present?</a:t>
            </a:r>
          </a:p>
          <a:p>
            <a:r>
              <a:rPr lang="en-AU" sz="1600" dirty="0" smtClean="0"/>
              <a:t>Expect two frequencies, but widens to become a `</a:t>
            </a:r>
            <a:r>
              <a:rPr lang="en-AU" sz="1600" dirty="0" err="1" smtClean="0"/>
              <a:t>sinc</a:t>
            </a:r>
            <a:r>
              <a:rPr lang="en-AU" sz="1600" dirty="0" smtClean="0"/>
              <a:t>’ function.</a:t>
            </a:r>
          </a:p>
          <a:p>
            <a:r>
              <a:rPr lang="en-AU" sz="1600" dirty="0" smtClean="0"/>
              <a:t>These </a:t>
            </a:r>
            <a:r>
              <a:rPr lang="en-AU" sz="1600" dirty="0" err="1" smtClean="0"/>
              <a:t>sidelobes</a:t>
            </a:r>
            <a:r>
              <a:rPr lang="en-AU" sz="1600" dirty="0" smtClean="0"/>
              <a:t> are due to a finite measurement time. </a:t>
            </a:r>
          </a:p>
          <a:p>
            <a:r>
              <a:rPr lang="en-AU" sz="1600" dirty="0" smtClean="0"/>
              <a:t>Smooth the wave using a taper or Window function. </a:t>
            </a:r>
          </a:p>
          <a:p>
            <a:r>
              <a:rPr lang="en-AU" sz="1600" dirty="0" smtClean="0"/>
              <a:t>Gives smoother spectrum but wider range, </a:t>
            </a:r>
            <a:r>
              <a:rPr lang="en-AU" sz="1600" dirty="0" err="1" smtClean="0"/>
              <a:t>ie</a:t>
            </a:r>
            <a:r>
              <a:rPr lang="en-AU" sz="1600" dirty="0" smtClean="0"/>
              <a:t> uncertainty. </a:t>
            </a:r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97" y="1127887"/>
            <a:ext cx="6199561" cy="46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Reception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5082080" cy="2385885"/>
          </a:xfrm>
        </p:spPr>
        <p:txBody>
          <a:bodyPr>
            <a:normAutofit fontScale="92500"/>
          </a:bodyPr>
          <a:lstStyle/>
          <a:p>
            <a:r>
              <a:rPr lang="en-AU" sz="2000" dirty="0" smtClean="0"/>
              <a:t>Why does mixing use multiplication?</a:t>
            </a:r>
          </a:p>
          <a:p>
            <a:r>
              <a:rPr lang="en-AU" sz="2000" dirty="0" smtClean="0"/>
              <a:t>Multiply these fairly close frequencies.</a:t>
            </a:r>
          </a:p>
          <a:p>
            <a:r>
              <a:rPr lang="en-AU" sz="2000" dirty="0" smtClean="0"/>
              <a:t>You can see that the product contains a higher frequency as well as a lower frequency.</a:t>
            </a:r>
          </a:p>
          <a:p>
            <a:r>
              <a:rPr lang="en-AU" sz="2000" dirty="0" smtClean="0"/>
              <a:t>Average out the higher frequency to see the lower one. </a:t>
            </a:r>
            <a:br>
              <a:rPr lang="en-AU" sz="2000" dirty="0" smtClean="0"/>
            </a:br>
            <a:endParaRPr lang="en-AU" sz="2000" dirty="0" smtClean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01" y="1875626"/>
            <a:ext cx="5698484" cy="42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Reception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9908521" cy="138402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Mixing uses the Local Oscillator (LO). </a:t>
            </a:r>
          </a:p>
          <a:p>
            <a:r>
              <a:rPr lang="en-AU" sz="2000" dirty="0" smtClean="0"/>
              <a:t>May be shown that the sum and difference frequencies result. </a:t>
            </a:r>
          </a:p>
          <a:p>
            <a:r>
              <a:rPr lang="en-AU" sz="2000" dirty="0" smtClean="0"/>
              <a:t>The Intermediate Frequency (IF) is the difference (lower) frequency. </a:t>
            </a:r>
          </a:p>
          <a:p>
            <a:pPr marL="0" indent="0">
              <a:buNone/>
            </a:pP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62" y="3321793"/>
            <a:ext cx="6885519" cy="26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Radio Noise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1836258"/>
            <a:ext cx="5408083" cy="1789537"/>
          </a:xfrm>
        </p:spPr>
        <p:txBody>
          <a:bodyPr>
            <a:normAutofit/>
          </a:bodyPr>
          <a:lstStyle/>
          <a:p>
            <a:r>
              <a:rPr lang="en-AU" sz="2000" dirty="0" smtClean="0"/>
              <a:t>Other transmitters present.</a:t>
            </a:r>
          </a:p>
          <a:p>
            <a:r>
              <a:rPr lang="en-AU" sz="2000" dirty="0" smtClean="0"/>
              <a:t>Other devices may produce interfering signals.</a:t>
            </a:r>
          </a:p>
          <a:p>
            <a:r>
              <a:rPr lang="en-AU" sz="2000" dirty="0" smtClean="0"/>
              <a:t>Background noise. </a:t>
            </a:r>
          </a:p>
          <a:p>
            <a:r>
              <a:rPr lang="en-AU" sz="2000" dirty="0" smtClean="0"/>
              <a:t>Limit of resolution of receiver. </a:t>
            </a:r>
            <a:endParaRPr lang="en-AU" sz="16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31" y="1995698"/>
            <a:ext cx="6729841" cy="50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Optical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10139109" cy="2361784"/>
          </a:xfrm>
        </p:spPr>
        <p:txBody>
          <a:bodyPr>
            <a:normAutofit lnSpcReduction="10000"/>
          </a:bodyPr>
          <a:lstStyle/>
          <a:p>
            <a:r>
              <a:rPr lang="en-AU" sz="2000" dirty="0" smtClean="0"/>
              <a:t>Optical </a:t>
            </a:r>
            <a:r>
              <a:rPr lang="en-AU" sz="2000" dirty="0" err="1" smtClean="0"/>
              <a:t>fibers</a:t>
            </a:r>
            <a:r>
              <a:rPr lang="en-AU" sz="2000" dirty="0" smtClean="0"/>
              <a:t> are capable of very fast data transmission. Was not always the case. </a:t>
            </a:r>
          </a:p>
          <a:p>
            <a:r>
              <a:rPr lang="en-AU" sz="2000" dirty="0" smtClean="0"/>
              <a:t>Requires matching source (Laser) with cable (</a:t>
            </a:r>
            <a:r>
              <a:rPr lang="en-AU" sz="2000" dirty="0" err="1" smtClean="0"/>
              <a:t>fiber</a:t>
            </a:r>
            <a:r>
              <a:rPr lang="en-AU" sz="2000" dirty="0" smtClean="0"/>
              <a:t>) with receiver (detector).</a:t>
            </a:r>
          </a:p>
          <a:p>
            <a:r>
              <a:rPr lang="en-AU" sz="2000" dirty="0" smtClean="0"/>
              <a:t>Laser source is a Laser Diode. Relies on standing waves within a cavity. </a:t>
            </a:r>
          </a:p>
          <a:p>
            <a:r>
              <a:rPr lang="en-AU" sz="2000" dirty="0" smtClean="0"/>
              <a:t>Laser may required optical stabilization and/or temperature control. </a:t>
            </a:r>
          </a:p>
          <a:p>
            <a:r>
              <a:rPr lang="en-AU" sz="2000" dirty="0" smtClean="0"/>
              <a:t>Multiple narrow emission lines (depends on type of laser). </a:t>
            </a:r>
          </a:p>
          <a:p>
            <a:r>
              <a:rPr lang="en-AU" sz="2000" dirty="0" smtClean="0"/>
              <a:t>Optical </a:t>
            </a:r>
            <a:r>
              <a:rPr lang="en-AU" sz="2000" dirty="0" err="1" smtClean="0"/>
              <a:t>fiber</a:t>
            </a:r>
            <a:r>
              <a:rPr lang="en-AU" sz="2000" dirty="0" smtClean="0"/>
              <a:t> may be single-mode or multi-mode. </a:t>
            </a:r>
          </a:p>
          <a:p>
            <a:endParaRPr lang="en-AU" sz="20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84" y="4366796"/>
            <a:ext cx="4982848" cy="18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Optical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9980083" cy="1782076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Single-mode much smaller than multimode. </a:t>
            </a:r>
          </a:p>
          <a:p>
            <a:r>
              <a:rPr lang="en-AU" sz="2000" dirty="0" smtClean="0"/>
              <a:t>Containment of light within a </a:t>
            </a:r>
            <a:r>
              <a:rPr lang="en-AU" sz="2000" dirty="0" err="1" smtClean="0"/>
              <a:t>fiber</a:t>
            </a:r>
            <a:r>
              <a:rPr lang="en-AU" sz="2000" dirty="0" smtClean="0"/>
              <a:t> requires both a core and a cladding.</a:t>
            </a:r>
          </a:p>
          <a:p>
            <a:r>
              <a:rPr lang="en-AU" sz="2000" dirty="0" smtClean="0"/>
              <a:t>Multimode optical </a:t>
            </a:r>
            <a:r>
              <a:rPr lang="en-AU" sz="2000" dirty="0" err="1" smtClean="0"/>
              <a:t>fiber</a:t>
            </a:r>
            <a:r>
              <a:rPr lang="en-AU" sz="2000" dirty="0" smtClean="0"/>
              <a:t> may be step-index or graded index.</a:t>
            </a:r>
          </a:p>
          <a:p>
            <a:r>
              <a:rPr lang="en-AU" sz="2000" dirty="0" smtClean="0"/>
              <a:t>The cladding is not just for strength, it is required to ensure light propagation</a:t>
            </a:r>
          </a:p>
          <a:p>
            <a:endParaRPr lang="en-AU" sz="20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44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01" y="3787088"/>
            <a:ext cx="3596952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Optical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9725641" cy="1670267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Single-mode much smaller than multimode. </a:t>
            </a:r>
          </a:p>
          <a:p>
            <a:r>
              <a:rPr lang="en-AU" sz="2000" dirty="0" smtClean="0"/>
              <a:t>Containment of light within a </a:t>
            </a:r>
            <a:r>
              <a:rPr lang="en-AU" sz="2000" dirty="0" err="1" smtClean="0"/>
              <a:t>fiber</a:t>
            </a:r>
            <a:r>
              <a:rPr lang="en-AU" sz="2000" dirty="0" smtClean="0"/>
              <a:t> requires both a core and a cladding.</a:t>
            </a:r>
          </a:p>
          <a:p>
            <a:r>
              <a:rPr lang="en-AU" sz="2000" dirty="0" smtClean="0"/>
              <a:t>Multimode optical </a:t>
            </a:r>
            <a:r>
              <a:rPr lang="en-AU" sz="2000" dirty="0" err="1" smtClean="0"/>
              <a:t>fiber</a:t>
            </a:r>
            <a:r>
              <a:rPr lang="en-AU" sz="2000" dirty="0" smtClean="0"/>
              <a:t> may be step-index or graded index.</a:t>
            </a:r>
          </a:p>
          <a:p>
            <a:r>
              <a:rPr lang="en-AU" sz="2000" dirty="0" smtClean="0"/>
              <a:t>Refraction is critical to </a:t>
            </a:r>
            <a:r>
              <a:rPr lang="en-AU" sz="2000" dirty="0" err="1" smtClean="0"/>
              <a:t>fiber</a:t>
            </a:r>
            <a:r>
              <a:rPr lang="en-AU" sz="2000" dirty="0" smtClean="0"/>
              <a:t> optics. </a:t>
            </a:r>
            <a:endParaRPr lang="en-AU" sz="20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1" y="3940165"/>
            <a:ext cx="3180952" cy="18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1594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Optical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10178866" cy="110572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The cladding is not just for strength, it is required to ensure light propagation</a:t>
            </a:r>
          </a:p>
          <a:p>
            <a:r>
              <a:rPr lang="en-AU" sz="2000" dirty="0" smtClean="0"/>
              <a:t>Requires total internal reflection to keep light within core. </a:t>
            </a:r>
          </a:p>
          <a:p>
            <a:endParaRPr lang="en-AU" sz="20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46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74" y="3685771"/>
            <a:ext cx="4379036" cy="21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Optical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36258"/>
            <a:ext cx="10147061" cy="787672"/>
          </a:xfrm>
        </p:spPr>
        <p:txBody>
          <a:bodyPr>
            <a:normAutofit/>
          </a:bodyPr>
          <a:lstStyle/>
          <a:p>
            <a:r>
              <a:rPr lang="en-AU" sz="2000" dirty="0" smtClean="0"/>
              <a:t>Test optical </a:t>
            </a:r>
            <a:r>
              <a:rPr lang="en-AU" sz="2000" dirty="0" err="1" smtClean="0"/>
              <a:t>fibers</a:t>
            </a:r>
            <a:r>
              <a:rPr lang="en-AU" sz="2000" dirty="0" smtClean="0"/>
              <a:t> using Optical Time Domain Reflectometry (OTDR)</a:t>
            </a:r>
          </a:p>
          <a:p>
            <a:r>
              <a:rPr lang="en-AU" sz="2000" dirty="0" smtClean="0"/>
              <a:t>Can tell connector loss, </a:t>
            </a:r>
            <a:r>
              <a:rPr lang="en-AU" sz="2000" dirty="0" err="1" smtClean="0"/>
              <a:t>fiber</a:t>
            </a:r>
            <a:r>
              <a:rPr lang="en-AU" sz="2000" dirty="0" smtClean="0"/>
              <a:t> signal loss, </a:t>
            </a:r>
            <a:r>
              <a:rPr lang="en-AU" sz="2000" dirty="0" err="1" smtClean="0"/>
              <a:t>fiber</a:t>
            </a:r>
            <a:r>
              <a:rPr lang="en-AU" sz="2000" dirty="0" smtClean="0"/>
              <a:t> breakages. Bends also cause loss of signal. </a:t>
            </a:r>
          </a:p>
          <a:p>
            <a:endParaRPr lang="en-AU" sz="2000" dirty="0"/>
          </a:p>
          <a:p>
            <a:endParaRPr lang="en-AU" sz="1600" dirty="0" smtClean="0"/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83" y="2747111"/>
            <a:ext cx="6636510" cy="35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Summary – Key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6607" cy="4185561"/>
          </a:xfrm>
        </p:spPr>
        <p:txBody>
          <a:bodyPr>
            <a:normAutofit/>
          </a:bodyPr>
          <a:lstStyle/>
          <a:p>
            <a:r>
              <a:rPr lang="en-AU" dirty="0" smtClean="0"/>
              <a:t>Digital </a:t>
            </a:r>
            <a:r>
              <a:rPr lang="en-AU" dirty="0"/>
              <a:t>pulse transmission: line coding, synchronization and scrambling.</a:t>
            </a:r>
          </a:p>
          <a:p>
            <a:r>
              <a:rPr lang="en-AU" dirty="0" smtClean="0"/>
              <a:t>Principles </a:t>
            </a:r>
            <a:r>
              <a:rPr lang="en-AU" dirty="0"/>
              <a:t>of radio frequency: change in frequency by mixing; the definition of RF bands and their use in practice.</a:t>
            </a:r>
          </a:p>
          <a:p>
            <a:r>
              <a:rPr lang="en-AU" dirty="0" smtClean="0"/>
              <a:t>Transmission </a:t>
            </a:r>
            <a:r>
              <a:rPr lang="en-AU" dirty="0"/>
              <a:t>lines: reflections and standing waves.</a:t>
            </a:r>
          </a:p>
          <a:p>
            <a:r>
              <a:rPr lang="en-AU" dirty="0" smtClean="0"/>
              <a:t>Propagation </a:t>
            </a:r>
            <a:r>
              <a:rPr lang="en-AU" dirty="0"/>
              <a:t>of radio frequencies and basic principles of antennas.</a:t>
            </a:r>
          </a:p>
          <a:p>
            <a:r>
              <a:rPr lang="en-AU" dirty="0" smtClean="0"/>
              <a:t>Optical </a:t>
            </a:r>
            <a:r>
              <a:rPr lang="en-AU" dirty="0"/>
              <a:t>communications: light sources and detection, principles of optical </a:t>
            </a:r>
            <a:r>
              <a:rPr lang="en-AU" dirty="0" err="1"/>
              <a:t>fibers</a:t>
            </a:r>
            <a:r>
              <a:rPr lang="en-AU" dirty="0"/>
              <a:t>, and design and test of </a:t>
            </a:r>
            <a:r>
              <a:rPr lang="en-AU" dirty="0" err="1"/>
              <a:t>fiber</a:t>
            </a:r>
            <a:r>
              <a:rPr lang="en-AU" dirty="0"/>
              <a:t> links.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Spectrum </a:t>
            </a:r>
            <a:r>
              <a:rPr lang="en-AU" dirty="0" err="1" smtClean="0"/>
              <a:t>Analyzer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10679798" cy="1161758"/>
          </a:xfrm>
        </p:spPr>
        <p:txBody>
          <a:bodyPr>
            <a:normAutofit/>
          </a:bodyPr>
          <a:lstStyle/>
          <a:p>
            <a:r>
              <a:rPr lang="en-AU" sz="1600" dirty="0" smtClean="0"/>
              <a:t>Measures frequency content of a signal, </a:t>
            </a:r>
            <a:r>
              <a:rPr lang="en-AU" sz="1600" dirty="0" err="1" smtClean="0"/>
              <a:t>eg</a:t>
            </a:r>
            <a:r>
              <a:rPr lang="en-AU" sz="1600" dirty="0" smtClean="0"/>
              <a:t> radio signal.</a:t>
            </a:r>
          </a:p>
          <a:p>
            <a:r>
              <a:rPr lang="en-AU" sz="1600" dirty="0" smtClean="0"/>
              <a:t>Basically a Fourier Transform, but does this in a different way.</a:t>
            </a:r>
          </a:p>
          <a:p>
            <a:r>
              <a:rPr lang="en-AU" sz="1600" dirty="0" smtClean="0"/>
              <a:t>Sweeps the test frequency, mixes it with incoming frequency, detects the result and plots it as the spectrum.</a:t>
            </a:r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2987383"/>
            <a:ext cx="8066675" cy="28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Spectrum </a:t>
            </a:r>
            <a:r>
              <a:rPr lang="en-AU" dirty="0" err="1" smtClean="0"/>
              <a:t>Analyzer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7849134" cy="1315140"/>
          </a:xfrm>
        </p:spPr>
        <p:txBody>
          <a:bodyPr>
            <a:normAutofit lnSpcReduction="10000"/>
          </a:bodyPr>
          <a:lstStyle/>
          <a:p>
            <a:r>
              <a:rPr lang="en-AU" sz="1600" dirty="0" smtClean="0"/>
              <a:t>Example with sine oscillator input.</a:t>
            </a:r>
          </a:p>
          <a:p>
            <a:r>
              <a:rPr lang="en-AU" sz="1600" dirty="0" smtClean="0"/>
              <a:t>Notes: power in </a:t>
            </a:r>
            <a:r>
              <a:rPr lang="en-AU" sz="1600" dirty="0" err="1" smtClean="0"/>
              <a:t>dBm</a:t>
            </a:r>
            <a:r>
              <a:rPr lang="en-AU" sz="1600" dirty="0" smtClean="0"/>
              <a:t>, frequency MHz, noise floor, resolution/width of spectral peak</a:t>
            </a:r>
          </a:p>
          <a:p>
            <a:r>
              <a:rPr lang="en-AU" sz="1600" dirty="0" smtClean="0"/>
              <a:t>Resolution bandwidth = width of the filter</a:t>
            </a:r>
          </a:p>
          <a:p>
            <a:r>
              <a:rPr lang="en-AU" sz="1600" dirty="0" smtClean="0"/>
              <a:t>Video bandwidth = averaging time. </a:t>
            </a:r>
          </a:p>
          <a:p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23" y="2898748"/>
            <a:ext cx="5907262" cy="3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Transmission Modes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1825624"/>
            <a:ext cx="9320125" cy="274637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Important distinction:</a:t>
            </a:r>
          </a:p>
          <a:p>
            <a:pPr lvl="1"/>
            <a:r>
              <a:rPr lang="en-AU" dirty="0" smtClean="0"/>
              <a:t>Baseband – where we send basically a voltage or light pulse.</a:t>
            </a:r>
            <a:br>
              <a:rPr lang="en-AU" dirty="0" smtClean="0"/>
            </a:br>
            <a:r>
              <a:rPr lang="en-AU" dirty="0" smtClean="0"/>
              <a:t>Typically wired local area networks and </a:t>
            </a:r>
            <a:r>
              <a:rPr lang="en-AU" dirty="0" err="1" smtClean="0"/>
              <a:t>fiber</a:t>
            </a:r>
            <a:r>
              <a:rPr lang="en-AU" dirty="0" smtClean="0"/>
              <a:t> optic. </a:t>
            </a:r>
          </a:p>
          <a:p>
            <a:pPr lvl="1"/>
            <a:r>
              <a:rPr lang="en-AU" dirty="0" smtClean="0"/>
              <a:t>Passband – where the information/data is modulated onto a carrier. </a:t>
            </a:r>
            <a:br>
              <a:rPr lang="en-AU" dirty="0" smtClean="0"/>
            </a:br>
            <a:r>
              <a:rPr lang="en-AU" dirty="0" smtClean="0"/>
              <a:t>Typically wireless but could be wired. </a:t>
            </a:r>
          </a:p>
          <a:p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7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Cables and Pulses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9328076" cy="925526"/>
          </a:xfrm>
        </p:spPr>
        <p:txBody>
          <a:bodyPr>
            <a:normAutofit/>
          </a:bodyPr>
          <a:lstStyle/>
          <a:p>
            <a:r>
              <a:rPr lang="en-AU" sz="1600" dirty="0" smtClean="0"/>
              <a:t>Wires – shielded and twisted pair.</a:t>
            </a:r>
          </a:p>
          <a:p>
            <a:r>
              <a:rPr lang="en-AU" sz="1600" dirty="0" smtClean="0"/>
              <a:t>Single-ended or unbalanced vs Differential or balanced.</a:t>
            </a:r>
          </a:p>
          <a:p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8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53" y="2815059"/>
            <a:ext cx="4133333" cy="3276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6" y="2900773"/>
            <a:ext cx="4142857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67"/>
            <a:ext cx="10515600" cy="1325563"/>
          </a:xfrm>
        </p:spPr>
        <p:txBody>
          <a:bodyPr/>
          <a:lstStyle/>
          <a:p>
            <a:r>
              <a:rPr lang="en-AU" dirty="0" smtClean="0"/>
              <a:t>Pulse Transmission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6" y="1825625"/>
            <a:ext cx="5185447" cy="326321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Bandwidth of cable not infinite, </a:t>
            </a:r>
            <a:r>
              <a:rPr lang="en-AU" sz="1600" dirty="0" err="1" smtClean="0"/>
              <a:t>lowpass</a:t>
            </a:r>
            <a:r>
              <a:rPr lang="en-AU" sz="1600" dirty="0" smtClean="0"/>
              <a:t> filters pulse.</a:t>
            </a:r>
          </a:p>
          <a:p>
            <a:r>
              <a:rPr lang="en-AU" sz="1600" dirty="0" smtClean="0"/>
              <a:t>So pulse spreads out.</a:t>
            </a:r>
          </a:p>
          <a:p>
            <a:r>
              <a:rPr lang="en-AU" sz="1600" dirty="0" smtClean="0"/>
              <a:t>Other effects too, inductance and capacitance.</a:t>
            </a:r>
          </a:p>
          <a:p>
            <a:r>
              <a:rPr lang="en-AU" sz="1600" dirty="0" smtClean="0"/>
              <a:t>Pure pulses shown. </a:t>
            </a:r>
          </a:p>
          <a:p>
            <a:r>
              <a:rPr lang="en-AU" sz="1600" dirty="0" smtClean="0"/>
              <a:t>Pulse rings and ends at A.</a:t>
            </a:r>
          </a:p>
          <a:p>
            <a:r>
              <a:rPr lang="en-AU" sz="1600" dirty="0" smtClean="0"/>
              <a:t>Peak pulse magnitude at B.</a:t>
            </a:r>
          </a:p>
          <a:p>
            <a:r>
              <a:rPr lang="en-AU" sz="1600" dirty="0" smtClean="0"/>
              <a:t>Start new pulse at C. </a:t>
            </a:r>
          </a:p>
          <a:p>
            <a:r>
              <a:rPr lang="en-AU" sz="1600" dirty="0" smtClean="0"/>
              <a:t>Result: more pulses, more data sent in a given time. </a:t>
            </a:r>
          </a:p>
          <a:p>
            <a:pPr marL="0" indent="0">
              <a:buNone/>
            </a:pPr>
            <a:endParaRPr lang="en-AU" sz="1600" dirty="0" smtClean="0"/>
          </a:p>
          <a:p>
            <a:pPr marL="0" indent="0">
              <a:buNone/>
            </a:pPr>
            <a:endParaRPr lang="en-AU" sz="1200" dirty="0" smtClean="0"/>
          </a:p>
          <a:p>
            <a:endParaRPr lang="en-AU" sz="1600" dirty="0" smtClean="0"/>
          </a:p>
          <a:p>
            <a:endParaRPr lang="en-AU" sz="1600" dirty="0" smtClean="0"/>
          </a:p>
          <a:p>
            <a:endParaRPr lang="en-AU" sz="1600" dirty="0"/>
          </a:p>
          <a:p>
            <a:endParaRPr lang="en-AU" sz="1600" dirty="0" smtClean="0"/>
          </a:p>
          <a:p>
            <a:endParaRPr lang="en-A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99" y="1541107"/>
            <a:ext cx="5610601" cy="42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2050</Words>
  <Application>Microsoft Office PowerPoint</Application>
  <PresentationFormat>Widescreen</PresentationFormat>
  <Paragraphs>701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Wired, Wireless and Optical Systems</vt:lpstr>
      <vt:lpstr>Chapter Aims</vt:lpstr>
      <vt:lpstr>Fourier Series</vt:lpstr>
      <vt:lpstr>Fourier Transform</vt:lpstr>
      <vt:lpstr>Spectrum Analyzer</vt:lpstr>
      <vt:lpstr>Spectrum Analyzer</vt:lpstr>
      <vt:lpstr>Transmission Modes</vt:lpstr>
      <vt:lpstr>Cables and Pulses</vt:lpstr>
      <vt:lpstr>Pulse Transmission</vt:lpstr>
      <vt:lpstr>Sinc function</vt:lpstr>
      <vt:lpstr>Line Codes</vt:lpstr>
      <vt:lpstr>Line Codes</vt:lpstr>
      <vt:lpstr>Pulse Reflection</vt:lpstr>
      <vt:lpstr>Pulse Reflection</vt:lpstr>
      <vt:lpstr>Pulse Reflection</vt:lpstr>
      <vt:lpstr>Pulse Reflection</vt:lpstr>
      <vt:lpstr>Pulse Reflection</vt:lpstr>
      <vt:lpstr>Pulse Reflection – Finally </vt:lpstr>
      <vt:lpstr>Wave Reflection </vt:lpstr>
      <vt:lpstr>Wave Reflection </vt:lpstr>
      <vt:lpstr>Wave Reflection </vt:lpstr>
      <vt:lpstr>Wave Reflection </vt:lpstr>
      <vt:lpstr>Radio and Wireless</vt:lpstr>
      <vt:lpstr>Radio and Wireless</vt:lpstr>
      <vt:lpstr>Radio Horizon</vt:lpstr>
      <vt:lpstr>Radio Reflection</vt:lpstr>
      <vt:lpstr>Radio Reflection</vt:lpstr>
      <vt:lpstr>Radio Reflection</vt:lpstr>
      <vt:lpstr>Radio Reflection</vt:lpstr>
      <vt:lpstr>Radio Reflection</vt:lpstr>
      <vt:lpstr>Radio Reflection</vt:lpstr>
      <vt:lpstr>Radio Diffraction</vt:lpstr>
      <vt:lpstr>Radio Diffraction</vt:lpstr>
      <vt:lpstr>Moving Sender or Receiver </vt:lpstr>
      <vt:lpstr>Radio Antennas</vt:lpstr>
      <vt:lpstr>Radio Antennas</vt:lpstr>
      <vt:lpstr>Radio Antennas</vt:lpstr>
      <vt:lpstr>Radio Reception</vt:lpstr>
      <vt:lpstr>Radio Reception</vt:lpstr>
      <vt:lpstr>Radio Reception</vt:lpstr>
      <vt:lpstr>Radio Reception</vt:lpstr>
      <vt:lpstr>Radio Noise</vt:lpstr>
      <vt:lpstr>Optical Transmission</vt:lpstr>
      <vt:lpstr>Optical Transmission</vt:lpstr>
      <vt:lpstr>Optical Transmission</vt:lpstr>
      <vt:lpstr>Optical Transmission</vt:lpstr>
      <vt:lpstr>Optical Transmission</vt:lpstr>
      <vt:lpstr>Chapter Summary – Key Points</vt:lpstr>
    </vt:vector>
  </TitlesOfParts>
  <Company>University of Southern Queensland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/>
  <cp:lastModifiedBy>John Leis</cp:lastModifiedBy>
  <cp:revision>270</cp:revision>
  <dcterms:created xsi:type="dcterms:W3CDTF">2017-06-13T00:50:06Z</dcterms:created>
  <dcterms:modified xsi:type="dcterms:W3CDTF">2017-11-07T00:48:24Z</dcterms:modified>
</cp:coreProperties>
</file>