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5" r:id="rId3"/>
    <p:sldId id="271" r:id="rId4"/>
    <p:sldId id="272" r:id="rId5"/>
    <p:sldId id="273" r:id="rId6"/>
    <p:sldId id="274" r:id="rId7"/>
    <p:sldId id="277" r:id="rId8"/>
    <p:sldId id="275" r:id="rId9"/>
    <p:sldId id="281" r:id="rId10"/>
    <p:sldId id="276" r:id="rId11"/>
    <p:sldId id="278" r:id="rId12"/>
    <p:sldId id="279" r:id="rId13"/>
    <p:sldId id="280" r:id="rId14"/>
    <p:sldId id="283" r:id="rId15"/>
    <p:sldId id="284" r:id="rId16"/>
    <p:sldId id="282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10" r:id="rId39"/>
    <p:sldId id="308" r:id="rId40"/>
    <p:sldId id="312" r:id="rId41"/>
    <p:sldId id="309" r:id="rId42"/>
    <p:sldId id="311" r:id="rId43"/>
    <p:sldId id="313" r:id="rId44"/>
    <p:sldId id="314" r:id="rId45"/>
    <p:sldId id="315" r:id="rId46"/>
    <p:sldId id="316" r:id="rId47"/>
    <p:sldId id="27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05809-A8B1-4333-AB1B-43B94F85902A}" type="datetimeFigureOut">
              <a:rPr lang="en-AU" smtClean="0"/>
              <a:t>26/10/2017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5B8E5-0348-48CA-8D05-5682586347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47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1630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0755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654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9644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7920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6292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692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9246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1725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119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983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6604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1461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189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2077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2510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161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172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9093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8483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3574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3290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29424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32078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3077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0990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0374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41778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64230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62340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92832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73329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081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18732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56978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6837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18132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3538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230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9094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8303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6695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596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1660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55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27B8-272B-41A8-8763-0E25B0C1AA4D}" type="datetime1">
              <a:rPr lang="en-AU" smtClean="0"/>
              <a:t>26/10/2017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764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EADD-8F47-499A-86A6-B048780F2E88}" type="datetime1">
              <a:rPr lang="en-AU" smtClean="0"/>
              <a:t>26/10/2017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743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C0BE-E949-4AE7-90F8-6F2B00FCF756}" type="datetime1">
              <a:rPr lang="en-AU" smtClean="0"/>
              <a:t>26/10/2017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769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5782-5250-4468-B4E1-B2AE412A3EE9}" type="datetime1">
              <a:rPr lang="en-AU" smtClean="0"/>
              <a:t>26/10/2017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363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A872-B1C2-404E-908A-BEB6BF0CF923}" type="datetime1">
              <a:rPr lang="en-AU" smtClean="0"/>
              <a:t>26/10/2017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98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CDF2-AB83-40AD-8F6A-B74E440CB251}" type="datetime1">
              <a:rPr lang="en-AU" smtClean="0"/>
              <a:t>26/10/2017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07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87FE-9A25-443B-9F64-96F87DEBBC4E}" type="datetime1">
              <a:rPr lang="en-AU" smtClean="0"/>
              <a:t>26/10/2017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97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96C1-0198-4259-9A93-2B5D35E1C7BC}" type="datetime1">
              <a:rPr lang="en-AU" smtClean="0"/>
              <a:t>26/10/2017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23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4940-B1B5-4157-860A-209399F957DC}" type="datetime1">
              <a:rPr lang="en-AU" smtClean="0"/>
              <a:t>26/10/2017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259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B43E-8430-4A28-8A55-4B21177F11BB}" type="datetime1">
              <a:rPr lang="en-AU" smtClean="0"/>
              <a:t>26/10/2017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80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5DA8-6A09-48D8-A905-6A08784484F3}" type="datetime1">
              <a:rPr lang="en-AU" smtClean="0"/>
              <a:t>26/10/2017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539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80530-6B93-47F7-80ED-492F33475437}" type="datetime1">
              <a:rPr lang="en-AU" smtClean="0"/>
              <a:t>26/10/2017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73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Modulation &amp; Demodulation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Text: Communication Systems Principles using MATLAB® </a:t>
            </a:r>
          </a:p>
          <a:p>
            <a:endParaRPr lang="en-AU" dirty="0"/>
          </a:p>
          <a:p>
            <a:r>
              <a:rPr lang="en-AU" sz="1050" dirty="0" smtClean="0"/>
              <a:t>Text, drawings and images copyright © John Wiley &amp; Sons 2018</a:t>
            </a:r>
            <a:endParaRPr lang="en-AU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567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Frequency &amp; Phase Modulation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41" cy="2181832"/>
          </a:xfrm>
        </p:spPr>
        <p:txBody>
          <a:bodyPr>
            <a:normAutofit lnSpcReduction="10000"/>
          </a:bodyPr>
          <a:lstStyle/>
          <a:p>
            <a:r>
              <a:rPr lang="en-AU" b="0" dirty="0" smtClean="0">
                <a:latin typeface="Cambria Math" panose="02040503050406030204" pitchFamily="18" charset="0"/>
              </a:rPr>
              <a:t>Related but distinct.</a:t>
            </a:r>
          </a:p>
          <a:p>
            <a:r>
              <a:rPr lang="en-AU" b="0" dirty="0" smtClean="0">
                <a:latin typeface="Cambria Math" panose="02040503050406030204" pitchFamily="18" charset="0"/>
              </a:rPr>
              <a:t>Change the frequency or the phase… since these are </a:t>
            </a:r>
            <a:r>
              <a:rPr lang="en-AU" b="0" dirty="0" smtClean="0">
                <a:latin typeface="Cambria Math" panose="02040503050406030204" pitchFamily="18" charset="0"/>
              </a:rPr>
              <a:t>both arguments </a:t>
            </a:r>
            <a:r>
              <a:rPr lang="en-AU" b="0" dirty="0" smtClean="0">
                <a:latin typeface="Cambria Math" panose="02040503050406030204" pitchFamily="18" charset="0"/>
              </a:rPr>
              <a:t>of the sine (or cosine) function, they are </a:t>
            </a:r>
            <a:r>
              <a:rPr lang="en-AU" b="0" dirty="0" smtClean="0">
                <a:latin typeface="Cambria Math" panose="02040503050406030204" pitchFamily="18" charset="0"/>
              </a:rPr>
              <a:t>similar except </a:t>
            </a:r>
            <a:r>
              <a:rPr lang="en-AU" b="0" dirty="0" smtClean="0">
                <a:latin typeface="Cambria Math" panose="02040503050406030204" pitchFamily="18" charset="0"/>
              </a:rPr>
              <a:t>frequency is multiplied by time.</a:t>
            </a:r>
          </a:p>
          <a:p>
            <a:r>
              <a:rPr lang="en-AU" dirty="0" smtClean="0">
                <a:latin typeface="Cambria Math" panose="02040503050406030204" pitchFamily="18" charset="0"/>
              </a:rPr>
              <a:t>Think of stepping through a table of sine values:</a:t>
            </a:r>
            <a:endParaRPr lang="en-AU" b="0" dirty="0" smtClean="0">
              <a:latin typeface="Cambria Math" panose="02040503050406030204" pitchFamily="18" charset="0"/>
            </a:endParaRP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10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00" y="4320000"/>
            <a:ext cx="6480000" cy="189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Frequency &amp; Phase Modulation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7978"/>
          </a:xfrm>
        </p:spPr>
        <p:txBody>
          <a:bodyPr>
            <a:normAutofit lnSpcReduction="10000"/>
          </a:bodyPr>
          <a:lstStyle/>
          <a:p>
            <a:r>
              <a:rPr lang="en-AU" b="0" dirty="0" smtClean="0">
                <a:latin typeface="Cambria Math" panose="02040503050406030204" pitchFamily="18" charset="0"/>
              </a:rPr>
              <a:t>Step through this table at a fixed rate to generate the carrier.</a:t>
            </a:r>
          </a:p>
          <a:p>
            <a:r>
              <a:rPr lang="en-AU" dirty="0" smtClean="0">
                <a:latin typeface="Cambria Math" panose="02040503050406030204" pitchFamily="18" charset="0"/>
              </a:rPr>
              <a:t>Stepping through the table at a faster rate generates Frequency Modulation (FM).</a:t>
            </a:r>
          </a:p>
          <a:p>
            <a:r>
              <a:rPr lang="en-AU" b="0" dirty="0" smtClean="0">
                <a:latin typeface="Cambria Math" panose="02040503050406030204" pitchFamily="18" charset="0"/>
              </a:rPr>
              <a:t>Changing the step, in addition to the step required for the carrier, results in Phase Modulation (PM).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11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00" y="4320000"/>
            <a:ext cx="6480000" cy="189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1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Frequency &amp; Phase Modulation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96061" cy="1414375"/>
          </a:xfrm>
        </p:spPr>
        <p:txBody>
          <a:bodyPr>
            <a:normAutofit lnSpcReduction="10000"/>
          </a:bodyPr>
          <a:lstStyle/>
          <a:p>
            <a:r>
              <a:rPr lang="en-AU" dirty="0" smtClean="0">
                <a:latin typeface="Cambria Math" panose="02040503050406030204" pitchFamily="18" charset="0"/>
              </a:rPr>
              <a:t>FM waveform and corresponding spectrum.</a:t>
            </a:r>
          </a:p>
          <a:p>
            <a:r>
              <a:rPr lang="en-AU" dirty="0" smtClean="0">
                <a:latin typeface="Cambria Math" panose="02040503050406030204" pitchFamily="18" charset="0"/>
              </a:rPr>
              <a:t>Note amplitude remains the same.</a:t>
            </a:r>
          </a:p>
          <a:p>
            <a:r>
              <a:rPr lang="en-AU" dirty="0" smtClean="0">
                <a:latin typeface="Cambria Math" panose="02040503050406030204" pitchFamily="18" charset="0"/>
              </a:rPr>
              <a:t>Several sidebands, unlike AM.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12</a:t>
            </a:fld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3240000"/>
            <a:ext cx="5400000" cy="37572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000" y="3240000"/>
            <a:ext cx="5400000" cy="376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Frequency &amp; Phase Modulation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91323" cy="1720657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>
                <a:latin typeface="Cambria Math" panose="02040503050406030204" pitchFamily="18" charset="0"/>
              </a:rPr>
              <a:t>Amplitude of sidebands determined by Bessel functions (table). </a:t>
            </a:r>
          </a:p>
          <a:p>
            <a:r>
              <a:rPr lang="en-AU" dirty="0" smtClean="0">
                <a:latin typeface="Cambria Math" panose="02040503050406030204" pitchFamily="18" charset="0"/>
              </a:rPr>
              <a:t>Modulation index is ratio of </a:t>
            </a:r>
            <a:r>
              <a:rPr lang="en-AU" dirty="0" smtClean="0">
                <a:latin typeface="Cambria Math" panose="02040503050406030204" pitchFamily="18" charset="0"/>
              </a:rPr>
              <a:t> frequency </a:t>
            </a:r>
            <a:r>
              <a:rPr lang="en-AU" dirty="0" smtClean="0">
                <a:latin typeface="Cambria Math" panose="02040503050406030204" pitchFamily="18" charset="0"/>
              </a:rPr>
              <a:t>deviation </a:t>
            </a:r>
            <a:r>
              <a:rPr lang="en-AU" dirty="0" smtClean="0">
                <a:latin typeface="Cambria Math" panose="02040503050406030204" pitchFamily="18" charset="0"/>
              </a:rPr>
              <a:t>to modulating </a:t>
            </a:r>
            <a:r>
              <a:rPr lang="en-AU" dirty="0" smtClean="0">
                <a:latin typeface="Cambria Math" panose="02040503050406030204" pitchFamily="18" charset="0"/>
              </a:rPr>
              <a:t>frequency: </a:t>
            </a:r>
            <a:br>
              <a:rPr lang="en-AU" dirty="0" smtClean="0">
                <a:latin typeface="Cambria Math" panose="02040503050406030204" pitchFamily="18" charset="0"/>
              </a:rPr>
            </a:br>
            <a:r>
              <a:rPr lang="en-AU" dirty="0" smtClean="0">
                <a:latin typeface="Cambria Math" panose="02040503050406030204" pitchFamily="18" charset="0"/>
              </a:rPr>
              <a:t/>
            </a:r>
            <a:br>
              <a:rPr lang="en-AU" dirty="0" smtClean="0">
                <a:latin typeface="Cambria Math" panose="02040503050406030204" pitchFamily="18" charset="0"/>
              </a:rPr>
            </a:br>
            <a:r>
              <a:rPr lang="en-AU" dirty="0" smtClean="0">
                <a:latin typeface="Cambria Math" panose="02040503050406030204" pitchFamily="18" charset="0"/>
              </a:rPr>
              <a:t>     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13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965" y="1690688"/>
            <a:ext cx="5757321" cy="37943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856580" y="3022284"/>
                <a:ext cx="955005" cy="667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AU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580" y="3022284"/>
                <a:ext cx="955005" cy="6674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3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Differences between Frequency &amp; Phase Modulation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>
                <a:latin typeface="Cambria Math" panose="02040503050406030204" pitchFamily="18" charset="0"/>
              </a:rPr>
              <a:t>FM changes the instantaneous frequency.</a:t>
            </a:r>
          </a:p>
          <a:p>
            <a:r>
              <a:rPr lang="en-A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PM </a:t>
            </a:r>
            <a:r>
              <a:rPr lang="en-AU" dirty="0">
                <a:latin typeface="Cambria Math" panose="02040503050406030204" pitchFamily="18" charset="0"/>
                <a:ea typeface="Cambria Math" panose="02040503050406030204" pitchFamily="18" charset="0"/>
              </a:rPr>
              <a:t>changes the phase, </a:t>
            </a:r>
            <a:r>
              <a:rPr lang="en-A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but</a:t>
            </a:r>
            <a:r>
              <a:rPr lang="en-AU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phase is always changing </a:t>
            </a:r>
            <a:r>
              <a:rPr lang="en-A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A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anyway… since </a:t>
            </a:r>
            <a:r>
              <a:rPr lang="en-A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otherwise the waveform would not </a:t>
            </a:r>
            <a:r>
              <a:rPr lang="en-A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change</a:t>
            </a:r>
            <a:endParaRPr lang="en-AU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AU" dirty="0" smtClean="0">
                <a:latin typeface="Cambria Math" panose="02040503050406030204" pitchFamily="18" charset="0"/>
              </a:rPr>
              <a:t>Remember that a sinusoid is always governed by </a:t>
            </a:r>
          </a:p>
          <a:p>
            <a:pPr marL="0" indent="0">
              <a:buNone/>
            </a:pPr>
            <a:endParaRPr lang="en-AU" i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AU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AU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A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Also frequency is the rate-of-change of phase. </a:t>
            </a:r>
          </a:p>
          <a:p>
            <a:endParaRPr lang="en-AU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AU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AU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A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Consider the following waveforms carefully…</a:t>
            </a:r>
            <a:endParaRPr lang="en-A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14</a:t>
            </a:fld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046253" y="4657582"/>
                <a:ext cx="1653338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253" y="4657582"/>
                <a:ext cx="1653338" cy="6199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553272" y="3488740"/>
                <a:ext cx="2329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272" y="3488740"/>
                <a:ext cx="232935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2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Differences between FM &amp; PM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41334" cy="1331043"/>
          </a:xfrm>
        </p:spPr>
        <p:txBody>
          <a:bodyPr>
            <a:normAutofit/>
          </a:bodyPr>
          <a:lstStyle/>
          <a:p>
            <a:r>
              <a:rPr lang="en-AU" dirty="0" smtClean="0">
                <a:latin typeface="Cambria Math" panose="02040503050406030204" pitchFamily="18" charset="0"/>
              </a:rPr>
              <a:t>FM changes the instantaneous frequency.</a:t>
            </a:r>
          </a:p>
          <a:p>
            <a:r>
              <a:rPr lang="en-A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PM </a:t>
            </a:r>
            <a:r>
              <a:rPr lang="en-AU" dirty="0">
                <a:latin typeface="Cambria Math" panose="02040503050406030204" pitchFamily="18" charset="0"/>
                <a:ea typeface="Cambria Math" panose="02040503050406030204" pitchFamily="18" charset="0"/>
              </a:rPr>
              <a:t>changes the phase, </a:t>
            </a:r>
            <a:r>
              <a:rPr lang="en-A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but</a:t>
            </a:r>
            <a:r>
              <a:rPr lang="en-AU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phase is always changing </a:t>
            </a:r>
            <a:r>
              <a:rPr lang="en-A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A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anyway.</a:t>
            </a:r>
            <a:endParaRPr lang="en-AU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A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15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0" y="2880000"/>
            <a:ext cx="5039670" cy="378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9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Differences between FM &amp; PM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6750" cy="1140212"/>
          </a:xfrm>
        </p:spPr>
        <p:txBody>
          <a:bodyPr>
            <a:normAutofit/>
          </a:bodyPr>
          <a:lstStyle/>
          <a:p>
            <a:r>
              <a:rPr lang="en-AU" dirty="0" smtClean="0">
                <a:latin typeface="Cambria Math" panose="02040503050406030204" pitchFamily="18" charset="0"/>
              </a:rPr>
              <a:t>FM changes the instantaneous frequency.</a:t>
            </a:r>
          </a:p>
          <a:p>
            <a:r>
              <a:rPr lang="en-A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PM </a:t>
            </a:r>
            <a:r>
              <a:rPr lang="en-AU" dirty="0">
                <a:latin typeface="Cambria Math" panose="02040503050406030204" pitchFamily="18" charset="0"/>
                <a:ea typeface="Cambria Math" panose="02040503050406030204" pitchFamily="18" charset="0"/>
              </a:rPr>
              <a:t>changes the phase, </a:t>
            </a:r>
            <a:r>
              <a:rPr lang="en-A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but</a:t>
            </a:r>
            <a:r>
              <a:rPr lang="en-AU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phase is always changing </a:t>
            </a:r>
            <a:r>
              <a:rPr lang="en-A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A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anyway.</a:t>
            </a:r>
            <a:endParaRPr lang="en-AU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A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16</a:t>
            </a:fld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0" y="2880000"/>
            <a:ext cx="5040000" cy="37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Differences between FM &amp; PM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375"/>
          </a:xfrm>
        </p:spPr>
        <p:txBody>
          <a:bodyPr>
            <a:normAutofit/>
          </a:bodyPr>
          <a:lstStyle/>
          <a:p>
            <a:r>
              <a:rPr lang="en-AU" dirty="0" smtClean="0">
                <a:latin typeface="Cambria Math" panose="02040503050406030204" pitchFamily="18" charset="0"/>
              </a:rPr>
              <a:t>FM changes the instantaneous frequency.</a:t>
            </a:r>
          </a:p>
          <a:p>
            <a:r>
              <a:rPr lang="en-A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PM </a:t>
            </a:r>
            <a:r>
              <a:rPr lang="en-AU" dirty="0">
                <a:latin typeface="Cambria Math" panose="02040503050406030204" pitchFamily="18" charset="0"/>
                <a:ea typeface="Cambria Math" panose="02040503050406030204" pitchFamily="18" charset="0"/>
              </a:rPr>
              <a:t>changes the phase, </a:t>
            </a:r>
            <a:r>
              <a:rPr lang="en-A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but</a:t>
            </a:r>
            <a:r>
              <a:rPr lang="en-AU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phase is always changing </a:t>
            </a:r>
            <a:r>
              <a:rPr lang="en-A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A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anyway.</a:t>
            </a:r>
            <a:endParaRPr lang="en-AU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A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17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0" y="2880000"/>
            <a:ext cx="5040000" cy="37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Comparison between FM &amp; PM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18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941" y="1581057"/>
            <a:ext cx="6837726" cy="514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to Demodulate AM/FM/PM?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9318" cy="34345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AU" dirty="0" smtClean="0"/>
              <a:t>AM much easier.</a:t>
            </a:r>
          </a:p>
          <a:p>
            <a:r>
              <a:rPr lang="en-AU" dirty="0" smtClean="0"/>
              <a:t>Many, many ways for each.</a:t>
            </a:r>
          </a:p>
          <a:p>
            <a:r>
              <a:rPr lang="en-AU" dirty="0" smtClean="0"/>
              <a:t>Depends on complexity (determines cost) .</a:t>
            </a:r>
          </a:p>
          <a:p>
            <a:r>
              <a:rPr lang="en-AU" dirty="0" smtClean="0"/>
              <a:t>Depends on required accuracy of demodulated output.</a:t>
            </a:r>
          </a:p>
          <a:p>
            <a:r>
              <a:rPr lang="en-AU" dirty="0" smtClean="0"/>
              <a:t>Could be hardware (circuits) or software (take samples, use code).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695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Chapter Aims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mtClean="0"/>
              <a:t>To answer the question: how </a:t>
            </a:r>
            <a:r>
              <a:rPr lang="en-AU" dirty="0" smtClean="0"/>
              <a:t>do we convert a signal or information to a form suitable for wired/wireless/optical transmission? </a:t>
            </a:r>
          </a:p>
          <a:p>
            <a:r>
              <a:rPr lang="en-AU" dirty="0" smtClean="0"/>
              <a:t>To learn about </a:t>
            </a:r>
            <a:r>
              <a:rPr lang="en-AU" i="1" dirty="0" smtClean="0"/>
              <a:t>Modulation –</a:t>
            </a:r>
            <a:r>
              <a:rPr lang="en-AU" i="1" dirty="0"/>
              <a:t> </a:t>
            </a:r>
            <a:r>
              <a:rPr lang="en-AU" dirty="0" smtClean="0"/>
              <a:t>convert to form suitable for transmission.</a:t>
            </a:r>
          </a:p>
          <a:p>
            <a:r>
              <a:rPr lang="en-AU" dirty="0" smtClean="0"/>
              <a:t>To learn about </a:t>
            </a:r>
            <a:r>
              <a:rPr lang="en-AU" i="1" dirty="0" smtClean="0"/>
              <a:t>Demodulation – </a:t>
            </a:r>
            <a:r>
              <a:rPr lang="en-AU" dirty="0" smtClean="0"/>
              <a:t>convert received signal back to a useful form. </a:t>
            </a:r>
          </a:p>
          <a:p>
            <a:r>
              <a:rPr lang="en-AU" dirty="0" smtClean="0"/>
              <a:t>Modulation types used for real-world transmission: </a:t>
            </a:r>
            <a:br>
              <a:rPr lang="en-AU" dirty="0" smtClean="0"/>
            </a:br>
            <a:r>
              <a:rPr lang="en-AU" dirty="0" smtClean="0"/>
              <a:t>Amplitude Modulation (AM), Frequency Modulation (FM), Phase Modulation (PM), Orthogonal Frequency Division Multiplexing (OFDM).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17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AM Demodulation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1004" cy="28406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AU" dirty="0" smtClean="0"/>
              <a:t>Square waveform. </a:t>
            </a:r>
          </a:p>
          <a:p>
            <a:r>
              <a:rPr lang="en-AU" dirty="0" err="1" smtClean="0"/>
              <a:t>Lowpass</a:t>
            </a:r>
            <a:r>
              <a:rPr lang="en-AU" dirty="0" smtClean="0"/>
              <a:t> filter or simple hold. </a:t>
            </a:r>
          </a:p>
          <a:p>
            <a:r>
              <a:rPr lang="en-AU" dirty="0" smtClean="0"/>
              <a:t>Remove DC offset.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20</a:t>
            </a:fld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0" y="1080000"/>
            <a:ext cx="7200000" cy="541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7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FM Demodulation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23614" cy="19922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AU" dirty="0" smtClean="0"/>
              <a:t>Take rate-of-change of signal.</a:t>
            </a:r>
          </a:p>
          <a:p>
            <a:r>
              <a:rPr lang="en-AU" dirty="0" smtClean="0"/>
              <a:t>Then looks like AM. 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21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0" y="1440000"/>
            <a:ext cx="7200000" cy="541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9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Phase Tracking and Synchronization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05940" cy="34251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AU" dirty="0" smtClean="0"/>
              <a:t>If receiver does not know the carrier, it must use incoherent demodulation.</a:t>
            </a:r>
          </a:p>
          <a:p>
            <a:r>
              <a:rPr lang="en-AU" dirty="0" smtClean="0"/>
              <a:t>If receiver does know carrier, both frequency and phase, it can use coherent or synchronous demodulation.</a:t>
            </a:r>
          </a:p>
          <a:p>
            <a:r>
              <a:rPr lang="en-AU" dirty="0" smtClean="0"/>
              <a:t>For bit timing of digital streams, synchronization is essential.</a:t>
            </a:r>
          </a:p>
          <a:p>
            <a:r>
              <a:rPr lang="en-AU" dirty="0" smtClean="0"/>
              <a:t>Need a Phase-Locked Loop (PLL</a:t>
            </a:r>
            <a:r>
              <a:rPr lang="en-AU" dirty="0" smtClean="0"/>
              <a:t>).</a:t>
            </a:r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Phase-Locked Loop (PLL)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05561" cy="39530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AU" dirty="0" smtClean="0"/>
              <a:t>Has a local oscillator of about the right frequency.</a:t>
            </a:r>
          </a:p>
          <a:p>
            <a:r>
              <a:rPr lang="en-AU" dirty="0" smtClean="0"/>
              <a:t>Compares this to the incoming wave. Generates a phase error.</a:t>
            </a:r>
          </a:p>
          <a:p>
            <a:r>
              <a:rPr lang="en-AU" dirty="0" smtClean="0"/>
              <a:t>Phase error used to adjust or tune the local oscillator.</a:t>
            </a:r>
          </a:p>
          <a:p>
            <a:r>
              <a:rPr lang="en-AU" dirty="0" smtClean="0"/>
              <a:t>Application of classic closed-loop feedback.</a:t>
            </a:r>
          </a:p>
          <a:p>
            <a:r>
              <a:rPr lang="en-AU" dirty="0" smtClean="0"/>
              <a:t>Variation called Costas loop, which has two oscillators (sine and cosine</a:t>
            </a:r>
            <a:r>
              <a:rPr lang="en-AU" dirty="0" smtClean="0"/>
              <a:t>).</a:t>
            </a:r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5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Phase-Locked Loop (PLL)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66955" cy="2086499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The </a:t>
            </a:r>
            <a:r>
              <a:rPr lang="en-AU" dirty="0" smtClean="0"/>
              <a:t>feedback loop. </a:t>
            </a:r>
          </a:p>
          <a:p>
            <a:r>
              <a:rPr lang="en-AU" dirty="0" smtClean="0"/>
              <a:t>Issues: how to quickly adjust the oscillator so that it tracks.</a:t>
            </a:r>
          </a:p>
          <a:p>
            <a:r>
              <a:rPr lang="en-AU" dirty="0"/>
              <a:t>Don’t want adjustment too slow.</a:t>
            </a:r>
          </a:p>
          <a:p>
            <a:r>
              <a:rPr lang="en-AU" dirty="0" smtClean="0"/>
              <a:t>Don’t want overshoot. </a:t>
            </a:r>
          </a:p>
          <a:p>
            <a:r>
              <a:rPr lang="en-AU" dirty="0" smtClean="0"/>
              <a:t>First question: how </a:t>
            </a:r>
            <a:r>
              <a:rPr lang="en-AU" dirty="0" smtClean="0"/>
              <a:t>to compare </a:t>
            </a:r>
            <a:r>
              <a:rPr lang="en-AU" dirty="0" smtClean="0"/>
              <a:t>phase?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24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842" y="3889320"/>
            <a:ext cx="5948318" cy="248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2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PLL Phase Comparator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98551" cy="474515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Multiply incoming signal and local signal, average out (</a:t>
            </a:r>
            <a:r>
              <a:rPr lang="en-AU" dirty="0" err="1" smtClean="0"/>
              <a:t>lowpass</a:t>
            </a:r>
            <a:r>
              <a:rPr lang="en-AU" dirty="0" smtClean="0"/>
              <a:t> filter</a:t>
            </a:r>
            <a:r>
              <a:rPr lang="en-AU" dirty="0" smtClean="0"/>
              <a:t>).</a:t>
            </a:r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25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1547"/>
            <a:ext cx="6191767" cy="46548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534" y="2415142"/>
            <a:ext cx="4781266" cy="359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3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PLL Operation – Phase Adjustment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55730" cy="1690573"/>
          </a:xfrm>
        </p:spPr>
        <p:txBody>
          <a:bodyPr>
            <a:normAutofit/>
          </a:bodyPr>
          <a:lstStyle/>
          <a:p>
            <a:r>
              <a:rPr lang="en-AU" dirty="0" smtClean="0"/>
              <a:t>Input and oscillator waves shown.</a:t>
            </a:r>
          </a:p>
          <a:p>
            <a:r>
              <a:rPr lang="en-AU" dirty="0"/>
              <a:t>Adjusts oscillator </a:t>
            </a:r>
            <a:r>
              <a:rPr lang="en-AU" dirty="0" smtClean="0"/>
              <a:t>frequency to </a:t>
            </a:r>
            <a:r>
              <a:rPr lang="en-AU" dirty="0"/>
              <a:t>track </a:t>
            </a:r>
            <a:r>
              <a:rPr lang="en-AU" dirty="0" smtClean="0"/>
              <a:t>phase.</a:t>
            </a:r>
          </a:p>
          <a:p>
            <a:r>
              <a:rPr lang="en-AU" dirty="0" smtClean="0"/>
              <a:t>Amplitude of oscillator not critical. 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26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0000"/>
            <a:ext cx="6840000" cy="21425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000" y="2160000"/>
            <a:ext cx="5760000" cy="433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2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PLL Operation – Frequency Adjustment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11012" cy="1634012"/>
          </a:xfrm>
        </p:spPr>
        <p:txBody>
          <a:bodyPr>
            <a:normAutofit/>
          </a:bodyPr>
          <a:lstStyle/>
          <a:p>
            <a:r>
              <a:rPr lang="en-AU" dirty="0" smtClean="0"/>
              <a:t>Input and oscillator waves shown.</a:t>
            </a:r>
          </a:p>
          <a:p>
            <a:r>
              <a:rPr lang="en-AU" dirty="0"/>
              <a:t>Adjusts oscillator to </a:t>
            </a:r>
            <a:r>
              <a:rPr lang="en-AU" dirty="0" smtClean="0"/>
              <a:t>go to new frequency.</a:t>
            </a:r>
          </a:p>
          <a:p>
            <a:r>
              <a:rPr lang="en-AU" dirty="0" smtClean="0"/>
              <a:t>This means changing the phase step. </a:t>
            </a:r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27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0000"/>
            <a:ext cx="6840000" cy="21425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000" y="2160000"/>
            <a:ext cx="5760000" cy="433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Binary Data Passband Encoding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22237" cy="2312742"/>
          </a:xfrm>
        </p:spPr>
        <p:txBody>
          <a:bodyPr>
            <a:normAutofit/>
          </a:bodyPr>
          <a:lstStyle/>
          <a:p>
            <a:r>
              <a:rPr lang="en-AU" dirty="0" smtClean="0"/>
              <a:t>Basically just extend previous amplitude, frequency or phase modulation idea.</a:t>
            </a:r>
          </a:p>
          <a:p>
            <a:r>
              <a:rPr lang="en-AU" dirty="0" smtClean="0"/>
              <a:t>Simple initially, as there are only two </a:t>
            </a:r>
            <a:r>
              <a:rPr lang="en-AU" dirty="0" smtClean="0"/>
              <a:t>levels: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1 = a given amplitude, frequency or phase</a:t>
            </a:r>
            <a:br>
              <a:rPr lang="en-AU" dirty="0" smtClean="0"/>
            </a:br>
            <a:r>
              <a:rPr lang="en-AU" dirty="0" smtClean="0"/>
              <a:t>0 </a:t>
            </a:r>
            <a:r>
              <a:rPr lang="en-AU" dirty="0" smtClean="0"/>
              <a:t>= another amplitude/frequency/phase</a:t>
            </a:r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99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Amplitude Shift Keying (ASK)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29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00" y="1440000"/>
            <a:ext cx="6480000" cy="487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0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Useful Trig Formulas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275859" cy="1450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AU" b="0" dirty="0" smtClean="0">
                    <a:latin typeface="Cambria Math" panose="02040503050406030204" pitchFamily="18" charset="0"/>
                  </a:rPr>
                  <a:t>Have many equations for waveforms such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AU" b="0" dirty="0" smtClean="0">
                  <a:latin typeface="Cambria Math" panose="02040503050406030204" pitchFamily="18" charset="0"/>
                </a:endParaRPr>
              </a:p>
              <a:p>
                <a:r>
                  <a:rPr lang="en-AU" dirty="0" smtClean="0">
                    <a:latin typeface="Cambria Math" panose="02040503050406030204" pitchFamily="18" charset="0"/>
                  </a:rPr>
                  <a:t>Will combine these, so trig expansions are used. </a:t>
                </a:r>
              </a:p>
              <a:p>
                <a:r>
                  <a:rPr lang="en-AU" b="0" dirty="0" smtClean="0">
                    <a:latin typeface="Cambria Math" panose="02040503050406030204" pitchFamily="18" charset="0"/>
                  </a:rPr>
                  <a:t>Remember </a:t>
                </a:r>
                <a:r>
                  <a:rPr lang="en-AU" b="0" dirty="0" smtClean="0">
                    <a:latin typeface="Cambria Math" panose="02040503050406030204" pitchFamily="18" charset="0"/>
                  </a:rPr>
                  <a:t>that you can substitute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AU" b="0" dirty="0" smtClean="0">
                  <a:latin typeface="Cambria Math" panose="02040503050406030204" pitchFamily="18" charset="0"/>
                </a:endParaRPr>
              </a:p>
              <a:p>
                <a:endParaRPr lang="en-AU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AU" dirty="0" smtClean="0"/>
              </a:p>
              <a:p>
                <a:pPr marL="0" indent="0">
                  <a:buNone/>
                </a:pPr>
                <a:endParaRPr lang="en-AU" dirty="0" smtClean="0"/>
              </a:p>
              <a:p>
                <a:endParaRPr lang="en-AU" dirty="0" smtClean="0"/>
              </a:p>
              <a:p>
                <a:pPr marL="0" indent="0">
                  <a:buNone/>
                </a:pPr>
                <a:endParaRPr lang="en-AU" dirty="0" smtClean="0"/>
              </a:p>
              <a:p>
                <a:pPr marL="0" indent="0">
                  <a:buNone/>
                </a:pPr>
                <a:endParaRPr lang="en-AU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275859" cy="1450312"/>
              </a:xfrm>
              <a:blipFill rotWithShape="0">
                <a:blip r:embed="rId3"/>
                <a:stretch>
                  <a:fillRect l="-1183" t="-10084" b="-58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ubtitle 2"/>
              <p:cNvSpPr txBox="1">
                <a:spLocks/>
              </p:cNvSpPr>
              <p:nvPr/>
            </p:nvSpPr>
            <p:spPr>
              <a:xfrm>
                <a:off x="1524000" y="3602037"/>
                <a:ext cx="7086600" cy="20831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A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unc>
                            <m:funcPr>
                              <m:ctrlPr>
                                <a:rPr lang="en-A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β</m:t>
                              </m:r>
                            </m:e>
                          </m:func>
                        </m:e>
                      </m:func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unc>
                            <m:funcPr>
                              <m:ctrlPr>
                                <a:rPr lang="en-A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β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AU" dirty="0" smtClean="0"/>
              </a:p>
              <a:p>
                <a:endParaRPr lang="en-A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A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unc>
                            <m:func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β</m:t>
                              </m:r>
                            </m:e>
                          </m:func>
                        </m:e>
                      </m:func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unc>
                            <m:func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β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AU" dirty="0" smtClean="0">
                  <a:ea typeface="Cambria Math" panose="02040503050406030204" pitchFamily="18" charset="0"/>
                </a:endParaRPr>
              </a:p>
              <a:p>
                <a:endParaRPr lang="en-A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unc>
                            <m:func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β</m:t>
                              </m:r>
                            </m:e>
                          </m:func>
                        </m:e>
                      </m:func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unc>
                            <m:func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β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AU" dirty="0" smtClean="0">
                  <a:ea typeface="Cambria Math" panose="02040503050406030204" pitchFamily="18" charset="0"/>
                </a:endParaRPr>
              </a:p>
              <a:p>
                <a:endParaRPr lang="en-A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A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unc>
                            <m:func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β</m:t>
                              </m:r>
                            </m:e>
                          </m:func>
                        </m:e>
                      </m:func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unc>
                            <m:func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β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602037"/>
                <a:ext cx="7086600" cy="20831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69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Frequency Shift Keying (FSK)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30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00" y="1440000"/>
            <a:ext cx="6480000" cy="487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Phase Shift Keying (PSK)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31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00" y="1440000"/>
            <a:ext cx="6480000" cy="487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Recovering Digital Pulses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8404"/>
          </a:xfrm>
        </p:spPr>
        <p:txBody>
          <a:bodyPr>
            <a:normAutofit/>
          </a:bodyPr>
          <a:lstStyle/>
          <a:p>
            <a:r>
              <a:rPr lang="en-AU" dirty="0" smtClean="0"/>
              <a:t>Noisy channel distorts waveform, how to make bit decisions? </a:t>
            </a:r>
          </a:p>
          <a:p>
            <a:r>
              <a:rPr lang="en-AU" dirty="0" smtClean="0"/>
              <a:t>Two solutions: correlate-integrate or matched filter.</a:t>
            </a:r>
            <a:endParaRPr lang="en-AU" dirty="0"/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32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127" y="2570814"/>
            <a:ext cx="5048873" cy="378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8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Correlate-Integrate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79697" cy="1106111"/>
          </a:xfrm>
        </p:spPr>
        <p:txBody>
          <a:bodyPr>
            <a:normAutofit/>
          </a:bodyPr>
          <a:lstStyle/>
          <a:p>
            <a:r>
              <a:rPr lang="en-AU" dirty="0" smtClean="0"/>
              <a:t>Multiply incoming waveform by expected pulse shape.</a:t>
            </a:r>
          </a:p>
          <a:p>
            <a:r>
              <a:rPr lang="en-AU" dirty="0" smtClean="0"/>
              <a:t>Integrate over one bit/symbol period.</a:t>
            </a:r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33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642" y="3350476"/>
            <a:ext cx="3676190" cy="1914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03338"/>
            <a:ext cx="5346328" cy="400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8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Matched Filter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66575" cy="1143818"/>
          </a:xfrm>
        </p:spPr>
        <p:txBody>
          <a:bodyPr>
            <a:normAutofit/>
          </a:bodyPr>
          <a:lstStyle/>
          <a:p>
            <a:r>
              <a:rPr lang="en-AU" dirty="0" smtClean="0"/>
              <a:t>Uses a filter which is the time-reverse of the channel impulse. </a:t>
            </a:r>
          </a:p>
          <a:p>
            <a:r>
              <a:rPr lang="en-AU" dirty="0" smtClean="0"/>
              <a:t>How does this work?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34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122" y="2372569"/>
            <a:ext cx="5313278" cy="39837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581" y="3862866"/>
            <a:ext cx="3400000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1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Correlate-Integrate &amp; Matched Filter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7342" cy="983563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Correlate requires a waveform generator to match channel response.</a:t>
            </a:r>
          </a:p>
          <a:p>
            <a:r>
              <a:rPr lang="en-AU" dirty="0" smtClean="0"/>
              <a:t>Matched filter requires a filter to perform </a:t>
            </a:r>
            <a:r>
              <a:rPr lang="en-AU" i="1" dirty="0" smtClean="0"/>
              <a:t>convolution.</a:t>
            </a:r>
            <a:r>
              <a:rPr lang="en-AU" dirty="0" smtClean="0"/>
              <a:t>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35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485" y="2897639"/>
            <a:ext cx="6625030" cy="327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Filtering &amp; Convolution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7134"/>
          </a:xfrm>
        </p:spPr>
        <p:txBody>
          <a:bodyPr>
            <a:normAutofit/>
          </a:bodyPr>
          <a:lstStyle/>
          <a:p>
            <a:r>
              <a:rPr lang="en-AU" dirty="0" smtClean="0"/>
              <a:t>Convolution multiples incoming signal by coefficients, adds up result.</a:t>
            </a:r>
          </a:p>
          <a:p>
            <a:r>
              <a:rPr lang="en-AU" dirty="0" smtClean="0"/>
              <a:t>Then slides signal along. </a:t>
            </a:r>
          </a:p>
          <a:p>
            <a:r>
              <a:rPr lang="en-AU" dirty="0" smtClean="0"/>
              <a:t>MATLAB has conv() function: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36</a:t>
            </a:fld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2239871" y="3726297"/>
            <a:ext cx="70032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</a:rPr>
              <a:t>x = [1 </a:t>
            </a:r>
            <a:r>
              <a:rPr lang="pt-BR" sz="2000" dirty="0" smtClean="0">
                <a:solidFill>
                  <a:srgbClr val="000000"/>
                </a:solidFill>
              </a:rPr>
              <a:t> 2  3  4  5  6  7  </a:t>
            </a:r>
            <a:r>
              <a:rPr lang="pt-BR" sz="2000" dirty="0">
                <a:solidFill>
                  <a:srgbClr val="000000"/>
                </a:solidFill>
              </a:rPr>
              <a:t>8];</a:t>
            </a:r>
          </a:p>
          <a:p>
            <a:r>
              <a:rPr lang="pt-BR" sz="2000" dirty="0">
                <a:solidFill>
                  <a:srgbClr val="000000"/>
                </a:solidFill>
              </a:rPr>
              <a:t>h = [10 </a:t>
            </a:r>
            <a:r>
              <a:rPr lang="pt-BR" sz="2000" dirty="0" smtClean="0">
                <a:solidFill>
                  <a:srgbClr val="000000"/>
                </a:solidFill>
              </a:rPr>
              <a:t> 11  12];</a:t>
            </a:r>
          </a:p>
          <a:p>
            <a:endParaRPr lang="pt-BR" sz="2000" dirty="0">
              <a:solidFill>
                <a:srgbClr val="000000"/>
              </a:solidFill>
            </a:endParaRPr>
          </a:p>
          <a:p>
            <a:r>
              <a:rPr lang="pt-BR" sz="2000" dirty="0">
                <a:solidFill>
                  <a:srgbClr val="000000"/>
                </a:solidFill>
              </a:rPr>
              <a:t>conv(x, h)</a:t>
            </a:r>
          </a:p>
          <a:p>
            <a:r>
              <a:rPr lang="pt-BR" sz="2000" dirty="0">
                <a:solidFill>
                  <a:srgbClr val="000000"/>
                </a:solidFill>
              </a:rPr>
              <a:t>ans =</a:t>
            </a:r>
          </a:p>
          <a:p>
            <a:r>
              <a:rPr lang="pt-BR" sz="2000" dirty="0">
                <a:solidFill>
                  <a:srgbClr val="000000"/>
                </a:solidFill>
              </a:rPr>
              <a:t>    10    31    64    97   130   163   196   229   172    96</a:t>
            </a:r>
          </a:p>
          <a:p>
            <a:r>
              <a:rPr lang="en-AU" sz="2000" dirty="0" smtClean="0">
                <a:solidFill>
                  <a:srgbClr val="000000"/>
                </a:solidFill>
              </a:rPr>
              <a:t> </a:t>
            </a:r>
            <a:endParaRPr lang="en-AU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Demodulation using </a:t>
            </a:r>
            <a:r>
              <a:rPr lang="en-AU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IQ</a:t>
            </a:r>
            <a:r>
              <a:rPr lang="en-AU" dirty="0" smtClean="0"/>
              <a:t> Signals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 smtClean="0"/>
                  <a:t>Phase-Locked Loop (PLL) opens up many possibilities.</a:t>
                </a:r>
              </a:p>
              <a:p>
                <a:r>
                  <a:rPr lang="en-AU" dirty="0"/>
                  <a:t>Costas loop </a:t>
                </a:r>
                <a:r>
                  <a:rPr lang="en-AU" dirty="0" smtClean="0"/>
                  <a:t>gives quadrature signals – sine and cosine. </a:t>
                </a:r>
              </a:p>
              <a:p>
                <a:r>
                  <a:rPr lang="en-AU" dirty="0" smtClean="0"/>
                  <a:t>Quadrature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AU" dirty="0"/>
                  <a:t> </a:t>
                </a:r>
                <a:r>
                  <a:rPr lang="en-AU" dirty="0" smtClean="0"/>
                  <a:t>phase difference.</a:t>
                </a:r>
              </a:p>
              <a:p>
                <a:r>
                  <a:rPr lang="en-AU" dirty="0" smtClean="0"/>
                  <a:t>Can demodulate using sine and cosine signals. This is coherent or synchronous demodulation.</a:t>
                </a:r>
              </a:p>
              <a:p>
                <a:r>
                  <a:rPr lang="en-AU" dirty="0" smtClean="0"/>
                  <a:t>If we have a local tracking oscillator, we can correctly decode data bits in digital transmission.</a:t>
                </a:r>
              </a:p>
              <a:p>
                <a:r>
                  <a:rPr lang="en-AU" dirty="0" smtClean="0"/>
                  <a:t>Convention: </a:t>
                </a:r>
                <a:r>
                  <a:rPr lang="en-AU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AU" i="1" dirty="0" smtClean="0"/>
                  <a:t> </a:t>
                </a:r>
                <a:r>
                  <a:rPr lang="en-AU" dirty="0" smtClean="0"/>
                  <a:t>or in-phase is cosine, </a:t>
                </a:r>
                <a:r>
                  <a:rPr lang="en-AU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AU" dirty="0" smtClean="0"/>
                  <a:t> or quadrature is sine.  </a:t>
                </a:r>
                <a:endParaRPr lang="en-AU" dirty="0"/>
              </a:p>
              <a:p>
                <a:endParaRPr lang="en-AU" dirty="0" smtClean="0"/>
              </a:p>
              <a:p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 smtClean="0"/>
              </a:p>
              <a:p>
                <a:pPr marL="0" indent="0">
                  <a:buNone/>
                </a:pPr>
                <a:endParaRPr lang="en-AU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16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38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IQ</a:t>
            </a:r>
            <a:r>
              <a:rPr lang="en-AU" dirty="0" smtClean="0"/>
              <a:t> Signals and Phase Quadrature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Quadrature signals give us a way to separate out two components.</a:t>
            </a:r>
          </a:p>
          <a:p>
            <a:r>
              <a:rPr lang="en-AU" dirty="0" smtClean="0"/>
              <a:t>Idea of quadrature demodulation of digital data:</a:t>
            </a:r>
          </a:p>
          <a:p>
            <a:pPr lvl="1"/>
            <a:r>
              <a:rPr lang="en-AU" dirty="0" smtClean="0"/>
              <a:t>Multiply incoming waveform by sine, add up over one symbol time. </a:t>
            </a:r>
          </a:p>
          <a:p>
            <a:pPr lvl="1"/>
            <a:r>
              <a:rPr lang="en-AU" dirty="0" smtClean="0"/>
              <a:t>Multiply </a:t>
            </a:r>
            <a:r>
              <a:rPr lang="en-AU" dirty="0"/>
              <a:t>incoming waveform by </a:t>
            </a:r>
            <a:r>
              <a:rPr lang="en-AU" dirty="0" smtClean="0"/>
              <a:t>cosine</a:t>
            </a:r>
            <a:r>
              <a:rPr lang="en-AU" dirty="0"/>
              <a:t>, add up over one symbol time. </a:t>
            </a:r>
          </a:p>
          <a:p>
            <a:r>
              <a:rPr lang="en-AU" dirty="0" smtClean="0"/>
              <a:t>This gives two separate “channels”.</a:t>
            </a:r>
          </a:p>
          <a:p>
            <a:r>
              <a:rPr lang="en-AU" dirty="0" smtClean="0"/>
              <a:t>Can go further: change amplitude and phase. </a:t>
            </a:r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11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IQ</a:t>
            </a:r>
            <a:r>
              <a:rPr lang="en-AU" dirty="0" smtClean="0"/>
              <a:t> Signal Conventions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03384" cy="1039714"/>
          </a:xfrm>
        </p:spPr>
        <p:txBody>
          <a:bodyPr>
            <a:normAutofit/>
          </a:bodyPr>
          <a:lstStyle/>
          <a:p>
            <a:r>
              <a:rPr lang="en-AU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AU" i="1" dirty="0" smtClean="0"/>
              <a:t> </a:t>
            </a:r>
            <a:r>
              <a:rPr lang="en-AU" dirty="0" smtClean="0"/>
              <a:t>or in-phase is cosine, </a:t>
            </a:r>
            <a:r>
              <a:rPr lang="en-AU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AU" dirty="0" smtClean="0"/>
              <a:t> or quadrature is sine. </a:t>
            </a:r>
          </a:p>
          <a:p>
            <a:r>
              <a:rPr lang="en-AU" dirty="0" smtClean="0"/>
              <a:t>Physical time signal… visualize on </a:t>
            </a:r>
            <a:r>
              <a:rPr lang="en-AU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IQ</a:t>
            </a:r>
            <a:r>
              <a:rPr lang="en-AU" dirty="0" smtClean="0"/>
              <a:t> diagram:</a:t>
            </a:r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39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6" y="2698750"/>
            <a:ext cx="4806171" cy="3613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910" y="2865339"/>
            <a:ext cx="4284716" cy="349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2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Frequency Conversion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86079" cy="3239356"/>
          </a:xfrm>
        </p:spPr>
        <p:txBody>
          <a:bodyPr>
            <a:normAutofit/>
          </a:bodyPr>
          <a:lstStyle/>
          <a:p>
            <a:r>
              <a:rPr lang="en-AU" b="0" dirty="0" smtClean="0">
                <a:latin typeface="Cambria Math" panose="02040503050406030204" pitchFamily="18" charset="0"/>
              </a:rPr>
              <a:t>Modulation is the lower-frequency signal</a:t>
            </a:r>
            <a:r>
              <a:rPr lang="en-AU" b="0" dirty="0" smtClean="0">
                <a:latin typeface="Cambria Math" panose="02040503050406030204" pitchFamily="18" charset="0"/>
              </a:rPr>
              <a:t>;  </a:t>
            </a:r>
            <a:r>
              <a:rPr lang="en-AU" b="0" dirty="0" smtClean="0">
                <a:latin typeface="Cambria Math" panose="02040503050406030204" pitchFamily="18" charset="0"/>
              </a:rPr>
              <a:t>we want to transmit it.</a:t>
            </a:r>
          </a:p>
          <a:p>
            <a:r>
              <a:rPr lang="en-AU" dirty="0" smtClean="0">
                <a:latin typeface="Cambria Math" panose="02040503050406030204" pitchFamily="18" charset="0"/>
              </a:rPr>
              <a:t>Carrier is the higher-frequency </a:t>
            </a:r>
            <a:r>
              <a:rPr lang="en-AU" dirty="0" smtClean="0">
                <a:latin typeface="Cambria Math" panose="02040503050406030204" pitchFamily="18" charset="0"/>
              </a:rPr>
              <a:t>signal; it </a:t>
            </a:r>
            <a:r>
              <a:rPr lang="en-AU" dirty="0" smtClean="0">
                <a:latin typeface="Cambria Math" panose="02040503050406030204" pitchFamily="18" charset="0"/>
              </a:rPr>
              <a:t>“carries” the modulation</a:t>
            </a:r>
          </a:p>
          <a:p>
            <a:r>
              <a:rPr lang="en-AU" dirty="0" smtClean="0">
                <a:latin typeface="Cambria Math" panose="02040503050406030204" pitchFamily="18" charset="0"/>
              </a:rPr>
              <a:t>Need to </a:t>
            </a:r>
            <a:r>
              <a:rPr lang="en-AU" i="1" dirty="0" smtClean="0">
                <a:latin typeface="Cambria Math" panose="02040503050406030204" pitchFamily="18" charset="0"/>
              </a:rPr>
              <a:t>modulate</a:t>
            </a:r>
            <a:r>
              <a:rPr lang="en-AU" dirty="0" smtClean="0">
                <a:latin typeface="Cambria Math" panose="02040503050406030204" pitchFamily="18" charset="0"/>
              </a:rPr>
              <a:t> at the </a:t>
            </a:r>
            <a:r>
              <a:rPr lang="en-AU" dirty="0" smtClean="0">
                <a:latin typeface="Cambria Math" panose="02040503050406030204" pitchFamily="18" charset="0"/>
              </a:rPr>
              <a:t>transmitter, </a:t>
            </a:r>
            <a:r>
              <a:rPr lang="en-AU" i="1" dirty="0" smtClean="0">
                <a:latin typeface="Cambria Math" panose="02040503050406030204" pitchFamily="18" charset="0"/>
              </a:rPr>
              <a:t>demodulate</a:t>
            </a:r>
            <a:r>
              <a:rPr lang="en-AU" dirty="0" smtClean="0">
                <a:latin typeface="Cambria Math" panose="02040503050406030204" pitchFamily="18" charset="0"/>
              </a:rPr>
              <a:t> </a:t>
            </a:r>
            <a:r>
              <a:rPr lang="en-AU" dirty="0" smtClean="0">
                <a:latin typeface="Cambria Math" panose="02040503050406030204" pitchFamily="18" charset="0"/>
              </a:rPr>
              <a:t>at the receiver.</a:t>
            </a:r>
          </a:p>
          <a:p>
            <a:r>
              <a:rPr lang="en-AU" b="0" dirty="0" smtClean="0">
                <a:latin typeface="Cambria Math" panose="02040503050406030204" pitchFamily="18" charset="0"/>
              </a:rPr>
              <a:t>Simple product of signals shown. 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107" y="1487183"/>
            <a:ext cx="4650067" cy="39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Quadrature Signals for Digital Modulation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8744" cy="1121983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Select amplitude and phase of a point…. 16 points would give 4 bits at a time. </a:t>
            </a:r>
            <a:endParaRPr lang="en-AU" dirty="0" smtClean="0"/>
          </a:p>
          <a:p>
            <a:r>
              <a:rPr lang="en-AU" dirty="0" smtClean="0"/>
              <a:t>Same </a:t>
            </a:r>
            <a:r>
              <a:rPr lang="en-AU" dirty="0" smtClean="0"/>
              <a:t>as sine amount + cosine amount.</a:t>
            </a:r>
          </a:p>
          <a:p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40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97" y="2947608"/>
            <a:ext cx="8592073" cy="34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Quadrature Modulation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45685" cy="1002555"/>
          </a:xfrm>
        </p:spPr>
        <p:txBody>
          <a:bodyPr>
            <a:normAutofit/>
          </a:bodyPr>
          <a:lstStyle/>
          <a:p>
            <a:r>
              <a:rPr lang="en-AU" dirty="0" smtClean="0"/>
              <a:t>Change the phase - Quadrature Phase Shift Keying (QPSK)</a:t>
            </a:r>
          </a:p>
          <a:p>
            <a:r>
              <a:rPr lang="en-AU" dirty="0" smtClean="0"/>
              <a:t>Results in a </a:t>
            </a:r>
            <a:r>
              <a:rPr lang="en-AU" i="1" dirty="0" smtClean="0"/>
              <a:t>constellation:</a:t>
            </a:r>
            <a:r>
              <a:rPr lang="en-AU" dirty="0" smtClean="0"/>
              <a:t> 2 bits or 3 bits as shown, could be more. 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41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137" y="3007567"/>
            <a:ext cx="3600000" cy="32590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842" y="2962720"/>
            <a:ext cx="3600000" cy="32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2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Quadrature Modulation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51037" cy="1271635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Change the phase as well as </a:t>
            </a:r>
            <a:r>
              <a:rPr lang="en-AU" dirty="0" smtClean="0"/>
              <a:t>amplitude.</a:t>
            </a:r>
          </a:p>
          <a:p>
            <a:r>
              <a:rPr lang="en-AU" dirty="0" smtClean="0"/>
              <a:t>Quadrature </a:t>
            </a:r>
            <a:r>
              <a:rPr lang="en-AU" dirty="0" smtClean="0"/>
              <a:t>Amplitude Modulation  (QAM)</a:t>
            </a:r>
          </a:p>
          <a:p>
            <a:r>
              <a:rPr lang="en-AU" dirty="0" smtClean="0"/>
              <a:t>16 point constellation shown, could encode 4 bits at a time.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42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400" y="3097260"/>
            <a:ext cx="3600000" cy="32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7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Multiple Frequencies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4856" cy="196395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A set of amplitudes and phases for each of several frequencies.</a:t>
            </a:r>
          </a:p>
          <a:p>
            <a:r>
              <a:rPr lang="en-AU" dirty="0" smtClean="0"/>
              <a:t>Orthogonal Frequency Division Multiplexing (OFDM</a:t>
            </a:r>
            <a:r>
              <a:rPr lang="en-AU" dirty="0" smtClean="0"/>
              <a:t>).</a:t>
            </a:r>
            <a:endParaRPr lang="en-AU" dirty="0" smtClean="0"/>
          </a:p>
          <a:p>
            <a:r>
              <a:rPr lang="en-AU" dirty="0" smtClean="0"/>
              <a:t>Useful because channels can change. </a:t>
            </a:r>
          </a:p>
          <a:p>
            <a:r>
              <a:rPr lang="en-AU" dirty="0" smtClean="0"/>
              <a:t>Used in various </a:t>
            </a:r>
            <a:r>
              <a:rPr lang="en-AU" dirty="0" smtClean="0"/>
              <a:t>systems wireless</a:t>
            </a:r>
            <a:r>
              <a:rPr lang="en-AU" dirty="0" smtClean="0"/>
              <a:t>, cable modems, digital </a:t>
            </a:r>
            <a:r>
              <a:rPr lang="en-AU" dirty="0" smtClean="0"/>
              <a:t>TV.</a:t>
            </a:r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43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351" y="4001294"/>
            <a:ext cx="6566937" cy="23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Spread Spectrum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85049" cy="4141542"/>
          </a:xfrm>
        </p:spPr>
        <p:txBody>
          <a:bodyPr>
            <a:normAutofit/>
          </a:bodyPr>
          <a:lstStyle/>
          <a:p>
            <a:r>
              <a:rPr lang="en-AU" dirty="0" smtClean="0"/>
              <a:t>Original approach to telecommunications: use as narrow a bandwidth as possible.</a:t>
            </a:r>
          </a:p>
          <a:p>
            <a:r>
              <a:rPr lang="en-AU" dirty="0" smtClean="0"/>
              <a:t>Spread Spectrum (SS) idea: to spread the signal over a wider band. </a:t>
            </a:r>
          </a:p>
          <a:p>
            <a:r>
              <a:rPr lang="en-AU" dirty="0" smtClean="0"/>
              <a:t>Why? Several reasons…</a:t>
            </a:r>
          </a:p>
          <a:p>
            <a:pPr lvl="1"/>
            <a:r>
              <a:rPr lang="en-AU" dirty="0" smtClean="0"/>
              <a:t>Interference usually only affects part of the message, so it could be recovered. </a:t>
            </a:r>
          </a:p>
          <a:p>
            <a:pPr lvl="1"/>
            <a:r>
              <a:rPr lang="en-AU" dirty="0" smtClean="0"/>
              <a:t>Reduces possibility of snooping (eavesdropping) on a transmission. </a:t>
            </a:r>
          </a:p>
          <a:p>
            <a:pPr lvl="1"/>
            <a:r>
              <a:rPr lang="en-AU" dirty="0" smtClean="0"/>
              <a:t>Makes it easier to share a channel without co-ordination (cellular radio).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65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Spread Spectrum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45305" cy="1124965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Frequency Hopping: use a frequency that changes in a pseudo-random way. </a:t>
            </a:r>
          </a:p>
          <a:p>
            <a:r>
              <a:rPr lang="en-AU" dirty="0" smtClean="0"/>
              <a:t>Dwell time much longer than a single bit.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45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738" y="3592782"/>
            <a:ext cx="7758063" cy="24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0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Spread Spectrum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43647" cy="832734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Direct Sequence: use a frequency that changes in a pseudo-random way but very fast (several times per bit).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46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142" y="3484479"/>
            <a:ext cx="7917114" cy="161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Chapter Summary – Key Points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Analog </a:t>
            </a:r>
            <a:r>
              <a:rPr lang="en-AU" dirty="0"/>
              <a:t>modulation, including AM, SSB, FM and PM.</a:t>
            </a:r>
          </a:p>
          <a:p>
            <a:r>
              <a:rPr lang="en-AU" dirty="0" smtClean="0"/>
              <a:t>Approaches </a:t>
            </a:r>
            <a:r>
              <a:rPr lang="en-AU" dirty="0"/>
              <a:t>to demodulation of </a:t>
            </a:r>
            <a:r>
              <a:rPr lang="en-AU" dirty="0" err="1"/>
              <a:t>analog</a:t>
            </a:r>
            <a:r>
              <a:rPr lang="en-AU" dirty="0"/>
              <a:t> modulation.</a:t>
            </a:r>
          </a:p>
          <a:p>
            <a:r>
              <a:rPr lang="en-AU" dirty="0" smtClean="0"/>
              <a:t>Phase </a:t>
            </a:r>
            <a:r>
              <a:rPr lang="en-AU" dirty="0"/>
              <a:t>lock, and the PLL and Costas loops.</a:t>
            </a:r>
          </a:p>
          <a:p>
            <a:r>
              <a:rPr lang="en-AU" dirty="0" smtClean="0"/>
              <a:t>Multi-bit </a:t>
            </a:r>
            <a:r>
              <a:rPr lang="en-AU" dirty="0"/>
              <a:t>digital modulation using QAM and QPSK.</a:t>
            </a:r>
          </a:p>
          <a:p>
            <a:r>
              <a:rPr lang="en-AU" dirty="0" smtClean="0"/>
              <a:t>Advanced </a:t>
            </a:r>
            <a:r>
              <a:rPr lang="en-AU" dirty="0"/>
              <a:t>modulation techniques, such as OFDM, for increased digital bit rate.</a:t>
            </a:r>
          </a:p>
          <a:p>
            <a:r>
              <a:rPr lang="en-AU" smtClean="0"/>
              <a:t>Spread-spectrum </a:t>
            </a:r>
            <a:r>
              <a:rPr lang="en-AU" dirty="0"/>
              <a:t>techniques: direct-sequence (DSSS) and frequency-hopping (FHSS).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74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Frequency Conversion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02795" cy="1291286"/>
          </a:xfrm>
        </p:spPr>
        <p:txBody>
          <a:bodyPr>
            <a:normAutofit fontScale="92500" lnSpcReduction="20000"/>
          </a:bodyPr>
          <a:lstStyle/>
          <a:p>
            <a:r>
              <a:rPr lang="en-AU" b="0" dirty="0" smtClean="0">
                <a:latin typeface="Cambria Math" panose="02040503050406030204" pitchFamily="18" charset="0"/>
              </a:rPr>
              <a:t>What happens when we multiply signals?</a:t>
            </a:r>
          </a:p>
          <a:p>
            <a:r>
              <a:rPr lang="en-AU" dirty="0" smtClean="0">
                <a:latin typeface="Cambria Math" panose="02040503050406030204" pitchFamily="18" charset="0"/>
              </a:rPr>
              <a:t>In terms of frequencies: have sum and difference frequencies.</a:t>
            </a:r>
            <a:endParaRPr lang="en-AU" b="0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AU" b="0" dirty="0" smtClean="0">
                <a:latin typeface="Cambria Math" panose="02040503050406030204" pitchFamily="18" charset="0"/>
              </a:rPr>
              <a:t> 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5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37" y="3750976"/>
            <a:ext cx="6018563" cy="22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222064" cy="4530725"/>
          </a:xfrm>
        </p:spPr>
        <p:txBody>
          <a:bodyPr>
            <a:normAutofit fontScale="92500" lnSpcReduction="20000"/>
          </a:bodyPr>
          <a:lstStyle/>
          <a:p>
            <a:r>
              <a:rPr lang="en-AU" b="0" dirty="0" smtClean="0">
                <a:latin typeface="Cambria Math" panose="02040503050406030204" pitchFamily="18" charset="0"/>
              </a:rPr>
              <a:t>Basic wave equation is</a:t>
            </a:r>
          </a:p>
          <a:p>
            <a:endParaRPr lang="en-AU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AU" dirty="0" smtClean="0">
              <a:latin typeface="Cambria Math" panose="02040503050406030204" pitchFamily="18" charset="0"/>
            </a:endParaRPr>
          </a:p>
          <a:p>
            <a:endParaRPr lang="en-AU" dirty="0">
              <a:latin typeface="Cambria Math" panose="02040503050406030204" pitchFamily="18" charset="0"/>
            </a:endParaRPr>
          </a:p>
          <a:p>
            <a:r>
              <a:rPr lang="en-AU" b="0" dirty="0" smtClean="0">
                <a:latin typeface="Cambria Math" panose="02040503050406030204" pitchFamily="18" charset="0"/>
              </a:rPr>
              <a:t>We can change:</a:t>
            </a:r>
            <a:br>
              <a:rPr lang="en-AU" b="0" dirty="0" smtClean="0">
                <a:latin typeface="Cambria Math" panose="02040503050406030204" pitchFamily="18" charset="0"/>
              </a:rPr>
            </a:br>
            <a:r>
              <a:rPr lang="en-AU" b="0" dirty="0" smtClean="0">
                <a:latin typeface="Cambria Math" panose="02040503050406030204" pitchFamily="18" charset="0"/>
              </a:rPr>
              <a:t/>
            </a:r>
            <a:br>
              <a:rPr lang="en-AU" b="0" dirty="0" smtClean="0">
                <a:latin typeface="Cambria Math" panose="02040503050406030204" pitchFamily="18" charset="0"/>
              </a:rPr>
            </a:br>
            <a:endParaRPr lang="en-AU" b="0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AU" b="0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AU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AU" b="0" dirty="0" smtClean="0">
                <a:latin typeface="Cambria Math" panose="02040503050406030204" pitchFamily="18" charset="0"/>
              </a:rPr>
              <a:t>   in </a:t>
            </a:r>
            <a:r>
              <a:rPr lang="en-AU" b="0" dirty="0" smtClean="0">
                <a:latin typeface="Cambria Math" panose="02040503050406030204" pitchFamily="18" charset="0"/>
              </a:rPr>
              <a:t>response to input signal (data). </a:t>
            </a:r>
            <a:endParaRPr lang="en-AU" b="0" dirty="0" smtClean="0">
              <a:latin typeface="Cambria Math" panose="02040503050406030204" pitchFamily="18" charset="0"/>
            </a:endParaRPr>
          </a:p>
          <a:p>
            <a:r>
              <a:rPr lang="en-AU" b="0" dirty="0" smtClean="0">
                <a:latin typeface="Cambria Math" panose="02040503050406030204" pitchFamily="18" charset="0"/>
              </a:rPr>
              <a:t>Or</a:t>
            </a:r>
            <a:r>
              <a:rPr lang="en-AU" b="0" dirty="0" smtClean="0">
                <a:latin typeface="Cambria Math" panose="02040503050406030204" pitchFamily="18" charset="0"/>
              </a:rPr>
              <a:t>, a combination of these…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6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766644" y="2520564"/>
                <a:ext cx="2329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644" y="2520564"/>
                <a:ext cx="232935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8929016"/>
                  </p:ext>
                </p:extLst>
              </p:nvPr>
            </p:nvGraphicFramePr>
            <p:xfrm>
              <a:off x="3304209" y="3942726"/>
              <a:ext cx="2396878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8439"/>
                    <a:gridCol w="1198439"/>
                  </a:tblGrid>
                  <a:tr h="271645">
                    <a:tc>
                      <a:txBody>
                        <a:bodyPr/>
                        <a:lstStyle/>
                        <a:p>
                          <a:r>
                            <a:rPr lang="en-AU" b="0" dirty="0" smtClean="0">
                              <a:latin typeface="Cambria Math" panose="02040503050406030204" pitchFamily="18" charset="0"/>
                            </a:rPr>
                            <a:t>amplitude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</a:tr>
                  <a:tr h="271645">
                    <a:tc>
                      <a:txBody>
                        <a:bodyPr/>
                        <a:lstStyle/>
                        <a:p>
                          <a:r>
                            <a:rPr lang="en-AU" b="0" dirty="0" smtClean="0">
                              <a:latin typeface="Cambria Math" panose="02040503050406030204" pitchFamily="18" charset="0"/>
                            </a:rPr>
                            <a:t>frequency 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AU" b="0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:endParaRPr lang="en-AU" dirty="0"/>
                        </a:p>
                      </a:txBody>
                      <a:tcPr/>
                    </a:tc>
                  </a:tr>
                  <a:tr h="271645">
                    <a:tc>
                      <a:txBody>
                        <a:bodyPr/>
                        <a:lstStyle/>
                        <a:p>
                          <a:r>
                            <a:rPr lang="en-AU" b="0" dirty="0" smtClean="0">
                              <a:latin typeface="Cambria Math" panose="02040503050406030204" pitchFamily="18" charset="0"/>
                            </a:rPr>
                            <a:t>phase 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8929016"/>
                  </p:ext>
                </p:extLst>
              </p:nvPr>
            </p:nvGraphicFramePr>
            <p:xfrm>
              <a:off x="3304209" y="3942726"/>
              <a:ext cx="2396878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8439"/>
                    <a:gridCol w="1198439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AU" b="0" dirty="0" smtClean="0">
                              <a:latin typeface="Cambria Math" panose="02040503050406030204" pitchFamily="18" charset="0"/>
                            </a:rPr>
                            <a:t>amplitude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1015" t="-11667" r="-2030" b="-2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AU" b="0" dirty="0" smtClean="0">
                              <a:latin typeface="Cambria Math" panose="02040503050406030204" pitchFamily="18" charset="0"/>
                            </a:rPr>
                            <a:t>frequency 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1015" t="-109836" r="-2030" b="-121311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AU" b="0" dirty="0" smtClean="0">
                              <a:latin typeface="Cambria Math" panose="02040503050406030204" pitchFamily="18" charset="0"/>
                            </a:rPr>
                            <a:t>phase 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1015" t="-213333" r="-2030" b="-23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048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Amplitude Modulation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8360" cy="1638396"/>
          </a:xfrm>
        </p:spPr>
        <p:txBody>
          <a:bodyPr>
            <a:normAutofit/>
          </a:bodyPr>
          <a:lstStyle/>
          <a:p>
            <a:r>
              <a:rPr lang="en-AU" b="0" dirty="0" smtClean="0">
                <a:latin typeface="Cambria Math" panose="02040503050406030204" pitchFamily="18" charset="0"/>
              </a:rPr>
              <a:t>Multiply modulation by carrier</a:t>
            </a:r>
          </a:p>
          <a:p>
            <a:r>
              <a:rPr lang="en-AU" b="0" dirty="0" smtClean="0">
                <a:latin typeface="Cambria Math" panose="02040503050406030204" pitchFamily="18" charset="0"/>
              </a:rPr>
              <a:t>Add some carrier to aid the receiver. </a:t>
            </a:r>
          </a:p>
          <a:p>
            <a:r>
              <a:rPr lang="en-AU" dirty="0" smtClean="0">
                <a:latin typeface="Cambria Math" panose="02040503050406030204" pitchFamily="18" charset="0"/>
              </a:rPr>
              <a:t>Simple but limited in many ways.</a:t>
            </a:r>
            <a:r>
              <a:rPr lang="en-AU" b="0" dirty="0" smtClean="0">
                <a:latin typeface="Cambria Math" panose="02040503050406030204" pitchFamily="18" charset="0"/>
              </a:rPr>
              <a:t> 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7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75" y="3773804"/>
            <a:ext cx="4490252" cy="1887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287" y="2141046"/>
            <a:ext cx="5335311" cy="40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Amplitude Modulation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23282" cy="1315140"/>
          </a:xfrm>
        </p:spPr>
        <p:txBody>
          <a:bodyPr>
            <a:normAutofit lnSpcReduction="10000"/>
          </a:bodyPr>
          <a:lstStyle/>
          <a:p>
            <a:r>
              <a:rPr lang="en-AU" b="0" dirty="0" smtClean="0">
                <a:latin typeface="Cambria Math" panose="02040503050406030204" pitchFamily="18" charset="0"/>
              </a:rPr>
              <a:t>Really just changes the amplitude of the carrier </a:t>
            </a:r>
            <a:r>
              <a:rPr lang="en-AU" dirty="0" smtClean="0">
                <a:latin typeface="Cambria Math" panose="02040503050406030204" pitchFamily="18" charset="0"/>
              </a:rPr>
              <a:t>depending </a:t>
            </a:r>
            <a:r>
              <a:rPr lang="en-AU" dirty="0" smtClean="0">
                <a:latin typeface="Cambria Math" panose="02040503050406030204" pitchFamily="18" charset="0"/>
              </a:rPr>
              <a:t>on the </a:t>
            </a:r>
            <a:r>
              <a:rPr lang="en-AU" dirty="0" smtClean="0">
                <a:latin typeface="Cambria Math" panose="02040503050406030204" pitchFamily="18" charset="0"/>
              </a:rPr>
              <a:t>amplitude of the modulation.</a:t>
            </a:r>
            <a:endParaRPr lang="en-AU" b="0" dirty="0" smtClean="0">
              <a:latin typeface="Cambria Math" panose="02040503050406030204" pitchFamily="18" charset="0"/>
            </a:endParaRPr>
          </a:p>
          <a:p>
            <a:r>
              <a:rPr lang="en-AU" b="0" dirty="0" smtClean="0">
                <a:latin typeface="Cambria Math" panose="02040503050406030204" pitchFamily="18" charset="0"/>
              </a:rPr>
              <a:t>Produces two sidebands </a:t>
            </a:r>
            <a:r>
              <a:rPr lang="en-AU" dirty="0" smtClean="0">
                <a:latin typeface="Cambria Math" panose="02040503050406030204" pitchFamily="18" charset="0"/>
              </a:rPr>
              <a:t>either side of the carrier. </a:t>
            </a:r>
            <a:endParaRPr lang="en-AU" b="0" dirty="0" smtClean="0">
              <a:latin typeface="Cambria Math" panose="02040503050406030204" pitchFamily="18" charset="0"/>
            </a:endParaRP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8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0" y="3240000"/>
            <a:ext cx="5400000" cy="40488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" y="3240000"/>
            <a:ext cx="5400000" cy="404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Amplitude Modulation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393264" cy="1275384"/>
              </a:xfrm>
            </p:spPr>
            <p:txBody>
              <a:bodyPr>
                <a:normAutofit/>
              </a:bodyPr>
              <a:lstStyle/>
              <a:p>
                <a:r>
                  <a:rPr lang="en-AU" b="0" dirty="0" smtClean="0">
                    <a:latin typeface="Cambria Math" panose="02040503050406030204" pitchFamily="18" charset="0"/>
                  </a:rPr>
                  <a:t>Modulation index is ratio of amplitudes 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AU" b="0" dirty="0" smtClean="0">
                  <a:latin typeface="Cambria Math" panose="02040503050406030204" pitchFamily="18" charset="0"/>
                </a:endParaRPr>
              </a:p>
              <a:p>
                <a:r>
                  <a:rPr lang="en-AU" b="0" dirty="0" smtClean="0">
                    <a:latin typeface="Cambria Math" panose="02040503050406030204" pitchFamily="18" charset="0"/>
                  </a:rPr>
                  <a:t>Produces two sidebands </a:t>
                </a:r>
                <a:r>
                  <a:rPr lang="en-AU" dirty="0" smtClean="0">
                    <a:latin typeface="Cambria Math" panose="02040503050406030204" pitchFamily="18" charset="0"/>
                  </a:rPr>
                  <a:t>either side of the carrier. </a:t>
                </a:r>
                <a:endParaRPr lang="en-AU" b="0" dirty="0" smtClean="0">
                  <a:latin typeface="Cambria Math" panose="02040503050406030204" pitchFamily="18" charset="0"/>
                </a:endParaRPr>
              </a:p>
              <a:p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 smtClean="0"/>
              </a:p>
              <a:p>
                <a:pPr marL="0" indent="0">
                  <a:buNone/>
                </a:pPr>
                <a:endParaRPr lang="en-AU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393264" cy="1275384"/>
              </a:xfrm>
              <a:blipFill rotWithShape="0">
                <a:blip r:embed="rId3"/>
                <a:stretch>
                  <a:fillRect l="-1308" t="-2381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9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3240000"/>
            <a:ext cx="5400000" cy="40488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000" y="3240000"/>
            <a:ext cx="5400000" cy="404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6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1829</Words>
  <Application>Microsoft Office PowerPoint</Application>
  <PresentationFormat>Widescreen</PresentationFormat>
  <Paragraphs>475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Times New Roman</vt:lpstr>
      <vt:lpstr>Office Theme</vt:lpstr>
      <vt:lpstr>Modulation &amp; Demodulation</vt:lpstr>
      <vt:lpstr>Chapter Aims</vt:lpstr>
      <vt:lpstr>Useful Trig Formulas</vt:lpstr>
      <vt:lpstr>Frequency Conversion</vt:lpstr>
      <vt:lpstr>Frequency Conversion</vt:lpstr>
      <vt:lpstr>Modulation</vt:lpstr>
      <vt:lpstr>Amplitude Modulation</vt:lpstr>
      <vt:lpstr>Amplitude Modulation</vt:lpstr>
      <vt:lpstr>Amplitude Modulation</vt:lpstr>
      <vt:lpstr>Frequency &amp; Phase Modulation</vt:lpstr>
      <vt:lpstr>Frequency &amp; Phase Modulation</vt:lpstr>
      <vt:lpstr>Frequency &amp; Phase Modulation</vt:lpstr>
      <vt:lpstr>Frequency &amp; Phase Modulation</vt:lpstr>
      <vt:lpstr>Differences between Frequency &amp; Phase Modulation</vt:lpstr>
      <vt:lpstr>Differences between FM &amp; PM</vt:lpstr>
      <vt:lpstr>Differences between FM &amp; PM</vt:lpstr>
      <vt:lpstr>Differences between FM &amp; PM</vt:lpstr>
      <vt:lpstr>Comparison between FM &amp; PM</vt:lpstr>
      <vt:lpstr>How to Demodulate AM/FM/PM?</vt:lpstr>
      <vt:lpstr>AM Demodulation</vt:lpstr>
      <vt:lpstr>FM Demodulation</vt:lpstr>
      <vt:lpstr>Phase Tracking and Synchronization</vt:lpstr>
      <vt:lpstr>Phase-Locked Loop (PLL)</vt:lpstr>
      <vt:lpstr>Phase-Locked Loop (PLL)</vt:lpstr>
      <vt:lpstr>PLL Phase Comparator</vt:lpstr>
      <vt:lpstr>PLL Operation – Phase Adjustment</vt:lpstr>
      <vt:lpstr>PLL Operation – Frequency Adjustment</vt:lpstr>
      <vt:lpstr>Binary Data Passband Encoding</vt:lpstr>
      <vt:lpstr>Amplitude Shift Keying (ASK)</vt:lpstr>
      <vt:lpstr>Frequency Shift Keying (FSK)</vt:lpstr>
      <vt:lpstr>Phase Shift Keying (PSK)</vt:lpstr>
      <vt:lpstr>Recovering Digital Pulses</vt:lpstr>
      <vt:lpstr>Correlate-Integrate</vt:lpstr>
      <vt:lpstr>Matched Filter</vt:lpstr>
      <vt:lpstr>Correlate-Integrate &amp; Matched Filter</vt:lpstr>
      <vt:lpstr>Filtering &amp; Convolution</vt:lpstr>
      <vt:lpstr>Demodulation using IQ Signals</vt:lpstr>
      <vt:lpstr>IQ Signals and Phase Quadrature</vt:lpstr>
      <vt:lpstr>IQ Signal Conventions</vt:lpstr>
      <vt:lpstr>Quadrature Signals for Digital Modulation</vt:lpstr>
      <vt:lpstr>Quadrature Modulation </vt:lpstr>
      <vt:lpstr>Quadrature Modulation </vt:lpstr>
      <vt:lpstr>Using Multiple Frequencies</vt:lpstr>
      <vt:lpstr>Spread Spectrum</vt:lpstr>
      <vt:lpstr>Spread Spectrum</vt:lpstr>
      <vt:lpstr>Spread Spectrum</vt:lpstr>
      <vt:lpstr>Chapter Summary – Key Points</vt:lpstr>
    </vt:vector>
  </TitlesOfParts>
  <Company>University of Southern Queensland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</dc:title>
  <dc:creator/>
  <cp:lastModifiedBy>John Leis</cp:lastModifiedBy>
  <cp:revision>283</cp:revision>
  <dcterms:created xsi:type="dcterms:W3CDTF">2017-06-13T00:50:06Z</dcterms:created>
  <dcterms:modified xsi:type="dcterms:W3CDTF">2017-10-26T00:22:41Z</dcterms:modified>
</cp:coreProperties>
</file>