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2" r:id="rId24"/>
    <p:sldId id="291" r:id="rId25"/>
    <p:sldId id="293" r:id="rId26"/>
    <p:sldId id="294" r:id="rId27"/>
    <p:sldId id="295" r:id="rId28"/>
    <p:sldId id="296" r:id="rId29"/>
    <p:sldId id="297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5809-A8B1-4333-AB1B-43B94F85902A}" type="datetimeFigureOut">
              <a:rPr lang="en-AU" smtClean="0"/>
              <a:t>18/11/2017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B8E5-0348-48CA-8D05-5682586347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7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63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7DE8-91AA-4C05-8993-FAE59FD97497}" type="datetime1">
              <a:rPr lang="en-AU" smtClean="0"/>
              <a:t>18/11/2017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6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E48A-BAD5-437B-9106-C40F630C01A8}" type="datetime1">
              <a:rPr lang="en-AU" smtClean="0"/>
              <a:t>18/11/2017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4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83F-430A-4C3C-B650-775D7AB7CA99}" type="datetime1">
              <a:rPr lang="en-AU" smtClean="0"/>
              <a:t>18/11/2017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6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0AFC-5EE6-4BB8-9A1C-6C2B2AD69CD5}" type="datetime1">
              <a:rPr lang="en-AU" smtClean="0"/>
              <a:t>18/11/2017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A49F-107C-401B-9F95-91578AB0071B}" type="datetime1">
              <a:rPr lang="en-AU" smtClean="0"/>
              <a:t>18/11/2017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9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DAD-AC78-4623-95F8-A411D6CD31B8}" type="datetime1">
              <a:rPr lang="en-AU" smtClean="0"/>
              <a:t>18/11/2017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7FA3-C901-4B6B-A26C-F5548CFBA90D}" type="datetime1">
              <a:rPr lang="en-AU" smtClean="0"/>
              <a:t>18/11/2017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4468-5CCF-45C9-951D-03D67FABD287}" type="datetime1">
              <a:rPr lang="en-AU" smtClean="0"/>
              <a:t>18/11/2017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CD7B-7C29-4FED-8857-CEEE0FC85249}" type="datetime1">
              <a:rPr lang="en-AU" smtClean="0"/>
              <a:t>18/11/2017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5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BC8-FE25-40BA-B21F-A826E15B2925}" type="datetime1">
              <a:rPr lang="en-AU" smtClean="0"/>
              <a:t>18/11/2017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C425-4BBD-4483-A739-612EF72BF7E7}" type="datetime1">
              <a:rPr lang="en-AU" smtClean="0"/>
              <a:t>18/11/2017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FB80-E7A8-4D1A-BD25-CB7EBFAC10D3}" type="datetime1">
              <a:rPr lang="en-AU" smtClean="0"/>
              <a:t>18/11/2017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John Wiley &amp; Sons 2017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Internet Protocols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Text: Communication Systems Principles using MATLAB® </a:t>
            </a:r>
          </a:p>
          <a:p>
            <a:endParaRPr lang="en-AU" dirty="0"/>
          </a:p>
          <a:p>
            <a:r>
              <a:rPr lang="en-AU" sz="1050" dirty="0" smtClean="0"/>
              <a:t>Text, drawings and images copyright © John Wiley &amp; Sons 2018</a:t>
            </a:r>
            <a:endParaRPr lang="en-AU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6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 Area Networks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2354489"/>
          </a:xfrm>
        </p:spPr>
        <p:txBody>
          <a:bodyPr>
            <a:normAutofit/>
          </a:bodyPr>
          <a:lstStyle/>
          <a:p>
            <a:r>
              <a:rPr lang="en-AU" dirty="0" smtClean="0"/>
              <a:t>Ethernet frame data format.</a:t>
            </a:r>
          </a:p>
          <a:p>
            <a:r>
              <a:rPr lang="en-AU" dirty="0" smtClean="0"/>
              <a:t>On receipt of data, `to’ address is checked. If it is this device, then higher protocol layers are given the data field.</a:t>
            </a:r>
          </a:p>
          <a:p>
            <a:r>
              <a:rPr lang="en-AU" dirty="0" smtClean="0"/>
              <a:t>Data from higher protocol layers are assembled into Ethernet frame and `to’/`from’ addresses added, then frame sent onto link. 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32" y="4487548"/>
            <a:ext cx="8117166" cy="9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Internet Protocol (IP)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6995" cy="4088287"/>
          </a:xfrm>
        </p:spPr>
        <p:txBody>
          <a:bodyPr>
            <a:normAutofit/>
          </a:bodyPr>
          <a:lstStyle/>
          <a:p>
            <a:r>
              <a:rPr lang="en-AU" dirty="0" smtClean="0"/>
              <a:t>Data frames called </a:t>
            </a:r>
            <a:r>
              <a:rPr lang="en-AU" i="1" dirty="0" smtClean="0"/>
              <a:t>datagrams</a:t>
            </a:r>
            <a:r>
              <a:rPr lang="en-AU" dirty="0" smtClean="0"/>
              <a:t>.</a:t>
            </a:r>
          </a:p>
          <a:p>
            <a:r>
              <a:rPr lang="en-AU" dirty="0" smtClean="0"/>
              <a:t>IPv4 addresses 32 bits long. </a:t>
            </a:r>
          </a:p>
          <a:p>
            <a:r>
              <a:rPr lang="en-AU" dirty="0" smtClean="0"/>
              <a:t>TTL = Time To Live hop-count so datagrams don’t circulate endlessly.</a:t>
            </a:r>
          </a:p>
          <a:p>
            <a:r>
              <a:rPr lang="en-AU" dirty="0" smtClean="0"/>
              <a:t>Checksum – special addition to check data header.</a:t>
            </a:r>
          </a:p>
          <a:p>
            <a:r>
              <a:rPr lang="en-AU" dirty="0" smtClean="0"/>
              <a:t>Datagram may have to be fragmented if a given link cannot handle the full size.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85" y="1646238"/>
            <a:ext cx="4323809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Internet Protocol version 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8875" cy="404078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Data frames still called </a:t>
            </a:r>
            <a:r>
              <a:rPr lang="en-AU" i="1" dirty="0" smtClean="0"/>
              <a:t>datagrams</a:t>
            </a:r>
            <a:r>
              <a:rPr lang="en-AU" dirty="0" smtClean="0"/>
              <a:t>.</a:t>
            </a:r>
          </a:p>
          <a:p>
            <a:r>
              <a:rPr lang="en-AU" dirty="0" smtClean="0"/>
              <a:t>Used lessons from IPv4, </a:t>
            </a:r>
            <a:r>
              <a:rPr lang="en-AU" dirty="0" err="1" smtClean="0"/>
              <a:t>eg</a:t>
            </a:r>
            <a:r>
              <a:rPr lang="en-AU" dirty="0" smtClean="0"/>
              <a:t> </a:t>
            </a:r>
            <a:r>
              <a:rPr lang="en-AU" dirty="0" err="1" smtClean="0"/>
              <a:t>autoconfig</a:t>
            </a:r>
            <a:r>
              <a:rPr lang="en-AU" dirty="0" smtClean="0"/>
              <a:t>.</a:t>
            </a:r>
          </a:p>
          <a:p>
            <a:r>
              <a:rPr lang="en-AU" dirty="0" smtClean="0"/>
              <a:t>New concepts such as </a:t>
            </a:r>
            <a:r>
              <a:rPr lang="en-AU" i="1" dirty="0" smtClean="0"/>
              <a:t>flows</a:t>
            </a:r>
            <a:r>
              <a:rPr lang="en-AU" dirty="0" smtClean="0"/>
              <a:t>, since different sources have different requirements (</a:t>
            </a:r>
            <a:r>
              <a:rPr lang="en-AU" dirty="0" err="1" smtClean="0"/>
              <a:t>eg</a:t>
            </a:r>
            <a:r>
              <a:rPr lang="en-AU" dirty="0" smtClean="0"/>
              <a:t> real-time).</a:t>
            </a:r>
            <a:endParaRPr lang="en-AU" i="1" dirty="0" smtClean="0"/>
          </a:p>
          <a:p>
            <a:r>
              <a:rPr lang="en-AU" dirty="0" smtClean="0"/>
              <a:t>IPv6 addresses 128 bits long. </a:t>
            </a:r>
          </a:p>
          <a:p>
            <a:r>
              <a:rPr lang="en-AU" dirty="0" smtClean="0"/>
              <a:t>Problem: IPv4 and IPv6 must coexist. </a:t>
            </a:r>
            <a:br>
              <a:rPr lang="en-AU" dirty="0" smtClean="0"/>
            </a:br>
            <a:r>
              <a:rPr lang="en-AU" dirty="0" smtClean="0"/>
              <a:t>This is not easy, cannot just “switch off” devices using IPv4 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75" y="1685458"/>
            <a:ext cx="4390476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Datagram Protocol (UDP)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5748" cy="3710367"/>
          </a:xfrm>
        </p:spPr>
        <p:txBody>
          <a:bodyPr>
            <a:normAutofit/>
          </a:bodyPr>
          <a:lstStyle/>
          <a:p>
            <a:r>
              <a:rPr lang="en-AU" dirty="0" smtClean="0"/>
              <a:t>Just to send a block of data from one device to another. </a:t>
            </a:r>
          </a:p>
          <a:p>
            <a:r>
              <a:rPr lang="en-AU" dirty="0" smtClean="0"/>
              <a:t>Not sequenced, payload not error-checked.</a:t>
            </a:r>
          </a:p>
          <a:p>
            <a:r>
              <a:rPr lang="en-AU" dirty="0" smtClean="0"/>
              <a:t>Quick. No retransmission.</a:t>
            </a:r>
          </a:p>
          <a:p>
            <a:r>
              <a:rPr lang="en-AU" dirty="0" smtClean="0"/>
              <a:t>Real-time voice/video/games.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319" y="2295784"/>
            <a:ext cx="5314286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Transmission Control Protocol (TCP)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2605" cy="3126385"/>
          </a:xfrm>
        </p:spPr>
        <p:txBody>
          <a:bodyPr>
            <a:normAutofit/>
          </a:bodyPr>
          <a:lstStyle/>
          <a:p>
            <a:r>
              <a:rPr lang="en-AU" dirty="0" smtClean="0"/>
              <a:t>To send a reliable, byte-stream. </a:t>
            </a:r>
          </a:p>
          <a:p>
            <a:r>
              <a:rPr lang="en-AU" dirty="0" smtClean="0"/>
              <a:t>If errors, arranges retransmission. </a:t>
            </a:r>
          </a:p>
          <a:p>
            <a:r>
              <a:rPr lang="en-AU" dirty="0" smtClean="0"/>
              <a:t>Tries to maximize throughput without saturating network.</a:t>
            </a:r>
          </a:p>
          <a:p>
            <a:r>
              <a:rPr lang="en-AU" dirty="0" smtClean="0"/>
              <a:t>Heavy-lifter of the Internet. Often termed TCP/IP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59" y="1580793"/>
            <a:ext cx="5314286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Recap: what goes where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7088" cy="1796349"/>
          </a:xfrm>
        </p:spPr>
        <p:txBody>
          <a:bodyPr>
            <a:normAutofit/>
          </a:bodyPr>
          <a:lstStyle/>
          <a:p>
            <a:r>
              <a:rPr lang="en-AU" dirty="0" smtClean="0"/>
              <a:t>Each layer does its own job.</a:t>
            </a:r>
          </a:p>
          <a:p>
            <a:r>
              <a:rPr lang="en-AU" dirty="0" smtClean="0"/>
              <a:t>Adds header on sending.</a:t>
            </a:r>
          </a:p>
          <a:p>
            <a:r>
              <a:rPr lang="en-AU" dirty="0" smtClean="0"/>
              <a:t>Removes header on receipt.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93" y="4000425"/>
            <a:ext cx="8283976" cy="12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TCP: Reliable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0730" cy="2698874"/>
          </a:xfrm>
        </p:spPr>
        <p:txBody>
          <a:bodyPr>
            <a:normAutofit/>
          </a:bodyPr>
          <a:lstStyle/>
          <a:p>
            <a:r>
              <a:rPr lang="en-AU" dirty="0" smtClean="0"/>
              <a:t>Acknowledge (ACK) each packet: inefficient if network mostly reliable.</a:t>
            </a:r>
          </a:p>
          <a:p>
            <a:r>
              <a:rPr lang="en-AU" dirty="0" smtClean="0"/>
              <a:t>Would need to wait one round-trip time (RTT) until sending more data.</a:t>
            </a:r>
          </a:p>
          <a:p>
            <a:r>
              <a:rPr lang="en-AU" dirty="0" smtClean="0"/>
              <a:t>Effectively throttles (limits) the data transfer rate.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00" y="1573192"/>
            <a:ext cx="472380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TCP: Reliable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4481" cy="2686998"/>
          </a:xfrm>
        </p:spPr>
        <p:txBody>
          <a:bodyPr>
            <a:normAutofit/>
          </a:bodyPr>
          <a:lstStyle/>
          <a:p>
            <a:r>
              <a:rPr lang="en-AU" dirty="0" smtClean="0"/>
              <a:t>Multiple packets </a:t>
            </a:r>
            <a:r>
              <a:rPr lang="en-AU" dirty="0" err="1" smtClean="0"/>
              <a:t>ACK’d</a:t>
            </a:r>
            <a:r>
              <a:rPr lang="en-AU" dirty="0" smtClean="0"/>
              <a:t> at once.</a:t>
            </a:r>
          </a:p>
          <a:p>
            <a:r>
              <a:rPr lang="en-AU" dirty="0" smtClean="0"/>
              <a:t>Have 2 outstanding, or 3 or 4 or …? </a:t>
            </a:r>
          </a:p>
          <a:p>
            <a:r>
              <a:rPr lang="en-AU" dirty="0" smtClean="0"/>
              <a:t>Need to be careful, introducing too many packets will saturate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17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19" y="1825625"/>
            <a:ext cx="47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TCP: Reliable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6979" cy="2900754"/>
          </a:xfrm>
        </p:spPr>
        <p:txBody>
          <a:bodyPr>
            <a:normAutofit/>
          </a:bodyPr>
          <a:lstStyle/>
          <a:p>
            <a:r>
              <a:rPr lang="en-AU" dirty="0" smtClean="0"/>
              <a:t>Visualize as “data flow pipe”</a:t>
            </a:r>
          </a:p>
          <a:p>
            <a:r>
              <a:rPr lang="en-AU" dirty="0" smtClean="0"/>
              <a:t>We don’t know the constrictions. </a:t>
            </a:r>
          </a:p>
          <a:p>
            <a:r>
              <a:rPr lang="en-AU" dirty="0" smtClean="0"/>
              <a:t>A good policy: when we receive an ACK, can send even more data. </a:t>
            </a:r>
          </a:p>
          <a:p>
            <a:r>
              <a:rPr lang="en-AU" dirty="0" smtClean="0"/>
              <a:t>Approach limit carefully.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79" y="1633145"/>
            <a:ext cx="5200000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 Timeout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if no ACK returns? Need a timeout. </a:t>
            </a:r>
          </a:p>
          <a:p>
            <a:r>
              <a:rPr lang="en-AU" dirty="0" smtClean="0"/>
              <a:t>Called </a:t>
            </a:r>
            <a:r>
              <a:rPr lang="en-AU" dirty="0" smtClean="0"/>
              <a:t>Retransmission </a:t>
            </a:r>
            <a:r>
              <a:rPr lang="en-AU" dirty="0" smtClean="0"/>
              <a:t>Timeout (</a:t>
            </a:r>
            <a:r>
              <a:rPr lang="en-AU" smtClean="0"/>
              <a:t>RTO</a:t>
            </a:r>
            <a:r>
              <a:rPr lang="en-AU" smtClean="0"/>
              <a:t>).</a:t>
            </a:r>
            <a:endParaRPr lang="en-AU" dirty="0" smtClean="0"/>
          </a:p>
          <a:p>
            <a:r>
              <a:rPr lang="en-AU" dirty="0" smtClean="0"/>
              <a:t>RTO too large, will wait too long to resend a packet.</a:t>
            </a:r>
          </a:p>
          <a:p>
            <a:r>
              <a:rPr lang="en-AU" dirty="0" smtClean="0"/>
              <a:t>RTO too short, will keep resending unnecessarily on slow link.</a:t>
            </a:r>
          </a:p>
          <a:p>
            <a:r>
              <a:rPr lang="en-AU" dirty="0" smtClean="0"/>
              <a:t>RTO should be based on Round-Trip Time (RTT</a:t>
            </a:r>
            <a:r>
              <a:rPr lang="en-AU" dirty="0" smtClean="0"/>
              <a:t>).</a:t>
            </a:r>
            <a:endParaRPr lang="en-AU" dirty="0" smtClean="0"/>
          </a:p>
          <a:p>
            <a:r>
              <a:rPr lang="en-AU" dirty="0" smtClean="0"/>
              <a:t>RTO needs to be RTT with a safety margin.</a:t>
            </a:r>
          </a:p>
          <a:p>
            <a:r>
              <a:rPr lang="en-AU" dirty="0" smtClean="0"/>
              <a:t>RTO needs to adapt, depends dynamically on RTT.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 understand how data transmission on the Internet works using packet-switching. </a:t>
            </a:r>
          </a:p>
          <a:p>
            <a:r>
              <a:rPr lang="en-AU" dirty="0" smtClean="0"/>
              <a:t>To learn about packet addressing, packet routing.</a:t>
            </a:r>
          </a:p>
          <a:p>
            <a:r>
              <a:rPr lang="en-AU" dirty="0" smtClean="0"/>
              <a:t>How data is reliably delivered – checking, retransmission. </a:t>
            </a:r>
          </a:p>
          <a:p>
            <a:r>
              <a:rPr lang="en-AU" dirty="0" smtClean="0"/>
              <a:t>How throughput is maximized. </a:t>
            </a:r>
          </a:p>
          <a:p>
            <a:r>
              <a:rPr lang="en-AU" dirty="0" smtClean="0"/>
              <a:t>Problems that can occur: data packet congestion.</a:t>
            </a:r>
          </a:p>
          <a:p>
            <a:r>
              <a:rPr lang="en-AU" dirty="0" smtClean="0"/>
              <a:t>Routing algorithms – need to search for next-hop destination for all packets. Needs to be </a:t>
            </a:r>
            <a:r>
              <a:rPr lang="en-AU" i="1" dirty="0" smtClean="0"/>
              <a:t>very fast</a:t>
            </a:r>
            <a:r>
              <a:rPr lang="en-AU" smtClean="0"/>
              <a:t>.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7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 Handshake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5140" cy="373202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Start-up and close-down connections.</a:t>
            </a:r>
          </a:p>
          <a:p>
            <a:r>
              <a:rPr lang="en-AU" dirty="0" smtClean="0"/>
              <a:t>SYN is synchronize byte position counter. </a:t>
            </a:r>
          </a:p>
          <a:p>
            <a:r>
              <a:rPr lang="en-AU" dirty="0" smtClean="0"/>
              <a:t>Don’t want to send data to application in small portions – buffer for throughput. </a:t>
            </a:r>
          </a:p>
          <a:p>
            <a:r>
              <a:rPr lang="en-AU" dirty="0" smtClean="0"/>
              <a:t>But need to tell application when done Example: web page ready.</a:t>
            </a:r>
          </a:p>
          <a:p>
            <a:r>
              <a:rPr lang="en-AU" dirty="0" smtClean="0"/>
              <a:t>PSH = Push data flag</a:t>
            </a:r>
          </a:p>
          <a:p>
            <a:r>
              <a:rPr lang="en-AU" dirty="0" smtClean="0"/>
              <a:t>FIN = Finish flag.</a:t>
            </a:r>
          </a:p>
          <a:p>
            <a:r>
              <a:rPr lang="en-AU" dirty="0" smtClean="0"/>
              <a:t>3-way </a:t>
            </a:r>
            <a:r>
              <a:rPr lang="en-AU" dirty="0" err="1" smtClean="0"/>
              <a:t>startup</a:t>
            </a:r>
            <a:r>
              <a:rPr lang="en-AU" dirty="0" smtClean="0"/>
              <a:t> handshake. 4-way closedown.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64" y="280160"/>
            <a:ext cx="4380952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TCP Throughput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6382" cy="1831975"/>
          </a:xfrm>
        </p:spPr>
        <p:txBody>
          <a:bodyPr>
            <a:normAutofit/>
          </a:bodyPr>
          <a:lstStyle/>
          <a:p>
            <a:r>
              <a:rPr lang="en-AU" dirty="0" smtClean="0"/>
              <a:t>Throughput and congestion avoidance.</a:t>
            </a:r>
          </a:p>
          <a:p>
            <a:r>
              <a:rPr lang="en-AU" dirty="0" smtClean="0"/>
              <a:t>CWND = Congestion Window</a:t>
            </a:r>
          </a:p>
          <a:p>
            <a:r>
              <a:rPr lang="en-AU" dirty="0" smtClean="0"/>
              <a:t>Documented in RFC 5861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30" y="1690688"/>
            <a:ext cx="6483870" cy="48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IP 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0688" cy="394578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Could be multiple routes from source to destination. </a:t>
            </a:r>
          </a:p>
          <a:p>
            <a:r>
              <a:rPr lang="en-AU" dirty="0" smtClean="0"/>
              <a:t>Routes may change, even over the life of one transfer.  </a:t>
            </a:r>
          </a:p>
          <a:p>
            <a:r>
              <a:rPr lang="en-AU" dirty="0" smtClean="0"/>
              <a:t>So, packets could become reordered.</a:t>
            </a:r>
          </a:p>
          <a:p>
            <a:r>
              <a:rPr lang="en-AU" dirty="0" smtClean="0"/>
              <a:t>Routing is distributed: no “master router”</a:t>
            </a:r>
          </a:p>
          <a:p>
            <a:r>
              <a:rPr lang="en-AU" dirty="0" smtClean="0"/>
              <a:t>Router is a normal machine that has more than one network </a:t>
            </a:r>
            <a:br>
              <a:rPr lang="en-AU" dirty="0" smtClean="0"/>
            </a:br>
            <a:r>
              <a:rPr lang="en-AU" dirty="0" smtClean="0"/>
              <a:t>interface &amp; routing software (daemon/service).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11" y="1240683"/>
            <a:ext cx="5723112" cy="41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IP 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5727" cy="36607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Incoming IP datagrams, what to do?</a:t>
            </a:r>
          </a:p>
          <a:p>
            <a:r>
              <a:rPr lang="en-AU" dirty="0" smtClean="0"/>
              <a:t>Must make a decision: which interface to forward it on.</a:t>
            </a:r>
          </a:p>
          <a:p>
            <a:r>
              <a:rPr lang="en-AU" dirty="0" smtClean="0"/>
              <a:t>Distributed routing: possibility of loops. </a:t>
            </a:r>
          </a:p>
          <a:p>
            <a:r>
              <a:rPr lang="en-AU" dirty="0" smtClean="0"/>
              <a:t>Packet could circulate endlessly. </a:t>
            </a:r>
          </a:p>
          <a:p>
            <a:r>
              <a:rPr lang="en-AU" dirty="0" smtClean="0"/>
              <a:t>Which interface gets packet closer to destination?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52" y="1584093"/>
            <a:ext cx="5523706" cy="37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IP 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80865" cy="237503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Based on longest-matching prefix (LMP)</a:t>
            </a:r>
          </a:p>
          <a:p>
            <a:r>
              <a:rPr lang="en-AU" dirty="0" smtClean="0"/>
              <a:t>Each possible route has a bitmask for routes it covers.</a:t>
            </a:r>
          </a:p>
          <a:p>
            <a:r>
              <a:rPr lang="en-AU" dirty="0" smtClean="0"/>
              <a:t>The incoming packet destination is compared to the possible route up to the bitmask.</a:t>
            </a:r>
          </a:p>
          <a:p>
            <a:r>
              <a:rPr lang="en-AU" dirty="0" smtClean="0"/>
              <a:t>The longest match is the best route, </a:t>
            </a:r>
            <a:r>
              <a:rPr lang="en-AU" dirty="0" err="1" smtClean="0"/>
              <a:t>ie</a:t>
            </a:r>
            <a:r>
              <a:rPr lang="en-AU" dirty="0" smtClean="0"/>
              <a:t> gets closer to the destination.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00657"/>
            <a:ext cx="10198502" cy="2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IP 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7587" cy="3743902"/>
          </a:xfrm>
        </p:spPr>
        <p:txBody>
          <a:bodyPr>
            <a:normAutofit/>
          </a:bodyPr>
          <a:lstStyle/>
          <a:p>
            <a:r>
              <a:rPr lang="en-AU" dirty="0" smtClean="0"/>
              <a:t>How an incorrect route could get advertised. </a:t>
            </a:r>
          </a:p>
          <a:p>
            <a:r>
              <a:rPr lang="en-AU" dirty="0" smtClean="0"/>
              <a:t>Note “alternate route” – good. </a:t>
            </a:r>
          </a:p>
          <a:p>
            <a:r>
              <a:rPr lang="en-AU" dirty="0" smtClean="0"/>
              <a:t>Routing messages:  “I can reach Network X”</a:t>
            </a:r>
          </a:p>
          <a:p>
            <a:r>
              <a:rPr lang="en-AU" dirty="0" smtClean="0"/>
              <a:t>Depends on timing, wrong information propagated.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63" y="1194976"/>
            <a:ext cx="5590476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Link-State 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7139" cy="1582593"/>
          </a:xfrm>
        </p:spPr>
        <p:txBody>
          <a:bodyPr>
            <a:normAutofit/>
          </a:bodyPr>
          <a:lstStyle/>
          <a:p>
            <a:r>
              <a:rPr lang="en-AU" dirty="0" smtClean="0"/>
              <a:t>Routers build their own network topology maps.</a:t>
            </a:r>
          </a:p>
          <a:p>
            <a:r>
              <a:rPr lang="en-AU" dirty="0" smtClean="0"/>
              <a:t>Shortest-path problem involved.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39" y="1370624"/>
            <a:ext cx="5573030" cy="42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Link-State Routing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78340" cy="1060079"/>
          </a:xfrm>
        </p:spPr>
        <p:txBody>
          <a:bodyPr>
            <a:normAutofit/>
          </a:bodyPr>
          <a:lstStyle/>
          <a:p>
            <a:r>
              <a:rPr lang="en-AU" dirty="0" smtClean="0"/>
              <a:t>Shortest-path problem: how to get from one node to the next. </a:t>
            </a:r>
          </a:p>
          <a:p>
            <a:r>
              <a:rPr lang="en-AU" dirty="0" smtClean="0"/>
              <a:t>What is the best next-hop (forwarding interface)?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27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22" y="3118631"/>
            <a:ext cx="6626173" cy="30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Shortest-Path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78340" cy="549440"/>
          </a:xfrm>
        </p:spPr>
        <p:txBody>
          <a:bodyPr>
            <a:normAutofit/>
          </a:bodyPr>
          <a:lstStyle/>
          <a:p>
            <a:r>
              <a:rPr lang="en-AU" dirty="0" smtClean="0"/>
              <a:t>Very inefficient to enumerate all possible paths.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52" y="2493126"/>
            <a:ext cx="3914286" cy="18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43" y="2493126"/>
            <a:ext cx="3914286" cy="1809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652" y="4524963"/>
            <a:ext cx="3914286" cy="18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543" y="4524963"/>
            <a:ext cx="3914286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Shortest-Path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78340" cy="1592144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Very inefficient to enumerate all possible paths.</a:t>
            </a:r>
          </a:p>
          <a:p>
            <a:r>
              <a:rPr lang="en-AU" dirty="0" smtClean="0"/>
              <a:t>Better: keep direct cost and cost of path via another node.</a:t>
            </a:r>
          </a:p>
          <a:p>
            <a:r>
              <a:rPr lang="en-AU" dirty="0" smtClean="0"/>
              <a:t>Remember best node for each via-path. </a:t>
            </a:r>
          </a:p>
          <a:p>
            <a:r>
              <a:rPr lang="en-AU" dirty="0" smtClean="0"/>
              <a:t>From the endpoint, backtrack to select optimal predecessor. 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39" y="3681049"/>
            <a:ext cx="3380048" cy="18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Packet Switched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Could establish a connection between sender (source) and receiver (destination) for the duration of a data transfer.</a:t>
            </a:r>
          </a:p>
          <a:p>
            <a:r>
              <a:rPr lang="en-AU" dirty="0" smtClean="0"/>
              <a:t>Not an efficient use of a shared data pipe. </a:t>
            </a:r>
          </a:p>
          <a:p>
            <a:r>
              <a:rPr lang="en-AU" dirty="0" smtClean="0"/>
              <a:t>Packet switching slices all data up into packets at the sender. </a:t>
            </a:r>
          </a:p>
          <a:p>
            <a:r>
              <a:rPr lang="en-AU" dirty="0" smtClean="0"/>
              <a:t>Reassembles them at the receiver.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Summary – Key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Protocol </a:t>
            </a:r>
            <a:r>
              <a:rPr lang="en-AU" dirty="0"/>
              <a:t>layering and frame encapsulation.</a:t>
            </a:r>
          </a:p>
          <a:p>
            <a:r>
              <a:rPr lang="en-AU" dirty="0" smtClean="0"/>
              <a:t>Internet </a:t>
            </a:r>
            <a:r>
              <a:rPr lang="en-AU" dirty="0"/>
              <a:t>Protocol and IP addressing.</a:t>
            </a:r>
          </a:p>
          <a:p>
            <a:r>
              <a:rPr lang="en-AU" dirty="0" smtClean="0"/>
              <a:t>Transmission </a:t>
            </a:r>
            <a:r>
              <a:rPr lang="en-AU" dirty="0"/>
              <a:t>Control Protocol, the sliding-window used in </a:t>
            </a:r>
            <a:r>
              <a:rPr lang="en-AU" dirty="0" smtClean="0"/>
              <a:t>TCP, optimizing </a:t>
            </a:r>
            <a:r>
              <a:rPr lang="en-AU" dirty="0"/>
              <a:t>throughput and avoiding congestion.</a:t>
            </a:r>
          </a:p>
          <a:p>
            <a:r>
              <a:rPr lang="en-AU" dirty="0" smtClean="0"/>
              <a:t>Checksums </a:t>
            </a:r>
            <a:r>
              <a:rPr lang="en-AU" dirty="0"/>
              <a:t>in IP and TCP.</a:t>
            </a:r>
          </a:p>
          <a:p>
            <a:r>
              <a:rPr lang="en-AU" dirty="0" smtClean="0"/>
              <a:t>Routing </a:t>
            </a:r>
            <a:r>
              <a:rPr lang="en-AU" dirty="0"/>
              <a:t>packets from source to destination.</a:t>
            </a:r>
          </a:p>
          <a:p>
            <a:r>
              <a:rPr lang="en-AU" dirty="0" smtClean="0"/>
              <a:t>Searching </a:t>
            </a:r>
            <a:r>
              <a:rPr lang="en-AU" dirty="0"/>
              <a:t>in route tables.</a:t>
            </a:r>
          </a:p>
          <a:p>
            <a:r>
              <a:rPr lang="en-AU" dirty="0" smtClean="0"/>
              <a:t>Distance-vector </a:t>
            </a:r>
            <a:r>
              <a:rPr lang="en-AU" dirty="0"/>
              <a:t>and link-state algorithms for routing.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Packet Switching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17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Each data packet travels independently. </a:t>
            </a:r>
          </a:p>
          <a:p>
            <a:r>
              <a:rPr lang="en-AU" dirty="0" smtClean="0"/>
              <a:t>Needs source and destination address, packet identifier for correct reassembly, error-checking information. </a:t>
            </a:r>
          </a:p>
          <a:p>
            <a:r>
              <a:rPr lang="en-AU" dirty="0" smtClean="0"/>
              <a:t>Needs a protocol to deal with lost or corrupted packets (resend? ignore?)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71" y="4113241"/>
            <a:ext cx="6478625" cy="22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Internet: Interconnected Network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Multiple, separate network islands.</a:t>
            </a:r>
          </a:p>
          <a:p>
            <a:r>
              <a:rPr lang="en-AU" dirty="0" smtClean="0"/>
              <a:t>Connected together to form an internet.</a:t>
            </a:r>
          </a:p>
          <a:p>
            <a:r>
              <a:rPr lang="en-AU" dirty="0" smtClean="0"/>
              <a:t>Different network types, wireless, wired, low-speed, high-speed,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Leads to possibility of multiple routes from source to destination.</a:t>
            </a:r>
          </a:p>
          <a:p>
            <a:r>
              <a:rPr lang="en-AU" dirty="0" smtClean="0"/>
              <a:t>Routers must forward packets at each hop. </a:t>
            </a:r>
          </a:p>
          <a:p>
            <a:r>
              <a:rPr lang="en-AU" dirty="0" smtClean="0"/>
              <a:t>Endpoints agree what to do in event of </a:t>
            </a:r>
            <a:br>
              <a:rPr lang="en-AU" dirty="0" smtClean="0"/>
            </a:br>
            <a:r>
              <a:rPr lang="en-AU" dirty="0" smtClean="0"/>
              <a:t>flow of packets is interrupted.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1969562"/>
            <a:ext cx="4216730" cy="28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Protocol Stack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878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More reliable &amp; easier to design/code/manage if functionality is separated. </a:t>
            </a:r>
          </a:p>
          <a:p>
            <a:r>
              <a:rPr lang="en-AU" dirty="0" smtClean="0"/>
              <a:t>Physical connection (modulation </a:t>
            </a:r>
            <a:r>
              <a:rPr lang="en-AU" dirty="0" err="1" smtClean="0"/>
              <a:t>etc</a:t>
            </a:r>
            <a:r>
              <a:rPr lang="en-AU" dirty="0" smtClean="0"/>
              <a:t>), link (get data from one to another), network (across hops via routers), transport (check data integrity), application (web, email voice)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80" y="3884407"/>
            <a:ext cx="5553520" cy="24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Protocol Stack: Virtual Data 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4453"/>
          </a:xfrm>
        </p:spPr>
        <p:txBody>
          <a:bodyPr>
            <a:normAutofit/>
          </a:bodyPr>
          <a:lstStyle/>
          <a:p>
            <a:r>
              <a:rPr lang="en-AU" dirty="0" smtClean="0"/>
              <a:t>Each “layer” talks to corresponding “layer”. </a:t>
            </a:r>
          </a:p>
          <a:p>
            <a:r>
              <a:rPr lang="en-AU" dirty="0" smtClean="0"/>
              <a:t>Assumes other layers just do their job.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81" y="2983429"/>
            <a:ext cx="5047619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Protocol Stack: Data Encapsulation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45090" cy="3209513"/>
          </a:xfrm>
        </p:spPr>
        <p:txBody>
          <a:bodyPr>
            <a:normAutofit/>
          </a:bodyPr>
          <a:lstStyle/>
          <a:p>
            <a:r>
              <a:rPr lang="en-AU" dirty="0" smtClean="0"/>
              <a:t>Each “layer” encapsulates or wraps the data from above.</a:t>
            </a:r>
          </a:p>
          <a:p>
            <a:r>
              <a:rPr lang="en-AU" dirty="0" smtClean="0"/>
              <a:t>Uses a header – first bytes in a packet. </a:t>
            </a:r>
          </a:p>
          <a:p>
            <a:r>
              <a:rPr lang="en-AU" dirty="0" smtClean="0"/>
              <a:t>Any given layer unwraps by removing the header, then passing to adjacent layer.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91" y="1935678"/>
            <a:ext cx="5252886" cy="37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 Area Networks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1997" cy="1962604"/>
          </a:xfrm>
        </p:spPr>
        <p:txBody>
          <a:bodyPr>
            <a:normAutofit/>
          </a:bodyPr>
          <a:lstStyle/>
          <a:p>
            <a:r>
              <a:rPr lang="en-AU" dirty="0" smtClean="0"/>
              <a:t>Ethernet – wired network.</a:t>
            </a:r>
          </a:p>
          <a:p>
            <a:r>
              <a:rPr lang="en-AU" dirty="0" smtClean="0"/>
              <a:t>Switch directs traffic (Ethernet frames) internal to network. </a:t>
            </a:r>
          </a:p>
          <a:p>
            <a:r>
              <a:rPr lang="en-AU" dirty="0" smtClean="0"/>
              <a:t>Needs a gateway to Internet. 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2017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50" y="2509700"/>
            <a:ext cx="3853705" cy="32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1420</Words>
  <Application>Microsoft Office PowerPoint</Application>
  <PresentationFormat>Widescreen</PresentationFormat>
  <Paragraphs>212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Internet Protocols</vt:lpstr>
      <vt:lpstr>Chapter Aims</vt:lpstr>
      <vt:lpstr>Packet Switched Systems</vt:lpstr>
      <vt:lpstr>Packet Switching</vt:lpstr>
      <vt:lpstr>Internet: Interconnected Network</vt:lpstr>
      <vt:lpstr>Protocol Stack</vt:lpstr>
      <vt:lpstr>Protocol Stack: Virtual Data Flow</vt:lpstr>
      <vt:lpstr>Protocol Stack: Data Encapsulation</vt:lpstr>
      <vt:lpstr>Local Area Networks</vt:lpstr>
      <vt:lpstr>Local Area Networks</vt:lpstr>
      <vt:lpstr>Internet Protocol (IP)</vt:lpstr>
      <vt:lpstr>Internet Protocol version 6</vt:lpstr>
      <vt:lpstr>User Datagram Protocol (UDP)</vt:lpstr>
      <vt:lpstr>Transmission Control Protocol (TCP)</vt:lpstr>
      <vt:lpstr>Recap: what goes where</vt:lpstr>
      <vt:lpstr>TCP: Reliable Transmission</vt:lpstr>
      <vt:lpstr>TCP: Reliable Transmission</vt:lpstr>
      <vt:lpstr>TCP: Reliable Transmission</vt:lpstr>
      <vt:lpstr>TCP Timeout</vt:lpstr>
      <vt:lpstr>TCP Handshake</vt:lpstr>
      <vt:lpstr>TCP Throughput </vt:lpstr>
      <vt:lpstr>IP Routing</vt:lpstr>
      <vt:lpstr>IP Routing</vt:lpstr>
      <vt:lpstr>IP Routing</vt:lpstr>
      <vt:lpstr>IP Routing</vt:lpstr>
      <vt:lpstr>Link-State Routing</vt:lpstr>
      <vt:lpstr>Link-State Routing</vt:lpstr>
      <vt:lpstr>Shortest-Path</vt:lpstr>
      <vt:lpstr>Shortest-Path</vt:lpstr>
      <vt:lpstr>Chapter Summary – Key Points</vt:lpstr>
    </vt:vector>
  </TitlesOfParts>
  <Company>University of Southern Queensland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/>
  <cp:lastModifiedBy>John Leis</cp:lastModifiedBy>
  <cp:revision>202</cp:revision>
  <dcterms:created xsi:type="dcterms:W3CDTF">2017-06-13T00:50:06Z</dcterms:created>
  <dcterms:modified xsi:type="dcterms:W3CDTF">2017-11-18T05:15:00Z</dcterms:modified>
</cp:coreProperties>
</file>