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5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4" r:id="rId26"/>
    <p:sldId id="293" r:id="rId27"/>
    <p:sldId id="307" r:id="rId28"/>
    <p:sldId id="308" r:id="rId29"/>
    <p:sldId id="309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5" r:id="rId40"/>
    <p:sldId id="304" r:id="rId41"/>
    <p:sldId id="306" r:id="rId42"/>
    <p:sldId id="310" r:id="rId43"/>
    <p:sldId id="27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>
      <p:cViewPr varScale="1">
        <p:scale>
          <a:sx n="66" d="100"/>
          <a:sy n="66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5809-A8B1-4333-AB1B-43B94F85902A}" type="datetimeFigureOut">
              <a:rPr lang="en-AU" smtClean="0"/>
              <a:t>10/12/2017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5B8E5-0348-48CA-8D05-5682586347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47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63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72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7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123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98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655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699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15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06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52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4AA6-148E-4409-BC12-4881C40D31AF}" type="datetime1">
              <a:rPr lang="en-AU" smtClean="0"/>
              <a:t>10/12/2017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764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BD0E-55A5-4AF7-A015-17EFA5A5C9C7}" type="datetime1">
              <a:rPr lang="en-AU" smtClean="0"/>
              <a:t>10/12/2017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4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3FBC-790B-4DB9-8B65-F768F05E0EEC}" type="datetime1">
              <a:rPr lang="en-AU" smtClean="0"/>
              <a:t>10/12/2017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69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A530-4793-4689-A9B2-6B68FEAA4610}" type="datetime1">
              <a:rPr lang="en-AU" smtClean="0"/>
              <a:t>10/12/2017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63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5E81-3B03-4E20-A4EB-F792B59D6DA9}" type="datetime1">
              <a:rPr lang="en-AU" smtClean="0"/>
              <a:t>10/12/2017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98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BB4-864B-4ECE-B2A3-87CB1676F6FD}" type="datetime1">
              <a:rPr lang="en-AU" smtClean="0"/>
              <a:t>10/12/2017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07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B292-CAB8-4867-9CC2-3908DB5CA7BB}" type="datetime1">
              <a:rPr lang="en-AU" smtClean="0"/>
              <a:t>10/12/2017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97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BD57-6835-420A-BE7B-34E2CD863D51}" type="datetime1">
              <a:rPr lang="en-AU" smtClean="0"/>
              <a:t>10/12/2017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23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A7C8-CCB4-4253-83ED-BFE5C42FA714}" type="datetime1">
              <a:rPr lang="en-AU" smtClean="0"/>
              <a:t>10/12/2017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59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D6F-A5D8-4A48-A06F-CF1113B74D5D}" type="datetime1">
              <a:rPr lang="en-AU" smtClean="0"/>
              <a:t>10/12/2017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0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4265-5994-4E05-9A83-CE9C0F70C973}" type="datetime1">
              <a:rPr lang="en-AU" smtClean="0"/>
              <a:t>10/12/2017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39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678A5-D266-4EC0-A906-79DFD3DF42B8}" type="datetime1">
              <a:rPr lang="en-AU" smtClean="0"/>
              <a:t>10/12/2017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73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Quantization &amp; Coding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Text: Communication Systems Principles using MATLAB® </a:t>
            </a:r>
          </a:p>
          <a:p>
            <a:endParaRPr lang="en-AU" dirty="0"/>
          </a:p>
          <a:p>
            <a:r>
              <a:rPr lang="en-AU" sz="1050" dirty="0" smtClean="0"/>
              <a:t>Text, drawings and images copyright © John Wiley &amp; Sons 2018</a:t>
            </a:r>
            <a:endParaRPr lang="en-AU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56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Number of Bits Determine SNR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219659" cy="3075985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Number of bits determines number of levels.</a:t>
            </a:r>
          </a:p>
          <a:p>
            <a:r>
              <a:rPr lang="en-AU" dirty="0" smtClean="0"/>
              <a:t>Number of levels determines amount of noise.</a:t>
            </a:r>
          </a:p>
          <a:p>
            <a:r>
              <a:rPr lang="en-AU" dirty="0" smtClean="0"/>
              <a:t>Result: Signal-to-Noise Ratio (SNR) is proportional to number of bits.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This is an approximation only.</a:t>
            </a:r>
          </a:p>
          <a:p>
            <a:r>
              <a:rPr lang="en-AU" dirty="0" smtClean="0"/>
              <a:t>Other factors come into play: likelihood of levels, perception, speaker/image display device.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10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30996" y="3032974"/>
                <a:ext cx="15700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SNR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996" y="3032974"/>
                <a:ext cx="1570073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9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Source Coding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219659" cy="3075985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Essentially, how to assign </a:t>
            </a:r>
            <a:r>
              <a:rPr lang="en-AU" dirty="0" err="1" smtClean="0"/>
              <a:t>codewords</a:t>
            </a:r>
            <a:r>
              <a:rPr lang="en-AU" dirty="0" smtClean="0"/>
              <a:t> (bits) to a “symbol”</a:t>
            </a:r>
          </a:p>
          <a:p>
            <a:r>
              <a:rPr lang="en-AU" dirty="0" smtClean="0"/>
              <a:t>Symbol may be a pixel </a:t>
            </a:r>
            <a:r>
              <a:rPr lang="en-AU" dirty="0" err="1" smtClean="0"/>
              <a:t>color</a:t>
            </a:r>
            <a:r>
              <a:rPr lang="en-AU" dirty="0" smtClean="0"/>
              <a:t>, a voice sample, </a:t>
            </a:r>
            <a:r>
              <a:rPr lang="en-AU" dirty="0" err="1" smtClean="0"/>
              <a:t>etc</a:t>
            </a:r>
            <a:endParaRPr lang="en-AU" dirty="0" smtClean="0"/>
          </a:p>
          <a:p>
            <a:r>
              <a:rPr lang="en-AU" dirty="0" smtClean="0"/>
              <a:t>A fixed number of bits per symbol is usually very inefficient. </a:t>
            </a:r>
          </a:p>
          <a:p>
            <a:r>
              <a:rPr lang="en-AU" dirty="0" smtClean="0"/>
              <a:t>Example: ASCII code uses 7 bit codes, but some letters (A, E) may be more prevalent than others (Z, Q). </a:t>
            </a:r>
          </a:p>
          <a:p>
            <a:r>
              <a:rPr lang="en-AU" dirty="0" smtClean="0"/>
              <a:t>Furthermore, there may be patterns that can be exploited (</a:t>
            </a:r>
            <a:r>
              <a:rPr lang="en-AU" dirty="0" err="1" smtClean="0"/>
              <a:t>eg</a:t>
            </a:r>
            <a:r>
              <a:rPr lang="en-AU" dirty="0" smtClean="0"/>
              <a:t> Q always followed by U).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2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Codeword</a:t>
            </a:r>
            <a:r>
              <a:rPr lang="en-AU" dirty="0" smtClean="0"/>
              <a:t> Length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9943214" cy="1204656"/>
          </a:xfrm>
        </p:spPr>
        <p:txBody>
          <a:bodyPr>
            <a:normAutofit/>
          </a:bodyPr>
          <a:lstStyle/>
          <a:p>
            <a:r>
              <a:rPr lang="en-AU" dirty="0" smtClean="0"/>
              <a:t>Suppose we assign a 2-bit pattern to A, a 12-bit pattern to Z, etc. </a:t>
            </a:r>
          </a:p>
          <a:p>
            <a:r>
              <a:rPr lang="en-AU" dirty="0" smtClean="0"/>
              <a:t>The average </a:t>
            </a:r>
            <a:r>
              <a:rPr lang="en-AU" dirty="0" err="1" smtClean="0"/>
              <a:t>codeword</a:t>
            </a:r>
            <a:r>
              <a:rPr lang="en-AU" dirty="0" smtClean="0"/>
              <a:t> length for all letters would then be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12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12781" y="3145430"/>
                <a:ext cx="6204519" cy="113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Length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81" y="3145430"/>
                <a:ext cx="6204519" cy="11356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929596" y="4384325"/>
            <a:ext cx="9943214" cy="120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Basically weights each </a:t>
            </a:r>
            <a:r>
              <a:rPr lang="en-AU" dirty="0" err="1" smtClean="0"/>
              <a:t>codeword’s</a:t>
            </a:r>
            <a:r>
              <a:rPr lang="en-AU" dirty="0" smtClean="0"/>
              <a:t> length with its probability</a:t>
            </a:r>
          </a:p>
        </p:txBody>
      </p:sp>
    </p:spTree>
    <p:extLst>
      <p:ext uri="{BB962C8B-B14F-4D97-AF65-F5344CB8AC3E}">
        <p14:creationId xmlns:p14="http://schemas.microsoft.com/office/powerpoint/2010/main" val="42278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Entropy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9943214" cy="1204656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Average information content.</a:t>
            </a:r>
          </a:p>
          <a:p>
            <a:r>
              <a:rPr lang="en-AU" dirty="0" smtClean="0"/>
              <a:t>The average code length if we had a perfect code, in theory. </a:t>
            </a:r>
          </a:p>
          <a:p>
            <a:r>
              <a:rPr lang="en-AU" dirty="0" smtClean="0"/>
              <a:t>Defined as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13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58717" y="4127881"/>
            <a:ext cx="10060919" cy="2013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Example: 4 symbols. If each was equally likely, then probability is ¼ and log to base 2 is -2. So number of bits for each is 2.</a:t>
            </a:r>
          </a:p>
          <a:p>
            <a:r>
              <a:rPr lang="en-AU" dirty="0" smtClean="0"/>
              <a:t>This is weighted by the probability.</a:t>
            </a:r>
          </a:p>
          <a:p>
            <a:r>
              <a:rPr lang="en-AU" dirty="0" smtClean="0"/>
              <a:t>Negative cancels the log of a fraction above. </a:t>
            </a:r>
          </a:p>
          <a:p>
            <a:endParaRPr lang="en-A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12780" y="3097054"/>
                <a:ext cx="5929444" cy="113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Prob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>
                                      <a:latin typeface="Cambria Math" panose="02040503050406030204" pitchFamily="18" charset="0"/>
                                    </a:rPr>
                                    <m:t>Prob</m:t>
                                  </m:r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80" y="3097054"/>
                <a:ext cx="5929444" cy="11356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4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Huffman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9943214" cy="4111152"/>
          </a:xfrm>
        </p:spPr>
        <p:txBody>
          <a:bodyPr>
            <a:normAutofit/>
          </a:bodyPr>
          <a:lstStyle/>
          <a:p>
            <a:r>
              <a:rPr lang="en-AU" dirty="0" smtClean="0"/>
              <a:t>A way of assigning variable-</a:t>
            </a:r>
            <a:r>
              <a:rPr lang="en-AU" dirty="0" err="1" smtClean="0"/>
              <a:t>bitlength</a:t>
            </a:r>
            <a:r>
              <a:rPr lang="en-AU" dirty="0" smtClean="0"/>
              <a:t> </a:t>
            </a:r>
            <a:r>
              <a:rPr lang="en-AU" dirty="0" err="1" smtClean="0"/>
              <a:t>codewords</a:t>
            </a:r>
            <a:r>
              <a:rPr lang="en-AU" dirty="0" smtClean="0"/>
              <a:t> to a set.</a:t>
            </a:r>
          </a:p>
          <a:p>
            <a:r>
              <a:rPr lang="en-AU" dirty="0" smtClean="0"/>
              <a:t>Gives unique </a:t>
            </a:r>
            <a:r>
              <a:rPr lang="en-AU" dirty="0" err="1" smtClean="0"/>
              <a:t>codewords</a:t>
            </a:r>
            <a:r>
              <a:rPr lang="en-AU" dirty="0" smtClean="0"/>
              <a:t> (so no confusion when decoder receives a </a:t>
            </a:r>
            <a:r>
              <a:rPr lang="en-AU" dirty="0" err="1" smtClean="0"/>
              <a:t>bitstream</a:t>
            </a:r>
            <a:r>
              <a:rPr lang="en-AU" dirty="0" smtClean="0"/>
              <a:t>)</a:t>
            </a:r>
          </a:p>
          <a:p>
            <a:r>
              <a:rPr lang="en-AU" dirty="0" smtClean="0"/>
              <a:t>Also separates </a:t>
            </a:r>
            <a:r>
              <a:rPr lang="en-AU" dirty="0" err="1" smtClean="0"/>
              <a:t>codewords</a:t>
            </a:r>
            <a:r>
              <a:rPr lang="en-AU" dirty="0" smtClean="0"/>
              <a:t> without using a special “comma” separator.</a:t>
            </a:r>
          </a:p>
          <a:p>
            <a:r>
              <a:rPr lang="en-AU" dirty="0" smtClean="0"/>
              <a:t>Used within other systems, </a:t>
            </a:r>
            <a:r>
              <a:rPr lang="en-AU" dirty="0" err="1" smtClean="0"/>
              <a:t>eg</a:t>
            </a:r>
            <a:r>
              <a:rPr lang="en-AU" dirty="0" smtClean="0"/>
              <a:t> digital TV, MPEG.</a:t>
            </a:r>
          </a:p>
          <a:p>
            <a:r>
              <a:rPr lang="en-AU" dirty="0" smtClean="0"/>
              <a:t>Requires probabilities of each source symbol to be known, or at least estimated. These may change over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85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Huffman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3"/>
            <a:ext cx="4934802" cy="3060275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Write symbols with probabilities.</a:t>
            </a:r>
          </a:p>
          <a:p>
            <a:r>
              <a:rPr lang="en-AU" dirty="0" smtClean="0"/>
              <a:t>Successively join pairs until only one “leaf” left.</a:t>
            </a:r>
          </a:p>
          <a:p>
            <a:r>
              <a:rPr lang="en-AU" dirty="0" smtClean="0"/>
              <a:t>Assign 1/0 for each branch.</a:t>
            </a:r>
          </a:p>
          <a:p>
            <a:r>
              <a:rPr lang="en-AU" dirty="0" smtClean="0"/>
              <a:t>Encode left-right.</a:t>
            </a:r>
          </a:p>
          <a:p>
            <a:r>
              <a:rPr lang="en-AU" dirty="0" smtClean="0"/>
              <a:t>Decode right-left.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15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0" y="1440000"/>
            <a:ext cx="5400000" cy="43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Huffman Code - Encoding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699078" cy="2896502"/>
          </a:xfrm>
        </p:spPr>
        <p:txBody>
          <a:bodyPr>
            <a:normAutofit/>
          </a:bodyPr>
          <a:lstStyle/>
          <a:p>
            <a:r>
              <a:rPr lang="en-AU" dirty="0" smtClean="0"/>
              <a:t>Tree structure known to encoder.</a:t>
            </a:r>
          </a:p>
          <a:p>
            <a:r>
              <a:rPr lang="en-AU" dirty="0" smtClean="0"/>
              <a:t>Given a symbol, work towards root.</a:t>
            </a:r>
          </a:p>
          <a:p>
            <a:r>
              <a:rPr lang="en-AU" dirty="0" smtClean="0"/>
              <a:t>Record 1/0 for each branch merge.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16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0" y="1440000"/>
            <a:ext cx="5400000" cy="43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Huffman Code - Decoding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699078" cy="2896502"/>
          </a:xfrm>
        </p:spPr>
        <p:txBody>
          <a:bodyPr>
            <a:normAutofit/>
          </a:bodyPr>
          <a:lstStyle/>
          <a:p>
            <a:r>
              <a:rPr lang="en-AU" dirty="0" smtClean="0"/>
              <a:t>Tree structure known to decoder.</a:t>
            </a:r>
          </a:p>
          <a:p>
            <a:r>
              <a:rPr lang="en-AU" dirty="0" smtClean="0"/>
              <a:t>Start at root node.</a:t>
            </a:r>
          </a:p>
          <a:p>
            <a:r>
              <a:rPr lang="en-AU" dirty="0" smtClean="0"/>
              <a:t>Received 1/0 determines branch to be taken at each step.</a:t>
            </a:r>
          </a:p>
          <a:p>
            <a:r>
              <a:rPr lang="en-AU" dirty="0" smtClean="0"/>
              <a:t>Arrive at end symbol, restart.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17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0" y="1440000"/>
            <a:ext cx="5400000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Huffman Code – Important Aspects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65492"/>
          </a:xfrm>
        </p:spPr>
        <p:txBody>
          <a:bodyPr>
            <a:normAutofit/>
          </a:bodyPr>
          <a:lstStyle/>
          <a:p>
            <a:r>
              <a:rPr lang="en-AU" dirty="0" smtClean="0"/>
              <a:t>Tree structure must be known to both encoder and decoder. </a:t>
            </a:r>
          </a:p>
          <a:p>
            <a:r>
              <a:rPr lang="en-AU" dirty="0" smtClean="0"/>
              <a:t>May adapt tree as source is encoded – but care must be taken to ensure encoder and decoder remain synchronized with identical tree.</a:t>
            </a:r>
          </a:p>
          <a:p>
            <a:r>
              <a:rPr lang="en-AU" dirty="0" smtClean="0"/>
              <a:t>Many trees possible, depends on which nodes are combined in order.</a:t>
            </a:r>
          </a:p>
          <a:p>
            <a:r>
              <a:rPr lang="en-AU" dirty="0" smtClean="0"/>
              <a:t>Lowest average </a:t>
            </a:r>
            <a:r>
              <a:rPr lang="en-AU" dirty="0" err="1" smtClean="0"/>
              <a:t>codeword</a:t>
            </a:r>
            <a:r>
              <a:rPr lang="en-AU" dirty="0" smtClean="0"/>
              <a:t> length when </a:t>
            </a:r>
            <a:r>
              <a:rPr lang="en-AU" i="1" dirty="0" smtClean="0"/>
              <a:t>sibling property </a:t>
            </a:r>
            <a:r>
              <a:rPr lang="en-AU" dirty="0" smtClean="0"/>
              <a:t>maintained – always combine two lowest probability nodes at each step.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3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Block Encoders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134600" cy="3865492"/>
          </a:xfrm>
        </p:spPr>
        <p:txBody>
          <a:bodyPr>
            <a:normAutofit/>
          </a:bodyPr>
          <a:lstStyle/>
          <a:p>
            <a:r>
              <a:rPr lang="en-AU" dirty="0" smtClean="0"/>
              <a:t>Huffman code exploits redundancy of one symbol at a time.</a:t>
            </a:r>
          </a:p>
          <a:p>
            <a:r>
              <a:rPr lang="en-AU" dirty="0" smtClean="0"/>
              <a:t>But there is usually inter-symbol redundancy as well.</a:t>
            </a:r>
          </a:p>
          <a:p>
            <a:r>
              <a:rPr lang="en-AU" dirty="0" smtClean="0"/>
              <a:t>Disadvantage: must buffer blocks of symbols before output of </a:t>
            </a:r>
            <a:r>
              <a:rPr lang="en-AU" dirty="0" err="1" smtClean="0"/>
              <a:t>codeword</a:t>
            </a:r>
            <a:r>
              <a:rPr lang="en-AU" dirty="0" smtClean="0"/>
              <a:t>. Leads to coding delay and more complexity. </a:t>
            </a:r>
          </a:p>
          <a:p>
            <a:r>
              <a:rPr lang="en-AU" dirty="0" smtClean="0"/>
              <a:t>Two main approaches: sliding-window and dictionary. 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1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To study </a:t>
            </a:r>
            <a:r>
              <a:rPr lang="en-AU" i="1" dirty="0" smtClean="0"/>
              <a:t>quantization – </a:t>
            </a:r>
            <a:r>
              <a:rPr lang="en-AU" dirty="0" smtClean="0"/>
              <a:t>how to allocate bits to sampled data. </a:t>
            </a:r>
          </a:p>
          <a:p>
            <a:r>
              <a:rPr lang="en-AU" dirty="0" smtClean="0"/>
              <a:t>To learn some </a:t>
            </a:r>
            <a:r>
              <a:rPr lang="en-AU" i="1" dirty="0" smtClean="0"/>
              <a:t>coding</a:t>
            </a:r>
            <a:r>
              <a:rPr lang="en-AU" dirty="0" smtClean="0"/>
              <a:t> methods for bit allocation, to minimize number of bits required. </a:t>
            </a:r>
          </a:p>
          <a:p>
            <a:r>
              <a:rPr lang="en-AU" dirty="0" smtClean="0"/>
              <a:t>How images are compressed. </a:t>
            </a:r>
          </a:p>
          <a:p>
            <a:r>
              <a:rPr lang="en-AU" dirty="0" smtClean="0"/>
              <a:t>How speech and audio is compressed – different algorithms.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7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Lempel-Ziv Window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134600" cy="3865492"/>
          </a:xfrm>
        </p:spPr>
        <p:txBody>
          <a:bodyPr>
            <a:normAutofit/>
          </a:bodyPr>
          <a:lstStyle/>
          <a:p>
            <a:r>
              <a:rPr lang="en-AU" dirty="0" smtClean="0"/>
              <a:t>Use past data as predictor of future.</a:t>
            </a:r>
          </a:p>
          <a:p>
            <a:r>
              <a:rPr lang="en-AU" dirty="0" smtClean="0"/>
              <a:t>Encode block as start/length/break, where start is index into window of previous data.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20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3240000"/>
            <a:ext cx="6471487" cy="24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Lempel-Ziv Dictionary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134600" cy="3865492"/>
          </a:xfrm>
        </p:spPr>
        <p:txBody>
          <a:bodyPr>
            <a:normAutofit/>
          </a:bodyPr>
          <a:lstStyle/>
          <a:p>
            <a:r>
              <a:rPr lang="en-AU" dirty="0" smtClean="0"/>
              <a:t>Create dictionary of past data. </a:t>
            </a:r>
          </a:p>
          <a:p>
            <a:r>
              <a:rPr lang="en-AU" dirty="0" smtClean="0"/>
              <a:t>Encode block as index into dictionary. </a:t>
            </a:r>
          </a:p>
          <a:p>
            <a:r>
              <a:rPr lang="en-AU" dirty="0" smtClean="0"/>
              <a:t>Problem: creating dictionary, size of dictionary.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21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3240000"/>
            <a:ext cx="5646133" cy="294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Lempel-Ziv Approaches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134600" cy="3865492"/>
          </a:xfrm>
        </p:spPr>
        <p:txBody>
          <a:bodyPr>
            <a:normAutofit/>
          </a:bodyPr>
          <a:lstStyle/>
          <a:p>
            <a:r>
              <a:rPr lang="en-AU" dirty="0" smtClean="0"/>
              <a:t>More than one symbol at a time leads to very large compression ratios.</a:t>
            </a:r>
          </a:p>
          <a:p>
            <a:r>
              <a:rPr lang="en-AU" dirty="0" smtClean="0"/>
              <a:t>Could also lead to data expansion, especially while “learning” data patterns.</a:t>
            </a:r>
          </a:p>
          <a:p>
            <a:r>
              <a:rPr lang="en-AU" dirty="0" smtClean="0"/>
              <a:t>Encoding could be slow – need for search. </a:t>
            </a:r>
          </a:p>
          <a:p>
            <a:r>
              <a:rPr lang="en-AU" dirty="0" smtClean="0"/>
              <a:t>Dictionary could fill up, need to purge old patterns from it. </a:t>
            </a:r>
          </a:p>
          <a:p>
            <a:r>
              <a:rPr lang="en-AU" dirty="0" smtClean="0"/>
              <a:t>Many variations, LZW, LZO,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9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Lossy Coding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134600" cy="3865492"/>
          </a:xfrm>
        </p:spPr>
        <p:txBody>
          <a:bodyPr>
            <a:normAutofit/>
          </a:bodyPr>
          <a:lstStyle/>
          <a:p>
            <a:r>
              <a:rPr lang="en-AU" dirty="0" smtClean="0"/>
              <a:t>Previous approaches “lossless” – data out equals data in.</a:t>
            </a:r>
          </a:p>
          <a:p>
            <a:r>
              <a:rPr lang="en-AU" dirty="0" smtClean="0"/>
              <a:t>Lossy – data out might not exactly equal data in. </a:t>
            </a:r>
          </a:p>
          <a:p>
            <a:r>
              <a:rPr lang="en-AU" dirty="0" smtClean="0"/>
              <a:t>Example: one pixel in an image wrong, would you notice? </a:t>
            </a:r>
          </a:p>
          <a:p>
            <a:r>
              <a:rPr lang="en-AU" dirty="0" smtClean="0"/>
              <a:t>Highest compression ratios.</a:t>
            </a:r>
          </a:p>
          <a:p>
            <a:r>
              <a:rPr lang="en-AU" dirty="0" smtClean="0"/>
              <a:t>Often used in conjunction with lossless coding as </a:t>
            </a:r>
            <a:r>
              <a:rPr lang="en-AU" smtClean="0"/>
              <a:t>last stage. 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6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Differential Coding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475381" cy="1874506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Instead of sending each sample, send difference (plus or minus) from current sample to next.</a:t>
            </a:r>
          </a:p>
          <a:p>
            <a:r>
              <a:rPr lang="en-AU" dirty="0" smtClean="0"/>
              <a:t>Error resulting </a:t>
            </a:r>
            <a:r>
              <a:rPr lang="en-AU" i="1" dirty="0" smtClean="0"/>
              <a:t>should</a:t>
            </a:r>
            <a:r>
              <a:rPr lang="en-AU" dirty="0" smtClean="0"/>
              <a:t> be small, hence fewer bits required per sample</a:t>
            </a:r>
          </a:p>
          <a:p>
            <a:r>
              <a:rPr lang="en-AU" dirty="0" smtClean="0"/>
              <a:t>Improve by using more sophisticated predictor.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3960000"/>
            <a:ext cx="5760000" cy="20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Differential Coding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475381" cy="1874506"/>
          </a:xfrm>
        </p:spPr>
        <p:txBody>
          <a:bodyPr>
            <a:normAutofit/>
          </a:bodyPr>
          <a:lstStyle/>
          <a:p>
            <a:r>
              <a:rPr lang="en-AU" dirty="0" smtClean="0"/>
              <a:t>Decoder also forms prediction, receives error and adds to form output. </a:t>
            </a:r>
          </a:p>
          <a:p>
            <a:r>
              <a:rPr lang="en-AU" dirty="0" smtClean="0"/>
              <a:t>So prediction must be based on past samples.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25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3960000"/>
            <a:ext cx="5760000" cy="20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Differential Coding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475381" cy="1874506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Prediction must be based on past samples. </a:t>
            </a:r>
          </a:p>
          <a:p>
            <a:r>
              <a:rPr lang="en-AU" dirty="0" smtClean="0"/>
              <a:t>Also quantized samples. </a:t>
            </a:r>
          </a:p>
          <a:p>
            <a:r>
              <a:rPr lang="en-AU" dirty="0" smtClean="0"/>
              <a:t>If not, error accumulates. </a:t>
            </a:r>
          </a:p>
          <a:p>
            <a:r>
              <a:rPr lang="en-AU" dirty="0" smtClean="0"/>
              <a:t>Example shows quantizing to nearest multiple of 4.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26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88" y="3966452"/>
            <a:ext cx="6714377" cy="216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4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Difference Equations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28809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dirty="0" smtClean="0"/>
                  <a:t>Used to implement prediction systems. </a:t>
                </a:r>
              </a:p>
              <a:p>
                <a:r>
                  <a:rPr lang="en-AU" dirty="0" smtClean="0"/>
                  <a:t>In general, a difference equation relates input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AU" dirty="0" smtClean="0"/>
                  <a:t> to output 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AU" dirty="0" smtClean="0"/>
                  <a:t>. </a:t>
                </a:r>
              </a:p>
              <a:p>
                <a:r>
                  <a:rPr lang="en-AU" dirty="0" smtClean="0"/>
                  <a:t>Simple example:</a:t>
                </a:r>
                <a:br>
                  <a:rPr lang="en-AU" dirty="0" smtClean="0"/>
                </a:br>
                <a:endParaRPr lang="en-A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+0.8 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+1.5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−0.64 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r>
                  <a:rPr lang="en-AU" dirty="0" smtClean="0"/>
                  <a:t>Impulse response: input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1,0,0,0,…</m:t>
                    </m:r>
                  </m:oMath>
                </a14:m>
                <a:endParaRPr lang="en-AU" b="0" dirty="0" smtClean="0"/>
              </a:p>
              <a:p>
                <a:r>
                  <a:rPr lang="en-AU" dirty="0" smtClean="0"/>
                  <a:t>Any input is really just a series of scaled and delayed impulses. </a:t>
                </a:r>
              </a:p>
              <a:p>
                <a:r>
                  <a:rPr lang="en-AU" dirty="0" smtClean="0"/>
                  <a:t>Need to step through the difference equation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=0,1,2,3,…. </m:t>
                    </m:r>
                  </m:oMath>
                </a14:m>
                <a:endParaRPr lang="en-AU" dirty="0" smtClean="0"/>
              </a:p>
              <a:p>
                <a:r>
                  <a:rPr lang="en-AU" dirty="0" smtClean="0"/>
                  <a:t>MATLAB filter() function does this.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288097"/>
              </a:xfrm>
              <a:blipFill rotWithShape="0">
                <a:blip r:embed="rId2"/>
                <a:stretch>
                  <a:fillRect l="-1043" t="-31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5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MATLAB filter function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70213"/>
                <a:ext cx="10666863" cy="192808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AU" dirty="0" smtClean="0"/>
                  <a:t>Given: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+0.8 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+1.5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−0.64 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endParaRPr lang="en-AU" dirty="0" smtClean="0"/>
              </a:p>
              <a:p>
                <a:r>
                  <a:rPr lang="en-AU" dirty="0" smtClean="0"/>
                  <a:t>Note how coefficients are entered:  </a:t>
                </a:r>
                <a:r>
                  <a:rPr lang="en-AU" b="1" dirty="0" smtClean="0"/>
                  <a:t>b</a:t>
                </a:r>
                <a:r>
                  <a:rPr lang="en-AU" dirty="0" smtClean="0"/>
                  <a:t> for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 smtClean="0"/>
                  <a:t> coefficients , </a:t>
                </a:r>
                <a:r>
                  <a:rPr lang="en-AU" b="1" dirty="0" smtClean="0"/>
                  <a:t>a</a:t>
                </a:r>
                <a:r>
                  <a:rPr lang="en-AU" dirty="0" smtClean="0"/>
                  <a:t>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dirty="0" smtClean="0"/>
                  <a:t> </a:t>
                </a:r>
                <a:r>
                  <a:rPr lang="en-AU" dirty="0"/>
                  <a:t>coefficients</a:t>
                </a:r>
                <a:r>
                  <a:rPr lang="en-AU" dirty="0" smtClean="0"/>
                  <a:t> </a:t>
                </a:r>
              </a:p>
              <a:p>
                <a:r>
                  <a:rPr lang="en-AU" dirty="0" smtClean="0"/>
                  <a:t>Note especially y… 1 then negatives of coefficients in equation.</a:t>
                </a:r>
              </a:p>
              <a:p>
                <a:pPr marL="0" indent="0">
                  <a:buNone/>
                </a:pPr>
                <a:endParaRPr lang="en-A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70213"/>
                <a:ext cx="10666863" cy="1928080"/>
              </a:xfrm>
              <a:blipFill rotWithShape="0">
                <a:blip r:embed="rId2"/>
                <a:stretch>
                  <a:fillRect l="-743" t="-7278" b="-28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28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209" y="3398294"/>
            <a:ext cx="51523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0000"/>
                </a:solidFill>
              </a:rPr>
              <a:t>b</a:t>
            </a:r>
            <a:r>
              <a:rPr lang="en-AU" sz="2000" dirty="0" smtClean="0">
                <a:solidFill>
                  <a:srgbClr val="000000"/>
                </a:solidFill>
              </a:rPr>
              <a:t> = [0 0.8];</a:t>
            </a:r>
          </a:p>
          <a:p>
            <a:r>
              <a:rPr lang="en-AU" sz="2000" dirty="0" smtClean="0">
                <a:solidFill>
                  <a:srgbClr val="000000"/>
                </a:solidFill>
              </a:rPr>
              <a:t>a = [1  -1.5  0.64];</a:t>
            </a:r>
          </a:p>
          <a:p>
            <a:endParaRPr lang="en-AU" sz="2000" dirty="0" smtClean="0">
              <a:solidFill>
                <a:srgbClr val="000000"/>
              </a:solidFill>
            </a:endParaRPr>
          </a:p>
          <a:p>
            <a:r>
              <a:rPr lang="en-AU" sz="2000" dirty="0">
                <a:solidFill>
                  <a:srgbClr val="000000"/>
                </a:solidFill>
              </a:rPr>
              <a:t>x</a:t>
            </a:r>
            <a:r>
              <a:rPr lang="en-AU" sz="2000" dirty="0" smtClean="0">
                <a:solidFill>
                  <a:srgbClr val="000000"/>
                </a:solidFill>
              </a:rPr>
              <a:t> = zeros(25,1);	</a:t>
            </a:r>
          </a:p>
          <a:p>
            <a:r>
              <a:rPr lang="en-AU" sz="2000" dirty="0">
                <a:solidFill>
                  <a:srgbClr val="000000"/>
                </a:solidFill>
              </a:rPr>
              <a:t>x</a:t>
            </a:r>
            <a:r>
              <a:rPr lang="en-AU" sz="2000" dirty="0" smtClean="0">
                <a:solidFill>
                  <a:srgbClr val="000000"/>
                </a:solidFill>
              </a:rPr>
              <a:t>(1) = 1;</a:t>
            </a:r>
          </a:p>
          <a:p>
            <a:endParaRPr lang="en-AU" sz="2000" dirty="0">
              <a:solidFill>
                <a:srgbClr val="000000"/>
              </a:solidFill>
            </a:endParaRPr>
          </a:p>
          <a:p>
            <a:r>
              <a:rPr lang="en-AU" sz="2000" dirty="0" smtClean="0">
                <a:solidFill>
                  <a:srgbClr val="000000"/>
                </a:solidFill>
              </a:rPr>
              <a:t>y = filter(b, a, x);</a:t>
            </a:r>
          </a:p>
          <a:p>
            <a:r>
              <a:rPr lang="en-AU" sz="2000" dirty="0">
                <a:solidFill>
                  <a:srgbClr val="000000"/>
                </a:solidFill>
              </a:rPr>
              <a:t>s</a:t>
            </a:r>
            <a:r>
              <a:rPr lang="en-AU" sz="2000" dirty="0" smtClean="0">
                <a:solidFill>
                  <a:srgbClr val="000000"/>
                </a:solidFill>
              </a:rPr>
              <a:t>tem(y);</a:t>
            </a:r>
          </a:p>
        </p:txBody>
      </p:sp>
    </p:spTree>
    <p:extLst>
      <p:ext uri="{BB962C8B-B14F-4D97-AF65-F5344CB8AC3E}">
        <p14:creationId xmlns:p14="http://schemas.microsoft.com/office/powerpoint/2010/main" val="12500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MATLAB filter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4921800" cy="3947648"/>
          </a:xfrm>
        </p:spPr>
        <p:txBody>
          <a:bodyPr>
            <a:normAutofit/>
          </a:bodyPr>
          <a:lstStyle/>
          <a:p>
            <a:r>
              <a:rPr lang="en-AU" dirty="0" smtClean="0"/>
              <a:t>Input shown as an impulse, but could be anything. </a:t>
            </a:r>
          </a:p>
          <a:p>
            <a:r>
              <a:rPr lang="en-AU" dirty="0" smtClean="0"/>
              <a:t>Note how output oscillates and decays away – characteristic of recursive systems.  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0" y="-204715"/>
            <a:ext cx="5760000" cy="4330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0" y="2837791"/>
            <a:ext cx="5760000" cy="43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Probability Density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5229" cy="870074"/>
          </a:xfrm>
        </p:spPr>
        <p:txBody>
          <a:bodyPr>
            <a:normAutofit/>
          </a:bodyPr>
          <a:lstStyle/>
          <a:p>
            <a:r>
              <a:rPr lang="en-AU" dirty="0" smtClean="0"/>
              <a:t>Histogram (discrete-valued) and Probability Density Function (PDF)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00" y="2603236"/>
            <a:ext cx="5760000" cy="431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14" y="2603236"/>
            <a:ext cx="5760000" cy="43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Prediction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007009" cy="4288097"/>
              </a:xfrm>
            </p:spPr>
            <p:txBody>
              <a:bodyPr>
                <a:normAutofit/>
              </a:bodyPr>
              <a:lstStyle/>
              <a:p>
                <a:r>
                  <a:rPr lang="en-AU" dirty="0" smtClean="0"/>
                  <a:t>Base prediction on linear weighted sum of past samples. </a:t>
                </a:r>
              </a:p>
              <a:p>
                <a:endParaRPr lang="en-A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 smtClean="0"/>
              </a:p>
              <a:p>
                <a:r>
                  <a:rPr lang="en-AU" dirty="0" smtClean="0"/>
                  <a:t>Order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 smtClean="0"/>
                  <a:t> to be determined, and each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endParaRPr lang="en-AU" dirty="0" smtClean="0"/>
              </a:p>
              <a:p>
                <a:r>
                  <a:rPr lang="en-AU" dirty="0" smtClean="0"/>
                  <a:t>How to solve for coefficients? </a:t>
                </a:r>
              </a:p>
              <a:p>
                <a:r>
                  <a:rPr lang="en-AU" dirty="0" smtClean="0"/>
                  <a:t>Error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r>
                  <a:rPr lang="en-AU" dirty="0" smtClean="0"/>
                  <a:t>Form average squared error, average taken over a block or window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dirty="0" smtClean="0"/>
                  <a:t> samples. 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007009" cy="4288097"/>
              </a:xfrm>
              <a:blipFill rotWithShape="0">
                <a:blip r:embed="rId2"/>
                <a:stretch>
                  <a:fillRect l="-1097" t="-2273" b="-15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4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Prediction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0720"/>
                <a:ext cx="9730563" cy="2172219"/>
              </a:xfrm>
            </p:spPr>
            <p:txBody>
              <a:bodyPr>
                <a:normAutofit/>
              </a:bodyPr>
              <a:lstStyle/>
              <a:p>
                <a:r>
                  <a:rPr lang="en-AU" dirty="0" smtClean="0"/>
                  <a:t>End result is a matrix equation. Example for 2</a:t>
                </a:r>
                <a:r>
                  <a:rPr lang="en-AU" baseline="30000" dirty="0" smtClean="0"/>
                  <a:t>nd</a:t>
                </a:r>
                <a:r>
                  <a:rPr lang="en-AU" dirty="0" smtClean="0"/>
                  <a:t> order:</a:t>
                </a:r>
                <a:br>
                  <a:rPr lang="en-AU" dirty="0" smtClean="0"/>
                </a:br>
                <a:r>
                  <a:rPr lang="en-AU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0720"/>
                <a:ext cx="9730563" cy="2172219"/>
              </a:xfrm>
              <a:blipFill rotWithShape="0">
                <a:blip r:embed="rId2"/>
                <a:stretch>
                  <a:fillRect l="-1128" t="-47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31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074122"/>
            <a:ext cx="4507637" cy="337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Adaptive Linear Prediction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0720"/>
                <a:ext cx="9730563" cy="388504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 smtClean="0"/>
                  <a:t>Linear prediction described is block-wise. It forms best predictor for a block of samples.</a:t>
                </a:r>
              </a:p>
              <a:p>
                <a:r>
                  <a:rPr lang="en-AU" dirty="0" smtClean="0"/>
                  <a:t>Can also update predictor parameters on each and every sample. Called adaptive prediction.  </a:t>
                </a:r>
              </a:p>
              <a:p>
                <a:r>
                  <a:rPr lang="en-AU" dirty="0" smtClean="0"/>
                  <a:t>Define prediction error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endParaRPr lang="en-AU" dirty="0" smtClean="0"/>
              </a:p>
              <a:p>
                <a:r>
                  <a:rPr lang="en-AU" dirty="0" smtClean="0"/>
                  <a:t>Predictor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dirty="0" smtClean="0"/>
                  <a:t>to be updated on each sample.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0720"/>
                <a:ext cx="9730563" cy="3885047"/>
              </a:xfrm>
              <a:blipFill rotWithShape="0">
                <a:blip r:embed="rId2"/>
                <a:stretch>
                  <a:fillRect l="-1003" t="-3140" r="-1441" b="-26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88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Adaptive Linear Prediction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0720"/>
                <a:ext cx="9953847" cy="1173745"/>
              </a:xfrm>
            </p:spPr>
            <p:txBody>
              <a:bodyPr>
                <a:normAutofit/>
              </a:bodyPr>
              <a:lstStyle/>
              <a:p>
                <a:r>
                  <a:rPr lang="en-AU" dirty="0" smtClean="0"/>
                  <a:t>Example for 1st order.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 smtClean="0"/>
                  <a:t>at time instants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+2, …</m:t>
                    </m:r>
                  </m:oMath>
                </a14:m>
                <a:endParaRPr lang="en-AU" sz="2400" dirty="0" smtClean="0"/>
              </a:p>
              <a:p>
                <a:r>
                  <a:rPr lang="en-AU" sz="2600" dirty="0" smtClean="0"/>
                  <a:t>Vertical axis is error squared. </a:t>
                </a:r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endParaRPr lang="en-A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0720"/>
                <a:ext cx="9953847" cy="1173745"/>
              </a:xfrm>
              <a:blipFill rotWithShape="0">
                <a:blip r:embed="rId2"/>
                <a:stretch>
                  <a:fillRect l="-1103" t="-88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33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748" y="2992779"/>
            <a:ext cx="4794633" cy="322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Adaptive Linear Prediction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590721"/>
                <a:ext cx="10198210" cy="195556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AU" dirty="0" smtClean="0"/>
                  <a:t>Update equation for step size</a:t>
                </a:r>
                <a:r>
                  <a:rPr lang="en-AU" dirty="0"/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 smtClean="0"/>
                  <a:t> is</a:t>
                </a:r>
              </a:p>
              <a:p>
                <a:endParaRPr lang="en-A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AU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AU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+2 </m:t>
                      </m:r>
                      <m:r>
                        <a:rPr lang="en-AU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AU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6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AU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brk m:alnAt="7"/>
                                  </m:rPr>
                                  <a:rPr lang="en-AU" sz="26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AU" sz="2600" b="0" i="1" smtClean="0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6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600" dirty="0" smtClean="0"/>
              </a:p>
              <a:p>
                <a:endParaRPr lang="en-AU" dirty="0" smtClean="0"/>
              </a:p>
              <a:p>
                <a:r>
                  <a:rPr lang="en-AU" dirty="0" smtClean="0"/>
                  <a:t>Takes many samples to adapt and converge. </a:t>
                </a:r>
              </a:p>
              <a:p>
                <a:pPr marL="0" indent="0">
                  <a:buNone/>
                </a:pPr>
                <a:endParaRPr lang="en-A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590721"/>
                <a:ext cx="10198210" cy="1955562"/>
              </a:xfrm>
              <a:blipFill rotWithShape="0">
                <a:blip r:embed="rId3"/>
                <a:stretch>
                  <a:fillRect l="-419" t="-52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34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944" y="3689683"/>
            <a:ext cx="4733333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Image Coding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6151" y="1590721"/>
                <a:ext cx="10277723" cy="144588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AU" dirty="0" smtClean="0"/>
                  <a:t>Images require a lot of data.</a:t>
                </a:r>
              </a:p>
              <a:p>
                <a:r>
                  <a:rPr lang="en-AU" dirty="0" smtClean="0"/>
                  <a:t>Split into blocks, usually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AU" dirty="0" smtClean="0"/>
                  <a:t> pixels . Block of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AU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 16</m:t>
                    </m:r>
                    <m:r>
                      <a:rPr lang="en-A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 smtClean="0"/>
                  <a:t>shown – blocks visible.</a:t>
                </a:r>
              </a:p>
              <a:p>
                <a:r>
                  <a:rPr lang="en-AU" dirty="0" smtClean="0"/>
                  <a:t>Commonly use Discrete Cosine Transform (DCT) for JPEG, Digital TV, MP4.</a:t>
                </a:r>
              </a:p>
              <a:p>
                <a:r>
                  <a:rPr lang="en-AU" dirty="0" smtClean="0"/>
                  <a:t>Less than one bit per pixel (</a:t>
                </a:r>
                <a:r>
                  <a:rPr lang="en-AU" dirty="0" err="1" smtClean="0"/>
                  <a:t>bpp</a:t>
                </a:r>
                <a:r>
                  <a:rPr lang="en-AU" dirty="0" smtClean="0"/>
                  <a:t>) achievable. </a:t>
                </a:r>
              </a:p>
              <a:p>
                <a:pPr marL="0" indent="0">
                  <a:buNone/>
                </a:pPr>
                <a:endParaRPr lang="en-A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151" y="1590721"/>
                <a:ext cx="10277723" cy="1445882"/>
              </a:xfrm>
              <a:blipFill rotWithShape="0">
                <a:blip r:embed="rId3"/>
                <a:stretch>
                  <a:fillRect l="-712" t="-8861" b="-71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35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6" y="2982839"/>
            <a:ext cx="4264568" cy="3197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740" y="3036603"/>
            <a:ext cx="4296460" cy="32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Discrete Cosine Transform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51" y="1590721"/>
            <a:ext cx="10507649" cy="1414872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Idea of DCT: use weighting coefficients for “tiles” or sub-blocks. </a:t>
            </a:r>
          </a:p>
          <a:p>
            <a:r>
              <a:rPr lang="en-AU" dirty="0" smtClean="0"/>
              <a:t>Only transmit certain coefficients and/or quantize coefficients coarsely.</a:t>
            </a:r>
          </a:p>
          <a:p>
            <a:r>
              <a:rPr lang="en-AU" dirty="0" smtClean="0"/>
              <a:t>Tiles are based on 2-dimensional cosine function. Hence DCT.</a:t>
            </a:r>
          </a:p>
          <a:p>
            <a:r>
              <a:rPr lang="en-AU" dirty="0" smtClean="0"/>
              <a:t>Inverse DCT restores original block. 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36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634" y="2886352"/>
            <a:ext cx="4787066" cy="35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Discrete Cosine Transform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6151" y="1590720"/>
                <a:ext cx="10668909" cy="476562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AU" dirty="0" smtClean="0"/>
                  <a:t>Requires a lot of computation. </a:t>
                </a:r>
              </a:p>
              <a:p>
                <a:r>
                  <a:rPr lang="en-AU" dirty="0" smtClean="0"/>
                  <a:t>For each input sub-block, must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r>
                  <a:rPr lang="en-AU" dirty="0" smtClean="0"/>
                  <a:t> coefficients. </a:t>
                </a:r>
              </a:p>
              <a:p>
                <a:r>
                  <a:rPr lang="en-AU" dirty="0" smtClean="0"/>
                  <a:t>Each coefficient required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AU" dirty="0" smtClean="0"/>
                  <a:t> multiplications.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>
                          <a:latin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brk m:alnAt="25"/>
                            </m:rPr>
                            <a:rPr lang="en-AU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AU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=0,1,…,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: 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&amp;1  : 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151" y="1590720"/>
                <a:ext cx="10668909" cy="4765629"/>
              </a:xfrm>
              <a:blipFill rotWithShape="0">
                <a:blip r:embed="rId3"/>
                <a:stretch>
                  <a:fillRect l="-800" t="-29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0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Speech Coding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51" y="1590721"/>
            <a:ext cx="10507649" cy="1993584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Recall linear prediction. Transmit predictor coefficients and error samples. </a:t>
            </a:r>
          </a:p>
          <a:p>
            <a:r>
              <a:rPr lang="en-AU" dirty="0" smtClean="0"/>
              <a:t>LPC coder for speech does not transmit error. </a:t>
            </a:r>
          </a:p>
          <a:p>
            <a:r>
              <a:rPr lang="en-AU" dirty="0" smtClean="0"/>
              <a:t>Instead, uses “excitation” which may be pulses or noise. </a:t>
            </a:r>
          </a:p>
          <a:p>
            <a:r>
              <a:rPr lang="en-AU" dirty="0" smtClean="0"/>
              <a:t>Gives very high compression, reduced quality. 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245" y="3797155"/>
            <a:ext cx="5431948" cy="234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Speech Coding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51" y="1590721"/>
            <a:ext cx="5533867" cy="2991670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LPC approach works because speech resonances modelled by predictor poles. Note peaks in spectrum. </a:t>
            </a:r>
          </a:p>
          <a:p>
            <a:r>
              <a:rPr lang="en-AU" dirty="0" smtClean="0"/>
              <a:t>Usually 10</a:t>
            </a:r>
            <a:r>
              <a:rPr lang="en-AU" baseline="30000" dirty="0" smtClean="0"/>
              <a:t>th</a:t>
            </a:r>
            <a:r>
              <a:rPr lang="en-AU" dirty="0" smtClean="0"/>
              <a:t> order is sufficient. </a:t>
            </a:r>
          </a:p>
          <a:p>
            <a:r>
              <a:rPr lang="en-AU" dirty="0" smtClean="0"/>
              <a:t>So only need to transmit 10 coefficients per frame of about 20 milliseconds.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39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26" y="1690688"/>
            <a:ext cx="5092087" cy="3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Probability Density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5229" cy="870074"/>
          </a:xfrm>
        </p:spPr>
        <p:txBody>
          <a:bodyPr>
            <a:normAutofit/>
          </a:bodyPr>
          <a:lstStyle/>
          <a:p>
            <a:r>
              <a:rPr lang="en-AU" dirty="0" smtClean="0"/>
              <a:t>Common PDF for noise is Gaussian.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3" y="1877728"/>
            <a:ext cx="6016711" cy="45112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04" y="1951672"/>
            <a:ext cx="6118127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Speech Coding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51" y="1590721"/>
            <a:ext cx="10507649" cy="1993584"/>
          </a:xfrm>
        </p:spPr>
        <p:txBody>
          <a:bodyPr>
            <a:normAutofit/>
          </a:bodyPr>
          <a:lstStyle/>
          <a:p>
            <a:r>
              <a:rPr lang="en-AU" dirty="0" smtClean="0"/>
              <a:t>Improve quality using Code Excited Linear Prediction (CELP)</a:t>
            </a:r>
          </a:p>
          <a:p>
            <a:r>
              <a:rPr lang="en-AU" dirty="0" smtClean="0"/>
              <a:t>Uses a codebook of possible excitations. </a:t>
            </a:r>
          </a:p>
          <a:p>
            <a:r>
              <a:rPr lang="en-AU" dirty="0" smtClean="0"/>
              <a:t>Closed-loop feedback compares “synthesized” speech to input. 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40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180" y="3210113"/>
            <a:ext cx="5961220" cy="28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Audio Coding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51" y="1590721"/>
            <a:ext cx="10507649" cy="199358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LPC/CELP not good for audio/music – distortion evident.</a:t>
            </a:r>
          </a:p>
          <a:p>
            <a:r>
              <a:rPr lang="en-AU" dirty="0" smtClean="0"/>
              <a:t>MP4 uses DCT in one dimension (transform below) but overlaps blocks to prevent/reduce audible </a:t>
            </a:r>
            <a:r>
              <a:rPr lang="en-AU" dirty="0" err="1" smtClean="0"/>
              <a:t>artifacts</a:t>
            </a:r>
            <a:r>
              <a:rPr lang="en-AU" dirty="0" smtClean="0"/>
              <a:t>. </a:t>
            </a:r>
          </a:p>
          <a:p>
            <a:r>
              <a:rPr lang="en-AU" dirty="0" smtClean="0"/>
              <a:t>Note frequency analysis using Fourier Transform, Quantization (lossy) and encoding (lossless)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41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729" y="4213351"/>
            <a:ext cx="7870612" cy="15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Transform Coding of Audio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52" y="1590720"/>
            <a:ext cx="4391582" cy="3910193"/>
          </a:xfrm>
        </p:spPr>
        <p:txBody>
          <a:bodyPr>
            <a:normAutofit/>
          </a:bodyPr>
          <a:lstStyle/>
          <a:p>
            <a:r>
              <a:rPr lang="en-AU" dirty="0" smtClean="0"/>
              <a:t>Modified DCT for audio encoding.</a:t>
            </a:r>
          </a:p>
          <a:p>
            <a:r>
              <a:rPr lang="en-AU" dirty="0" smtClean="0"/>
              <a:t>Overlaps successive blocks for continuity. </a:t>
            </a:r>
          </a:p>
          <a:p>
            <a:r>
              <a:rPr lang="en-AU" dirty="0" smtClean="0"/>
              <a:t>MDCT transform with overlap/add gives perfect reconstruction. 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42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62" y="1590721"/>
            <a:ext cx="6116066" cy="449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Summary – Key Points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Scalar </a:t>
            </a:r>
            <a:r>
              <a:rPr lang="en-AU" dirty="0"/>
              <a:t>quantization, including fixed and variable-step characteristics.</a:t>
            </a:r>
          </a:p>
          <a:p>
            <a:r>
              <a:rPr lang="en-AU" dirty="0" smtClean="0"/>
              <a:t>Vector quantization -  training </a:t>
            </a:r>
            <a:r>
              <a:rPr lang="en-AU" dirty="0"/>
              <a:t>and search methods.</a:t>
            </a:r>
          </a:p>
          <a:p>
            <a:r>
              <a:rPr lang="en-AU" smtClean="0"/>
              <a:t>Image </a:t>
            </a:r>
            <a:r>
              <a:rPr lang="en-AU" dirty="0"/>
              <a:t>encoding using block transforms.</a:t>
            </a:r>
          </a:p>
          <a:p>
            <a:r>
              <a:rPr lang="en-AU" dirty="0" smtClean="0"/>
              <a:t>Speech </a:t>
            </a:r>
            <a:r>
              <a:rPr lang="en-AU" dirty="0"/>
              <a:t>encoding using analysis-by-synthesis, and music encoding using transforms.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4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Probability Density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5229" cy="870074"/>
          </a:xfrm>
        </p:spPr>
        <p:txBody>
          <a:bodyPr>
            <a:normAutofit/>
          </a:bodyPr>
          <a:lstStyle/>
          <a:p>
            <a:r>
              <a:rPr lang="en-AU" dirty="0" smtClean="0"/>
              <a:t>Common PDF for noise is Gaussian.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5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84714" y="2695699"/>
                <a:ext cx="6172200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√2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  <m:sSup>
                            <m:sSupPr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714" y="2695699"/>
                <a:ext cx="6172200" cy="12066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975360" y="4907278"/>
                <a:ext cx="10265229" cy="8382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 smtClean="0"/>
                  <a:t>Mean or average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 smtClean="0"/>
                  <a:t>.</a:t>
                </a:r>
              </a:p>
              <a:p>
                <a:r>
                  <a:rPr lang="en-AU" dirty="0" smtClean="0"/>
                  <a:t>Variance or spread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 smtClean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4907278"/>
                <a:ext cx="10265229" cy="838201"/>
              </a:xfrm>
              <a:prstGeom prst="rect">
                <a:avLst/>
              </a:prstGeom>
              <a:blipFill rotWithShape="0">
                <a:blip r:embed="rId3"/>
                <a:stretch>
                  <a:fillRect l="-891" t="-18248" b="-131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5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Noise Affects Digital Channel Capacity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5229" cy="870074"/>
          </a:xfrm>
        </p:spPr>
        <p:txBody>
          <a:bodyPr>
            <a:normAutofit/>
          </a:bodyPr>
          <a:lstStyle/>
          <a:p>
            <a:r>
              <a:rPr lang="en-AU" dirty="0" smtClean="0"/>
              <a:t>Signal-to-Noise ratio (SNR)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6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84714" y="2695699"/>
                <a:ext cx="6172200" cy="1337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</a:rPr>
                        <m:t>SNR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=10 </m:t>
                      </m:r>
                      <m:sSub>
                        <m:sSub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714" y="2695699"/>
                <a:ext cx="6172200" cy="13371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975360" y="4907278"/>
                <a:ext cx="10265229" cy="8382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 smtClean="0"/>
                  <a:t>Signal power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 smtClean="0"/>
                  <a:t> noise </a:t>
                </a:r>
                <a:r>
                  <a:rPr lang="en-AU" dirty="0"/>
                  <a:t>power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AU" b="0" dirty="0" smtClean="0"/>
              </a:p>
              <a:p>
                <a:r>
                  <a:rPr lang="en-AU" dirty="0" smtClean="0"/>
                  <a:t>The ratio of signal to noise is important, not just signal power only.</a:t>
                </a:r>
                <a:endParaRPr lang="en-AU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4907278"/>
                <a:ext cx="10265229" cy="838201"/>
              </a:xfrm>
              <a:prstGeom prst="rect">
                <a:avLst/>
              </a:prstGeom>
              <a:blipFill rotWithShape="0">
                <a:blip r:embed="rId3"/>
                <a:stretch>
                  <a:fillRect l="-891" t="-18248" b="-131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Hartley’s Law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5229" cy="870074"/>
          </a:xfrm>
        </p:spPr>
        <p:txBody>
          <a:bodyPr>
            <a:normAutofit/>
          </a:bodyPr>
          <a:lstStyle/>
          <a:p>
            <a:r>
              <a:rPr lang="en-AU" dirty="0" smtClean="0"/>
              <a:t>Relates channel capacity (bits per second) to bandwidth and number of levels: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7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78034" y="3155157"/>
                <a:ext cx="6172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34" y="3155157"/>
                <a:ext cx="61722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975360" y="4907278"/>
                <a:ext cx="10265229" cy="8382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 smtClean="0"/>
                  <a:t>Bandwidth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AU" dirty="0" smtClean="0"/>
                  <a:t>number of levels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A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AU" dirty="0" smtClean="0"/>
                  <a:t> part just tells how many bits for a given number of levels. </a:t>
                </a:r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4907278"/>
                <a:ext cx="10265229" cy="838201"/>
              </a:xfrm>
              <a:prstGeom prst="rect">
                <a:avLst/>
              </a:prstGeom>
              <a:blipFill rotWithShape="0">
                <a:blip r:embed="rId3"/>
                <a:stretch>
                  <a:fillRect l="-891" t="-18248" b="-131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Shannon’s Capacity Formula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5229" cy="87007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Also called Shannon-Hartley Theorem</a:t>
            </a:r>
          </a:p>
          <a:p>
            <a:r>
              <a:rPr lang="en-AU" dirty="0" smtClean="0"/>
              <a:t>Relates channel capacity (bits per second) to bandwidth and SNR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8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975360" y="4481973"/>
                <a:ext cx="10378440" cy="12152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 smtClean="0"/>
                  <a:t>Bandwidth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dirty="0" smtClean="0"/>
                  <a:t>, signal power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dirty="0" smtClean="0"/>
                  <a:t>, noise </a:t>
                </a:r>
                <a:r>
                  <a:rPr lang="en-AU" dirty="0"/>
                  <a:t>power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AU" b="0" dirty="0" smtClean="0"/>
              </a:p>
              <a:p>
                <a:r>
                  <a:rPr lang="en-AU" dirty="0" smtClean="0"/>
                  <a:t>Better SNR means more capacity. </a:t>
                </a:r>
              </a:p>
              <a:p>
                <a:r>
                  <a:rPr lang="en-AU" dirty="0" smtClean="0"/>
                  <a:t>This is a theoretical bound. </a:t>
                </a:r>
                <a:endParaRPr lang="en-AU" dirty="0"/>
              </a:p>
              <a:p>
                <a:endParaRPr lang="en-AU" dirty="0" smtClean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4481973"/>
                <a:ext cx="10378440" cy="1215226"/>
              </a:xfrm>
              <a:prstGeom prst="rect">
                <a:avLst/>
              </a:prstGeom>
              <a:blipFill rotWithShape="0">
                <a:blip r:embed="rId2"/>
                <a:stretch>
                  <a:fillRect l="-881" t="-12500" b="-11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38400" y="2893762"/>
                <a:ext cx="6172200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3762"/>
                <a:ext cx="6172200" cy="10604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4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Quantization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5229" cy="87007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Selecting a level to represent a signal’s value. </a:t>
            </a:r>
          </a:p>
          <a:p>
            <a:r>
              <a:rPr lang="en-AU" dirty="0" smtClean="0"/>
              <a:t>Usually 8 bits (per </a:t>
            </a:r>
            <a:r>
              <a:rPr lang="en-AU" dirty="0" err="1" smtClean="0"/>
              <a:t>color</a:t>
            </a:r>
            <a:r>
              <a:rPr lang="en-AU" dirty="0"/>
              <a:t> </a:t>
            </a:r>
            <a:r>
              <a:rPr lang="en-AU" dirty="0" smtClean="0"/>
              <a:t>for RGB images), 16 bits per sample for audio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03" y="2830636"/>
            <a:ext cx="5325297" cy="35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1826</Words>
  <Application>Microsoft Office PowerPoint</Application>
  <PresentationFormat>Widescreen</PresentationFormat>
  <Paragraphs>325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Quantization &amp; Coding</vt:lpstr>
      <vt:lpstr>Chapter Aims</vt:lpstr>
      <vt:lpstr>Probability Density</vt:lpstr>
      <vt:lpstr>Probability Density</vt:lpstr>
      <vt:lpstr>Probability Density</vt:lpstr>
      <vt:lpstr>Noise Affects Digital Channel Capacity</vt:lpstr>
      <vt:lpstr>Hartley’s Law</vt:lpstr>
      <vt:lpstr>Shannon’s Capacity Formula</vt:lpstr>
      <vt:lpstr>Quantization</vt:lpstr>
      <vt:lpstr>Number of Bits Determine SNR</vt:lpstr>
      <vt:lpstr>Source Coding</vt:lpstr>
      <vt:lpstr>Codeword Length</vt:lpstr>
      <vt:lpstr>Entropy</vt:lpstr>
      <vt:lpstr>Huffman Code</vt:lpstr>
      <vt:lpstr>Huffman Code</vt:lpstr>
      <vt:lpstr>Huffman Code - Encoding</vt:lpstr>
      <vt:lpstr>Huffman Code - Decoding</vt:lpstr>
      <vt:lpstr>Huffman Code – Important Aspects</vt:lpstr>
      <vt:lpstr>Block Encoders</vt:lpstr>
      <vt:lpstr>Lempel-Ziv Window</vt:lpstr>
      <vt:lpstr>Lempel-Ziv Dictionary</vt:lpstr>
      <vt:lpstr>Lempel-Ziv Approaches</vt:lpstr>
      <vt:lpstr>Lossy Coding</vt:lpstr>
      <vt:lpstr>Differential Coding</vt:lpstr>
      <vt:lpstr>Differential Coding</vt:lpstr>
      <vt:lpstr>Differential Coding</vt:lpstr>
      <vt:lpstr>Difference Equations</vt:lpstr>
      <vt:lpstr>MATLAB filter function</vt:lpstr>
      <vt:lpstr>MATLAB filter function</vt:lpstr>
      <vt:lpstr>Linear Prediction</vt:lpstr>
      <vt:lpstr>Linear Prediction</vt:lpstr>
      <vt:lpstr>Adaptive Linear Prediction</vt:lpstr>
      <vt:lpstr>Adaptive Linear Prediction</vt:lpstr>
      <vt:lpstr>Adaptive Linear Prediction</vt:lpstr>
      <vt:lpstr>Image Coding</vt:lpstr>
      <vt:lpstr>Discrete Cosine Transform</vt:lpstr>
      <vt:lpstr>Discrete Cosine Transform</vt:lpstr>
      <vt:lpstr>Speech Coding</vt:lpstr>
      <vt:lpstr>Speech Coding</vt:lpstr>
      <vt:lpstr>Speech Coding</vt:lpstr>
      <vt:lpstr>Audio Coding</vt:lpstr>
      <vt:lpstr>Transform Coding of Audio</vt:lpstr>
      <vt:lpstr>Chapter Summary – Key Points</vt:lpstr>
    </vt:vector>
  </TitlesOfParts>
  <Company>University of Southern Queensland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/>
  <cp:lastModifiedBy>John Leis</cp:lastModifiedBy>
  <cp:revision>300</cp:revision>
  <dcterms:created xsi:type="dcterms:W3CDTF">2017-06-13T00:50:06Z</dcterms:created>
  <dcterms:modified xsi:type="dcterms:W3CDTF">2017-12-10T08:03:53Z</dcterms:modified>
</cp:coreProperties>
</file>