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5" r:id="rId3"/>
    <p:sldId id="271" r:id="rId4"/>
    <p:sldId id="272" r:id="rId5"/>
    <p:sldId id="275" r:id="rId6"/>
    <p:sldId id="276" r:id="rId7"/>
    <p:sldId id="274" r:id="rId8"/>
    <p:sldId id="277" r:id="rId9"/>
    <p:sldId id="278" r:id="rId10"/>
    <p:sldId id="279" r:id="rId11"/>
    <p:sldId id="281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2" r:id="rId33"/>
    <p:sldId id="301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27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5809-A8B1-4333-AB1B-43B94F85902A}" type="datetimeFigureOut">
              <a:rPr lang="en-AU" smtClean="0"/>
              <a:t>1/11/2017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5B8E5-0348-48CA-8D05-5682586347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47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63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185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48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478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70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464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6606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382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985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478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5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972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529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199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972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666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531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609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315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42106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761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07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4515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353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134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494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0285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456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194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241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3659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3543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85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181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2101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45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66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357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18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123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B8E5-0348-48CA-8D05-5682586347C1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55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4DD6-B8F4-43E2-A44D-6580AA3EF8AA}" type="datetime1">
              <a:rPr lang="en-AU" smtClean="0"/>
              <a:t>1/11/2017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764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BEA6-7CC2-428F-B942-E8FA8A794735}" type="datetime1">
              <a:rPr lang="en-AU" smtClean="0"/>
              <a:t>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4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6110-9239-44B5-A743-C77E6849E96C}" type="datetime1">
              <a:rPr lang="en-AU" smtClean="0"/>
              <a:t>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69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FEA5-E377-4F9D-A2A2-E95CCE97F81A}" type="datetime1">
              <a:rPr lang="en-AU" smtClean="0"/>
              <a:t>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63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0266-39C1-4F16-9F5A-FD1844A7A683}" type="datetime1">
              <a:rPr lang="en-AU" smtClean="0"/>
              <a:t>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98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5B2E-6128-4497-87C5-947514D3FA85}" type="datetime1">
              <a:rPr lang="en-AU" smtClean="0"/>
              <a:t>1/11/2017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07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02C6-1D95-4020-9936-97CD760FF2D9}" type="datetime1">
              <a:rPr lang="en-AU" smtClean="0"/>
              <a:t>1/11/2017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97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7D1C-E35E-42BD-A334-72619ACC4FA5}" type="datetime1">
              <a:rPr lang="en-AU" smtClean="0"/>
              <a:t>1/11/2017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23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75FB-5849-46DE-8A99-F33F1B484B04}" type="datetime1">
              <a:rPr lang="en-AU" smtClean="0"/>
              <a:t>1/11/2017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59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BE93-7B0B-4DF7-A834-99002206175B}" type="datetime1">
              <a:rPr lang="en-AU" smtClean="0"/>
              <a:t>1/11/2017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0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BD727-E9CA-41B3-8022-77870F5C8577}" type="datetime1">
              <a:rPr lang="en-AU" smtClean="0"/>
              <a:t>1/11/2017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39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DAC8-569D-4364-899C-E417587A2407}" type="datetime1">
              <a:rPr lang="en-AU" smtClean="0"/>
              <a:t>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© John Wiley &amp; Sons 2018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14D8-CB76-4A8C-AAA5-E62D4360B5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73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Data Transmission </a:t>
            </a:r>
            <a:r>
              <a:rPr lang="en-AU" dirty="0"/>
              <a:t>&amp;</a:t>
            </a:r>
            <a:r>
              <a:rPr lang="en-AU" dirty="0" smtClean="0"/>
              <a:t> Integrity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Text: Communication Systems Principles using MATLAB® </a:t>
            </a:r>
          </a:p>
          <a:p>
            <a:endParaRPr lang="en-AU" dirty="0"/>
          </a:p>
          <a:p>
            <a:r>
              <a:rPr lang="en-AU" sz="1050" dirty="0" smtClean="0"/>
              <a:t>Text, drawings and images copyright © John Wiley &amp; Sons 2018</a:t>
            </a:r>
            <a:endParaRPr lang="en-AU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John Wiley &amp; Sons 2018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56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Noise and Digital Signals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288439" cy="903927"/>
          </a:xfrm>
        </p:spPr>
        <p:txBody>
          <a:bodyPr>
            <a:normAutofit/>
          </a:bodyPr>
          <a:lstStyle/>
          <a:p>
            <a:r>
              <a:rPr lang="en-AU" dirty="0" smtClean="0"/>
              <a:t>More complicated modulation – 2 bits per symbol or more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10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219" y="2472049"/>
            <a:ext cx="5509381" cy="414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Noise and Digital Signals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9547747" cy="123147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AU" dirty="0" smtClean="0"/>
                  <a:t>If signal was sent as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 smtClean="0"/>
                  <a:t>and some noise added, received signal could be below threshold, so assumed to be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AU" dirty="0" smtClean="0"/>
              </a:p>
              <a:p>
                <a:r>
                  <a:rPr lang="en-AU" dirty="0" smtClean="0"/>
                  <a:t>Equally, if signal was sent as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 smtClean="0"/>
                  <a:t> and noise added, received signal could be above threshold, so assumed to be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 smtClean="0"/>
                  <a:t>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9547747" cy="1231474"/>
              </a:xfrm>
              <a:blipFill rotWithShape="0">
                <a:blip r:embed="rId3"/>
                <a:stretch>
                  <a:fillRect l="-702" t="-9901" r="-64" b="-54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11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111" y="2990208"/>
            <a:ext cx="4963289" cy="37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Noise and Digital Signals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9547747" cy="12314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 smtClean="0"/>
                  <a:t>If signal was sent as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 smtClean="0"/>
                  <a:t>and some noise added, received signal could be to right of decision boundary and assumed to be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 smtClean="0"/>
                  <a:t>. </a:t>
                </a:r>
              </a:p>
              <a:p>
                <a:r>
                  <a:rPr lang="en-AU" dirty="0" smtClean="0"/>
                  <a:t>Shaded area is probability of this error occurring.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9547747" cy="1231474"/>
              </a:xfrm>
              <a:blipFill rotWithShape="0">
                <a:blip r:embed="rId3"/>
                <a:stretch>
                  <a:fillRect l="-957" t="-9901" r="-1149" b="-89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12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253" y="2180466"/>
            <a:ext cx="7106401" cy="53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Bit Error Rate and SNR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620905" cy="2255056"/>
          </a:xfrm>
        </p:spPr>
        <p:txBody>
          <a:bodyPr>
            <a:normAutofit/>
          </a:bodyPr>
          <a:lstStyle/>
          <a:p>
            <a:r>
              <a:rPr lang="en-AU" dirty="0" smtClean="0"/>
              <a:t>Compute error probability as determined by SNR. </a:t>
            </a:r>
          </a:p>
          <a:p>
            <a:r>
              <a:rPr lang="en-AU" dirty="0" smtClean="0"/>
              <a:t>Depends on modulation scheme employed.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13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606" y="1201003"/>
            <a:ext cx="6996891" cy="48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Binary Operations for Detecting Errors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383983" cy="132282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The Exclusive-OR function is often used in error detection, and also error correction.</a:t>
            </a:r>
            <a:endParaRPr lang="en-AU" dirty="0" smtClean="0"/>
          </a:p>
          <a:p>
            <a:r>
              <a:rPr lang="en-AU" dirty="0" smtClean="0"/>
              <a:t>Output is a Boolean function of inputs. </a:t>
            </a:r>
          </a:p>
          <a:p>
            <a:r>
              <a:rPr lang="en-AU" dirty="0" smtClean="0"/>
              <a:t>Two-input XOR as shown below acts as a “bit difference detector”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7757"/>
              </p:ext>
            </p:extLst>
          </p:nvPr>
        </p:nvGraphicFramePr>
        <p:xfrm>
          <a:off x="4453658" y="3804978"/>
          <a:ext cx="30693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14"/>
                <a:gridCol w="883228"/>
                <a:gridCol w="12365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Input 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Input 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A XOR B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Correcti</a:t>
            </a:r>
            <a:r>
              <a:rPr lang="en-AU" dirty="0" smtClean="0"/>
              <a:t>ng Errors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332029" cy="1345971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First question: why not just repeat bits?</a:t>
            </a:r>
          </a:p>
          <a:p>
            <a:r>
              <a:rPr lang="en-AU" dirty="0" smtClean="0"/>
              <a:t>This doesn’t really help much, and creates a lot of overhead. </a:t>
            </a:r>
          </a:p>
          <a:p>
            <a:r>
              <a:rPr lang="en-AU" dirty="0" smtClean="0"/>
              <a:t>Repetition code shown below, output divided into groups of 3 to analyse. </a:t>
            </a:r>
          </a:p>
          <a:p>
            <a:r>
              <a:rPr lang="en-AU" dirty="0" smtClean="0"/>
              <a:t>Output bits (9) are called </a:t>
            </a:r>
            <a:r>
              <a:rPr lang="en-AU" dirty="0" err="1" smtClean="0"/>
              <a:t>codewords</a:t>
            </a:r>
            <a:r>
              <a:rPr lang="en-AU" dirty="0" smtClean="0"/>
              <a:t> for the channel. 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85574"/>
              </p:ext>
            </p:extLst>
          </p:nvPr>
        </p:nvGraphicFramePr>
        <p:xfrm>
          <a:off x="1179947" y="383687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498"/>
                <a:gridCol w="652320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Input Bits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Coded Output Bits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4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Repetition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2" cy="1634548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Suppose </a:t>
            </a:r>
            <a:r>
              <a:rPr lang="en-AU" dirty="0" smtClean="0">
                <a:solidFill>
                  <a:srgbClr val="FF0000"/>
                </a:solidFill>
              </a:rPr>
              <a:t>one bit </a:t>
            </a:r>
            <a:r>
              <a:rPr lang="en-AU" dirty="0" smtClean="0"/>
              <a:t>changes, can we </a:t>
            </a:r>
            <a:r>
              <a:rPr lang="en-AU" b="1" dirty="0" smtClean="0"/>
              <a:t>detect</a:t>
            </a:r>
            <a:r>
              <a:rPr lang="en-AU" dirty="0" smtClean="0"/>
              <a:t> </a:t>
            </a:r>
            <a:r>
              <a:rPr lang="en-AU" dirty="0" smtClean="0"/>
              <a:t>the error? </a:t>
            </a:r>
          </a:p>
          <a:p>
            <a:r>
              <a:rPr lang="en-AU" i="1" dirty="0" smtClean="0"/>
              <a:t>Yes.. Because 000 000 010 is not a valid </a:t>
            </a:r>
            <a:r>
              <a:rPr lang="en-AU" i="1" dirty="0" err="1" smtClean="0"/>
              <a:t>codeword</a:t>
            </a:r>
            <a:r>
              <a:rPr lang="en-AU" i="1" dirty="0" smtClean="0"/>
              <a:t>. </a:t>
            </a:r>
          </a:p>
          <a:p>
            <a:r>
              <a:rPr lang="en-AU" dirty="0" smtClean="0"/>
              <a:t>Can we </a:t>
            </a:r>
            <a:r>
              <a:rPr lang="en-AU" b="1" dirty="0" smtClean="0"/>
              <a:t>correct</a:t>
            </a:r>
            <a:r>
              <a:rPr lang="en-AU" dirty="0" smtClean="0"/>
              <a:t> the error? </a:t>
            </a:r>
          </a:p>
          <a:p>
            <a:r>
              <a:rPr lang="en-AU" i="1" dirty="0" smtClean="0"/>
              <a:t>Yes…if receiver assumes the 1 should be 0 and </a:t>
            </a:r>
            <a:r>
              <a:rPr lang="en-AU" i="1" dirty="0" err="1" smtClean="0"/>
              <a:t>codeword</a:t>
            </a:r>
            <a:r>
              <a:rPr lang="en-AU" i="1" dirty="0" smtClean="0"/>
              <a:t> sent was 000 000 000. </a:t>
            </a:r>
            <a:endParaRPr lang="en-AU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16</a:t>
            </a:fld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86207"/>
              </p:ext>
            </p:extLst>
          </p:nvPr>
        </p:nvGraphicFramePr>
        <p:xfrm>
          <a:off x="1179947" y="383687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498"/>
                <a:gridCol w="652320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Input Bits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Coded Output Bits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70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Repetition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515602" cy="1634548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Suppose </a:t>
            </a:r>
            <a:r>
              <a:rPr lang="en-AU" dirty="0" smtClean="0">
                <a:solidFill>
                  <a:srgbClr val="FF0000"/>
                </a:solidFill>
              </a:rPr>
              <a:t>two bits </a:t>
            </a:r>
            <a:r>
              <a:rPr lang="en-AU" dirty="0" smtClean="0"/>
              <a:t>change, can we </a:t>
            </a:r>
            <a:r>
              <a:rPr lang="en-AU" b="1" dirty="0" smtClean="0"/>
              <a:t>detect</a:t>
            </a:r>
            <a:r>
              <a:rPr lang="en-AU" dirty="0" smtClean="0"/>
              <a:t> </a:t>
            </a:r>
            <a:r>
              <a:rPr lang="en-AU" dirty="0" smtClean="0"/>
              <a:t>the error? </a:t>
            </a:r>
          </a:p>
          <a:p>
            <a:r>
              <a:rPr lang="en-AU" i="1" dirty="0" smtClean="0"/>
              <a:t>Yes.. Because 000 000 011 is not a valid </a:t>
            </a:r>
            <a:r>
              <a:rPr lang="en-AU" i="1" dirty="0" err="1" smtClean="0"/>
              <a:t>codeword</a:t>
            </a:r>
            <a:r>
              <a:rPr lang="en-AU" i="1" dirty="0" smtClean="0"/>
              <a:t>. </a:t>
            </a:r>
          </a:p>
          <a:p>
            <a:r>
              <a:rPr lang="en-AU" dirty="0" smtClean="0"/>
              <a:t>Can we </a:t>
            </a:r>
            <a:r>
              <a:rPr lang="en-AU" b="1" dirty="0" smtClean="0"/>
              <a:t>correct</a:t>
            </a:r>
            <a:r>
              <a:rPr lang="en-AU" dirty="0" smtClean="0"/>
              <a:t> the error? </a:t>
            </a:r>
          </a:p>
          <a:p>
            <a:r>
              <a:rPr lang="en-AU" i="1" dirty="0" smtClean="0"/>
              <a:t>Yes…if receiver assumes the valid </a:t>
            </a:r>
            <a:r>
              <a:rPr lang="en-AU" i="1" dirty="0" err="1" smtClean="0"/>
              <a:t>codeword</a:t>
            </a:r>
            <a:r>
              <a:rPr lang="en-AU" i="1" dirty="0" smtClean="0"/>
              <a:t> sent was 000 000 111.  But this is wrong!</a:t>
            </a:r>
            <a:endParaRPr lang="en-AU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17</a:t>
            </a:fld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02006"/>
              </p:ext>
            </p:extLst>
          </p:nvPr>
        </p:nvGraphicFramePr>
        <p:xfrm>
          <a:off x="1179947" y="383687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498"/>
                <a:gridCol w="652320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Input Bits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Coded Output Bits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9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Hamming Distance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10976266" cy="4149148"/>
              </a:xfrm>
            </p:spPr>
            <p:txBody>
              <a:bodyPr>
                <a:normAutofit/>
              </a:bodyPr>
              <a:lstStyle/>
              <a:p>
                <a:r>
                  <a:rPr lang="en-AU" dirty="0" smtClean="0"/>
                  <a:t>Determine the number of bit positions that pairs of </a:t>
                </a:r>
                <a:r>
                  <a:rPr lang="en-AU" dirty="0" err="1" smtClean="0"/>
                  <a:t>codewords</a:t>
                </a:r>
                <a:r>
                  <a:rPr lang="en-AU" dirty="0" smtClean="0"/>
                  <a:t> differ by. </a:t>
                </a:r>
              </a:p>
              <a:p>
                <a:r>
                  <a:rPr lang="en-AU" dirty="0" smtClean="0"/>
                  <a:t>The smallest of these (worst-case) is the Hamming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AU" dirty="0" smtClean="0"/>
                  <a:t>.</a:t>
                </a:r>
              </a:p>
              <a:p>
                <a:r>
                  <a:rPr lang="en-AU" dirty="0" smtClean="0"/>
                  <a:t>In previous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AU" b="0" dirty="0" smtClean="0"/>
              </a:p>
              <a:p>
                <a:r>
                  <a:rPr lang="en-AU" dirty="0" smtClean="0"/>
                  <a:t>Reasoned that this code can correct one-bit errors.</a:t>
                </a:r>
              </a:p>
              <a:p>
                <a:r>
                  <a:rPr lang="en-AU" dirty="0" smtClean="0"/>
                  <a:t>Reasoned that it can detect two-bit errors, but found that the correction was wrong. </a:t>
                </a:r>
              </a:p>
              <a:p>
                <a:r>
                  <a:rPr lang="en-AU" dirty="0" smtClean="0"/>
                  <a:t>For detection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dirty="0" smtClean="0"/>
                  <a:t> errors,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AU" b="0" dirty="0" smtClean="0"/>
              </a:p>
              <a:p>
                <a:r>
                  <a:rPr lang="en-AU" dirty="0"/>
                  <a:t>For </a:t>
                </a:r>
                <a:r>
                  <a:rPr lang="en-AU" dirty="0" smtClean="0"/>
                  <a:t>correction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dirty="0"/>
                  <a:t> errors,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AU" dirty="0"/>
              </a:p>
              <a:p>
                <a:endParaRPr lang="en-AU" b="0" dirty="0" smtClean="0"/>
              </a:p>
              <a:p>
                <a:endParaRPr lang="en-AU" dirty="0" smtClean="0"/>
              </a:p>
              <a:p>
                <a:endParaRPr lang="en-AU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10976266" cy="4149148"/>
              </a:xfrm>
              <a:blipFill rotWithShape="0">
                <a:blip r:embed="rId3"/>
                <a:stretch>
                  <a:fillRect l="-944" t="-2349" r="-6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Hamming Code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10976266" cy="41491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dirty="0" smtClean="0"/>
                  <a:t>A way of determining the </a:t>
                </a:r>
                <a:r>
                  <a:rPr lang="en-AU" dirty="0" err="1" smtClean="0"/>
                  <a:t>checkbit</a:t>
                </a:r>
                <a:r>
                  <a:rPr lang="en-AU" dirty="0" smtClean="0"/>
                  <a:t> values for all input bits.</a:t>
                </a:r>
              </a:p>
              <a:p>
                <a:r>
                  <a:rPr lang="en-AU" dirty="0" smtClean="0"/>
                  <a:t>Permits detection and correction of errors. </a:t>
                </a:r>
              </a:p>
              <a:p>
                <a:r>
                  <a:rPr lang="en-AU" b="0" dirty="0" smtClean="0"/>
                  <a:t>Example: Hamming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 smtClean="0"/>
                  <a:t> code has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b="0" dirty="0" smtClean="0"/>
                  <a:t> bits in total for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AU" dirty="0" smtClean="0"/>
                  <a:t> actually useful “message” bits.</a:t>
                </a:r>
              </a:p>
              <a:p>
                <a:r>
                  <a:rPr lang="en-AU" dirty="0" smtClean="0"/>
                  <a:t>Previous repetition code would then be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 smtClean="0"/>
                  <a:t> since there were 9 output bits for 2 input bits. So effectively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9−2=7</m:t>
                    </m:r>
                  </m:oMath>
                </a14:m>
                <a:r>
                  <a:rPr lang="en-AU" dirty="0" smtClean="0"/>
                  <a:t> checkbits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AU" b="0" dirty="0" smtClean="0"/>
              </a:p>
              <a:p>
                <a:r>
                  <a:rPr lang="en-AU" dirty="0" smtClean="0"/>
                  <a:t>Common example is the Hamming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 smtClean="0"/>
                  <a:t> code which has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AU" dirty="0" smtClean="0"/>
                  <a:t> </a:t>
                </a:r>
                <a:r>
                  <a:rPr lang="en-AU" dirty="0" err="1" smtClean="0"/>
                  <a:t>codeword</a:t>
                </a:r>
                <a:r>
                  <a:rPr lang="en-AU" dirty="0" smtClean="0"/>
                  <a:t> bits 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 smtClean="0"/>
                  <a:t>4 message bits (so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en-AU" dirty="0" smtClean="0"/>
                  <a:t>redundant </a:t>
                </a:r>
                <a:r>
                  <a:rPr lang="en-AU" dirty="0" err="1" smtClean="0"/>
                  <a:t>checkbits</a:t>
                </a:r>
                <a:r>
                  <a:rPr lang="en-AU" dirty="0" smtClean="0"/>
                  <a:t>).</a:t>
                </a:r>
              </a:p>
              <a:p>
                <a:r>
                  <a:rPr lang="en-AU" dirty="0" err="1" smtClean="0"/>
                  <a:t>Checkbits</a:t>
                </a:r>
                <a:r>
                  <a:rPr lang="en-AU" dirty="0" smtClean="0"/>
                  <a:t> also called parity bits, though this is not “parity” in the simple odd/even bit sense. </a:t>
                </a:r>
                <a:endParaRPr lang="en-AU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10976266" cy="4149148"/>
              </a:xfrm>
              <a:blipFill rotWithShape="0">
                <a:blip r:embed="rId3"/>
                <a:stretch>
                  <a:fillRect l="-944" t="-3231" r="-1388" b="-41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0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Aims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To examine error detection and error correction. </a:t>
            </a:r>
          </a:p>
          <a:p>
            <a:r>
              <a:rPr lang="en-AU" dirty="0" smtClean="0"/>
              <a:t>Algorithms for detection of errors.</a:t>
            </a:r>
          </a:p>
          <a:p>
            <a:r>
              <a:rPr lang="en-AU" dirty="0" smtClean="0"/>
              <a:t>Algorithms for correction</a:t>
            </a:r>
            <a:r>
              <a:rPr lang="en-AU" dirty="0"/>
              <a:t> </a:t>
            </a:r>
            <a:r>
              <a:rPr lang="en-AU" dirty="0" smtClean="0"/>
              <a:t>of errors. </a:t>
            </a:r>
          </a:p>
          <a:p>
            <a:r>
              <a:rPr lang="en-AU" dirty="0" smtClean="0"/>
              <a:t>Need for encryption. How encryption works.</a:t>
            </a:r>
          </a:p>
          <a:p>
            <a:r>
              <a:rPr lang="en-AU" dirty="0" smtClean="0"/>
              <a:t>Security-related issues such as authentication</a:t>
            </a:r>
            <a:r>
              <a:rPr lang="en-AU" smtClean="0"/>
              <a:t>. 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7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Hamming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976266" cy="4149148"/>
          </a:xfrm>
        </p:spPr>
        <p:txBody>
          <a:bodyPr>
            <a:normAutofit/>
          </a:bodyPr>
          <a:lstStyle/>
          <a:p>
            <a:r>
              <a:rPr lang="en-AU" dirty="0" smtClean="0"/>
              <a:t>Procedure for determining </a:t>
            </a:r>
            <a:r>
              <a:rPr lang="en-AU" dirty="0" err="1" smtClean="0"/>
              <a:t>checkbits</a:t>
            </a:r>
            <a:r>
              <a:rPr lang="en-AU" dirty="0" smtClean="0"/>
              <a:t> described in text.</a:t>
            </a:r>
          </a:p>
          <a:p>
            <a:r>
              <a:rPr lang="en-AU" dirty="0" smtClean="0"/>
              <a:t>Only requires multiple XOR operations.</a:t>
            </a:r>
          </a:p>
          <a:p>
            <a:r>
              <a:rPr lang="en-AU" dirty="0" smtClean="0"/>
              <a:t>Problem: can only correct single-bit errors.</a:t>
            </a:r>
          </a:p>
          <a:p>
            <a:r>
              <a:rPr lang="en-AU" dirty="0" smtClean="0"/>
              <a:t>Can address this problem by forming a block and calculating Hamming </a:t>
            </a:r>
            <a:r>
              <a:rPr lang="en-AU" dirty="0" err="1" smtClean="0"/>
              <a:t>checkbits</a:t>
            </a:r>
            <a:r>
              <a:rPr lang="en-AU" dirty="0" smtClean="0"/>
              <a:t> across rows. Permits multiple-bit error correction, but has longer delay.  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56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Checksums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082647" cy="3910157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Simple to perform in software. </a:t>
            </a:r>
            <a:endParaRPr lang="en-AU" dirty="0"/>
          </a:p>
          <a:p>
            <a:r>
              <a:rPr lang="en-AU" dirty="0" smtClean="0"/>
              <a:t>Extended addition of 16 bit “words” to form a sum, which should be identical at sender and receiver. </a:t>
            </a:r>
          </a:p>
          <a:p>
            <a:r>
              <a:rPr lang="en-AU" dirty="0" smtClean="0"/>
              <a:t>A few extensions to make it easier (faster) to calculate. </a:t>
            </a:r>
          </a:p>
          <a:p>
            <a:r>
              <a:rPr lang="en-AU" dirty="0" smtClean="0"/>
              <a:t>Used in TCP/IP protocols. </a:t>
            </a:r>
          </a:p>
          <a:p>
            <a:r>
              <a:rPr lang="en-AU" dirty="0" smtClean="0"/>
              <a:t>Can detect errors but not correct.</a:t>
            </a:r>
          </a:p>
          <a:p>
            <a:r>
              <a:rPr lang="en-AU" dirty="0" smtClean="0"/>
              <a:t>So TCP implements retransmission of data packets which have an invalid checksum. </a:t>
            </a:r>
          </a:p>
          <a:p>
            <a:r>
              <a:rPr lang="en-AU" dirty="0" smtClean="0"/>
              <a:t>Issue: endian order of processors.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17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Checksum – Little Endian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9885220" cy="1728066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Packet of data in memory. Shown as hexadecimal.  </a:t>
            </a:r>
          </a:p>
          <a:p>
            <a:r>
              <a:rPr lang="en-AU" dirty="0" smtClean="0"/>
              <a:t>Sender sets checksum bytes </a:t>
            </a:r>
            <a:r>
              <a:rPr lang="en-AU" i="1" dirty="0" smtClean="0"/>
              <a:t>cc </a:t>
            </a:r>
            <a:r>
              <a:rPr lang="en-AU" i="1" dirty="0" err="1" smtClean="0"/>
              <a:t>cc</a:t>
            </a:r>
            <a:r>
              <a:rPr lang="en-AU" i="1" dirty="0" smtClean="0"/>
              <a:t> </a:t>
            </a:r>
            <a:r>
              <a:rPr lang="en-AU" dirty="0" smtClean="0"/>
              <a:t>to zero. </a:t>
            </a:r>
          </a:p>
          <a:p>
            <a:r>
              <a:rPr lang="en-AU" dirty="0" smtClean="0"/>
              <a:t>Add up, note end-around carry of overflow. </a:t>
            </a:r>
          </a:p>
          <a:p>
            <a:r>
              <a:rPr lang="en-AU" dirty="0" smtClean="0"/>
              <a:t>Receiver does same calculation, but with received checksum in place. </a:t>
            </a:r>
          </a:p>
          <a:p>
            <a:r>
              <a:rPr lang="en-AU" dirty="0" smtClean="0"/>
              <a:t>Result should be zero if no errors. Quick to test.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22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0" y="3600000"/>
            <a:ext cx="5760000" cy="260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Checksum – Big Endian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6"/>
            <a:ext cx="10070207" cy="1316819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Same calculation and same result, but byte order inherently reversed</a:t>
            </a:r>
          </a:p>
          <a:p>
            <a:r>
              <a:rPr lang="en-AU" dirty="0" smtClean="0"/>
              <a:t>So can send packets from one type of machine to another and checksum still “works”.  </a:t>
            </a:r>
          </a:p>
          <a:p>
            <a:r>
              <a:rPr lang="en-AU" dirty="0" smtClean="0"/>
              <a:t>Don’t need special tests to determine processor type. Subtle but important point.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23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0" y="3600000"/>
            <a:ext cx="5760000" cy="260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Cyclic Redundancy Checks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7"/>
            <a:ext cx="9822874" cy="3047710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Checksum are byte-oriented (actually use 16 bits for addition)</a:t>
            </a:r>
          </a:p>
          <a:p>
            <a:r>
              <a:rPr lang="en-AU" dirty="0"/>
              <a:t>Cyclic Redundancy </a:t>
            </a:r>
            <a:r>
              <a:rPr lang="en-AU" dirty="0" smtClean="0"/>
              <a:t>Checks (CRCs) calculate a value based on operations on sequential bits. </a:t>
            </a:r>
          </a:p>
          <a:p>
            <a:r>
              <a:rPr lang="en-AU" dirty="0" smtClean="0"/>
              <a:t>Fast, can be done in hardware, used in Ethernet.</a:t>
            </a:r>
          </a:p>
          <a:p>
            <a:r>
              <a:rPr lang="en-AU" dirty="0" smtClean="0"/>
              <a:t>Idea: consider a “message” string of data bits as a large “number”, divide by a predetermined binary value. The remainder is the CRC. </a:t>
            </a:r>
          </a:p>
          <a:p>
            <a:r>
              <a:rPr lang="en-AU" dirty="0" smtClean="0"/>
              <a:t>Not actually “division” but uses XOR operations. </a:t>
            </a:r>
          </a:p>
          <a:p>
            <a:r>
              <a:rPr lang="en-AU" dirty="0" smtClean="0"/>
              <a:t>Can detect errors, but not correct for them.</a:t>
            </a:r>
          </a:p>
          <a:p>
            <a:r>
              <a:rPr lang="en-AU" dirty="0" smtClean="0"/>
              <a:t>Key advantage: very low overhead of extra bits added. Message may be 1000’s of bits long, only 16-32 bits added for checking.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46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Cyclic Redundancy Checks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7"/>
            <a:ext cx="5718465" cy="2663023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Procedure is to add redundant bits to message, successively multiply by 1 or 0 and XOR. </a:t>
            </a:r>
          </a:p>
          <a:p>
            <a:r>
              <a:rPr lang="en-AU" dirty="0" smtClean="0"/>
              <a:t>Decimal example shown to fix ideas, but not actually done this way. </a:t>
            </a:r>
          </a:p>
          <a:p>
            <a:r>
              <a:rPr lang="en-AU" dirty="0" smtClean="0"/>
              <a:t>682 is the “message”, the remainder of 3 is the error check. </a:t>
            </a:r>
          </a:p>
          <a:p>
            <a:r>
              <a:rPr lang="en-AU" dirty="0" smtClean="0"/>
              <a:t>If message corrupted, receiver will obtain a different remainder. 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25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370" y="2020089"/>
            <a:ext cx="3671914" cy="15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Cyclic Redundancy Checks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7"/>
            <a:ext cx="5718465" cy="2663023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Binary “division” as shown. </a:t>
            </a:r>
          </a:p>
          <a:p>
            <a:r>
              <a:rPr lang="en-AU" dirty="0" smtClean="0"/>
              <a:t>Zero bits appended: one less than divisor or generator</a:t>
            </a:r>
          </a:p>
          <a:p>
            <a:r>
              <a:rPr lang="en-AU" dirty="0" smtClean="0"/>
              <a:t>At each step: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Multiply by 1 or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Perform XOR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Bring down a new bit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Repeat until end. </a:t>
            </a:r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26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35" y="2027884"/>
            <a:ext cx="4552983" cy="681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234" y="3123399"/>
            <a:ext cx="4552983" cy="9001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234" y="4352267"/>
            <a:ext cx="4552983" cy="9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4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Cyclic Redundancy Checks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7"/>
            <a:ext cx="5718465" cy="2663023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Binary “division” as shown. </a:t>
            </a:r>
          </a:p>
          <a:p>
            <a:r>
              <a:rPr lang="en-AU" dirty="0" smtClean="0"/>
              <a:t>Zero bits appended: one less than divisor or generator</a:t>
            </a:r>
          </a:p>
          <a:p>
            <a:r>
              <a:rPr lang="en-AU" dirty="0" smtClean="0"/>
              <a:t>At each step: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Multiply by 1 or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Perform XOR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Bring down a new bit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Repeat until end. </a:t>
            </a:r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27</a:t>
            </a:fld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664" y="2129300"/>
            <a:ext cx="4552381" cy="9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399" y="3808580"/>
            <a:ext cx="4552983" cy="18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Cyclic Redundancy Checks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7"/>
            <a:ext cx="5718465" cy="2663023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Binary “division” as shown. </a:t>
            </a:r>
          </a:p>
          <a:p>
            <a:r>
              <a:rPr lang="en-AU" dirty="0" smtClean="0"/>
              <a:t>Zero bits appended: one less than divisor or generator</a:t>
            </a:r>
          </a:p>
          <a:p>
            <a:r>
              <a:rPr lang="en-AU" dirty="0" smtClean="0"/>
              <a:t>At each step: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Multiply by 1 or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Perform XOR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Bring down a new bit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 smtClean="0"/>
              <a:t>Repeat until end. </a:t>
            </a:r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28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664" y="2096483"/>
            <a:ext cx="4552381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Cyclic Redundancy Checks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8"/>
            <a:ext cx="4928755" cy="917572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Eventually sender gets this.</a:t>
            </a:r>
          </a:p>
          <a:p>
            <a:r>
              <a:rPr lang="en-AU" dirty="0" smtClean="0"/>
              <a:t>The CRC result is sent in place of the t</a:t>
            </a:r>
            <a:r>
              <a:rPr lang="en-AU" dirty="0" smtClean="0"/>
              <a:t>hree zero bits.</a:t>
            </a:r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29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937" y="1324708"/>
            <a:ext cx="4561905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Real-World has Noise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66110" cy="1913862"/>
          </a:xfrm>
        </p:spPr>
        <p:txBody>
          <a:bodyPr>
            <a:normAutofit/>
          </a:bodyPr>
          <a:lstStyle/>
          <a:p>
            <a:r>
              <a:rPr lang="en-AU" dirty="0" smtClean="0"/>
              <a:t>Random noise (unpredictable) or predictable noise .</a:t>
            </a:r>
          </a:p>
          <a:p>
            <a:r>
              <a:rPr lang="en-AU" dirty="0" smtClean="0"/>
              <a:t>Digital transmission helps… threshold for detection; also can add error detection. Even correct errors in some cases. </a:t>
            </a:r>
          </a:p>
          <a:p>
            <a:r>
              <a:rPr lang="en-AU" dirty="0" smtClean="0"/>
              <a:t>Think what would happen in case shown if noise becomes larger.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218" y="3866446"/>
            <a:ext cx="6898260" cy="24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Cyclic Redundancy Checks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8"/>
            <a:ext cx="4596245" cy="1156563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Receiver performs the same calculation.</a:t>
            </a:r>
          </a:p>
          <a:p>
            <a:r>
              <a:rPr lang="en-AU" dirty="0" smtClean="0"/>
              <a:t>Zero remainder indicates no errors.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30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57" y="1453292"/>
            <a:ext cx="4657143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Cyclic Redundancy Checks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7"/>
            <a:ext cx="4429991" cy="1530637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Receiver does same calculation.</a:t>
            </a:r>
          </a:p>
          <a:p>
            <a:r>
              <a:rPr lang="en-AU" dirty="0" smtClean="0"/>
              <a:t>Non-zero remainder indicates an error occurred in transmission.</a:t>
            </a:r>
          </a:p>
          <a:p>
            <a:r>
              <a:rPr lang="en-AU" dirty="0" smtClean="0"/>
              <a:t>Can fail if error burst corrupts data such that remainder still happens to be zero. Unlikely but possible. 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31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664" y="1453292"/>
            <a:ext cx="4580952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Convolutional Coding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7"/>
            <a:ext cx="6071756" cy="3920545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Uses shift registers like CRCs</a:t>
            </a:r>
          </a:p>
          <a:p>
            <a:r>
              <a:rPr lang="en-AU" dirty="0" smtClean="0"/>
              <a:t>Uses Hamming distance.</a:t>
            </a:r>
          </a:p>
          <a:p>
            <a:r>
              <a:rPr lang="en-AU" dirty="0" smtClean="0"/>
              <a:t>Not block-oriented like Hamming code and CRC. </a:t>
            </a:r>
          </a:p>
          <a:p>
            <a:r>
              <a:rPr lang="en-AU" dirty="0" smtClean="0"/>
              <a:t>Continuously calculates output stream, receiver may need to backtrack if issues detected.</a:t>
            </a:r>
          </a:p>
          <a:p>
            <a:r>
              <a:rPr lang="en-AU" dirty="0" smtClean="0"/>
              <a:t>Can both detect and correct errors, so very useful.</a:t>
            </a:r>
          </a:p>
          <a:p>
            <a:r>
              <a:rPr lang="en-AU" dirty="0" smtClean="0"/>
              <a:t>Input shift registers form a “current state” and output is sequential XOR of input and certain states. 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32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431" y="1972664"/>
            <a:ext cx="3267099" cy="30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Convolutional Coding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7"/>
            <a:ext cx="5510645" cy="3868591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Circles are states (2 bits so 4 states here). </a:t>
            </a:r>
          </a:p>
          <a:p>
            <a:r>
              <a:rPr lang="en-AU" dirty="0" smtClean="0"/>
              <a:t>In a given state, input bit causes: </a:t>
            </a:r>
            <a:br>
              <a:rPr lang="en-AU" dirty="0" smtClean="0"/>
            </a:br>
            <a:endParaRPr lang="en-AU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Output of a bit pattern.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 smtClean="0"/>
              <a:t>Transition to another state. </a:t>
            </a:r>
          </a:p>
          <a:p>
            <a:endParaRPr lang="en-AU" dirty="0" smtClean="0"/>
          </a:p>
          <a:p>
            <a:r>
              <a:rPr lang="en-AU" dirty="0" smtClean="0"/>
              <a:t>Receiver should follow the same sequence of states around if no errors in transmission.</a:t>
            </a:r>
          </a:p>
          <a:p>
            <a:r>
              <a:rPr lang="en-AU" dirty="0" smtClean="0"/>
              <a:t>If an invalid </a:t>
            </a:r>
            <a:r>
              <a:rPr lang="en-AU" dirty="0" err="1" smtClean="0"/>
              <a:t>codeword</a:t>
            </a:r>
            <a:r>
              <a:rPr lang="en-AU" dirty="0" smtClean="0"/>
              <a:t> received in a given state, need to go back a few instants (backtrack) to see what the most likely sequence of states was. </a:t>
            </a:r>
          </a:p>
          <a:p>
            <a:r>
              <a:rPr lang="en-AU" dirty="0" smtClean="0"/>
              <a:t>Hamming distance detection effectively augmented by known/allowed state transitions.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33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34" y="2024054"/>
            <a:ext cx="4570065" cy="30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Convolutional Coding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8"/>
            <a:ext cx="9721132" cy="1088786"/>
          </a:xfrm>
        </p:spPr>
        <p:txBody>
          <a:bodyPr>
            <a:normAutofit fontScale="47500" lnSpcReduction="20000"/>
          </a:bodyPr>
          <a:lstStyle/>
          <a:p>
            <a:r>
              <a:rPr lang="en-AU" dirty="0" smtClean="0"/>
              <a:t>Trellis formed by states and transitions.</a:t>
            </a:r>
          </a:p>
          <a:p>
            <a:r>
              <a:rPr lang="en-AU" dirty="0" smtClean="0"/>
              <a:t>Numbers on arrows show Hamming distance between what was received and the possible bits for each transition. </a:t>
            </a:r>
          </a:p>
          <a:p>
            <a:r>
              <a:rPr lang="en-AU" dirty="0" smtClean="0"/>
              <a:t>Within each state, keep track of two lowest cumulative distances, also the previous state node which resulted in each value.  </a:t>
            </a:r>
          </a:p>
          <a:p>
            <a:r>
              <a:rPr lang="en-AU" dirty="0" smtClean="0"/>
              <a:t>Don’t make a decision straight away, defer….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119" y="3078239"/>
            <a:ext cx="7180952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Convolutional Coding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8"/>
            <a:ext cx="9721132" cy="1088786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Eventually after a few steps, have this situation. </a:t>
            </a:r>
          </a:p>
          <a:p>
            <a:r>
              <a:rPr lang="en-AU" dirty="0" smtClean="0"/>
              <a:t>Backtracking from final state with lowest cumulative path cost shows the best path.</a:t>
            </a:r>
          </a:p>
          <a:p>
            <a:r>
              <a:rPr lang="en-AU" dirty="0" smtClean="0"/>
              <a:t>The best path determines the actual sequence, and thus guesses the original bit pattern at the sender.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35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61" y="2914414"/>
            <a:ext cx="7295238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Encryption &amp; Security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8"/>
            <a:ext cx="9784743" cy="3295012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Packets on </a:t>
            </a:r>
            <a:r>
              <a:rPr lang="en-AU" dirty="0" smtClean="0"/>
              <a:t>Internet could go through many routers. </a:t>
            </a:r>
          </a:p>
          <a:p>
            <a:r>
              <a:rPr lang="en-AU" dirty="0" smtClean="0"/>
              <a:t>Data send wirelessly could be intercepted without your knowledge.</a:t>
            </a:r>
          </a:p>
          <a:p>
            <a:r>
              <a:rPr lang="en-AU" dirty="0" smtClean="0"/>
              <a:t>Problems: </a:t>
            </a:r>
          </a:p>
          <a:p>
            <a:pPr lvl="1"/>
            <a:r>
              <a:rPr lang="en-AU" dirty="0" smtClean="0"/>
              <a:t>How to ensure privacy via encryption.</a:t>
            </a:r>
          </a:p>
          <a:p>
            <a:pPr lvl="1"/>
            <a:r>
              <a:rPr lang="en-AU" dirty="0" smtClean="0"/>
              <a:t>How to exchange passwords if used. If they are captured or guessed, then communication is compromised. </a:t>
            </a:r>
            <a:endParaRPr lang="en-AU" dirty="0" smtClean="0"/>
          </a:p>
          <a:p>
            <a:pPr lvl="1"/>
            <a:r>
              <a:rPr lang="en-AU" dirty="0" smtClean="0"/>
              <a:t>How to authenticate your dealings, ensure you are not talking to fake/phishing websites. </a:t>
            </a:r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7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Encryption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9"/>
            <a:ext cx="7995698" cy="1585482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Situation if we have a secret key or password. </a:t>
            </a:r>
          </a:p>
          <a:p>
            <a:r>
              <a:rPr lang="en-AU" dirty="0" smtClean="0"/>
              <a:t>Assume </a:t>
            </a:r>
            <a:r>
              <a:rPr lang="en-AU" dirty="0" err="1" smtClean="0"/>
              <a:t>ciphertext</a:t>
            </a:r>
            <a:r>
              <a:rPr lang="en-AU" dirty="0" smtClean="0"/>
              <a:t> can be collected. </a:t>
            </a:r>
          </a:p>
          <a:p>
            <a:r>
              <a:rPr lang="en-AU" dirty="0" smtClean="0"/>
              <a:t>Assume bad guys know the encryption/decryption algorithm.</a:t>
            </a:r>
          </a:p>
          <a:p>
            <a:r>
              <a:rPr lang="en-AU" dirty="0" smtClean="0"/>
              <a:t>That only leaves the key. How to give it to the other party?</a:t>
            </a:r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37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854" y="3546052"/>
            <a:ext cx="5759746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Encryption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825629"/>
            <a:ext cx="5832942" cy="1641140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Exclusive OR (XOR) function is useful, as it is invertible. Pattern of </a:t>
            </a:r>
            <a:r>
              <a:rPr lang="en-AU" dirty="0" err="1" smtClean="0"/>
              <a:t>XORing</a:t>
            </a:r>
            <a:r>
              <a:rPr lang="en-AU" dirty="0" smtClean="0"/>
              <a:t> repeated for each word in password, result is pseudo-random. </a:t>
            </a:r>
          </a:p>
          <a:p>
            <a:r>
              <a:rPr lang="en-AU" dirty="0" smtClean="0"/>
              <a:t>Other tools include transposition and substitution. Aim to make it difficult to “work backwards”. Key/password determines order of operations. Numerous variations possible. </a:t>
            </a:r>
          </a:p>
          <a:p>
            <a:r>
              <a:rPr lang="en-AU" dirty="0" smtClean="0"/>
              <a:t>Aim to thwart guessing by attacker. 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38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24" y="3657480"/>
            <a:ext cx="4343776" cy="2118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699" y="1946938"/>
            <a:ext cx="3600476" cy="37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Key Exchange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2" y="1825628"/>
                <a:ext cx="10515598" cy="42581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dirty="0" smtClean="0"/>
                  <a:t>Diffie-Hellman-</a:t>
                </a:r>
                <a:r>
                  <a:rPr lang="en-AU" dirty="0" err="1" smtClean="0"/>
                  <a:t>Merkle</a:t>
                </a:r>
                <a:r>
                  <a:rPr lang="en-AU" dirty="0" smtClean="0"/>
                  <a:t> key exchange based on prime numbers and modulo arithmetic. </a:t>
                </a:r>
              </a:p>
              <a:p>
                <a:r>
                  <a:rPr lang="en-AU" dirty="0" smtClean="0"/>
                  <a:t>Idea to make reversing a calculation difficult. </a:t>
                </a:r>
              </a:p>
              <a:p>
                <a:r>
                  <a:rPr lang="en-AU" dirty="0" smtClean="0"/>
                  <a:t>Simple example: </a:t>
                </a:r>
              </a:p>
              <a:p>
                <a:r>
                  <a:rPr lang="en-AU" dirty="0" smtClean="0"/>
                  <a:t>If given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AU" dirty="0" smtClean="0"/>
                  <a:t> then can work out </a:t>
                </a:r>
                <a:r>
                  <a:rPr lang="en-AU" dirty="0" smtClean="0"/>
                  <a:t>easily 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dirty="0" smtClean="0"/>
                  <a:t> &amp;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AU" dirty="0" smtClean="0"/>
                  <a:t> given.</a:t>
                </a:r>
              </a:p>
              <a:p>
                <a:r>
                  <a:rPr lang="en-AU" dirty="0" smtClean="0"/>
                  <a:t>What if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dirty="0"/>
                  <a:t> &amp;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AU" dirty="0" smtClean="0"/>
                  <a:t> given, could work out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? Yes, using guessing or logarithms.</a:t>
                </a:r>
              </a:p>
              <a:p>
                <a:r>
                  <a:rPr lang="en-AU" dirty="0" smtClean="0"/>
                  <a:t>Makes logarithms and guessing harder if the actual calculation involves modulo arithmetic: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 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 smtClean="0"/>
                  <a:t> where “mod” means result modulo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AU" dirty="0"/>
              </a:p>
              <a:p>
                <a:endParaRPr lang="en-AU" dirty="0" smtClean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 smtClean="0"/>
              </a:p>
              <a:p>
                <a:endParaRPr lang="en-AU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2" y="1825628"/>
                <a:ext cx="10515598" cy="4258179"/>
              </a:xfrm>
              <a:blipFill rotWithShape="0">
                <a:blip r:embed="rId3"/>
                <a:stretch>
                  <a:fillRect l="-1043" t="-3147" b="-143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2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Noise Signal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9693" cy="1204178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Commonly use Gaussian random variable as an approximation. </a:t>
            </a:r>
          </a:p>
          <a:p>
            <a:r>
              <a:rPr lang="en-AU" dirty="0" smtClean="0"/>
              <a:t>Statistically, actual sample values drawn from set with this distribution or probability density function (PDF).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747" y="2442997"/>
            <a:ext cx="5872787" cy="44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Key Exchange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2" y="1825628"/>
                <a:ext cx="5538744" cy="294515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AU" dirty="0" smtClean="0"/>
                  <a:t>Use the ideas of modulo arithmetic and raising numbers to a power to:</a:t>
                </a:r>
                <a:br>
                  <a:rPr lang="en-AU" dirty="0" smtClean="0"/>
                </a:br>
                <a:endParaRPr lang="en-AU" dirty="0" smtClean="0"/>
              </a:p>
              <a:p>
                <a:pPr lvl="1"/>
                <a:r>
                  <a:rPr lang="en-AU" dirty="0" smtClean="0"/>
                  <a:t>Exchange a secret key….</a:t>
                </a:r>
              </a:p>
              <a:p>
                <a:pPr lvl="1"/>
                <a:r>
                  <a:rPr lang="en-AU" dirty="0" smtClean="0"/>
                  <a:t>Even though </a:t>
                </a:r>
                <a:r>
                  <a:rPr lang="en-AU" i="1" dirty="0" smtClean="0"/>
                  <a:t>we don’t actually send the key</a:t>
                </a:r>
                <a:r>
                  <a:rPr lang="en-AU" dirty="0" smtClean="0"/>
                  <a:t>. </a:t>
                </a:r>
              </a:p>
              <a:p>
                <a:r>
                  <a:rPr lang="en-AU" dirty="0" smtClean="0"/>
                  <a:t>Hinges upon using large numbers which are hard to factorize. Really large numbers (100’s of digits). </a:t>
                </a:r>
              </a:p>
              <a:p>
                <a:r>
                  <a:rPr lang="en-AU" dirty="0" smtClean="0"/>
                  <a:t>Approach used in https (secure http web protocol) </a:t>
                </a:r>
              </a:p>
              <a:p>
                <a:r>
                  <a:rPr lang="en-AU" dirty="0" smtClean="0"/>
                  <a:t>In the diagram:</a:t>
                </a:r>
              </a:p>
              <a:p>
                <a:pPr lvl="1"/>
                <a:r>
                  <a:rPr lang="en-AU" dirty="0"/>
                  <a:t>K</a:t>
                </a:r>
                <a:r>
                  <a:rPr lang="en-AU" dirty="0" smtClean="0"/>
                  <a:t>ey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AU" dirty="0" smtClean="0"/>
                  <a:t> is the secret shared key.</a:t>
                </a:r>
              </a:p>
              <a:p>
                <a:pPr lvl="1"/>
                <a:r>
                  <a:rPr lang="en-AU" dirty="0" smtClean="0"/>
                  <a:t>Endpoints only ever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AU" dirty="0" smtClean="0"/>
                  <a:t> which can be made public (or just intercepted). </a:t>
                </a:r>
              </a:p>
              <a:p>
                <a:pPr lvl="1"/>
                <a:r>
                  <a:rPr lang="en-AU" dirty="0" smtClean="0"/>
                  <a:t>They keep their own secrets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AU" dirty="0"/>
              </a:p>
              <a:p>
                <a:endParaRPr lang="en-AU" dirty="0"/>
              </a:p>
              <a:p>
                <a:endParaRPr lang="en-AU" dirty="0" smtClean="0"/>
              </a:p>
              <a:p>
                <a:endParaRPr lang="en-AU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2" y="1825628"/>
                <a:ext cx="5538744" cy="2945155"/>
              </a:xfrm>
              <a:blipFill rotWithShape="0">
                <a:blip r:embed="rId3"/>
                <a:stretch>
                  <a:fillRect l="-330" t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40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729" y="1690688"/>
            <a:ext cx="5886753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Key Exchange : numerical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825628"/>
            <a:ext cx="4735662" cy="1235624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In practice, have to use </a:t>
            </a:r>
            <a:r>
              <a:rPr lang="en-AU" i="1" dirty="0" smtClean="0"/>
              <a:t>much </a:t>
            </a:r>
            <a:r>
              <a:rPr lang="en-AU" i="1" dirty="0" err="1" smtClean="0"/>
              <a:t>much</a:t>
            </a:r>
            <a:r>
              <a:rPr lang="en-AU" dirty="0" smtClean="0"/>
              <a:t> bigger numbers.</a:t>
            </a:r>
          </a:p>
          <a:p>
            <a:r>
              <a:rPr lang="en-AU" dirty="0" smtClean="0"/>
              <a:t>Once key has been exchanged, can use conventional “secret key” encryption for the actual data exchange. </a:t>
            </a:r>
            <a:endParaRPr lang="en-AU" dirty="0"/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41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541" y="1825628"/>
            <a:ext cx="6013759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Public Key Encryption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8"/>
            <a:ext cx="8751072" cy="1641141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Mathematics similar but idea different.</a:t>
            </a:r>
          </a:p>
          <a:p>
            <a:r>
              <a:rPr lang="en-AU" dirty="0" smtClean="0"/>
              <a:t>Encrypts all data in transmission, uses two keys: one public, one private.</a:t>
            </a:r>
          </a:p>
          <a:p>
            <a:r>
              <a:rPr lang="en-AU" dirty="0" smtClean="0"/>
              <a:t>Important distinction: the encryption key and decryption key are different. Cannot determine decryption key if only encryption key known. </a:t>
            </a:r>
            <a:endParaRPr lang="en-AU" dirty="0"/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42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573" y="3601709"/>
            <a:ext cx="5765281" cy="246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Public Key Encryption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8"/>
                <a:ext cx="9252004" cy="251578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AU" dirty="0" smtClean="0"/>
                  <a:t>Choose key pair: encryption key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AU" dirty="0" smtClean="0"/>
                  <a:t>, decryption key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dirty="0" smtClean="0"/>
                  <a:t>, and decide on modulus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AU" dirty="0" smtClean="0"/>
              </a:p>
              <a:p>
                <a:r>
                  <a:rPr lang="en-AU" dirty="0" smtClean="0"/>
                  <a:t>These must satisfy certain constraints to permit decryption and to provide strong encryption.</a:t>
                </a:r>
              </a:p>
              <a:p>
                <a:r>
                  <a:rPr lang="en-AU" dirty="0" smtClean="0"/>
                  <a:t>To encrypt a message, split it into blocks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AU" dirty="0" smtClean="0"/>
                  <a:t> and calculate </a:t>
                </a:r>
                <a:r>
                  <a:rPr lang="en-AU" dirty="0" err="1" smtClean="0"/>
                  <a:t>ciphertext</a:t>
                </a:r>
                <a:r>
                  <a:rPr lang="en-AU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AU" dirty="0" smtClean="0"/>
                  <a:t> according to </a:t>
                </a:r>
                <a:br>
                  <a:rPr lang="en-AU" dirty="0" smtClean="0"/>
                </a:br>
                <a:r>
                  <a:rPr lang="en-AU" dirty="0" smtClean="0"/>
                  <a:t/>
                </a:r>
                <a:br>
                  <a:rPr lang="en-AU" dirty="0" smtClean="0"/>
                </a:b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AU" b="0" dirty="0" smtClean="0"/>
              </a:p>
              <a:p>
                <a:r>
                  <a:rPr lang="en-AU" dirty="0" smtClean="0"/>
                  <a:t>To decrypt each received block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AU" dirty="0" smtClean="0"/>
                  <a:t> , calculate </a:t>
                </a:r>
                <a:r>
                  <a:rPr lang="en-AU" dirty="0" err="1"/>
                  <a:t>ciphertext</a:t>
                </a:r>
                <a:r>
                  <a:rPr lang="en-A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AU" dirty="0" smtClean="0"/>
                  <a:t> </a:t>
                </a:r>
                <a:r>
                  <a:rPr lang="en-AU" dirty="0"/>
                  <a:t>according to </a:t>
                </a:r>
                <a:r>
                  <a:rPr lang="en-AU" dirty="0" smtClean="0"/>
                  <a:t/>
                </a:r>
                <a:br>
                  <a:rPr lang="en-AU" dirty="0" smtClean="0"/>
                </a:br>
                <a:r>
                  <a:rPr lang="en-AU" dirty="0"/>
                  <a:t/>
                </a:r>
                <a:br>
                  <a:rPr lang="en-AU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AU" dirty="0"/>
              </a:p>
              <a:p>
                <a:endParaRPr lang="en-AU" dirty="0"/>
              </a:p>
              <a:p>
                <a:endParaRPr lang="en-AU" dirty="0"/>
              </a:p>
              <a:p>
                <a:endParaRPr lang="en-AU" dirty="0" smtClean="0"/>
              </a:p>
              <a:p>
                <a:endParaRPr lang="en-AU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8"/>
                <a:ext cx="9252004" cy="2515784"/>
              </a:xfrm>
              <a:blipFill rotWithShape="0">
                <a:blip r:embed="rId3"/>
                <a:stretch>
                  <a:fillRect l="-593" t="-43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43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447" y="4161912"/>
            <a:ext cx="5123252" cy="219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Public Key Encryption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8"/>
            <a:ext cx="9252004" cy="2515784"/>
          </a:xfrm>
        </p:spPr>
        <p:txBody>
          <a:bodyPr>
            <a:normAutofit/>
          </a:bodyPr>
          <a:lstStyle/>
          <a:p>
            <a:r>
              <a:rPr lang="en-AU" dirty="0" smtClean="0"/>
              <a:t>Why not just use public key encryption all the time? </a:t>
            </a:r>
          </a:p>
          <a:p>
            <a:r>
              <a:rPr lang="en-AU" dirty="0" smtClean="0"/>
              <a:t>It requires very large numbers for security, and calculations involving modulo arithmetic. </a:t>
            </a:r>
            <a:r>
              <a:rPr lang="en-AU" smtClean="0"/>
              <a:t>Hence potentially </a:t>
            </a:r>
            <a:r>
              <a:rPr lang="en-AU" dirty="0" smtClean="0"/>
              <a:t>slow. </a:t>
            </a:r>
            <a:endParaRPr lang="en-AU" dirty="0"/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197" y="3645077"/>
            <a:ext cx="5123252" cy="219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Summary – Key Points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Error </a:t>
            </a:r>
            <a:r>
              <a:rPr lang="en-AU" dirty="0"/>
              <a:t>detection, using checksums and cyclic redundancy checks.</a:t>
            </a:r>
          </a:p>
          <a:p>
            <a:r>
              <a:rPr lang="en-AU" dirty="0" smtClean="0"/>
              <a:t>Error </a:t>
            </a:r>
            <a:r>
              <a:rPr lang="en-AU" dirty="0"/>
              <a:t>correction, using the Hamming code and convolutional codes.</a:t>
            </a:r>
          </a:p>
          <a:p>
            <a:r>
              <a:rPr lang="en-AU" dirty="0" smtClean="0"/>
              <a:t>Secret-key </a:t>
            </a:r>
            <a:r>
              <a:rPr lang="en-AU" dirty="0"/>
              <a:t>encryption methods.</a:t>
            </a:r>
          </a:p>
          <a:p>
            <a:r>
              <a:rPr lang="en-AU" dirty="0" smtClean="0"/>
              <a:t>Key </a:t>
            </a:r>
            <a:r>
              <a:rPr lang="en-AU" dirty="0"/>
              <a:t>exchange methods.</a:t>
            </a:r>
          </a:p>
          <a:p>
            <a:r>
              <a:rPr lang="en-AU" dirty="0" smtClean="0"/>
              <a:t>Public-key </a:t>
            </a:r>
            <a:r>
              <a:rPr lang="en-AU" dirty="0"/>
              <a:t>encryption methods.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4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Probability Density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5229" cy="870074"/>
          </a:xfrm>
        </p:spPr>
        <p:txBody>
          <a:bodyPr>
            <a:normAutofit/>
          </a:bodyPr>
          <a:lstStyle/>
          <a:p>
            <a:r>
              <a:rPr lang="en-AU" dirty="0" smtClean="0"/>
              <a:t>Common PDF for noise is Gaussian.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5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3" y="1877728"/>
            <a:ext cx="6016711" cy="45112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04" y="1951672"/>
            <a:ext cx="6118127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Probability Density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5229" cy="870074"/>
          </a:xfrm>
        </p:spPr>
        <p:txBody>
          <a:bodyPr>
            <a:normAutofit/>
          </a:bodyPr>
          <a:lstStyle/>
          <a:p>
            <a:r>
              <a:rPr lang="en-AU" dirty="0" smtClean="0"/>
              <a:t>Common PDF for noise is Gaussian.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6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84714" y="2695699"/>
                <a:ext cx="5986331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√2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  <m:sSup>
                            <m:sSupPr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714" y="2695699"/>
                <a:ext cx="5986331" cy="12066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975360" y="4907278"/>
                <a:ext cx="10265229" cy="8382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 smtClean="0"/>
                  <a:t>Mean or average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dirty="0" smtClean="0"/>
                  <a:t>.</a:t>
                </a:r>
              </a:p>
              <a:p>
                <a:r>
                  <a:rPr lang="en-AU" dirty="0" smtClean="0"/>
                  <a:t>Variance or spread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 smtClean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" y="4907278"/>
                <a:ext cx="10265229" cy="838201"/>
              </a:xfrm>
              <a:prstGeom prst="rect">
                <a:avLst/>
              </a:prstGeom>
              <a:blipFill rotWithShape="0">
                <a:blip r:embed="rId3"/>
                <a:stretch>
                  <a:fillRect l="-891" t="-18248" b="-131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Noise Signal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66110" cy="1913862"/>
          </a:xfrm>
        </p:spPr>
        <p:txBody>
          <a:bodyPr>
            <a:normAutofit/>
          </a:bodyPr>
          <a:lstStyle/>
          <a:p>
            <a:r>
              <a:rPr lang="en-AU" dirty="0" smtClean="0"/>
              <a:t>Distribution of amplitudes of this signal is important.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7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491" y="1515599"/>
            <a:ext cx="7106401" cy="53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PDF Areas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79758" cy="3606184"/>
              </a:xfrm>
            </p:spPr>
            <p:txBody>
              <a:bodyPr>
                <a:normAutofit/>
              </a:bodyPr>
              <a:lstStyle/>
              <a:p>
                <a:r>
                  <a:rPr lang="en-AU" dirty="0" smtClean="0"/>
                  <a:t>Complimentary error function in MATLAB helps with this calculation.</a:t>
                </a:r>
              </a:p>
              <a:p>
                <a:r>
                  <a:rPr lang="en-AU" dirty="0" smtClean="0"/>
                  <a:t>Provides</a:t>
                </a: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erfc</m:t>
                          </m:r>
                        </m:fName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A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dirty="0" smtClean="0"/>
              </a:p>
              <a:p>
                <a:r>
                  <a:rPr lang="en-AU" dirty="0" smtClean="0"/>
                  <a:t>Use this for Gaussian area calculation, need to modify a little. </a:t>
                </a:r>
              </a:p>
              <a:p>
                <a:r>
                  <a:rPr lang="en-AU" dirty="0" smtClean="0"/>
                  <a:t>MATLAB provides </a:t>
                </a:r>
                <a:r>
                  <a:rPr lang="en-AU" dirty="0" err="1" smtClean="0"/>
                  <a:t>erfc</a:t>
                </a:r>
                <a:r>
                  <a:rPr lang="en-AU" dirty="0" smtClean="0"/>
                  <a:t>( ) function.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79758" cy="3606184"/>
              </a:xfrm>
              <a:blipFill rotWithShape="0">
                <a:blip r:embed="rId3"/>
                <a:stretch>
                  <a:fillRect l="-1122" t="-2703" b="-23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58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Noise and Digital Signals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288439" cy="903927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How does Noise PDF relate to digital decision?</a:t>
            </a:r>
          </a:p>
          <a:p>
            <a:r>
              <a:rPr lang="en-AU" dirty="0" smtClean="0"/>
              <a:t>Simple binary case shown.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John Wiley &amp; Sons 2018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14D8-CB76-4A8C-AAA5-E62D4360B50F}" type="slidenum">
              <a:rPr lang="en-AU" smtClean="0"/>
              <a:t>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892" y="2081842"/>
            <a:ext cx="7106401" cy="53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2386</Words>
  <Application>Microsoft Office PowerPoint</Application>
  <PresentationFormat>Widescreen</PresentationFormat>
  <Paragraphs>523</Paragraphs>
  <Slides>45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Data Transmission &amp; Integrity</vt:lpstr>
      <vt:lpstr>Chapter Aims</vt:lpstr>
      <vt:lpstr>Real-World has Noise</vt:lpstr>
      <vt:lpstr>Noise Signal</vt:lpstr>
      <vt:lpstr>Probability Density</vt:lpstr>
      <vt:lpstr>Probability Density</vt:lpstr>
      <vt:lpstr>Noise Signal</vt:lpstr>
      <vt:lpstr>PDF Areas</vt:lpstr>
      <vt:lpstr>Noise and Digital Signals</vt:lpstr>
      <vt:lpstr>Noise and Digital Signals</vt:lpstr>
      <vt:lpstr>Noise and Digital Signals</vt:lpstr>
      <vt:lpstr>Noise and Digital Signals</vt:lpstr>
      <vt:lpstr>Bit Error Rate and SNR</vt:lpstr>
      <vt:lpstr>Binary Operations for Detecting Errors</vt:lpstr>
      <vt:lpstr>Correcting Errors</vt:lpstr>
      <vt:lpstr>Repetition Code</vt:lpstr>
      <vt:lpstr>Repetition Code</vt:lpstr>
      <vt:lpstr>Hamming Distance</vt:lpstr>
      <vt:lpstr>Hamming Code</vt:lpstr>
      <vt:lpstr>Hamming Code</vt:lpstr>
      <vt:lpstr>Checksums</vt:lpstr>
      <vt:lpstr>Checksum – Little Endian</vt:lpstr>
      <vt:lpstr>Checksum – Big Endian</vt:lpstr>
      <vt:lpstr>Cyclic Redundancy Checks</vt:lpstr>
      <vt:lpstr>Cyclic Redundancy Checks</vt:lpstr>
      <vt:lpstr>Cyclic Redundancy Checks</vt:lpstr>
      <vt:lpstr>Cyclic Redundancy Checks</vt:lpstr>
      <vt:lpstr>Cyclic Redundancy Checks</vt:lpstr>
      <vt:lpstr>Cyclic Redundancy Checks</vt:lpstr>
      <vt:lpstr>Cyclic Redundancy Checks</vt:lpstr>
      <vt:lpstr>Cyclic Redundancy Checks</vt:lpstr>
      <vt:lpstr>Convolutional Coding </vt:lpstr>
      <vt:lpstr>Convolutional Coding </vt:lpstr>
      <vt:lpstr>Convolutional Coding </vt:lpstr>
      <vt:lpstr>Convolutional Coding </vt:lpstr>
      <vt:lpstr>Encryption &amp; Security</vt:lpstr>
      <vt:lpstr>Encryption</vt:lpstr>
      <vt:lpstr>Encryption</vt:lpstr>
      <vt:lpstr>Key Exchange</vt:lpstr>
      <vt:lpstr>Key Exchange</vt:lpstr>
      <vt:lpstr>Key Exchange : numerical example</vt:lpstr>
      <vt:lpstr>Public Key Encryption</vt:lpstr>
      <vt:lpstr>Public Key Encryption</vt:lpstr>
      <vt:lpstr>Public Key Encryption</vt:lpstr>
      <vt:lpstr>Chapter Summary – Key Points</vt:lpstr>
    </vt:vector>
  </TitlesOfParts>
  <Company>University of Southern Queensland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/>
  <cp:lastModifiedBy>John Leis</cp:lastModifiedBy>
  <cp:revision>250</cp:revision>
  <dcterms:created xsi:type="dcterms:W3CDTF">2017-06-13T00:50:06Z</dcterms:created>
  <dcterms:modified xsi:type="dcterms:W3CDTF">2017-11-01T03:19:47Z</dcterms:modified>
</cp:coreProperties>
</file>