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C5_754CA17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CC_8FBDB77C.xml" ContentType="application/vnd.ms-powerpoint.comments+xml"/>
  <Override PartName="/ppt/notesSlides/notesSlide11.xml" ContentType="application/vnd.openxmlformats-officedocument.presentationml.notesSlide+xml"/>
  <Override PartName="/ppt/comments/modernComment_1CD_990494D2.xml" ContentType="application/vnd.ms-powerpoint.comments+xml"/>
  <Override PartName="/ppt/notesSlides/notesSlide12.xml" ContentType="application/vnd.openxmlformats-officedocument.presentationml.notesSlide+xml"/>
  <Override PartName="/ppt/comments/modernComment_1CE_4A29640E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1D3_81C027FC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modernComment_1D6_58C8C2D6.xml" ContentType="application/vnd.ms-powerpoint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10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5" r:id="rId15"/>
    <p:sldId id="464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40E53B-8A0F-6B9B-EFF1-46E5C3E33CF1}" name="谌 洪昆" initials="谌" userId="6520a512c528ded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C5_754CA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9B82B8-6BB4-4D89-84AB-251157C7D291}" authorId="{0C40E53B-8A0F-6B9B-EFF1-46E5C3E33CF1}" created="2023-06-01T15:30:38.449">
    <pc:sldMkLst xmlns:pc="http://schemas.microsoft.com/office/powerpoint/2013/main/command">
      <pc:docMk/>
      <pc:sldMk cId="122997271" sldId="453"/>
    </pc:sldMkLst>
    <p188:txBody>
      <a:bodyPr/>
      <a:lstStyle/>
      <a:p>
        <a:r>
          <a:rPr lang="zh-CN" altLang="en-US"/>
          <a:t>优点：抗噪声干扰
缺点：对信号传输和接收器的要求高</a:t>
        </a:r>
      </a:p>
    </p188:txBody>
  </p188:cm>
</p188:cmLst>
</file>

<file path=ppt/comments/modernComment_1CC_8FBDB7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2536E7-F00E-42B2-9D1D-A1D60A7447AD}" authorId="{0C40E53B-8A0F-6B9B-EFF1-46E5C3E33CF1}" created="2023-06-01T16:35:17.646">
    <pc:sldMkLst xmlns:pc="http://schemas.microsoft.com/office/powerpoint/2013/main/command">
      <pc:docMk/>
      <pc:sldMk cId="2411575164" sldId="460"/>
    </pc:sldMkLst>
    <p188:txBody>
      <a:bodyPr/>
      <a:lstStyle/>
      <a:p>
        <a:r>
          <a:rPr lang="zh-CN" altLang="en-US"/>
          <a:t>双向标记编码：0不变，1变
NRZ-I：在0时反转
交替传号反转：三个电平，0是中间电平，1在高低两个电平中交替：不会有两个连续的高低电平，但是连续的0会导致连续的中电平
曼彻斯特编码：0高到低，1低到高</a:t>
        </a:r>
      </a:p>
    </p188:txBody>
  </p188:cm>
</p188:cmLst>
</file>

<file path=ppt/comments/modernComment_1CD_990494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72F025-8C02-4BF2-981B-ACA63C19B907}" authorId="{0C40E53B-8A0F-6B9B-EFF1-46E5C3E33CF1}" created="2023-06-01T16:36:49.910">
    <pc:sldMkLst xmlns:pc="http://schemas.microsoft.com/office/powerpoint/2013/main/command">
      <pc:docMk/>
      <pc:sldMk cId="2567214290" sldId="461"/>
    </pc:sldMkLst>
    <p188:replyLst/>
    <p188:txBody>
      <a:bodyPr/>
      <a:lstStyle/>
      <a:p>
        <a:r>
          <a:rPr lang="zh-CN" altLang="en-US"/>
          <a:t>书中说Alternating1/0最差，我的理解是编码的频率分布越集中越好，想Alternating1/0这种频率杂且分散的在传输过程中会有更大的可能损失信息。</a:t>
        </a:r>
      </a:p>
    </p188:txBody>
  </p188:cm>
  <p188:cm id="{103BEA3A-4BBF-4ED1-A8BF-74FA7D6CC869}" authorId="{0C40E53B-8A0F-6B9B-EFF1-46E5C3E33CF1}" created="2023-06-01T16:45:17.799">
    <pc:sldMkLst xmlns:pc="http://schemas.microsoft.com/office/powerpoint/2013/main/command">
      <pc:docMk/>
      <pc:sldMk cId="2567214290" sldId="461"/>
    </pc:sldMkLst>
    <p188:txBody>
      <a:bodyPr/>
      <a:lstStyle/>
      <a:p>
        <a:r>
          <a:rPr lang="zh-CN" altLang="en-US"/>
          <a:t>提问</a:t>
        </a:r>
      </a:p>
    </p188:txBody>
  </p188:cm>
</p188:cmLst>
</file>

<file path=ppt/comments/modernComment_1CE_4A2964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ACFFEF-B4E0-40F8-BF71-0B92E3BAFC96}" authorId="{0C40E53B-8A0F-6B9B-EFF1-46E5C3E33CF1}" created="2023-06-01T16:44:31.797">
    <pc:sldMkLst xmlns:pc="http://schemas.microsoft.com/office/powerpoint/2013/main/command">
      <pc:docMk/>
      <pc:sldMk cId="1244226574" sldId="462"/>
    </pc:sldMkLst>
    <p188:txBody>
      <a:bodyPr/>
      <a:lstStyle/>
      <a:p>
        <a:r>
          <a:rPr lang="zh-CN" altLang="en-US"/>
          <a:t>MLT3，三个阶段电平，0不变，1转化下一个阶段电平
最差的情况是全是1，这样四个信号就可以用一个信号表示，原本100的带宽变成了25，但是我不是很清楚如果带上了0，接收方如何进行判断
4B5B用五个信号来表示四个信号，带宽变大</a:t>
        </a:r>
      </a:p>
    </p188:txBody>
  </p188:cm>
  <p188:cm id="{5D95E83B-67C5-4ADD-BF72-8B5BD5452C41}" authorId="{0C40E53B-8A0F-6B9B-EFF1-46E5C3E33CF1}" created="2023-06-01T16:45:29.048">
    <pc:sldMkLst xmlns:pc="http://schemas.microsoft.com/office/powerpoint/2013/main/command">
      <pc:docMk/>
      <pc:sldMk cId="1244226574" sldId="462"/>
    </pc:sldMkLst>
    <p188:txBody>
      <a:bodyPr/>
      <a:lstStyle/>
      <a:p>
        <a:r>
          <a:rPr lang="zh-CN" altLang="en-US"/>
          <a:t>提问</a:t>
        </a:r>
      </a:p>
    </p188:txBody>
  </p188:cm>
</p188:cmLst>
</file>

<file path=ppt/comments/modernComment_1D3_81C027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13B4B1-5AE2-4275-98AE-027DCF49EE75}" authorId="{0C40E53B-8A0F-6B9B-EFF1-46E5C3E33CF1}" created="2023-06-01T17:53:09.931">
    <pc:sldMkLst xmlns:pc="http://schemas.microsoft.com/office/powerpoint/2013/main/command">
      <pc:docMk/>
      <pc:sldMk cId="2176854012" sldId="467"/>
    </pc:sldMkLst>
    <p188:txBody>
      <a:bodyPr/>
      <a:lstStyle/>
      <a:p>
        <a:r>
          <a:rPr lang="zh-CN" altLang="en-US"/>
          <a:t>注意电流电压的方向正负</a:t>
        </a:r>
      </a:p>
    </p188:txBody>
  </p188:cm>
  <p188:cm id="{9FACE9BC-8BBD-45E8-BCF5-D3BC6BB76889}" authorId="{0C40E53B-8A0F-6B9B-EFF1-46E5C3E33CF1}" created="2023-06-01T17:59:25.007">
    <pc:sldMkLst xmlns:pc="http://schemas.microsoft.com/office/powerpoint/2013/main/command">
      <pc:docMk/>
      <pc:sldMk cId="2176854012" sldId="467"/>
    </pc:sldMkLst>
    <p188:txBody>
      <a:bodyPr/>
      <a:lstStyle/>
      <a:p>
        <a:r>
          <a:rPr lang="zh-CN" altLang="en-US"/>
          <a:t>Vfwd=Ifwd*Z0的方向提问</a:t>
        </a:r>
      </a:p>
    </p188:txBody>
  </p188:cm>
</p188:cmLst>
</file>

<file path=ppt/comments/modernComment_1D6_58C8C2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6071BC-D814-4E69-BB08-7CA76D45D8BC}" authorId="{0C40E53B-8A0F-6B9B-EFF1-46E5C3E33CF1}" created="2023-06-01T18:34:41.246">
    <pc:sldMkLst xmlns:pc="http://schemas.microsoft.com/office/powerpoint/2013/main/command">
      <pc:docMk/>
      <pc:sldMk cId="1489552086" sldId="470"/>
    </pc:sldMkLst>
    <p188:txBody>
      <a:bodyPr/>
      <a:lstStyle/>
      <a:p>
        <a:r>
          <a:rPr lang="zh-CN" altLang="en-US"/>
          <a:t>1.y相对于x的函数和y相对于t的函数（通过x=0时的一个dt进行判断）
2.β是将偏移位移从距离转化为弧度制的系数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8E02B-9628-4841-829B-65AD65A61884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59F66-473A-4AD0-8064-D3C7C114C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9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63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5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8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4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75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82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50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8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9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7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2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24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78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1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79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76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7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2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6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1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2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5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9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E013-BF77-4D81-BB48-C24B49D7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E4723-5C52-4464-8E63-C62C74FA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B9D9C-8E8E-402A-8E51-2DDE3C12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BA26E-1096-4C95-A257-3B2CB0B7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830D-AE6D-4746-8484-7B93FD77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9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FBC5C-B3E4-4EAB-AD95-18C676B8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22C97-ED27-4FD2-ACDD-F67D15055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AE09D-E8FC-43D8-90E2-6CAA5A7E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922A-92B2-4231-B7A4-F29CAA9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5BB12-EA69-43FA-8234-93051053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71C3A-C372-404D-9F27-596B5EB5B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D2A18-F460-4AB0-8586-56722790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EA11-D106-4C72-9061-B891C6A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C874D-9F23-41AE-B212-C2752094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D1DF9-0F0C-48D6-8655-3813EC10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73864-E5D8-4E8F-8B72-E93EAE51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0AD83-AF21-4D2D-8F69-BD439540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776B8-42CF-4602-BCED-C982F405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1A44-0CC8-40A6-BE66-83B48913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56A5B-00FA-41F3-9EB1-50E59939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1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5F86-24A2-437E-AA0B-C710088A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13E9E-DC16-42CA-BD6E-5C39A332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65962-92C6-43A4-A80B-28723069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7A35E-8659-4A19-A824-DCC60E37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54A68-715B-4503-92C8-F3339A81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5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47F2-71F2-4C1B-9FD9-554BDAD0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06B87-4CDA-428D-ADB0-1EDFC8332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FE519-242D-4B26-B99D-5D7E2600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D7E42-E702-4AEE-9FB8-C0D4CCD6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3BB2-FCAC-43E9-9598-650FDF8D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22CAA-5A26-46F2-AEA2-CA06F114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904-3861-4701-A8FE-3CBA7FFB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013CF-3F2D-402C-8CF0-A0B2C5560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0F635-33C8-4211-B2A8-5A787BCE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4B81F-279C-409C-A886-44E6B0AC7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85A21-AAF4-43C0-9EB8-35B9DB3EF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80365-9231-4A20-9270-04F1685E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D4B54-FD8A-4DE5-A27C-F0007D42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67343-78E3-4708-B4F4-D7F26874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BB41-895F-4F07-BCEF-E8A53AEE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B67AA-E873-4657-8C88-45F03DC4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0CCA5-5D6A-48E9-A520-E96C98C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35CB2-2EED-4065-99BB-2C1BE40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2B8266-F371-42B0-9170-ACA50EFD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5BB8B6-87EA-4043-BE83-38ADBF4B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A1C82-8530-4D43-9BA0-82FFDC7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C28-C2FC-4A15-A4B4-23EDB6CA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57BD4-C940-40DE-91A2-DDDA8855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119E9-5E62-4A37-BFE3-C78CFBAE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BD1DE-B177-413C-8072-5D2C9818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F2880-B9A5-42FC-AFFB-BFB0F9B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F9E7F-0B13-481B-AB11-83A5CA7A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1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F00E-8FD1-4E3E-B700-143287CE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846D49-CFC9-4A68-BBDC-721FACA84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1F057-03BB-4578-8F38-AB8FD110C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55F9E-377D-42EA-B07B-AA09B23C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BACF3-9ED0-4A3E-B155-13301357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76247-1562-40C2-97C1-3AE23D5A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DB37F2-2BE7-42ED-B130-CDFA5BE0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F2B6F-A064-42E4-9FDF-DFC9568F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DD200-398C-4EB7-B11A-AECBADB24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827B-A899-4418-BF1C-35F8199F5D15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1A056-AFE4-4337-8CE0-EF4E8018B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B9FC5-8847-4937-8DD8-C930A10F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9F69-D2F3-486C-9CB6-BF046D244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18/10/relationships/comments" Target="../comments/modernComment_1CC_8FBDB77C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D_990494D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E_4A29640E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D3_81C027FC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D6_58C8C2D6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6%AD%A3%E5%BC%A6%E4%BF%A1%E5%8F%B7" TargetMode="External"/><Relationship Id="rId13" Type="http://schemas.openxmlformats.org/officeDocument/2006/relationships/hyperlink" Target="https://zh.wikipedia.org/wiki/%E7%B0%A1%E8%AB%A7%E9%81%8B%E5%8B%95" TargetMode="External"/><Relationship Id="rId18" Type="http://schemas.openxmlformats.org/officeDocument/2006/relationships/image" Target="../media/image39.png"/><Relationship Id="rId3" Type="http://schemas.openxmlformats.org/officeDocument/2006/relationships/image" Target="../media/image1.emf"/><Relationship Id="rId7" Type="http://schemas.openxmlformats.org/officeDocument/2006/relationships/hyperlink" Target="https://zh.wikipedia.org/wiki/%E9%80%9F%E5%BA%A6" TargetMode="External"/><Relationship Id="rId12" Type="http://schemas.openxmlformats.org/officeDocument/2006/relationships/hyperlink" Target="https://zh.wikipedia.org/wiki/%E8%B3%AA%E9%BB%9E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s://zh.wikipedia.org/wiki/%E5%8A%BF%E8%83%B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.wikipedia.org/wiki/%E9%A0%BB%E7%8E%87" TargetMode="External"/><Relationship Id="rId11" Type="http://schemas.openxmlformats.org/officeDocument/2006/relationships/hyperlink" Target="https://zh.wikipedia.org/wiki/%E8%83%BD%E9%87%8F" TargetMode="External"/><Relationship Id="rId5" Type="http://schemas.openxmlformats.org/officeDocument/2006/relationships/hyperlink" Target="https://zh.wikipedia.org/wiki/%E9%80%B1%E6%9C%9F" TargetMode="External"/><Relationship Id="rId15" Type="http://schemas.openxmlformats.org/officeDocument/2006/relationships/hyperlink" Target="https://zh.wikipedia.org/wiki/%E5%8B%95%E8%83%BD" TargetMode="External"/><Relationship Id="rId10" Type="http://schemas.openxmlformats.org/officeDocument/2006/relationships/hyperlink" Target="https://zh.wikipedia.org/wiki/%E8%A1%8C%E6%B3%A2" TargetMode="External"/><Relationship Id="rId4" Type="http://schemas.openxmlformats.org/officeDocument/2006/relationships/hyperlink" Target="https://zh.wikipedia.org/wiki/%E6%B3%A2%E9%95%B7" TargetMode="External"/><Relationship Id="rId9" Type="http://schemas.openxmlformats.org/officeDocument/2006/relationships/hyperlink" Target="https://zh.wikipedia.org/wiki/%E5%B9%B2%E6%B6%89_(%E7%89%A9%E7%90%86%E5%AD%A6)" TargetMode="External"/><Relationship Id="rId14" Type="http://schemas.openxmlformats.org/officeDocument/2006/relationships/hyperlink" Target="https://zh.wikipedia.org/wiki/%E9%A7%90%E6%B3%A2#cite_note-xingainian287-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emf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5_754CA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29759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295274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5" name="矩形 34"/>
          <p:cNvSpPr/>
          <p:nvPr/>
        </p:nvSpPr>
        <p:spPr>
          <a:xfrm>
            <a:off x="0" y="6184669"/>
            <a:ext cx="12192000" cy="673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51775" y="2657476"/>
            <a:ext cx="28209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24" name="4"/>
          <p:cNvSpPr txBox="1"/>
          <p:nvPr>
            <p:custDataLst>
              <p:tags r:id="rId1"/>
            </p:custDataLst>
          </p:nvPr>
        </p:nvSpPr>
        <p:spPr>
          <a:xfrm>
            <a:off x="1453243" y="1729781"/>
            <a:ext cx="8810204" cy="1441061"/>
          </a:xfrm>
          <a:prstGeom prst="rect">
            <a:avLst/>
          </a:prstGeom>
          <a:noFill/>
        </p:spPr>
        <p:txBody>
          <a:bodyPr wrap="square" lIns="86005" tIns="43002" rIns="86005" bIns="43002" anchor="ctr">
            <a:spAutoFit/>
          </a:bodyPr>
          <a:lstStyle/>
          <a:p>
            <a:pPr algn="ctr">
              <a:defRPr/>
            </a:pPr>
            <a:r>
              <a:rPr lang="en-US" altLang="zh-CN" sz="8800" b="1" dirty="0">
                <a:solidFill>
                  <a:schemeClr val="bg1"/>
                </a:solidFill>
                <a:latin typeface="+mn-ea"/>
              </a:rPr>
              <a:t>chapter 2.4</a:t>
            </a:r>
          </a:p>
        </p:txBody>
      </p:sp>
      <p:sp>
        <p:nvSpPr>
          <p:cNvPr id="69" name="文本"/>
          <p:cNvSpPr/>
          <p:nvPr/>
        </p:nvSpPr>
        <p:spPr>
          <a:xfrm>
            <a:off x="4685506" y="3611901"/>
            <a:ext cx="2820988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solidFill>
                  <a:schemeClr val="accent4"/>
                </a:solidFill>
                <a:latin typeface="+mn-ea"/>
                <a:cs typeface="Segoe UI Light" panose="020B0502040204020203" pitchFamily="34" charset="0"/>
                <a:sym typeface="inpin heiti" charset="-122"/>
              </a:rPr>
              <a:t>有线通信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161931" y="4761317"/>
            <a:ext cx="4101516" cy="465412"/>
            <a:chOff x="3991475" y="4946388"/>
            <a:chExt cx="4101516" cy="465412"/>
          </a:xfrm>
        </p:grpSpPr>
        <p:sp>
          <p:nvSpPr>
            <p:cNvPr id="72" name="矩形: 圆角 71"/>
            <p:cNvSpPr/>
            <p:nvPr/>
          </p:nvSpPr>
          <p:spPr>
            <a:xfrm>
              <a:off x="3991475" y="4946388"/>
              <a:ext cx="2110377" cy="40522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 dirty="0">
                <a:solidFill>
                  <a:srgbClr val="9E0700"/>
                </a:solidFill>
                <a:latin typeface="+mn-ea"/>
                <a:sym typeface="inpin heiti" charset="-122"/>
              </a:endParaRPr>
            </a:p>
          </p:txBody>
        </p:sp>
        <p:sp>
          <p:nvSpPr>
            <p:cNvPr id="73" name="文本"/>
            <p:cNvSpPr/>
            <p:nvPr/>
          </p:nvSpPr>
          <p:spPr>
            <a:xfrm>
              <a:off x="5723249" y="5074615"/>
              <a:ext cx="2369742" cy="33718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/>
                  </a:solidFill>
                  <a:latin typeface="+mn-ea"/>
                  <a:cs typeface="Segoe UI Light" panose="020B0502040204020203" pitchFamily="34" charset="0"/>
                  <a:sym typeface="inpin heiti" charset="-122"/>
                </a:rPr>
                <a:t>by</a:t>
              </a:r>
              <a:r>
                <a:rPr lang="zh-CN" altLang="en-US" sz="1600" b="1" dirty="0">
                  <a:solidFill>
                    <a:schemeClr val="accent4"/>
                  </a:solidFill>
                  <a:latin typeface="+mn-ea"/>
                  <a:cs typeface="Segoe UI Light" panose="020B0502040204020203" pitchFamily="34" charset="0"/>
                  <a:sym typeface="inpin heiti" charset="-122"/>
                </a:rPr>
                <a:t>：谌洪昆</a:t>
              </a:r>
              <a:endParaRPr lang="en-US" sz="1600" b="1" dirty="0">
                <a:solidFill>
                  <a:schemeClr val="accent4"/>
                </a:solidFill>
                <a:latin typeface="+mn-ea"/>
                <a:cs typeface="Segoe UI Light" panose="020B0502040204020203" pitchFamily="34" charset="0"/>
                <a:sym typeface="inpin heiti" charset="-122"/>
              </a:endParaRPr>
            </a:p>
          </p:txBody>
        </p:sp>
      </p:grpSp>
      <p:pic>
        <p:nvPicPr>
          <p:cNvPr id="34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6187356"/>
            <a:ext cx="12192000" cy="670644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23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/>
    </mc:Choice>
    <mc:Fallback xmlns="">
      <p:transition spd="slow" advClick="0" advTm="4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158406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8005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2.4.3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编码和同步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D0695A-3EF0-72E8-8C0D-0C8376521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86" y="1206435"/>
            <a:ext cx="4219048" cy="2095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65A80E-E71F-6529-708B-1BBCF200E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723" y="1168340"/>
            <a:ext cx="4380952" cy="21333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6923DB-2F92-A70C-22DA-3A30B5377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58" y="3935048"/>
            <a:ext cx="4161905" cy="2028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2570C4-99BA-7C60-F18B-462F7C908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8723" y="3894534"/>
            <a:ext cx="4219048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158406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8005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2.4.3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编码和同步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2AB267-8707-E115-66D5-D3782B4DB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200" y="856514"/>
            <a:ext cx="7663904" cy="60014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1D5F77-C734-7B5E-066F-977D84038CFE}"/>
              </a:ext>
            </a:extLst>
          </p:cNvPr>
          <p:cNvSpPr/>
          <p:nvPr/>
        </p:nvSpPr>
        <p:spPr>
          <a:xfrm>
            <a:off x="912306" y="912765"/>
            <a:ext cx="1107996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频谱图</a:t>
            </a:r>
          </a:p>
        </p:txBody>
      </p:sp>
    </p:spTree>
    <p:extLst>
      <p:ext uri="{BB962C8B-B14F-4D97-AF65-F5344CB8AC3E}">
        <p14:creationId xmlns:p14="http://schemas.microsoft.com/office/powerpoint/2010/main" val="256721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158406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8005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2.4.3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编码和同步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1D5F77-C734-7B5E-066F-977D84038CFE}"/>
              </a:ext>
            </a:extLst>
          </p:cNvPr>
          <p:cNvSpPr/>
          <p:nvPr/>
        </p:nvSpPr>
        <p:spPr>
          <a:xfrm>
            <a:off x="912306" y="912765"/>
            <a:ext cx="1107996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带宽：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E9295C-FD4B-C932-D82F-3414514B8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06" y="2474727"/>
            <a:ext cx="5798382" cy="28117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C54CD9-38E9-69E4-BB23-F64E3DA80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413" y="2296714"/>
            <a:ext cx="5177853" cy="31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2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30892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330654" y="24554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2.4.4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加密和同步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4568" y="1331932"/>
            <a:ext cx="10857149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扰频器：一种改变或混合广播的声音、电话的信息，使人只有通过特定设备（如解码器等）才能接收和理解的电子设备。其功能就相当于是加密设备，它是一种保证电波和电视的发送内容不会泄露隐私、防止被窃听的重要手段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97C996-1371-44C9-6A84-5F06B14F5BF4}"/>
              </a:ext>
            </a:extLst>
          </p:cNvPr>
          <p:cNvSpPr/>
          <p:nvPr/>
        </p:nvSpPr>
        <p:spPr>
          <a:xfrm>
            <a:off x="424568" y="3705477"/>
            <a:ext cx="10857149" cy="1245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明文：初始输入信息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密钥：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connection register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selected shift register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829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30892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330654" y="24554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2.4.4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加密和同步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5DDF9C-AF7F-639A-6FD2-61378E1D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47" y="802934"/>
            <a:ext cx="9961905" cy="58095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9BE3821-5A7D-0F28-874E-A116E705E76C}"/>
              </a:ext>
            </a:extLst>
          </p:cNvPr>
          <p:cNvSpPr/>
          <p:nvPr/>
        </p:nvSpPr>
        <p:spPr>
          <a:xfrm>
            <a:off x="8786306" y="2838449"/>
            <a:ext cx="757744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1400" dirty="0">
                <a:latin typeface="+mn-ea"/>
                <a:cs typeface="宋体" charset="-122"/>
              </a:rPr>
              <a:t>且运算</a:t>
            </a:r>
          </a:p>
        </p:txBody>
      </p:sp>
    </p:spTree>
    <p:extLst>
      <p:ext uri="{BB962C8B-B14F-4D97-AF65-F5344CB8AC3E}">
        <p14:creationId xmlns:p14="http://schemas.microsoft.com/office/powerpoint/2010/main" val="237252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404795" y="0"/>
            <a:ext cx="42848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2.4.4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加密和同步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057C85-A2D8-27AA-58B8-F950EBEE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448" y="566275"/>
            <a:ext cx="8537268" cy="34723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D6D735-A5BC-428D-554D-855434AA04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504" b="4048"/>
          <a:stretch/>
        </p:blipFill>
        <p:spPr>
          <a:xfrm>
            <a:off x="1200762" y="3924487"/>
            <a:ext cx="9772038" cy="29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3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404795" y="0"/>
            <a:ext cx="42848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2.4.4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加密和同步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800E0-5BA9-0A38-DFD4-06F4C348E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" y="602561"/>
            <a:ext cx="7772400" cy="29808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4AC7DB-DA76-08BD-41DD-85C0A54A6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10850"/>
            <a:ext cx="7772707" cy="3135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F7542F-7B90-4EE7-572D-671562EB4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611" y="852617"/>
            <a:ext cx="4401988" cy="228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FBBB6C-6EA1-F13B-4124-5BB716168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9591" y="3990034"/>
            <a:ext cx="4592409" cy="23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123567" y="185351"/>
            <a:ext cx="42848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2.4.5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脉冲反射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06CD8-D297-FCE0-8D08-ED307C7E6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433" y="831682"/>
            <a:ext cx="9257143" cy="40666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E37CBB-7CB3-5E10-261A-0312208F4137}"/>
              </a:ext>
            </a:extLst>
          </p:cNvPr>
          <p:cNvSpPr/>
          <p:nvPr/>
        </p:nvSpPr>
        <p:spPr>
          <a:xfrm>
            <a:off x="380966" y="4840345"/>
            <a:ext cx="7334059" cy="1243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反射系数：</a:t>
            </a: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决定式：                                                                    定义式：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D1143B-7BB1-49E9-64F0-481535F78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977" y="5442566"/>
            <a:ext cx="2761905" cy="10285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9AA9F4-D44A-F2AD-45CD-A034A43CA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5205" y="5094946"/>
            <a:ext cx="2276190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03186"/>
            <a:ext cx="51566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2.4.6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传输线的特性阻抗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3A6F7A-5583-EFAA-35F2-98FD262F9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18" y="2670708"/>
            <a:ext cx="9495238" cy="41619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D2CA46-EB74-B840-79C2-36A4DD923A54}"/>
              </a:ext>
            </a:extLst>
          </p:cNvPr>
          <p:cNvSpPr/>
          <p:nvPr/>
        </p:nvSpPr>
        <p:spPr>
          <a:xfrm>
            <a:off x="912307" y="912765"/>
            <a:ext cx="10720894" cy="169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特性阻抗：如果传输线是各向同性的，那么只要信号在传输，就始终存在一个电流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，而如果信号的输出电平为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V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，在信号传输过程中，传输线就会等效成一个电阻，大小为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V/I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，把这个等效的电阻称为传输线的特性阻抗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Z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63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03186"/>
            <a:ext cx="51566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2.4.6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传输线的特性阻抗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2E93C-2F47-0110-A105-5C258D8B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61" y="849517"/>
            <a:ext cx="10790171" cy="3323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77D55B-42FC-D0CA-A138-4915AB50B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727" y="4522407"/>
            <a:ext cx="2866667" cy="10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DFF2FF-5C5D-28A1-F845-CF14B28BE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369" y="4565263"/>
            <a:ext cx="2531563" cy="12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3904248" y="752448"/>
            <a:ext cx="4435223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5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  录</a:t>
            </a:r>
            <a:endParaRPr lang="en-US" altLang="zh-CN" sz="5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CONTENTS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0259" y="2120015"/>
            <a:ext cx="3414717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2.4.1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布线注意事项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AF305A-A920-8EEB-B11B-015F746D5C37}"/>
              </a:ext>
            </a:extLst>
          </p:cNvPr>
          <p:cNvSpPr/>
          <p:nvPr/>
        </p:nvSpPr>
        <p:spPr>
          <a:xfrm>
            <a:off x="802043" y="2835038"/>
            <a:ext cx="2799164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2.4.2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脉冲整形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E12853-3E7D-D19E-B23D-C8746DBF1275}"/>
              </a:ext>
            </a:extLst>
          </p:cNvPr>
          <p:cNvSpPr/>
          <p:nvPr/>
        </p:nvSpPr>
        <p:spPr>
          <a:xfrm>
            <a:off x="802043" y="3544156"/>
            <a:ext cx="3106941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2.4.3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编码和同步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96AF8E-EEE4-241E-582B-7FC5FBCC6A5C}"/>
              </a:ext>
            </a:extLst>
          </p:cNvPr>
          <p:cNvSpPr/>
          <p:nvPr/>
        </p:nvSpPr>
        <p:spPr>
          <a:xfrm>
            <a:off x="790259" y="4250218"/>
            <a:ext cx="3195105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2.4.4 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加密和同步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6A80A9-417D-29FB-2545-8F01D252BB57}"/>
              </a:ext>
            </a:extLst>
          </p:cNvPr>
          <p:cNvSpPr/>
          <p:nvPr/>
        </p:nvSpPr>
        <p:spPr>
          <a:xfrm>
            <a:off x="6401865" y="2118672"/>
            <a:ext cx="2799164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2.4.5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脉冲反射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B0B543-B823-63E1-C21F-24E507460420}"/>
              </a:ext>
            </a:extLst>
          </p:cNvPr>
          <p:cNvSpPr/>
          <p:nvPr/>
        </p:nvSpPr>
        <p:spPr>
          <a:xfrm>
            <a:off x="6396358" y="2835038"/>
            <a:ext cx="4030270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2.4.6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传输线的特性阻抗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9DF8B9-4B82-1997-FA8F-3D431514F693}"/>
              </a:ext>
            </a:extLst>
          </p:cNvPr>
          <p:cNvSpPr/>
          <p:nvPr/>
        </p:nvSpPr>
        <p:spPr>
          <a:xfrm>
            <a:off x="6396358" y="3596000"/>
            <a:ext cx="3722494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2.4.7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传输线波动方程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395581-19E2-BE29-ADC1-7541E3FA87DB}"/>
              </a:ext>
            </a:extLst>
          </p:cNvPr>
          <p:cNvSpPr/>
          <p:nvPr/>
        </p:nvSpPr>
        <p:spPr>
          <a:xfrm>
            <a:off x="6396358" y="4356962"/>
            <a:ext cx="2183611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2.4.8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驻波</a:t>
            </a:r>
          </a:p>
        </p:txBody>
      </p:sp>
    </p:spTree>
    <p:extLst>
      <p:ext uri="{BB962C8B-B14F-4D97-AF65-F5344CB8AC3E}">
        <p14:creationId xmlns:p14="http://schemas.microsoft.com/office/powerpoint/2010/main" val="75646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03186"/>
            <a:ext cx="51566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2.4.7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传输线波动方程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099F7B-7CDD-4C34-5A30-B65EAE9F2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17" y="1052703"/>
            <a:ext cx="9780952" cy="37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7F6623-1112-1FB1-BC53-76B1E03A6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517" y="5456102"/>
            <a:ext cx="3047619" cy="5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6CA259-141A-3DCA-22C4-286C31BE5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559" y="5175224"/>
            <a:ext cx="1685714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-567297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03186"/>
            <a:ext cx="33697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2.4.8 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驻波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C9B8BD-6E8A-6632-9D88-0711411E9E0A}"/>
              </a:ext>
            </a:extLst>
          </p:cNvPr>
          <p:cNvSpPr/>
          <p:nvPr/>
        </p:nvSpPr>
        <p:spPr>
          <a:xfrm>
            <a:off x="912307" y="912765"/>
            <a:ext cx="10712396" cy="401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驻波（英语：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standing wave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或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stationary wave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）为两个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4" tooltip="波长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波长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5" tooltip="周期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周期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6" tooltip="频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频率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7" tooltip="速度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波速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皆相同的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8" tooltip="正弦信号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正弦波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相向行进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9" tooltip="干涉 (物理学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干涉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而成的合成波。与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10" tooltip="行波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行波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不同，驻波的波形无法前进，因此无法传播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11" tooltip="能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能量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，故名之。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驻波通过时，每一个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12" tooltip="质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质点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皆作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13" tooltip="简谐运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简谐运动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。各质点振荡的幅度不相等，振幅为零的点称为节点或波节（英语：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Node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），振幅最大的点位于两节点之间，称为腹点或波腹（英语：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Antinode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）。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由于节点静止不动，所以波形没有传播。能量以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15" tooltip="动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动能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hlinkClick r:id="rId16" tooltip="势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势能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的形式交换储存，亦传播不出去。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7B5A7A-2AD3-0E55-98CB-0A75B89DFC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5962" y="5166408"/>
            <a:ext cx="3390476" cy="13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555B73-EC59-74D9-2FD1-6F1488BFFE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68505" y="5509264"/>
            <a:ext cx="3504762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-567297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03186"/>
            <a:ext cx="33697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2.4.8 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驻波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C9B8BD-6E8A-6632-9D88-0711411E9E0A}"/>
              </a:ext>
            </a:extLst>
          </p:cNvPr>
          <p:cNvSpPr/>
          <p:nvPr/>
        </p:nvSpPr>
        <p:spPr>
          <a:xfrm>
            <a:off x="912307" y="912765"/>
            <a:ext cx="10712396" cy="1245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电压驻波比：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定义式：                                                         推导：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CBFB7-BCCF-4009-4FCF-160567ACD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17" y="1535596"/>
            <a:ext cx="3047619" cy="9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475221-1336-B573-A3A3-A0D5D5B6A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285" y="1442463"/>
            <a:ext cx="2904762" cy="10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EA488-EA51-8815-2B47-1D0F70E28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75" y="2908213"/>
            <a:ext cx="5009524" cy="32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F7D8BE-3882-71F2-6632-4AD0CA9C6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218" y="2803451"/>
            <a:ext cx="4761905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-567297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03186"/>
            <a:ext cx="33697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2.4.8 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驻波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2820DF-BAFA-19D1-4D0C-2868572F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37" y="1128903"/>
            <a:ext cx="1142857" cy="5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AABFD-1B29-FB84-FAF8-145EF3853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008" y="2362050"/>
            <a:ext cx="990476" cy="51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85A2ED-039F-EEF4-5E8B-4A1EB51F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75" y="4510025"/>
            <a:ext cx="2857143" cy="714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4399C7-DEA9-907F-E8EE-D96771514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647" y="1128903"/>
            <a:ext cx="1561905" cy="3428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DD4EE2E-6720-64BF-B18A-C21CCCA46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9599" y="2352518"/>
            <a:ext cx="1200000" cy="580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D1A53F-B02D-A989-C6D9-3768EFD110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2456" y="3776692"/>
            <a:ext cx="2514286" cy="19714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9B257A9-7E99-255E-20EF-6CAE2865B7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6082" y="1023581"/>
            <a:ext cx="1361905" cy="5523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C1EA149-7556-932F-127C-0AA54A676F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9109" y="2352518"/>
            <a:ext cx="1466667" cy="5809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CAB805C-EC90-3929-A1E7-B0CCBB7BA6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43751" y="3986216"/>
            <a:ext cx="2980952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-567297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0" y="203186"/>
            <a:ext cx="33697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2.4.8 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驻波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6132FD-C2E3-5695-3FCE-857D2292B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921" y="849517"/>
            <a:ext cx="9685714" cy="37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BB620E-7D8F-1462-B29B-2B4D11E7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921" y="5333001"/>
            <a:ext cx="163809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8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59552" y="305725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2.4.1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布线注意事项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22746" y="1031954"/>
            <a:ext cx="1415772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差分信号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DD8650-0F16-3CF3-7301-15B6078CE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762" y="1040714"/>
            <a:ext cx="7110351" cy="56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158406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59552" y="305725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2.4.1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布线注意事项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47465" y="1131935"/>
            <a:ext cx="1415772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同轴电缆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9BB010-A29A-4E17-E5C9-A13EF46630C9}"/>
              </a:ext>
            </a:extLst>
          </p:cNvPr>
          <p:cNvSpPr/>
          <p:nvPr/>
        </p:nvSpPr>
        <p:spPr>
          <a:xfrm>
            <a:off x="6441417" y="1131935"/>
            <a:ext cx="2031325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单线多芯电缆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F4DF27-5AC0-0D44-BF42-AE7FD21B8816}"/>
              </a:ext>
            </a:extLst>
          </p:cNvPr>
          <p:cNvSpPr/>
          <p:nvPr/>
        </p:nvSpPr>
        <p:spPr>
          <a:xfrm>
            <a:off x="1288972" y="2571158"/>
            <a:ext cx="2884123" cy="190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电气特性保持一致</a:t>
            </a: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减少外部干扰影响</a:t>
            </a: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造价高</a:t>
            </a: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2AC794-DFC0-2717-142C-5BA8BACA272D}"/>
              </a:ext>
            </a:extLst>
          </p:cNvPr>
          <p:cNvSpPr/>
          <p:nvPr/>
        </p:nvSpPr>
        <p:spPr>
          <a:xfrm>
            <a:off x="5694359" y="3160835"/>
            <a:ext cx="5346335" cy="1243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适用于仪器：信号量小，信号不频繁</a:t>
            </a: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  <a:p>
            <a:pPr>
              <a:lnSpc>
                <a:spcPct val="150000"/>
              </a:lnSpc>
              <a:spcBef>
                <a:spcPts val="750"/>
              </a:spcBef>
            </a:pPr>
            <a:endParaRPr lang="en-US" altLang="zh-CN" sz="2400" b="1" dirty="0">
              <a:solidFill>
                <a:schemeClr val="bg1"/>
              </a:solidFill>
              <a:latin typeface="+mn-ea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12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330654" y="24554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2.4.2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脉冲整形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4570" y="843745"/>
            <a:ext cx="1107996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问题：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1E9433-A4D9-01A9-67C6-A10263F81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83" y="1699034"/>
            <a:ext cx="9466667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330654" y="24554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2.4.2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脉冲整形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4570" y="843745"/>
            <a:ext cx="1107996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解决：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0F4338-49D1-1DFC-8E26-0841096C7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854" y="930838"/>
            <a:ext cx="6984026" cy="59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330654" y="24554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2.4.2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脉冲整形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1705" y="843745"/>
            <a:ext cx="1107996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优化：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6D7655-2254-D258-C3A9-8B7DF0F20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943" y="1656398"/>
            <a:ext cx="5104762" cy="12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A81DA7-A993-958B-3427-7D93C6E5A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943" y="4173031"/>
            <a:ext cx="3104762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330654" y="24554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2.4.2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脉冲整形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2636" y="843745"/>
            <a:ext cx="1107996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细化：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886E57-D807-6B7F-C546-DB19E1246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286" y="1036016"/>
            <a:ext cx="8229130" cy="2022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DEA824-2102-4602-F7C3-E5DAF9B0D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286" y="3202642"/>
            <a:ext cx="8431429" cy="183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D669E5-9C5B-6077-29FB-69CF07BD2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286" y="5327808"/>
            <a:ext cx="4723809" cy="9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0DB848-0F75-9E8C-A1B1-691FB0801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9974" y="933983"/>
            <a:ext cx="1425172" cy="3871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C72DF6-1B29-DE7A-786D-105A9252AD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9463" y="1847257"/>
            <a:ext cx="1561905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2537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-330654" y="245542"/>
            <a:ext cx="452257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2.4.2</a:t>
            </a:r>
            <a:r>
              <a:rPr lang="zh-CN" altLang="en-US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脉冲整形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370" y="720177"/>
            <a:ext cx="1107996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细化：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BF39D-D353-364D-A658-E175C3F3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40" y="1486019"/>
            <a:ext cx="5976160" cy="47778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46DA8A-118F-6A59-8399-4318F9F3D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464" y="1486019"/>
            <a:ext cx="5893166" cy="47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2ea421541c6e68b069c2dd82a4adf270</Template>
  <TotalTime>261</TotalTime>
  <Words>491</Words>
  <Application>Microsoft Office PowerPoint</Application>
  <PresentationFormat>宽屏</PresentationFormat>
  <Paragraphs>84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思源黑体</vt:lpstr>
      <vt:lpstr>思源黑体 CN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谌 洪昆</dc:creator>
  <cp:lastModifiedBy>谌 洪昆</cp:lastModifiedBy>
  <cp:revision>3</cp:revision>
  <dcterms:created xsi:type="dcterms:W3CDTF">2023-06-01T15:03:35Z</dcterms:created>
  <dcterms:modified xsi:type="dcterms:W3CDTF">2023-06-01T19:24:57Z</dcterms:modified>
</cp:coreProperties>
</file>