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4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0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493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62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4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6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53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7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4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2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2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0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A9DC67-99C9-4176-9A74-3AF95D70B4CF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F21344-A42D-4485-A45B-2BE356797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77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6348C-9691-4F8A-9A84-C861B01F3912}"/>
              </a:ext>
            </a:extLst>
          </p:cNvPr>
          <p:cNvSpPr txBox="1"/>
          <p:nvPr/>
        </p:nvSpPr>
        <p:spPr>
          <a:xfrm>
            <a:off x="3062156" y="3075057"/>
            <a:ext cx="6067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5	Quantization and coding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17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58F765-C962-41A9-952D-648AE033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71" y="582804"/>
            <a:ext cx="5035857" cy="1212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789D9A-2D0D-4BAF-A4F1-697EC7BFC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38" y="2095450"/>
            <a:ext cx="9453721" cy="31904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49773E-A751-42A3-B412-BE0B23B81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576" y="5585676"/>
            <a:ext cx="1795605" cy="10084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4D3888-9FBE-427E-896A-B7B6ECB6B663}"/>
              </a:ext>
            </a:extLst>
          </p:cNvPr>
          <p:cNvSpPr txBox="1"/>
          <p:nvPr/>
        </p:nvSpPr>
        <p:spPr>
          <a:xfrm>
            <a:off x="4390242" y="5859088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Step size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14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3D74B1-2C2D-4A67-9B1C-441D45C9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50" y="1"/>
            <a:ext cx="396524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C95C22-0E3C-4382-85A3-2123DF17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67" y="1882448"/>
            <a:ext cx="7468033" cy="30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3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312941-63B2-4C3C-B88A-FC686A793313}"/>
              </a:ext>
            </a:extLst>
          </p:cNvPr>
          <p:cNvSpPr txBox="1"/>
          <p:nvPr/>
        </p:nvSpPr>
        <p:spPr>
          <a:xfrm>
            <a:off x="5008202" y="211016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Companding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597B70-CFC1-4D24-8923-04EEC806E05B}"/>
              </a:ext>
            </a:extLst>
          </p:cNvPr>
          <p:cNvSpPr txBox="1"/>
          <p:nvPr/>
        </p:nvSpPr>
        <p:spPr>
          <a:xfrm>
            <a:off x="1932212" y="841772"/>
            <a:ext cx="8327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WarnockPro-Regular"/>
              </a:rPr>
              <a:t>“weak sounds required more delicate treatment than strong”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0B3A15-6D66-4576-944A-94E933E8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973"/>
            <a:ext cx="7607217" cy="5447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C4C109-2719-4303-B6D7-5B4A5335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828" y="2922141"/>
            <a:ext cx="8017172" cy="17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39AA3D-9760-4FF8-BEB2-0E818E53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26" y="0"/>
            <a:ext cx="6917547" cy="53024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3A5117-4F7F-44CB-ADA5-303A24C1330B}"/>
              </a:ext>
            </a:extLst>
          </p:cNvPr>
          <p:cNvSpPr txBox="1"/>
          <p:nvPr/>
        </p:nvSpPr>
        <p:spPr>
          <a:xfrm>
            <a:off x="5064369" y="5858190"/>
            <a:ext cx="187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8-bit  μ-law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113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41EC42-6063-4179-B719-580EFC04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812"/>
            <a:ext cx="3867079" cy="20179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EC0A26-5402-411D-A513-2A815BB593D5}"/>
              </a:ext>
            </a:extLst>
          </p:cNvPr>
          <p:cNvSpPr txBox="1"/>
          <p:nvPr/>
        </p:nvSpPr>
        <p:spPr>
          <a:xfrm>
            <a:off x="437648" y="1617785"/>
            <a:ext cx="2991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Lloyd-Max algorithm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CC13FA-5849-4024-AD01-355511F4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227" y="1201917"/>
            <a:ext cx="8122773" cy="47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2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5B1788-4DFA-4448-9FCA-1FCB15C07120}"/>
              </a:ext>
            </a:extLst>
          </p:cNvPr>
          <p:cNvSpPr txBox="1"/>
          <p:nvPr/>
        </p:nvSpPr>
        <p:spPr>
          <a:xfrm>
            <a:off x="3825058" y="422031"/>
            <a:ext cx="454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Adaptive scalar quantization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6941A7-071B-48FF-ACFA-9829DA203B38}"/>
              </a:ext>
            </a:extLst>
          </p:cNvPr>
          <p:cNvSpPr txBox="1"/>
          <p:nvPr/>
        </p:nvSpPr>
        <p:spPr>
          <a:xfrm>
            <a:off x="2781300" y="3014395"/>
            <a:ext cx="6629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WarnockPro-Regular"/>
              </a:rPr>
              <a:t>	When the encoder is operating, it always uses the same decision points and reconstruction levels. However, speech and audio signals are not stationary – they change over time.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18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9B5AC8-DDAE-4750-BC57-A20BF6A7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92041" cy="38789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7F2D6E-41ED-4E74-BE66-3F07DFBB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095" y="3126167"/>
            <a:ext cx="6976905" cy="37318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42F8A9-0F9B-4E71-BAE8-0D4364302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9" y="5665563"/>
            <a:ext cx="4304697" cy="11924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310E98D-6EFA-43B8-896C-410FA8AD6580}"/>
              </a:ext>
            </a:extLst>
          </p:cNvPr>
          <p:cNvSpPr txBox="1"/>
          <p:nvPr/>
        </p:nvSpPr>
        <p:spPr>
          <a:xfrm>
            <a:off x="1306286" y="512465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Gaussian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8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5C162E-270D-4C7B-865D-EA4A3B25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80" y="1328284"/>
            <a:ext cx="9334040" cy="8924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94C19F-4D35-4FF3-85C6-39174A6C48B2}"/>
              </a:ext>
            </a:extLst>
          </p:cNvPr>
          <p:cNvSpPr txBox="1"/>
          <p:nvPr/>
        </p:nvSpPr>
        <p:spPr>
          <a:xfrm>
            <a:off x="4286049" y="371789"/>
            <a:ext cx="3619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Difference equation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34E71B-0E1F-44E7-8E7D-3166C3E5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41" y="3362815"/>
            <a:ext cx="8386517" cy="34951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76ECFB-CE14-4B02-8204-0B22932BA3B5}"/>
              </a:ext>
            </a:extLst>
          </p:cNvPr>
          <p:cNvSpPr txBox="1"/>
          <p:nvPr/>
        </p:nvSpPr>
        <p:spPr>
          <a:xfrm>
            <a:off x="4966811" y="2592406"/>
            <a:ext cx="2258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Z transform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273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47F460-5A53-4B47-9BF3-08C40558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82" y="0"/>
            <a:ext cx="613038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699B65-1F5A-44A8-95E8-6A442F51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84" y="1551807"/>
            <a:ext cx="6010016" cy="1111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9D30FA-A4D7-4AA6-B733-426BBE3AB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652" y="3891320"/>
            <a:ext cx="5930348" cy="11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5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3AF3F7-04C8-46F7-BE5B-33C3CA9EAFB6}"/>
              </a:ext>
            </a:extLst>
          </p:cNvPr>
          <p:cNvSpPr txBox="1"/>
          <p:nvPr/>
        </p:nvSpPr>
        <p:spPr>
          <a:xfrm>
            <a:off x="4159412" y="190919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Digital channel capacity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BA71D2-25C9-48A1-BFC2-826BA96FB7D8}"/>
              </a:ext>
            </a:extLst>
          </p:cNvPr>
          <p:cNvSpPr txBox="1"/>
          <p:nvPr/>
        </p:nvSpPr>
        <p:spPr>
          <a:xfrm>
            <a:off x="2176372" y="1070782"/>
            <a:ext cx="189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Hartley’s law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CA127D-FF17-4A4B-8A02-20488A7E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11" y="1827534"/>
            <a:ext cx="3772295" cy="6918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65B4F1-E732-48F9-A800-6018017597AC}"/>
              </a:ext>
            </a:extLst>
          </p:cNvPr>
          <p:cNvSpPr txBox="1"/>
          <p:nvPr/>
        </p:nvSpPr>
        <p:spPr>
          <a:xfrm>
            <a:off x="434592" y="2814426"/>
            <a:ext cx="6094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altLang="zh-C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 the bandwidth of the channel (Hz), </a:t>
            </a:r>
            <a:r>
              <a:rPr lang="en-US" altLang="zh-CN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altLang="zh-C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 the number of levels used for each signaling element, and bps denotes the transmission rate in bits per second.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EE0427-27D9-4BCD-8225-C466AAC44A0F}"/>
              </a:ext>
            </a:extLst>
          </p:cNvPr>
          <p:cNvSpPr txBox="1"/>
          <p:nvPr/>
        </p:nvSpPr>
        <p:spPr>
          <a:xfrm>
            <a:off x="7475974" y="1102562"/>
            <a:ext cx="296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Shannon-Hartley law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9EFAD3-4DA1-4D8D-B8C4-DBE5C30B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41" y="1827534"/>
            <a:ext cx="4071948" cy="9048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48BFE8-22EC-4D1E-AA64-69F6D207F1C7}"/>
              </a:ext>
            </a:extLst>
          </p:cNvPr>
          <p:cNvSpPr txBox="1"/>
          <p:nvPr/>
        </p:nvSpPr>
        <p:spPr>
          <a:xfrm>
            <a:off x="2067445" y="4558071"/>
            <a:ext cx="20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Upper bound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CF546B-C4B3-417B-BB78-75AF6DFE1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508" y="3284392"/>
            <a:ext cx="3909094" cy="8411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410B84D-DF2F-40D2-82B0-C223BA28A430}"/>
              </a:ext>
            </a:extLst>
          </p:cNvPr>
          <p:cNvSpPr txBox="1"/>
          <p:nvPr/>
        </p:nvSpPr>
        <p:spPr>
          <a:xfrm>
            <a:off x="7690615" y="4677569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Considering noise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AD6BF88-87F1-44D4-A718-38F509966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300" y="4936576"/>
            <a:ext cx="2229181" cy="19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1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4F1A6-A1D5-4034-8786-E28BE39279A4}"/>
              </a:ext>
            </a:extLst>
          </p:cNvPr>
          <p:cNvSpPr txBox="1"/>
          <p:nvPr/>
        </p:nvSpPr>
        <p:spPr>
          <a:xfrm>
            <a:off x="3693034" y="190919"/>
            <a:ext cx="4805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Derivation of Shannon-Hartley law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C959AF-A371-4319-8A8D-680274F1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13" y="1651584"/>
            <a:ext cx="3430043" cy="13428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F8D24C-C364-4B45-B17C-E1781805C879}"/>
              </a:ext>
            </a:extLst>
          </p:cNvPr>
          <p:cNvSpPr txBox="1"/>
          <p:nvPr/>
        </p:nvSpPr>
        <p:spPr>
          <a:xfrm>
            <a:off x="1789828" y="1055079"/>
            <a:ext cx="30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Zero mean Gaussian PDF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27A466-FB0E-4B14-9263-D581B93A493D}"/>
              </a:ext>
            </a:extLst>
          </p:cNvPr>
          <p:cNvSpPr txBox="1"/>
          <p:nvPr/>
        </p:nvSpPr>
        <p:spPr>
          <a:xfrm>
            <a:off x="8266057" y="1115371"/>
            <a:ext cx="97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Entropy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322BF2-A673-42C7-81F6-6B2AE0E2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74" y="1721924"/>
            <a:ext cx="4674776" cy="12222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E0D07F-1651-4A7A-874B-39AE56161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071" y="3393829"/>
            <a:ext cx="2832034" cy="9083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3C351C-3DDA-40BD-BED5-BFB9C9D76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034" y="4623762"/>
            <a:ext cx="4263834" cy="20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4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97A32E-5489-40B2-87A1-C54336C9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57" y="1042953"/>
            <a:ext cx="9568285" cy="47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A0265C-12C0-424B-8D4D-BF7F2F3F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163" y="1554317"/>
            <a:ext cx="7455673" cy="49570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1CA45F-A8E4-409B-BDB2-902BF73C8E4D}"/>
              </a:ext>
            </a:extLst>
          </p:cNvPr>
          <p:cNvSpPr txBox="1"/>
          <p:nvPr/>
        </p:nvSpPr>
        <p:spPr>
          <a:xfrm>
            <a:off x="4528903" y="492369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Scalar quantization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837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EEC998-462F-4E6D-A462-6DD59BD8E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15" y="765450"/>
            <a:ext cx="7044770" cy="5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08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114</TotalTime>
  <Words>119</Words>
  <Application>Microsoft Office PowerPoint</Application>
  <PresentationFormat>宽屏</PresentationFormat>
  <Paragraphs>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WarnockPro-Regular</vt:lpstr>
      <vt:lpstr>Arial</vt:lpstr>
      <vt:lpstr>Calisto MT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济舟</dc:creator>
  <cp:lastModifiedBy>蔡 济舟</cp:lastModifiedBy>
  <cp:revision>11</cp:revision>
  <dcterms:created xsi:type="dcterms:W3CDTF">2023-08-05T14:14:35Z</dcterms:created>
  <dcterms:modified xsi:type="dcterms:W3CDTF">2023-08-06T10:48:54Z</dcterms:modified>
</cp:coreProperties>
</file>