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蔡 济舟" initials="蔡" lastIdx="1" clrIdx="0">
    <p:extLst>
      <p:ext uri="{19B8F6BF-5375-455C-9EA6-DF929625EA0E}">
        <p15:presenceInfo xmlns:p15="http://schemas.microsoft.com/office/powerpoint/2012/main" userId="c0015193862aa2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23T09:44:11.622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65FE-BB3F-4E6F-B702-6AAA79117E84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A164-9191-4DE5-8451-4CD7D7774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48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65FE-BB3F-4E6F-B702-6AAA79117E84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A164-9191-4DE5-8451-4CD7D7774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5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65FE-BB3F-4E6F-B702-6AAA79117E84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A164-9191-4DE5-8451-4CD7D7774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40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65FE-BB3F-4E6F-B702-6AAA79117E84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A164-9191-4DE5-8451-4CD7D7774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82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65FE-BB3F-4E6F-B702-6AAA79117E84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A164-9191-4DE5-8451-4CD7D7774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47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65FE-BB3F-4E6F-B702-6AAA79117E84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A164-9191-4DE5-8451-4CD7D7774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48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65FE-BB3F-4E6F-B702-6AAA79117E84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A164-9191-4DE5-8451-4CD7D7774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7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65FE-BB3F-4E6F-B702-6AAA79117E84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A164-9191-4DE5-8451-4CD7D7774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92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65FE-BB3F-4E6F-B702-6AAA79117E84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A164-9191-4DE5-8451-4CD7D7774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48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65FE-BB3F-4E6F-B702-6AAA79117E84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A164-9191-4DE5-8451-4CD7D7774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50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65FE-BB3F-4E6F-B702-6AAA79117E84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A164-9191-4DE5-8451-4CD7D7774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47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A65FE-BB3F-4E6F-B702-6AAA79117E84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9A164-9191-4DE5-8451-4CD7D7774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927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0EADF-0C49-4E7E-BA50-A5654CE1F9ED}"/>
              </a:ext>
            </a:extLst>
          </p:cNvPr>
          <p:cNvSpPr txBox="1">
            <a:spLocks/>
          </p:cNvSpPr>
          <p:nvPr/>
        </p:nvSpPr>
        <p:spPr>
          <a:xfrm>
            <a:off x="1523999" y="2541588"/>
            <a:ext cx="9144000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Wired, Wireless and Optical Systems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C207C5-57F2-48E9-A4EB-B274C3E8CFA7}"/>
              </a:ext>
            </a:extLst>
          </p:cNvPr>
          <p:cNvSpPr txBox="1"/>
          <p:nvPr/>
        </p:nvSpPr>
        <p:spPr>
          <a:xfrm>
            <a:off x="657225" y="435917"/>
            <a:ext cx="2905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Chapter 2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ADAE33-D66E-4493-AFA6-F5F092D5AF9F}"/>
              </a:ext>
            </a:extLst>
          </p:cNvPr>
          <p:cNvSpPr txBox="1"/>
          <p:nvPr/>
        </p:nvSpPr>
        <p:spPr>
          <a:xfrm>
            <a:off x="3814761" y="5248275"/>
            <a:ext cx="4562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i="1" dirty="0"/>
              <a:t>2.1 ~ 2.3</a:t>
            </a:r>
            <a:endParaRPr lang="zh-CN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17692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F7EE584-85F3-4780-9F09-36867AE664D0}"/>
              </a:ext>
            </a:extLst>
          </p:cNvPr>
          <p:cNvSpPr txBox="1"/>
          <p:nvPr/>
        </p:nvSpPr>
        <p:spPr>
          <a:xfrm>
            <a:off x="771524" y="581025"/>
            <a:ext cx="6591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	Periodic signal and Fourier Series</a:t>
            </a:r>
            <a:endParaRPr lang="zh-CN" altLang="en-US" sz="3200" dirty="0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BE52386E-231E-47ED-B091-1EB15B0FF9B1}"/>
              </a:ext>
            </a:extLst>
          </p:cNvPr>
          <p:cNvSpPr/>
          <p:nvPr/>
        </p:nvSpPr>
        <p:spPr>
          <a:xfrm>
            <a:off x="2314575" y="1121063"/>
            <a:ext cx="276225" cy="9525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8C56BC-F126-4FA5-9E55-7D973AF764ED}"/>
              </a:ext>
            </a:extLst>
          </p:cNvPr>
          <p:cNvSpPr txBox="1"/>
          <p:nvPr/>
        </p:nvSpPr>
        <p:spPr>
          <a:xfrm>
            <a:off x="771524" y="2301824"/>
            <a:ext cx="39052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u="none" strike="noStrike" baseline="0" dirty="0">
                <a:latin typeface="WarnockPro-Regular"/>
              </a:rPr>
              <a:t>a waveform repeats over a time interval </a:t>
            </a:r>
            <a:r>
              <a:rPr lang="zh-CN" altLang="en-US" sz="2400" b="0" i="1" u="none" strike="noStrike" baseline="0" dirty="0">
                <a:latin typeface="STIXMath-Italic"/>
              </a:rPr>
              <a:t>𝜏</a:t>
            </a:r>
            <a:r>
              <a:rPr lang="en-US" altLang="zh-CN" sz="2400" b="0" i="0" u="none" strike="noStrike" baseline="0" dirty="0">
                <a:latin typeface="WarnockPro-Regular"/>
              </a:rPr>
              <a:t>, called the waveform period.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07B11D0-F5C5-4EB3-848A-413D210B6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61" y="3730597"/>
            <a:ext cx="1707028" cy="4343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61ABC1A-5545-443E-B1D1-22FA63516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593" y="4531671"/>
            <a:ext cx="723963" cy="64775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0764EB6-2809-46BC-8FBD-68C31802A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111" y="5593748"/>
            <a:ext cx="1226926" cy="50296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D37DE8B-9DEF-4548-9ED6-A677F1849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9469" y="2301824"/>
            <a:ext cx="5776461" cy="1539373"/>
          </a:xfrm>
          <a:prstGeom prst="rect">
            <a:avLst/>
          </a:prstGeom>
        </p:spPr>
      </p:pic>
      <p:sp>
        <p:nvSpPr>
          <p:cNvPr id="16" name="箭头: 下 15">
            <a:extLst>
              <a:ext uri="{FF2B5EF4-FFF2-40B4-BE49-F238E27FC236}">
                <a16:creationId xmlns:a16="http://schemas.microsoft.com/office/drawing/2014/main" id="{59606EB7-B65C-4242-A3E1-DED383432F04}"/>
              </a:ext>
            </a:extLst>
          </p:cNvPr>
          <p:cNvSpPr/>
          <p:nvPr/>
        </p:nvSpPr>
        <p:spPr>
          <a:xfrm rot="17818145">
            <a:off x="6207723" y="709541"/>
            <a:ext cx="278652" cy="17755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4C9C250-616C-4B01-8DD6-8916950F74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9469" y="3930057"/>
            <a:ext cx="2918713" cy="288823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37AB7E6-43F0-489E-B037-1A3CE2B59AC2}"/>
              </a:ext>
            </a:extLst>
          </p:cNvPr>
          <p:cNvSpPr txBox="1"/>
          <p:nvPr/>
        </p:nvSpPr>
        <p:spPr>
          <a:xfrm>
            <a:off x="7886701" y="4717762"/>
            <a:ext cx="42291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AU" altLang="zh-CN" sz="1800" dirty="0"/>
              <a:t>A sum of weighted sine waves</a:t>
            </a:r>
          </a:p>
          <a:p>
            <a:pPr lvl="1"/>
            <a:r>
              <a:rPr lang="en-AU" altLang="zh-CN" sz="1800" dirty="0"/>
              <a:t>A sum of weighted cosine waves</a:t>
            </a:r>
          </a:p>
          <a:p>
            <a:pPr lvl="1"/>
            <a:r>
              <a:rPr lang="en-AU" altLang="zh-CN" sz="1800" dirty="0"/>
              <a:t>A constant or DC offset</a:t>
            </a:r>
          </a:p>
        </p:txBody>
      </p:sp>
    </p:spTree>
    <p:extLst>
      <p:ext uri="{BB962C8B-B14F-4D97-AF65-F5344CB8AC3E}">
        <p14:creationId xmlns:p14="http://schemas.microsoft.com/office/powerpoint/2010/main" val="50882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C583D80-D991-4BEF-B5D9-0603D10FE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5" y="1304717"/>
            <a:ext cx="6035563" cy="480101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ED80CF4-CCC0-485D-8878-007495D60248}"/>
              </a:ext>
            </a:extLst>
          </p:cNvPr>
          <p:cNvSpPr txBox="1"/>
          <p:nvPr/>
        </p:nvSpPr>
        <p:spPr>
          <a:xfrm>
            <a:off x="2600325" y="180975"/>
            <a:ext cx="6323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A example of square pulse waveform</a:t>
            </a:r>
            <a:endParaRPr lang="zh-CN" altLang="en-US" sz="3200" dirty="0"/>
          </a:p>
        </p:txBody>
      </p:sp>
      <p:sp>
        <p:nvSpPr>
          <p:cNvPr id="6" name="箭头: 左 5">
            <a:extLst>
              <a:ext uri="{FF2B5EF4-FFF2-40B4-BE49-F238E27FC236}">
                <a16:creationId xmlns:a16="http://schemas.microsoft.com/office/drawing/2014/main" id="{DB590FD3-F77B-4920-B591-EDF58ECD828B}"/>
              </a:ext>
            </a:extLst>
          </p:cNvPr>
          <p:cNvSpPr/>
          <p:nvPr/>
        </p:nvSpPr>
        <p:spPr>
          <a:xfrm>
            <a:off x="3800475" y="2457450"/>
            <a:ext cx="1809750" cy="15240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821167-ABA9-4E60-9F0E-919FBF66CAE1}"/>
              </a:ext>
            </a:extLst>
          </p:cNvPr>
          <p:cNvSpPr txBox="1"/>
          <p:nvPr/>
        </p:nvSpPr>
        <p:spPr>
          <a:xfrm>
            <a:off x="1114241" y="2302817"/>
            <a:ext cx="2551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Fundamental wave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339BD7-C19C-4429-A6CE-278B57735312}"/>
              </a:ext>
            </a:extLst>
          </p:cNvPr>
          <p:cNvSpPr txBox="1"/>
          <p:nvPr/>
        </p:nvSpPr>
        <p:spPr>
          <a:xfrm>
            <a:off x="1330518" y="4025324"/>
            <a:ext cx="2119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Harmonic wave</a:t>
            </a:r>
            <a:endParaRPr lang="zh-CN" altLang="en-US" sz="2400" dirty="0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93FA2DB3-7C0F-4BB5-906E-4B03368D0F47}"/>
              </a:ext>
            </a:extLst>
          </p:cNvPr>
          <p:cNvSpPr/>
          <p:nvPr/>
        </p:nvSpPr>
        <p:spPr>
          <a:xfrm>
            <a:off x="4771675" y="3390841"/>
            <a:ext cx="724251" cy="1638300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左 9">
            <a:extLst>
              <a:ext uri="{FF2B5EF4-FFF2-40B4-BE49-F238E27FC236}">
                <a16:creationId xmlns:a16="http://schemas.microsoft.com/office/drawing/2014/main" id="{1CBE6681-5C7B-4B11-9477-8453A9BD9357}"/>
              </a:ext>
            </a:extLst>
          </p:cNvPr>
          <p:cNvSpPr/>
          <p:nvPr/>
        </p:nvSpPr>
        <p:spPr>
          <a:xfrm>
            <a:off x="3800475" y="4129191"/>
            <a:ext cx="904875" cy="15240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039559-2745-4BF9-876D-6B6A8C820BB4}"/>
              </a:ext>
            </a:extLst>
          </p:cNvPr>
          <p:cNvSpPr txBox="1"/>
          <p:nvPr/>
        </p:nvSpPr>
        <p:spPr>
          <a:xfrm>
            <a:off x="1555439" y="2718316"/>
            <a:ext cx="163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(first harmonic)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344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1CF2D8-F7DD-4ECC-84B3-FFEC1064DCDF}"/>
              </a:ext>
            </a:extLst>
          </p:cNvPr>
          <p:cNvSpPr txBox="1"/>
          <p:nvPr/>
        </p:nvSpPr>
        <p:spPr>
          <a:xfrm>
            <a:off x="657225" y="419100"/>
            <a:ext cx="7543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2	Nonperiodic signal and Fourier Transform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4E3514-215C-4DF5-B4A5-A478AC3EC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543" y="1435033"/>
            <a:ext cx="2155888" cy="3333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4DEBFE8-9B51-4CA1-AD77-DB25A0223DE6}"/>
              </a:ext>
            </a:extLst>
          </p:cNvPr>
          <p:cNvSpPr txBox="1"/>
          <p:nvPr/>
        </p:nvSpPr>
        <p:spPr>
          <a:xfrm>
            <a:off x="3162300" y="1399086"/>
            <a:ext cx="165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Remember that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948C07-97F7-4D87-B5D0-0720040439A3}"/>
              </a:ext>
            </a:extLst>
          </p:cNvPr>
          <p:cNvSpPr txBox="1"/>
          <p:nvPr/>
        </p:nvSpPr>
        <p:spPr>
          <a:xfrm>
            <a:off x="1811705" y="2181603"/>
            <a:ext cx="602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Then we have the definition of Fourier transform presented as 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9C88A93-A2F3-4395-AA48-650250F13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414" y="1928846"/>
            <a:ext cx="3200093" cy="8748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3B8E533-8214-474E-94BD-0107BFCB7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804" y="3198903"/>
            <a:ext cx="5898391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DA777CC-C45B-4D2F-8E70-2AB6EFD489C6}"/>
              </a:ext>
            </a:extLst>
          </p:cNvPr>
          <p:cNvSpPr txBox="1"/>
          <p:nvPr/>
        </p:nvSpPr>
        <p:spPr>
          <a:xfrm>
            <a:off x="1371600" y="360007"/>
            <a:ext cx="3733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3	Spectrum analyzer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F36B94-F100-44EB-8FE0-E170E00BD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525897"/>
            <a:ext cx="6635922" cy="24842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9FB6B51-7712-484A-B013-FA0BA7CD88BD}"/>
              </a:ext>
            </a:extLst>
          </p:cNvPr>
          <p:cNvSpPr txBox="1"/>
          <p:nvPr/>
        </p:nvSpPr>
        <p:spPr>
          <a:xfrm>
            <a:off x="520872" y="483870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MyriadPro-Regular"/>
              </a:rPr>
              <a:t>The resolution bandwidth (RBW) filter is swept over the desired range and is implemented as a mixer (multiplier and</a:t>
            </a:r>
          </a:p>
          <a:p>
            <a:pPr algn="l"/>
            <a:r>
              <a:rPr lang="en-US" altLang="zh-CN" dirty="0">
                <a:latin typeface="MyriadPro-Regular"/>
              </a:rPr>
              <a:t>band</a:t>
            </a:r>
            <a:r>
              <a:rPr lang="en-US" altLang="zh-CN" sz="1800" b="0" i="0" u="none" strike="noStrike" baseline="0" dirty="0">
                <a:latin typeface="MyriadPro-Regular"/>
              </a:rPr>
              <a:t>pass filter). The video bandwidth (VBW) filter serves to smooth out the resulting display.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085255-F792-4E43-B55E-D26425574406}"/>
              </a:ext>
            </a:extLst>
          </p:cNvPr>
          <p:cNvSpPr txBox="1"/>
          <p:nvPr/>
        </p:nvSpPr>
        <p:spPr>
          <a:xfrm>
            <a:off x="7480639" y="760116"/>
            <a:ext cx="289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Resolution bandwidth (RBW)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2C12B3-A145-4A79-9881-4916E87FFCFC}"/>
              </a:ext>
            </a:extLst>
          </p:cNvPr>
          <p:cNvSpPr txBox="1"/>
          <p:nvPr/>
        </p:nvSpPr>
        <p:spPr>
          <a:xfrm>
            <a:off x="7511096" y="1723549"/>
            <a:ext cx="244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Video bandwidth (VBW)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A88283-1854-4DE6-9F84-5B8BFD51AE99}"/>
              </a:ext>
            </a:extLst>
          </p:cNvPr>
          <p:cNvSpPr txBox="1"/>
          <p:nvPr/>
        </p:nvSpPr>
        <p:spPr>
          <a:xfrm>
            <a:off x="7511096" y="3105486"/>
            <a:ext cx="128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Sweep time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761ED6-DD52-441A-8A91-95124BB8B30F}"/>
              </a:ext>
            </a:extLst>
          </p:cNvPr>
          <p:cNvSpPr txBox="1"/>
          <p:nvPr/>
        </p:nvSpPr>
        <p:spPr>
          <a:xfrm>
            <a:off x="7511096" y="3848556"/>
            <a:ext cx="141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Shape factor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CE46BD0-15FC-48AA-AD89-F63580D4D94A}"/>
              </a:ext>
            </a:extLst>
          </p:cNvPr>
          <p:cNvSpPr txBox="1"/>
          <p:nvPr/>
        </p:nvSpPr>
        <p:spPr>
          <a:xfrm>
            <a:off x="7072714" y="2150646"/>
            <a:ext cx="4814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Smooth the waveform and attenuate phase noise</a:t>
            </a:r>
          </a:p>
          <a:p>
            <a:r>
              <a:rPr lang="en-US" altLang="zh-CN" dirty="0"/>
              <a:t>Averaging traces have a similar effect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C1A041-16DA-437E-B0D5-5E6DA52A375E}"/>
              </a:ext>
            </a:extLst>
          </p:cNvPr>
          <p:cNvSpPr txBox="1"/>
          <p:nvPr/>
        </p:nvSpPr>
        <p:spPr>
          <a:xfrm>
            <a:off x="7480639" y="4640859"/>
            <a:ext cx="2008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Local oscillator (LO)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72F8AA-45DE-4B59-B5BC-A9AC0B2964D7}"/>
              </a:ext>
            </a:extLst>
          </p:cNvPr>
          <p:cNvSpPr txBox="1"/>
          <p:nvPr/>
        </p:nvSpPr>
        <p:spPr>
          <a:xfrm>
            <a:off x="7480639" y="5535980"/>
            <a:ext cx="214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Radio frequency (RF)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ACB7553-A558-4DF1-91F0-9570E294DB64}"/>
              </a:ext>
            </a:extLst>
          </p:cNvPr>
          <p:cNvSpPr txBox="1"/>
          <p:nvPr/>
        </p:nvSpPr>
        <p:spPr>
          <a:xfrm>
            <a:off x="7480639" y="6354901"/>
            <a:ext cx="2761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Intermediate frequency (IF)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24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EA375CC-20CD-4EE4-A3AB-D09615CC1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138" y="891429"/>
            <a:ext cx="4963872" cy="41282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9BA461E-FC60-451B-A047-5DDFD8BAC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60" y="1683846"/>
            <a:ext cx="6105179" cy="26823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C10CB49-5AD5-4FEE-97F2-4459943A9245}"/>
              </a:ext>
            </a:extLst>
          </p:cNvPr>
          <p:cNvSpPr txBox="1"/>
          <p:nvPr/>
        </p:nvSpPr>
        <p:spPr>
          <a:xfrm>
            <a:off x="2289305" y="5019675"/>
            <a:ext cx="2139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</a:rPr>
              <a:t>An ideal filter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75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C024F61-118F-4310-AE9F-343BFA820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22" y="0"/>
            <a:ext cx="5248516" cy="40190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1EEC10-CA39-4A25-92C1-20BCE1CF8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681" y="3876675"/>
            <a:ext cx="7926892" cy="29813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49CAF86-8C55-40AC-8846-D0A2780B9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096" y="0"/>
            <a:ext cx="8027223" cy="679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47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2CEE365-452D-4C7F-930C-832BEFFC0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71634" cy="30254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19A1EF-E9F2-4034-99A3-7EFDCC84D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368" y="0"/>
            <a:ext cx="5448772" cy="30558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3AF06F-ED5A-499B-BC25-8BA3835F0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17357"/>
            <a:ext cx="5433531" cy="30406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C66B677-15D9-40C1-A4EF-F27CAE914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799" y="3724143"/>
            <a:ext cx="5425910" cy="3048264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E6FB380-ED05-4CC5-9A8C-C53D7637A9C6}"/>
              </a:ext>
            </a:extLst>
          </p:cNvPr>
          <p:cNvCxnSpPr/>
          <p:nvPr/>
        </p:nvCxnSpPr>
        <p:spPr>
          <a:xfrm>
            <a:off x="1000125" y="3429000"/>
            <a:ext cx="1003935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7A0FC055-83B1-426C-A371-AC4DF2F23772}"/>
              </a:ext>
            </a:extLst>
          </p:cNvPr>
          <p:cNvSpPr/>
          <p:nvPr/>
        </p:nvSpPr>
        <p:spPr>
          <a:xfrm>
            <a:off x="4624388" y="409575"/>
            <a:ext cx="981075" cy="43814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AFFB866-F59E-4BA9-A636-D6ACE506B408}"/>
              </a:ext>
            </a:extLst>
          </p:cNvPr>
          <p:cNvSpPr/>
          <p:nvPr/>
        </p:nvSpPr>
        <p:spPr>
          <a:xfrm>
            <a:off x="11358563" y="409575"/>
            <a:ext cx="981075" cy="43814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4EBC906-1D45-46A0-A81D-1BE9591ED443}"/>
              </a:ext>
            </a:extLst>
          </p:cNvPr>
          <p:cNvSpPr/>
          <p:nvPr/>
        </p:nvSpPr>
        <p:spPr>
          <a:xfrm>
            <a:off x="4638916" y="4667250"/>
            <a:ext cx="981075" cy="43814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175C3F5-24BC-4C9A-B06A-225169FB298A}"/>
              </a:ext>
            </a:extLst>
          </p:cNvPr>
          <p:cNvSpPr/>
          <p:nvPr/>
        </p:nvSpPr>
        <p:spPr>
          <a:xfrm>
            <a:off x="11353801" y="4581525"/>
            <a:ext cx="981075" cy="43814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426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836</TotalTime>
  <Words>171</Words>
  <Application>Microsoft Office PowerPoint</Application>
  <PresentationFormat>宽屏</PresentationFormat>
  <Paragraphs>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MyriadPro-Regular</vt:lpstr>
      <vt:lpstr>STIXMath-Italic</vt:lpstr>
      <vt:lpstr>WarnockPro-Regular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 济舟</dc:creator>
  <cp:lastModifiedBy>蔡 济舟</cp:lastModifiedBy>
  <cp:revision>17</cp:revision>
  <dcterms:created xsi:type="dcterms:W3CDTF">2023-05-22T02:12:33Z</dcterms:created>
  <dcterms:modified xsi:type="dcterms:W3CDTF">2023-05-26T07:07:12Z</dcterms:modified>
</cp:coreProperties>
</file>