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58" r:id="rId3"/>
    <p:sldId id="259" r:id="rId4"/>
    <p:sldId id="260" r:id="rId5"/>
    <p:sldId id="261" r:id="rId6"/>
    <p:sldId id="262" r:id="rId7"/>
    <p:sldId id="264" r:id="rId8"/>
    <p:sldId id="265" r:id="rId9"/>
    <p:sldId id="266" r:id="rId10"/>
    <p:sldId id="263" r:id="rId11"/>
    <p:sldId id="267" r:id="rId12"/>
    <p:sldId id="268" r:id="rId13"/>
    <p:sldId id="269" r:id="rId14"/>
    <p:sldId id="270" r:id="rId15"/>
    <p:sldId id="271" r:id="rId16"/>
    <p:sldId id="272" r:id="rId17"/>
    <p:sldId id="273" r:id="rId18"/>
    <p:sldId id="274" r:id="rId19"/>
    <p:sldId id="279" r:id="rId20"/>
    <p:sldId id="275" r:id="rId21"/>
    <p:sldId id="277"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30811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417063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73498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55834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1350519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124211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1535140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68370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55886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34990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407099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29788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32030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241964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338381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18168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212A90-F99A-4B0A-8304-522F6FE29A4C}" type="datetimeFigureOut">
              <a:rPr lang="zh-CN" altLang="en-US" smtClean="0"/>
              <a:t>2023/8/27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15085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212A90-F99A-4B0A-8304-522F6FE29A4C}" type="datetimeFigureOut">
              <a:rPr lang="zh-CN" altLang="en-US" smtClean="0"/>
              <a:t>2023/8/27</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DCAA8F-2A22-44D9-9594-2DDBF6865220}" type="slidenum">
              <a:rPr lang="zh-CN" altLang="en-US" smtClean="0"/>
              <a:t>‹#›</a:t>
            </a:fld>
            <a:endParaRPr lang="zh-CN" altLang="en-US"/>
          </a:p>
        </p:txBody>
      </p:sp>
    </p:spTree>
    <p:extLst>
      <p:ext uri="{BB962C8B-B14F-4D97-AF65-F5344CB8AC3E}">
        <p14:creationId xmlns:p14="http://schemas.microsoft.com/office/powerpoint/2010/main" val="19111965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4135A8-F1B8-4549-A929-B21DECCE6E9C}"/>
              </a:ext>
            </a:extLst>
          </p:cNvPr>
          <p:cNvSpPr txBox="1"/>
          <p:nvPr/>
        </p:nvSpPr>
        <p:spPr>
          <a:xfrm>
            <a:off x="2206954" y="2491991"/>
            <a:ext cx="7778091" cy="707886"/>
          </a:xfrm>
          <a:prstGeom prst="rect">
            <a:avLst/>
          </a:prstGeom>
          <a:noFill/>
        </p:spPr>
        <p:txBody>
          <a:bodyPr wrap="none" rtlCol="0">
            <a:spAutoFit/>
          </a:bodyPr>
          <a:lstStyle/>
          <a:p>
            <a:r>
              <a:rPr lang="en-US" altLang="zh-CN" sz="4000" dirty="0"/>
              <a:t>Data transmission and integrity</a:t>
            </a:r>
            <a:endParaRPr lang="zh-CN" altLang="en-US" sz="4000" dirty="0"/>
          </a:p>
        </p:txBody>
      </p:sp>
      <p:sp>
        <p:nvSpPr>
          <p:cNvPr id="3" name="文本框 2">
            <a:extLst>
              <a:ext uri="{FF2B5EF4-FFF2-40B4-BE49-F238E27FC236}">
                <a16:creationId xmlns:a16="http://schemas.microsoft.com/office/drawing/2014/main" id="{565C689F-3C85-4564-AC1D-E6F2DCFBDA29}"/>
              </a:ext>
            </a:extLst>
          </p:cNvPr>
          <p:cNvSpPr txBox="1"/>
          <p:nvPr/>
        </p:nvSpPr>
        <p:spPr>
          <a:xfrm>
            <a:off x="5317581" y="3768132"/>
            <a:ext cx="1556836" cy="523220"/>
          </a:xfrm>
          <a:prstGeom prst="rect">
            <a:avLst/>
          </a:prstGeom>
          <a:noFill/>
        </p:spPr>
        <p:txBody>
          <a:bodyPr wrap="none" rtlCol="0">
            <a:spAutoFit/>
          </a:bodyPr>
          <a:lstStyle/>
          <a:p>
            <a:r>
              <a:rPr lang="en-US" altLang="zh-CN" sz="2800" dirty="0"/>
              <a:t>6.1 – 6.5</a:t>
            </a:r>
            <a:endParaRPr lang="zh-CN" altLang="en-US" sz="2800" dirty="0"/>
          </a:p>
        </p:txBody>
      </p:sp>
    </p:spTree>
    <p:extLst>
      <p:ext uri="{BB962C8B-B14F-4D97-AF65-F5344CB8AC3E}">
        <p14:creationId xmlns:p14="http://schemas.microsoft.com/office/powerpoint/2010/main" val="340391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0C1E97F-5CD8-4344-9B7F-D6B0FAF5DAE7}"/>
              </a:ext>
            </a:extLst>
          </p:cNvPr>
          <p:cNvPicPr>
            <a:picLocks noChangeAspect="1"/>
          </p:cNvPicPr>
          <p:nvPr/>
        </p:nvPicPr>
        <p:blipFill>
          <a:blip r:embed="rId2"/>
          <a:stretch>
            <a:fillRect/>
          </a:stretch>
        </p:blipFill>
        <p:spPr>
          <a:xfrm>
            <a:off x="3879717" y="287034"/>
            <a:ext cx="4432565" cy="578732"/>
          </a:xfrm>
          <a:prstGeom prst="rect">
            <a:avLst/>
          </a:prstGeom>
        </p:spPr>
      </p:pic>
      <p:pic>
        <p:nvPicPr>
          <p:cNvPr id="7" name="图片 6">
            <a:extLst>
              <a:ext uri="{FF2B5EF4-FFF2-40B4-BE49-F238E27FC236}">
                <a16:creationId xmlns:a16="http://schemas.microsoft.com/office/drawing/2014/main" id="{EBE15460-B2AC-4B9D-BADF-A1463F542D83}"/>
              </a:ext>
            </a:extLst>
          </p:cNvPr>
          <p:cNvPicPr>
            <a:picLocks noChangeAspect="1"/>
          </p:cNvPicPr>
          <p:nvPr/>
        </p:nvPicPr>
        <p:blipFill>
          <a:blip r:embed="rId3"/>
          <a:stretch>
            <a:fillRect/>
          </a:stretch>
        </p:blipFill>
        <p:spPr>
          <a:xfrm>
            <a:off x="3332713" y="1496644"/>
            <a:ext cx="5385662" cy="2522696"/>
          </a:xfrm>
          <a:prstGeom prst="rect">
            <a:avLst/>
          </a:prstGeom>
        </p:spPr>
      </p:pic>
      <p:pic>
        <p:nvPicPr>
          <p:cNvPr id="9" name="图片 8">
            <a:extLst>
              <a:ext uri="{FF2B5EF4-FFF2-40B4-BE49-F238E27FC236}">
                <a16:creationId xmlns:a16="http://schemas.microsoft.com/office/drawing/2014/main" id="{049EF3C4-90D5-4CD9-80A1-1DE11396FD6E}"/>
              </a:ext>
            </a:extLst>
          </p:cNvPr>
          <p:cNvPicPr>
            <a:picLocks noChangeAspect="1"/>
          </p:cNvPicPr>
          <p:nvPr/>
        </p:nvPicPr>
        <p:blipFill>
          <a:blip r:embed="rId4"/>
          <a:stretch>
            <a:fillRect/>
          </a:stretch>
        </p:blipFill>
        <p:spPr>
          <a:xfrm>
            <a:off x="4553927" y="4313293"/>
            <a:ext cx="3084143" cy="2257673"/>
          </a:xfrm>
          <a:prstGeom prst="rect">
            <a:avLst/>
          </a:prstGeom>
        </p:spPr>
      </p:pic>
    </p:spTree>
    <p:extLst>
      <p:ext uri="{BB962C8B-B14F-4D97-AF65-F5344CB8AC3E}">
        <p14:creationId xmlns:p14="http://schemas.microsoft.com/office/powerpoint/2010/main" val="149303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EC273B-00C0-41C7-BA40-FDC7B736BBCF}"/>
              </a:ext>
            </a:extLst>
          </p:cNvPr>
          <p:cNvSpPr txBox="1"/>
          <p:nvPr/>
        </p:nvSpPr>
        <p:spPr>
          <a:xfrm>
            <a:off x="4752871" y="446650"/>
            <a:ext cx="5476351" cy="584775"/>
          </a:xfrm>
          <a:prstGeom prst="rect">
            <a:avLst/>
          </a:prstGeom>
          <a:noFill/>
        </p:spPr>
        <p:txBody>
          <a:bodyPr wrap="square" rtlCol="0">
            <a:spAutoFit/>
          </a:bodyPr>
          <a:lstStyle/>
          <a:p>
            <a:r>
              <a:rPr lang="en-US" altLang="zh-CN" sz="3200" dirty="0"/>
              <a:t>Checksum</a:t>
            </a:r>
            <a:endParaRPr lang="zh-CN" altLang="en-US" sz="3200" dirty="0"/>
          </a:p>
        </p:txBody>
      </p:sp>
      <p:sp>
        <p:nvSpPr>
          <p:cNvPr id="4" name="文本框 3">
            <a:extLst>
              <a:ext uri="{FF2B5EF4-FFF2-40B4-BE49-F238E27FC236}">
                <a16:creationId xmlns:a16="http://schemas.microsoft.com/office/drawing/2014/main" id="{72147449-1375-4F35-AB7C-843C9988C70F}"/>
              </a:ext>
            </a:extLst>
          </p:cNvPr>
          <p:cNvSpPr txBox="1"/>
          <p:nvPr/>
        </p:nvSpPr>
        <p:spPr>
          <a:xfrm>
            <a:off x="2102617" y="1235836"/>
            <a:ext cx="8126605" cy="1569660"/>
          </a:xfrm>
          <a:prstGeom prst="rect">
            <a:avLst/>
          </a:prstGeom>
          <a:noFill/>
        </p:spPr>
        <p:txBody>
          <a:bodyPr wrap="square">
            <a:spAutoFit/>
          </a:bodyPr>
          <a:lstStyle/>
          <a:p>
            <a:pPr algn="l"/>
            <a:r>
              <a:rPr lang="en-US" altLang="zh-CN" sz="2400" b="0" i="0" u="none" strike="noStrike" baseline="0" dirty="0">
                <a:latin typeface="WarnockPro-Regular"/>
              </a:rPr>
              <a:t>The core idea of the checksum is to partition the data into a convenient size such as 8-bit bytes or 16-bit words. The data is then treated as a sequence of integers, and a summation formed.</a:t>
            </a:r>
            <a:endParaRPr lang="zh-CN" altLang="en-US" sz="2400" dirty="0"/>
          </a:p>
        </p:txBody>
      </p:sp>
      <p:sp>
        <p:nvSpPr>
          <p:cNvPr id="6" name="文本框 5">
            <a:extLst>
              <a:ext uri="{FF2B5EF4-FFF2-40B4-BE49-F238E27FC236}">
                <a16:creationId xmlns:a16="http://schemas.microsoft.com/office/drawing/2014/main" id="{155B9489-8523-48A3-8A7A-1F0C756F5010}"/>
              </a:ext>
            </a:extLst>
          </p:cNvPr>
          <p:cNvSpPr txBox="1"/>
          <p:nvPr/>
        </p:nvSpPr>
        <p:spPr>
          <a:xfrm>
            <a:off x="2102617" y="3172430"/>
            <a:ext cx="8126605" cy="3416320"/>
          </a:xfrm>
          <a:prstGeom prst="rect">
            <a:avLst/>
          </a:prstGeom>
          <a:noFill/>
        </p:spPr>
        <p:txBody>
          <a:bodyPr wrap="square">
            <a:spAutoFit/>
          </a:bodyPr>
          <a:lstStyle/>
          <a:p>
            <a:pPr algn="l"/>
            <a:r>
              <a:rPr lang="en-US" altLang="zh-CN" sz="2400" b="0" i="0" u="none" strike="noStrike" baseline="0" dirty="0">
                <a:latin typeface="WarnockPro-Regular"/>
              </a:rPr>
              <a:t>One approach is simply to discard the overflow; for 8-bit accumulation of the sum, this is effectively a modulo-256 summation. A second, improved approach is to wrap the overflow around and add it back in to the checksum. This is termed an </a:t>
            </a:r>
            <a:r>
              <a:rPr lang="en-US" altLang="zh-CN" sz="2400" b="0" i="1" u="none" strike="noStrike" baseline="0" dirty="0">
                <a:latin typeface="WarnockPro-It"/>
              </a:rPr>
              <a:t>end-around carry</a:t>
            </a:r>
            <a:r>
              <a:rPr lang="en-US" altLang="zh-CN" sz="2400" b="0" i="0" u="none" strike="noStrike" baseline="0" dirty="0">
                <a:latin typeface="WarnockPro-Regular"/>
              </a:rPr>
              <a:t>.</a:t>
            </a:r>
          </a:p>
          <a:p>
            <a:pPr algn="l"/>
            <a:r>
              <a:rPr lang="en-US" altLang="zh-CN" sz="2400" b="0" i="0" u="none" strike="noStrike" baseline="0" dirty="0">
                <a:latin typeface="WarnockPro-Regular"/>
              </a:rPr>
              <a:t>For example, suppose we add the hexadecimal values E7 and 46. The result is 012D, which is clearly greater than can be contained in an 8-bit accumulator. End-around carry simply takes the overflow of 01 and adds it to the value 2D</a:t>
            </a:r>
            <a:endParaRPr lang="zh-CN" altLang="en-US" sz="2400" dirty="0"/>
          </a:p>
        </p:txBody>
      </p:sp>
    </p:spTree>
    <p:extLst>
      <p:ext uri="{BB962C8B-B14F-4D97-AF65-F5344CB8AC3E}">
        <p14:creationId xmlns:p14="http://schemas.microsoft.com/office/powerpoint/2010/main" val="237463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7D653F-1BC5-447A-8EC1-CABEA9681AC2}"/>
              </a:ext>
            </a:extLst>
          </p:cNvPr>
          <p:cNvPicPr>
            <a:picLocks noChangeAspect="1"/>
          </p:cNvPicPr>
          <p:nvPr/>
        </p:nvPicPr>
        <p:blipFill>
          <a:blip r:embed="rId2"/>
          <a:stretch>
            <a:fillRect/>
          </a:stretch>
        </p:blipFill>
        <p:spPr>
          <a:xfrm>
            <a:off x="673038" y="902172"/>
            <a:ext cx="10845924" cy="5053656"/>
          </a:xfrm>
          <a:prstGeom prst="rect">
            <a:avLst/>
          </a:prstGeom>
        </p:spPr>
      </p:pic>
    </p:spTree>
    <p:extLst>
      <p:ext uri="{BB962C8B-B14F-4D97-AF65-F5344CB8AC3E}">
        <p14:creationId xmlns:p14="http://schemas.microsoft.com/office/powerpoint/2010/main" val="289814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75ED34-BA52-4C41-A0E6-8012079F57AB}"/>
              </a:ext>
            </a:extLst>
          </p:cNvPr>
          <p:cNvSpPr txBox="1"/>
          <p:nvPr/>
        </p:nvSpPr>
        <p:spPr>
          <a:xfrm>
            <a:off x="2384390" y="757871"/>
            <a:ext cx="7423219" cy="1938992"/>
          </a:xfrm>
          <a:prstGeom prst="rect">
            <a:avLst/>
          </a:prstGeom>
          <a:noFill/>
        </p:spPr>
        <p:txBody>
          <a:bodyPr wrap="square">
            <a:spAutoFit/>
          </a:bodyPr>
          <a:lstStyle/>
          <a:p>
            <a:pPr algn="l"/>
            <a:r>
              <a:rPr lang="en-US" altLang="zh-CN" sz="2400" b="0" i="0" u="none" strike="noStrike" baseline="0" dirty="0">
                <a:latin typeface="WarnockPro-Regular"/>
              </a:rPr>
              <a:t>	Generally speaking, checksums are more suited to software computation, whereas CRCs are more suited to calculation via hardware. Whereas the checksum is computed with addition operations, the CRC may be computed using shift registers and XOR gates.</a:t>
            </a:r>
            <a:endParaRPr lang="zh-CN" altLang="en-US" sz="2400" dirty="0"/>
          </a:p>
        </p:txBody>
      </p:sp>
      <p:pic>
        <p:nvPicPr>
          <p:cNvPr id="5" name="图片 4">
            <a:extLst>
              <a:ext uri="{FF2B5EF4-FFF2-40B4-BE49-F238E27FC236}">
                <a16:creationId xmlns:a16="http://schemas.microsoft.com/office/drawing/2014/main" id="{8B03E95A-4B47-4671-8305-FE2EE31A81C5}"/>
              </a:ext>
            </a:extLst>
          </p:cNvPr>
          <p:cNvPicPr>
            <a:picLocks noChangeAspect="1"/>
          </p:cNvPicPr>
          <p:nvPr/>
        </p:nvPicPr>
        <p:blipFill>
          <a:blip r:embed="rId2"/>
          <a:stretch>
            <a:fillRect/>
          </a:stretch>
        </p:blipFill>
        <p:spPr>
          <a:xfrm>
            <a:off x="1578073" y="3110073"/>
            <a:ext cx="9311064" cy="1723183"/>
          </a:xfrm>
          <a:prstGeom prst="rect">
            <a:avLst/>
          </a:prstGeom>
        </p:spPr>
      </p:pic>
    </p:spTree>
    <p:extLst>
      <p:ext uri="{BB962C8B-B14F-4D97-AF65-F5344CB8AC3E}">
        <p14:creationId xmlns:p14="http://schemas.microsoft.com/office/powerpoint/2010/main" val="296676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8F86B82-E5A7-4F38-AC13-D1A5C6D35AEE}"/>
              </a:ext>
            </a:extLst>
          </p:cNvPr>
          <p:cNvPicPr>
            <a:picLocks noChangeAspect="1"/>
          </p:cNvPicPr>
          <p:nvPr/>
        </p:nvPicPr>
        <p:blipFill>
          <a:blip r:embed="rId2"/>
          <a:stretch>
            <a:fillRect/>
          </a:stretch>
        </p:blipFill>
        <p:spPr>
          <a:xfrm>
            <a:off x="985953" y="2089654"/>
            <a:ext cx="10220094" cy="2678692"/>
          </a:xfrm>
          <a:prstGeom prst="rect">
            <a:avLst/>
          </a:prstGeom>
        </p:spPr>
      </p:pic>
    </p:spTree>
    <p:extLst>
      <p:ext uri="{BB962C8B-B14F-4D97-AF65-F5344CB8AC3E}">
        <p14:creationId xmlns:p14="http://schemas.microsoft.com/office/powerpoint/2010/main" val="125525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59A226-831B-4DF0-95FB-E8CA37CCBDCC}"/>
              </a:ext>
            </a:extLst>
          </p:cNvPr>
          <p:cNvSpPr txBox="1"/>
          <p:nvPr/>
        </p:nvSpPr>
        <p:spPr>
          <a:xfrm>
            <a:off x="1952311" y="2090172"/>
            <a:ext cx="8568732" cy="2677656"/>
          </a:xfrm>
          <a:prstGeom prst="rect">
            <a:avLst/>
          </a:prstGeom>
          <a:noFill/>
        </p:spPr>
        <p:txBody>
          <a:bodyPr wrap="square">
            <a:spAutoFit/>
          </a:bodyPr>
          <a:lstStyle/>
          <a:p>
            <a:pPr algn="l"/>
            <a:r>
              <a:rPr lang="en-US" altLang="zh-CN" sz="2800" b="0" i="0" u="none" strike="noStrike" baseline="0" dirty="0">
                <a:latin typeface="WarnockPro-Regular"/>
              </a:rPr>
              <a:t>The class of error detection and correction termed </a:t>
            </a:r>
            <a:r>
              <a:rPr lang="en-US" altLang="zh-CN" sz="2800" b="0" i="1" u="none" strike="noStrike" baseline="0" dirty="0">
                <a:latin typeface="WarnockPro-It"/>
              </a:rPr>
              <a:t>convolutional coding </a:t>
            </a:r>
            <a:r>
              <a:rPr lang="en-US" altLang="zh-CN" sz="2800" b="0" i="0" u="none" strike="noStrike" baseline="0" dirty="0">
                <a:latin typeface="WarnockPro-Regular"/>
              </a:rPr>
              <a:t>adopts a different approach. Essentially, the raw data itself is not sent. Rather, a sequence of check symbols is sent (the </a:t>
            </a:r>
            <a:r>
              <a:rPr lang="en-US" altLang="zh-CN" sz="2800" b="0" i="1" u="none" strike="noStrike" baseline="0" dirty="0">
                <a:latin typeface="WarnockPro-It"/>
              </a:rPr>
              <a:t>codewords</a:t>
            </a:r>
            <a:r>
              <a:rPr lang="en-US" altLang="zh-CN" sz="2800" b="0" i="0" u="none" strike="noStrike" baseline="0" dirty="0">
                <a:latin typeface="WarnockPro-Regular"/>
              </a:rPr>
              <a:t>), from which both error checking information and the original data may be determined.</a:t>
            </a:r>
            <a:endParaRPr lang="zh-CN" altLang="en-US" sz="2800" dirty="0"/>
          </a:p>
        </p:txBody>
      </p:sp>
      <p:sp>
        <p:nvSpPr>
          <p:cNvPr id="5" name="文本框 4">
            <a:extLst>
              <a:ext uri="{FF2B5EF4-FFF2-40B4-BE49-F238E27FC236}">
                <a16:creationId xmlns:a16="http://schemas.microsoft.com/office/drawing/2014/main" id="{A629DC1E-5B88-467C-851A-4E1E3D384CCA}"/>
              </a:ext>
            </a:extLst>
          </p:cNvPr>
          <p:cNvSpPr txBox="1"/>
          <p:nvPr/>
        </p:nvSpPr>
        <p:spPr>
          <a:xfrm>
            <a:off x="3951514" y="734757"/>
            <a:ext cx="6094324" cy="584775"/>
          </a:xfrm>
          <a:prstGeom prst="rect">
            <a:avLst/>
          </a:prstGeom>
          <a:noFill/>
        </p:spPr>
        <p:txBody>
          <a:bodyPr wrap="square">
            <a:spAutoFit/>
          </a:bodyPr>
          <a:lstStyle/>
          <a:p>
            <a:r>
              <a:rPr lang="en-US" altLang="zh-CN" sz="3200" b="1" u="none" strike="noStrike" baseline="0" dirty="0">
                <a:latin typeface="WarnockPro-It"/>
              </a:rPr>
              <a:t>convolutional coding </a:t>
            </a:r>
            <a:endParaRPr lang="zh-CN" altLang="en-US" sz="3200" b="1" dirty="0"/>
          </a:p>
        </p:txBody>
      </p:sp>
    </p:spTree>
    <p:extLst>
      <p:ext uri="{BB962C8B-B14F-4D97-AF65-F5344CB8AC3E}">
        <p14:creationId xmlns:p14="http://schemas.microsoft.com/office/powerpoint/2010/main" val="49386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FA859CC-735F-4007-80DE-96A8D5E7420C}"/>
              </a:ext>
            </a:extLst>
          </p:cNvPr>
          <p:cNvPicPr>
            <a:picLocks noChangeAspect="1"/>
          </p:cNvPicPr>
          <p:nvPr/>
        </p:nvPicPr>
        <p:blipFill>
          <a:blip r:embed="rId2"/>
          <a:stretch>
            <a:fillRect/>
          </a:stretch>
        </p:blipFill>
        <p:spPr>
          <a:xfrm>
            <a:off x="2402547" y="0"/>
            <a:ext cx="7574240" cy="6858000"/>
          </a:xfrm>
          <a:prstGeom prst="rect">
            <a:avLst/>
          </a:prstGeom>
        </p:spPr>
      </p:pic>
    </p:spTree>
    <p:extLst>
      <p:ext uri="{BB962C8B-B14F-4D97-AF65-F5344CB8AC3E}">
        <p14:creationId xmlns:p14="http://schemas.microsoft.com/office/powerpoint/2010/main" val="89213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F123266-ECBC-4BF1-9146-DD4296DEDBC5}"/>
              </a:ext>
            </a:extLst>
          </p:cNvPr>
          <p:cNvPicPr>
            <a:picLocks noChangeAspect="1"/>
          </p:cNvPicPr>
          <p:nvPr/>
        </p:nvPicPr>
        <p:blipFill>
          <a:blip r:embed="rId2"/>
          <a:stretch>
            <a:fillRect/>
          </a:stretch>
        </p:blipFill>
        <p:spPr>
          <a:xfrm>
            <a:off x="2038394" y="722376"/>
            <a:ext cx="8115211" cy="5413247"/>
          </a:xfrm>
          <a:prstGeom prst="rect">
            <a:avLst/>
          </a:prstGeom>
        </p:spPr>
      </p:pic>
    </p:spTree>
    <p:extLst>
      <p:ext uri="{BB962C8B-B14F-4D97-AF65-F5344CB8AC3E}">
        <p14:creationId xmlns:p14="http://schemas.microsoft.com/office/powerpoint/2010/main" val="270622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1C17C4-AA61-47E7-BB03-A945898E0E90}"/>
              </a:ext>
            </a:extLst>
          </p:cNvPr>
          <p:cNvPicPr>
            <a:picLocks noChangeAspect="1"/>
          </p:cNvPicPr>
          <p:nvPr/>
        </p:nvPicPr>
        <p:blipFill>
          <a:blip r:embed="rId2"/>
          <a:stretch>
            <a:fillRect/>
          </a:stretch>
        </p:blipFill>
        <p:spPr>
          <a:xfrm>
            <a:off x="1976954" y="783698"/>
            <a:ext cx="8238091" cy="5290603"/>
          </a:xfrm>
          <a:prstGeom prst="rect">
            <a:avLst/>
          </a:prstGeom>
        </p:spPr>
      </p:pic>
    </p:spTree>
    <p:extLst>
      <p:ext uri="{BB962C8B-B14F-4D97-AF65-F5344CB8AC3E}">
        <p14:creationId xmlns:p14="http://schemas.microsoft.com/office/powerpoint/2010/main" val="230009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248802-942B-4A2B-BAFD-51E8ECBC6F66}"/>
              </a:ext>
            </a:extLst>
          </p:cNvPr>
          <p:cNvPicPr>
            <a:picLocks noChangeAspect="1"/>
          </p:cNvPicPr>
          <p:nvPr/>
        </p:nvPicPr>
        <p:blipFill>
          <a:blip r:embed="rId2"/>
          <a:stretch>
            <a:fillRect/>
          </a:stretch>
        </p:blipFill>
        <p:spPr>
          <a:xfrm>
            <a:off x="1562288" y="260960"/>
            <a:ext cx="9067423" cy="6336080"/>
          </a:xfrm>
          <a:prstGeom prst="rect">
            <a:avLst/>
          </a:prstGeom>
        </p:spPr>
      </p:pic>
    </p:spTree>
    <p:extLst>
      <p:ext uri="{BB962C8B-B14F-4D97-AF65-F5344CB8AC3E}">
        <p14:creationId xmlns:p14="http://schemas.microsoft.com/office/powerpoint/2010/main" val="269476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45B1A7-55B0-4D2F-885D-27C43E272C4B}"/>
              </a:ext>
            </a:extLst>
          </p:cNvPr>
          <p:cNvPicPr>
            <a:picLocks noChangeAspect="1"/>
          </p:cNvPicPr>
          <p:nvPr/>
        </p:nvPicPr>
        <p:blipFill>
          <a:blip r:embed="rId2"/>
          <a:stretch>
            <a:fillRect/>
          </a:stretch>
        </p:blipFill>
        <p:spPr>
          <a:xfrm>
            <a:off x="-1" y="0"/>
            <a:ext cx="6185033" cy="3627455"/>
          </a:xfrm>
          <a:prstGeom prst="rect">
            <a:avLst/>
          </a:prstGeom>
        </p:spPr>
      </p:pic>
      <p:pic>
        <p:nvPicPr>
          <p:cNvPr id="5" name="图片 4">
            <a:extLst>
              <a:ext uri="{FF2B5EF4-FFF2-40B4-BE49-F238E27FC236}">
                <a16:creationId xmlns:a16="http://schemas.microsoft.com/office/drawing/2014/main" id="{74140F9F-BDCF-4FA1-9A8C-05528D46C1F4}"/>
              </a:ext>
            </a:extLst>
          </p:cNvPr>
          <p:cNvPicPr>
            <a:picLocks noChangeAspect="1"/>
          </p:cNvPicPr>
          <p:nvPr/>
        </p:nvPicPr>
        <p:blipFill>
          <a:blip r:embed="rId3"/>
          <a:stretch>
            <a:fillRect/>
          </a:stretch>
        </p:blipFill>
        <p:spPr>
          <a:xfrm>
            <a:off x="5456255" y="2987510"/>
            <a:ext cx="6735745" cy="3870490"/>
          </a:xfrm>
          <a:prstGeom prst="rect">
            <a:avLst/>
          </a:prstGeom>
        </p:spPr>
      </p:pic>
      <p:pic>
        <p:nvPicPr>
          <p:cNvPr id="7" name="图片 6">
            <a:extLst>
              <a:ext uri="{FF2B5EF4-FFF2-40B4-BE49-F238E27FC236}">
                <a16:creationId xmlns:a16="http://schemas.microsoft.com/office/drawing/2014/main" id="{1E3781A1-B893-4608-AFC3-A59A37FF89E7}"/>
              </a:ext>
            </a:extLst>
          </p:cNvPr>
          <p:cNvPicPr>
            <a:picLocks noChangeAspect="1"/>
          </p:cNvPicPr>
          <p:nvPr/>
        </p:nvPicPr>
        <p:blipFill>
          <a:blip r:embed="rId4"/>
          <a:stretch>
            <a:fillRect/>
          </a:stretch>
        </p:blipFill>
        <p:spPr>
          <a:xfrm>
            <a:off x="3946445" y="2482506"/>
            <a:ext cx="8245555" cy="1486029"/>
          </a:xfrm>
          <a:prstGeom prst="rect">
            <a:avLst/>
          </a:prstGeom>
        </p:spPr>
      </p:pic>
    </p:spTree>
    <p:extLst>
      <p:ext uri="{BB962C8B-B14F-4D97-AF65-F5344CB8AC3E}">
        <p14:creationId xmlns:p14="http://schemas.microsoft.com/office/powerpoint/2010/main" val="1115744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B41DFE-2033-4F93-8946-06E814DB57BA}"/>
              </a:ext>
            </a:extLst>
          </p:cNvPr>
          <p:cNvPicPr>
            <a:picLocks noChangeAspect="1"/>
          </p:cNvPicPr>
          <p:nvPr/>
        </p:nvPicPr>
        <p:blipFill>
          <a:blip r:embed="rId2"/>
          <a:stretch>
            <a:fillRect/>
          </a:stretch>
        </p:blipFill>
        <p:spPr>
          <a:xfrm>
            <a:off x="1019480" y="260159"/>
            <a:ext cx="10339068" cy="6337681"/>
          </a:xfrm>
          <a:prstGeom prst="rect">
            <a:avLst/>
          </a:prstGeom>
        </p:spPr>
      </p:pic>
    </p:spTree>
    <p:extLst>
      <p:ext uri="{BB962C8B-B14F-4D97-AF65-F5344CB8AC3E}">
        <p14:creationId xmlns:p14="http://schemas.microsoft.com/office/powerpoint/2010/main" val="70039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355067-491E-4CC6-BDFD-0AEA33DB0ADA}"/>
              </a:ext>
            </a:extLst>
          </p:cNvPr>
          <p:cNvPicPr>
            <a:picLocks noChangeAspect="1"/>
          </p:cNvPicPr>
          <p:nvPr/>
        </p:nvPicPr>
        <p:blipFill>
          <a:blip r:embed="rId2"/>
          <a:stretch>
            <a:fillRect/>
          </a:stretch>
        </p:blipFill>
        <p:spPr>
          <a:xfrm>
            <a:off x="556423" y="0"/>
            <a:ext cx="11357284" cy="6858000"/>
          </a:xfrm>
          <a:prstGeom prst="rect">
            <a:avLst/>
          </a:prstGeom>
        </p:spPr>
      </p:pic>
    </p:spTree>
    <p:extLst>
      <p:ext uri="{BB962C8B-B14F-4D97-AF65-F5344CB8AC3E}">
        <p14:creationId xmlns:p14="http://schemas.microsoft.com/office/powerpoint/2010/main" val="275650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13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73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0DAF84-AE13-4265-9F46-66DE3C81DF54}"/>
              </a:ext>
            </a:extLst>
          </p:cNvPr>
          <p:cNvPicPr>
            <a:picLocks noChangeAspect="1"/>
          </p:cNvPicPr>
          <p:nvPr/>
        </p:nvPicPr>
        <p:blipFill>
          <a:blip r:embed="rId2"/>
          <a:stretch>
            <a:fillRect/>
          </a:stretch>
        </p:blipFill>
        <p:spPr>
          <a:xfrm>
            <a:off x="3620838" y="1220212"/>
            <a:ext cx="4950324" cy="1412456"/>
          </a:xfrm>
          <a:prstGeom prst="rect">
            <a:avLst/>
          </a:prstGeom>
        </p:spPr>
      </p:pic>
      <p:pic>
        <p:nvPicPr>
          <p:cNvPr id="5" name="图片 4">
            <a:extLst>
              <a:ext uri="{FF2B5EF4-FFF2-40B4-BE49-F238E27FC236}">
                <a16:creationId xmlns:a16="http://schemas.microsoft.com/office/drawing/2014/main" id="{F2128DBB-69AA-43D2-891F-F2B6E3EC212C}"/>
              </a:ext>
            </a:extLst>
          </p:cNvPr>
          <p:cNvPicPr>
            <a:picLocks noChangeAspect="1"/>
          </p:cNvPicPr>
          <p:nvPr/>
        </p:nvPicPr>
        <p:blipFill>
          <a:blip r:embed="rId3"/>
          <a:stretch>
            <a:fillRect/>
          </a:stretch>
        </p:blipFill>
        <p:spPr>
          <a:xfrm>
            <a:off x="2068481" y="3190993"/>
            <a:ext cx="8055038" cy="2606266"/>
          </a:xfrm>
          <a:prstGeom prst="rect">
            <a:avLst/>
          </a:prstGeom>
        </p:spPr>
      </p:pic>
    </p:spTree>
    <p:extLst>
      <p:ext uri="{BB962C8B-B14F-4D97-AF65-F5344CB8AC3E}">
        <p14:creationId xmlns:p14="http://schemas.microsoft.com/office/powerpoint/2010/main" val="190438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0DAC4AA-4740-4C0A-8748-7B68D662FE69}"/>
              </a:ext>
            </a:extLst>
          </p:cNvPr>
          <p:cNvPicPr>
            <a:picLocks noChangeAspect="1"/>
          </p:cNvPicPr>
          <p:nvPr/>
        </p:nvPicPr>
        <p:blipFill>
          <a:blip r:embed="rId2"/>
          <a:stretch>
            <a:fillRect/>
          </a:stretch>
        </p:blipFill>
        <p:spPr>
          <a:xfrm>
            <a:off x="2373307" y="2636154"/>
            <a:ext cx="7445385" cy="4221846"/>
          </a:xfrm>
          <a:prstGeom prst="rect">
            <a:avLst/>
          </a:prstGeom>
        </p:spPr>
      </p:pic>
      <p:pic>
        <p:nvPicPr>
          <p:cNvPr id="3" name="图片 2">
            <a:extLst>
              <a:ext uri="{FF2B5EF4-FFF2-40B4-BE49-F238E27FC236}">
                <a16:creationId xmlns:a16="http://schemas.microsoft.com/office/drawing/2014/main" id="{52C2DBBD-F965-43F6-BF5F-1BF7E49EC280}"/>
              </a:ext>
            </a:extLst>
          </p:cNvPr>
          <p:cNvPicPr>
            <a:picLocks noChangeAspect="1"/>
          </p:cNvPicPr>
          <p:nvPr/>
        </p:nvPicPr>
        <p:blipFill>
          <a:blip r:embed="rId3"/>
          <a:stretch>
            <a:fillRect/>
          </a:stretch>
        </p:blipFill>
        <p:spPr>
          <a:xfrm>
            <a:off x="2075691" y="0"/>
            <a:ext cx="8522935" cy="3853371"/>
          </a:xfrm>
          <a:prstGeom prst="rect">
            <a:avLst/>
          </a:prstGeom>
        </p:spPr>
      </p:pic>
    </p:spTree>
    <p:extLst>
      <p:ext uri="{BB962C8B-B14F-4D97-AF65-F5344CB8AC3E}">
        <p14:creationId xmlns:p14="http://schemas.microsoft.com/office/powerpoint/2010/main" val="342082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F4303D-D34F-43A7-BF8D-C6F39C2F52D4}"/>
              </a:ext>
            </a:extLst>
          </p:cNvPr>
          <p:cNvPicPr>
            <a:picLocks noChangeAspect="1"/>
          </p:cNvPicPr>
          <p:nvPr/>
        </p:nvPicPr>
        <p:blipFill>
          <a:blip r:embed="rId2"/>
          <a:stretch>
            <a:fillRect/>
          </a:stretch>
        </p:blipFill>
        <p:spPr>
          <a:xfrm>
            <a:off x="2206685" y="195099"/>
            <a:ext cx="7778630" cy="6467802"/>
          </a:xfrm>
          <a:prstGeom prst="rect">
            <a:avLst/>
          </a:prstGeom>
        </p:spPr>
      </p:pic>
    </p:spTree>
    <p:extLst>
      <p:ext uri="{BB962C8B-B14F-4D97-AF65-F5344CB8AC3E}">
        <p14:creationId xmlns:p14="http://schemas.microsoft.com/office/powerpoint/2010/main" val="62224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88759F-B603-460B-AEEF-8CEB1FE5622A}"/>
              </a:ext>
            </a:extLst>
          </p:cNvPr>
          <p:cNvPicPr>
            <a:picLocks noChangeAspect="1"/>
          </p:cNvPicPr>
          <p:nvPr/>
        </p:nvPicPr>
        <p:blipFill>
          <a:blip r:embed="rId2"/>
          <a:stretch>
            <a:fillRect/>
          </a:stretch>
        </p:blipFill>
        <p:spPr>
          <a:xfrm>
            <a:off x="703863" y="250233"/>
            <a:ext cx="7950638" cy="2985336"/>
          </a:xfrm>
          <a:prstGeom prst="rect">
            <a:avLst/>
          </a:prstGeom>
        </p:spPr>
      </p:pic>
      <p:pic>
        <p:nvPicPr>
          <p:cNvPr id="5" name="图片 4">
            <a:extLst>
              <a:ext uri="{FF2B5EF4-FFF2-40B4-BE49-F238E27FC236}">
                <a16:creationId xmlns:a16="http://schemas.microsoft.com/office/drawing/2014/main" id="{BC1B474D-BC37-4CFE-857E-C6002FECBEB3}"/>
              </a:ext>
            </a:extLst>
          </p:cNvPr>
          <p:cNvPicPr>
            <a:picLocks noChangeAspect="1"/>
          </p:cNvPicPr>
          <p:nvPr/>
        </p:nvPicPr>
        <p:blipFill>
          <a:blip r:embed="rId3"/>
          <a:stretch>
            <a:fillRect/>
          </a:stretch>
        </p:blipFill>
        <p:spPr>
          <a:xfrm>
            <a:off x="6958585" y="3429000"/>
            <a:ext cx="4114698" cy="3226503"/>
          </a:xfrm>
          <a:prstGeom prst="rect">
            <a:avLst/>
          </a:prstGeom>
        </p:spPr>
      </p:pic>
    </p:spTree>
    <p:extLst>
      <p:ext uri="{BB962C8B-B14F-4D97-AF65-F5344CB8AC3E}">
        <p14:creationId xmlns:p14="http://schemas.microsoft.com/office/powerpoint/2010/main" val="319631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49ECA7-55BF-405D-8502-4E1ADD80DA54}"/>
              </a:ext>
            </a:extLst>
          </p:cNvPr>
          <p:cNvPicPr>
            <a:picLocks noChangeAspect="1"/>
          </p:cNvPicPr>
          <p:nvPr/>
        </p:nvPicPr>
        <p:blipFill>
          <a:blip r:embed="rId2"/>
          <a:stretch>
            <a:fillRect/>
          </a:stretch>
        </p:blipFill>
        <p:spPr>
          <a:xfrm>
            <a:off x="784436" y="794532"/>
            <a:ext cx="10623128" cy="2471182"/>
          </a:xfrm>
          <a:prstGeom prst="rect">
            <a:avLst/>
          </a:prstGeom>
        </p:spPr>
      </p:pic>
      <p:pic>
        <p:nvPicPr>
          <p:cNvPr id="5" name="图片 4">
            <a:extLst>
              <a:ext uri="{FF2B5EF4-FFF2-40B4-BE49-F238E27FC236}">
                <a16:creationId xmlns:a16="http://schemas.microsoft.com/office/drawing/2014/main" id="{0BF51A03-CE7C-4E25-8D05-5F7849A22DF9}"/>
              </a:ext>
            </a:extLst>
          </p:cNvPr>
          <p:cNvPicPr>
            <a:picLocks noChangeAspect="1"/>
          </p:cNvPicPr>
          <p:nvPr/>
        </p:nvPicPr>
        <p:blipFill>
          <a:blip r:embed="rId3"/>
          <a:stretch>
            <a:fillRect/>
          </a:stretch>
        </p:blipFill>
        <p:spPr>
          <a:xfrm>
            <a:off x="3555231" y="3911723"/>
            <a:ext cx="4890983" cy="640181"/>
          </a:xfrm>
          <a:prstGeom prst="rect">
            <a:avLst/>
          </a:prstGeom>
        </p:spPr>
      </p:pic>
      <p:pic>
        <p:nvPicPr>
          <p:cNvPr id="7" name="图片 6">
            <a:extLst>
              <a:ext uri="{FF2B5EF4-FFF2-40B4-BE49-F238E27FC236}">
                <a16:creationId xmlns:a16="http://schemas.microsoft.com/office/drawing/2014/main" id="{44DED6D6-8619-4CD7-9A66-ED92DF364349}"/>
              </a:ext>
            </a:extLst>
          </p:cNvPr>
          <p:cNvPicPr>
            <a:picLocks noChangeAspect="1"/>
          </p:cNvPicPr>
          <p:nvPr/>
        </p:nvPicPr>
        <p:blipFill>
          <a:blip r:embed="rId4"/>
          <a:stretch>
            <a:fillRect/>
          </a:stretch>
        </p:blipFill>
        <p:spPr>
          <a:xfrm>
            <a:off x="2469661" y="4778796"/>
            <a:ext cx="2171140" cy="815502"/>
          </a:xfrm>
          <a:prstGeom prst="rect">
            <a:avLst/>
          </a:prstGeom>
        </p:spPr>
      </p:pic>
      <p:sp>
        <p:nvSpPr>
          <p:cNvPr id="8" name="文本框 7">
            <a:extLst>
              <a:ext uri="{FF2B5EF4-FFF2-40B4-BE49-F238E27FC236}">
                <a16:creationId xmlns:a16="http://schemas.microsoft.com/office/drawing/2014/main" id="{F7902F1B-1330-4CA3-BCB5-72C1B455A8FA}"/>
              </a:ext>
            </a:extLst>
          </p:cNvPr>
          <p:cNvSpPr txBox="1"/>
          <p:nvPr/>
        </p:nvSpPr>
        <p:spPr>
          <a:xfrm>
            <a:off x="2469661" y="5832635"/>
            <a:ext cx="2404826" cy="461665"/>
          </a:xfrm>
          <a:prstGeom prst="rect">
            <a:avLst/>
          </a:prstGeom>
          <a:noFill/>
        </p:spPr>
        <p:txBody>
          <a:bodyPr wrap="none" rtlCol="0">
            <a:spAutoFit/>
          </a:bodyPr>
          <a:lstStyle/>
          <a:p>
            <a:r>
              <a:rPr lang="en-US" altLang="zh-CN" sz="2400" dirty="0"/>
              <a:t>Detect d errors</a:t>
            </a:r>
            <a:endParaRPr lang="zh-CN" altLang="en-US" sz="2400" dirty="0"/>
          </a:p>
        </p:txBody>
      </p:sp>
      <p:pic>
        <p:nvPicPr>
          <p:cNvPr id="12" name="图片 11">
            <a:extLst>
              <a:ext uri="{FF2B5EF4-FFF2-40B4-BE49-F238E27FC236}">
                <a16:creationId xmlns:a16="http://schemas.microsoft.com/office/drawing/2014/main" id="{EB9CC419-777D-4873-A7DB-123EB3DF879C}"/>
              </a:ext>
            </a:extLst>
          </p:cNvPr>
          <p:cNvPicPr>
            <a:picLocks noChangeAspect="1"/>
          </p:cNvPicPr>
          <p:nvPr/>
        </p:nvPicPr>
        <p:blipFill>
          <a:blip r:embed="rId5"/>
          <a:stretch>
            <a:fillRect/>
          </a:stretch>
        </p:blipFill>
        <p:spPr>
          <a:xfrm>
            <a:off x="7052534" y="4826034"/>
            <a:ext cx="2433110" cy="768351"/>
          </a:xfrm>
          <a:prstGeom prst="rect">
            <a:avLst/>
          </a:prstGeom>
        </p:spPr>
      </p:pic>
      <p:sp>
        <p:nvSpPr>
          <p:cNvPr id="9" name="文本框 8">
            <a:extLst>
              <a:ext uri="{FF2B5EF4-FFF2-40B4-BE49-F238E27FC236}">
                <a16:creationId xmlns:a16="http://schemas.microsoft.com/office/drawing/2014/main" id="{42810C50-4352-4542-A49F-F65428A483A4}"/>
              </a:ext>
            </a:extLst>
          </p:cNvPr>
          <p:cNvSpPr txBox="1"/>
          <p:nvPr/>
        </p:nvSpPr>
        <p:spPr>
          <a:xfrm>
            <a:off x="7081854" y="5881391"/>
            <a:ext cx="2457724" cy="461665"/>
          </a:xfrm>
          <a:prstGeom prst="rect">
            <a:avLst/>
          </a:prstGeom>
          <a:noFill/>
        </p:spPr>
        <p:txBody>
          <a:bodyPr wrap="none" rtlCol="0">
            <a:spAutoFit/>
          </a:bodyPr>
          <a:lstStyle/>
          <a:p>
            <a:r>
              <a:rPr lang="en-US" altLang="zh-CN" sz="2400" dirty="0"/>
              <a:t>correct d errors</a:t>
            </a:r>
            <a:endParaRPr lang="zh-CN" altLang="en-US" sz="2400" dirty="0"/>
          </a:p>
        </p:txBody>
      </p:sp>
    </p:spTree>
    <p:extLst>
      <p:ext uri="{BB962C8B-B14F-4D97-AF65-F5344CB8AC3E}">
        <p14:creationId xmlns:p14="http://schemas.microsoft.com/office/powerpoint/2010/main" val="45670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6C60392-F517-4CAE-8C64-90ECD4C595A2}"/>
              </a:ext>
            </a:extLst>
          </p:cNvPr>
          <p:cNvPicPr>
            <a:picLocks noChangeAspect="1"/>
          </p:cNvPicPr>
          <p:nvPr/>
        </p:nvPicPr>
        <p:blipFill>
          <a:blip r:embed="rId2"/>
          <a:stretch>
            <a:fillRect/>
          </a:stretch>
        </p:blipFill>
        <p:spPr>
          <a:xfrm>
            <a:off x="1441200" y="0"/>
            <a:ext cx="9309599" cy="1909954"/>
          </a:xfrm>
          <a:prstGeom prst="rect">
            <a:avLst/>
          </a:prstGeom>
        </p:spPr>
      </p:pic>
      <p:pic>
        <p:nvPicPr>
          <p:cNvPr id="5" name="图片 4">
            <a:extLst>
              <a:ext uri="{FF2B5EF4-FFF2-40B4-BE49-F238E27FC236}">
                <a16:creationId xmlns:a16="http://schemas.microsoft.com/office/drawing/2014/main" id="{F0D066C4-DEEA-4BC3-AE13-B4CDAD2916A7}"/>
              </a:ext>
            </a:extLst>
          </p:cNvPr>
          <p:cNvPicPr>
            <a:picLocks noChangeAspect="1"/>
          </p:cNvPicPr>
          <p:nvPr/>
        </p:nvPicPr>
        <p:blipFill>
          <a:blip r:embed="rId3"/>
          <a:stretch>
            <a:fillRect/>
          </a:stretch>
        </p:blipFill>
        <p:spPr>
          <a:xfrm>
            <a:off x="2065247" y="2873243"/>
            <a:ext cx="2668923" cy="1757845"/>
          </a:xfrm>
          <a:prstGeom prst="rect">
            <a:avLst/>
          </a:prstGeom>
        </p:spPr>
      </p:pic>
      <p:pic>
        <p:nvPicPr>
          <p:cNvPr id="7" name="图片 6">
            <a:extLst>
              <a:ext uri="{FF2B5EF4-FFF2-40B4-BE49-F238E27FC236}">
                <a16:creationId xmlns:a16="http://schemas.microsoft.com/office/drawing/2014/main" id="{C69DCE5C-049A-4A15-92BE-509359C9832A}"/>
              </a:ext>
            </a:extLst>
          </p:cNvPr>
          <p:cNvPicPr>
            <a:picLocks noChangeAspect="1"/>
          </p:cNvPicPr>
          <p:nvPr/>
        </p:nvPicPr>
        <p:blipFill>
          <a:blip r:embed="rId4"/>
          <a:stretch>
            <a:fillRect/>
          </a:stretch>
        </p:blipFill>
        <p:spPr>
          <a:xfrm>
            <a:off x="0" y="5414077"/>
            <a:ext cx="6799419" cy="727143"/>
          </a:xfrm>
          <a:prstGeom prst="rect">
            <a:avLst/>
          </a:prstGeom>
        </p:spPr>
      </p:pic>
      <p:sp>
        <p:nvSpPr>
          <p:cNvPr id="9" name="文本框 8">
            <a:extLst>
              <a:ext uri="{FF2B5EF4-FFF2-40B4-BE49-F238E27FC236}">
                <a16:creationId xmlns:a16="http://schemas.microsoft.com/office/drawing/2014/main" id="{AD1D2AF4-BC0C-4179-9BBD-82FADF8925D2}"/>
              </a:ext>
            </a:extLst>
          </p:cNvPr>
          <p:cNvSpPr txBox="1"/>
          <p:nvPr/>
        </p:nvSpPr>
        <p:spPr>
          <a:xfrm>
            <a:off x="7086601" y="2138521"/>
            <a:ext cx="4834094" cy="3046988"/>
          </a:xfrm>
          <a:prstGeom prst="rect">
            <a:avLst/>
          </a:prstGeom>
          <a:noFill/>
        </p:spPr>
        <p:txBody>
          <a:bodyPr wrap="square">
            <a:spAutoFit/>
          </a:bodyPr>
          <a:lstStyle/>
          <a:p>
            <a:pPr algn="l"/>
            <a:r>
              <a:rPr lang="en-US" altLang="zh-CN" sz="2400" b="0" i="0" u="none" strike="noStrike" baseline="0" dirty="0">
                <a:latin typeface="WarnockPro-Regular"/>
              </a:rPr>
              <a:t>In order to detect and correct single-bit errors, the number of invalid codewords, which we derived as </a:t>
            </a:r>
            <a:r>
              <a:rPr lang="en-US" altLang="zh-CN" sz="2400" b="0" i="1" u="none" strike="noStrike" baseline="0" dirty="0">
                <a:latin typeface="WarnockPro-It"/>
              </a:rPr>
              <a:t>N</a:t>
            </a:r>
            <a:r>
              <a:rPr lang="en-US" altLang="zh-CN" sz="1000" b="0" i="0" u="none" strike="noStrike" baseline="0" dirty="0">
                <a:latin typeface="WarnockPro-Regular"/>
              </a:rPr>
              <a:t>i </a:t>
            </a:r>
            <a:r>
              <a:rPr lang="en-US" altLang="zh-CN" sz="2400" b="0" i="0" u="none" strike="noStrike" baseline="0" dirty="0">
                <a:latin typeface="STIXMath-Regular"/>
              </a:rPr>
              <a:t>= </a:t>
            </a:r>
            <a:r>
              <a:rPr lang="en-US" altLang="zh-CN" sz="2400" b="0" i="0" u="none" strike="noStrike" baseline="0" dirty="0">
                <a:latin typeface="WarnockPro-Regular"/>
              </a:rPr>
              <a:t>2</a:t>
            </a:r>
            <a:r>
              <a:rPr lang="en-US" altLang="zh-CN" sz="1000" b="0" i="1" u="none" strike="noStrike" baseline="0" dirty="0">
                <a:latin typeface="WarnockPro-It"/>
              </a:rPr>
              <a:t>M</a:t>
            </a:r>
            <a:r>
              <a:rPr lang="en-US" altLang="zh-CN" sz="2400" b="0" i="0" u="none" strike="noStrike" baseline="0" dirty="0">
                <a:latin typeface="STIXMath-Regular"/>
              </a:rPr>
              <a:t>(</a:t>
            </a:r>
            <a:r>
              <a:rPr lang="en-US" altLang="zh-CN" sz="2400" b="0" i="0" u="none" strike="noStrike" baseline="0" dirty="0">
                <a:latin typeface="WarnockPro-Regular"/>
              </a:rPr>
              <a:t>2</a:t>
            </a:r>
            <a:r>
              <a:rPr lang="en-US" altLang="zh-CN" sz="1000" b="0" i="1" u="none" strike="noStrike" baseline="0" dirty="0">
                <a:latin typeface="WarnockPro-It"/>
              </a:rPr>
              <a:t>C </a:t>
            </a:r>
            <a:r>
              <a:rPr lang="en-US" altLang="zh-CN" sz="2400" b="0" i="0" u="none" strike="noStrike" baseline="0" dirty="0">
                <a:latin typeface="STIXMath-Regular"/>
              </a:rPr>
              <a:t>− </a:t>
            </a:r>
            <a:r>
              <a:rPr lang="en-US" altLang="zh-CN" sz="2400" b="0" i="0" u="none" strike="noStrike" baseline="0" dirty="0">
                <a:latin typeface="WarnockPro-Regular"/>
              </a:rPr>
              <a:t>1</a:t>
            </a:r>
            <a:r>
              <a:rPr lang="en-US" altLang="zh-CN" sz="2400" b="0" i="0" u="none" strike="noStrike" baseline="0" dirty="0">
                <a:latin typeface="STIXMath-Regular"/>
              </a:rPr>
              <a:t>)</a:t>
            </a:r>
            <a:r>
              <a:rPr lang="en-US" altLang="zh-CN" sz="2400" b="0" i="0" u="none" strike="noStrike" baseline="0" dirty="0">
                <a:latin typeface="WarnockPro-Regular"/>
              </a:rPr>
              <a:t>, must be greater than (or at the very least, equal to) the number of single-bit errors. The latter was derived to be </a:t>
            </a:r>
            <a:r>
              <a:rPr lang="en-US" altLang="zh-CN" sz="2400" b="0" i="1" u="none" strike="noStrike" baseline="0" dirty="0">
                <a:latin typeface="WarnockPro-It"/>
              </a:rPr>
              <a:t>N</a:t>
            </a:r>
            <a:r>
              <a:rPr lang="en-US" altLang="zh-CN" sz="1000" b="0" i="0" u="none" strike="noStrike" baseline="0" dirty="0">
                <a:latin typeface="WarnockPro-Regular"/>
              </a:rPr>
              <a:t>o </a:t>
            </a:r>
            <a:r>
              <a:rPr lang="en-US" altLang="zh-CN" sz="2400" b="0" i="0" u="none" strike="noStrike" baseline="0" dirty="0">
                <a:latin typeface="STIXMath-Regular"/>
              </a:rPr>
              <a:t>= </a:t>
            </a:r>
            <a:r>
              <a:rPr lang="en-US" altLang="zh-CN" sz="2400" b="0" i="1" u="none" strike="noStrike" baseline="0" dirty="0">
                <a:latin typeface="WarnockPro-It"/>
              </a:rPr>
              <a:t>N </a:t>
            </a:r>
            <a:r>
              <a:rPr lang="en-US" altLang="zh-CN" sz="2400" b="0" i="0" u="none" strike="noStrike" baseline="0" dirty="0">
                <a:latin typeface="STIXMathScript-Regular"/>
              </a:rPr>
              <a:t>⋅ </a:t>
            </a:r>
            <a:r>
              <a:rPr lang="en-US" altLang="zh-CN" sz="2400" b="0" i="0" u="none" strike="noStrike" baseline="0" dirty="0">
                <a:latin typeface="WarnockPro-Regular"/>
              </a:rPr>
              <a:t>2</a:t>
            </a:r>
            <a:r>
              <a:rPr lang="en-US" altLang="zh-CN" sz="1000" b="0" i="1" u="none" strike="noStrike" baseline="0" dirty="0">
                <a:latin typeface="WarnockPro-It"/>
              </a:rPr>
              <a:t>M</a:t>
            </a:r>
            <a:r>
              <a:rPr lang="en-US" altLang="zh-CN" sz="2400" b="0" i="0" u="none" strike="noStrike" baseline="0" dirty="0">
                <a:latin typeface="WarnockPro-Regular"/>
              </a:rPr>
              <a:t>.</a:t>
            </a:r>
          </a:p>
          <a:p>
            <a:pPr algn="l"/>
            <a:r>
              <a:rPr lang="en-US" altLang="zh-CN" sz="2400" b="0" i="0" u="none" strike="noStrike" baseline="0" dirty="0">
                <a:latin typeface="WarnockPro-Regular"/>
              </a:rPr>
              <a:t>Thus the condition is</a:t>
            </a:r>
            <a:endParaRPr lang="zh-CN" altLang="en-US" sz="2400" dirty="0"/>
          </a:p>
        </p:txBody>
      </p:sp>
      <p:pic>
        <p:nvPicPr>
          <p:cNvPr id="11" name="图片 10">
            <a:extLst>
              <a:ext uri="{FF2B5EF4-FFF2-40B4-BE49-F238E27FC236}">
                <a16:creationId xmlns:a16="http://schemas.microsoft.com/office/drawing/2014/main" id="{CA2F072F-53DC-4AD4-BD3E-AA94B3A36BCC}"/>
              </a:ext>
            </a:extLst>
          </p:cNvPr>
          <p:cNvPicPr>
            <a:picLocks noChangeAspect="1"/>
          </p:cNvPicPr>
          <p:nvPr/>
        </p:nvPicPr>
        <p:blipFill>
          <a:blip r:embed="rId5"/>
          <a:stretch>
            <a:fillRect/>
          </a:stretch>
        </p:blipFill>
        <p:spPr>
          <a:xfrm>
            <a:off x="8349275" y="5234799"/>
            <a:ext cx="2507197" cy="1623201"/>
          </a:xfrm>
          <a:prstGeom prst="rect">
            <a:avLst/>
          </a:prstGeom>
        </p:spPr>
      </p:pic>
    </p:spTree>
    <p:extLst>
      <p:ext uri="{BB962C8B-B14F-4D97-AF65-F5344CB8AC3E}">
        <p14:creationId xmlns:p14="http://schemas.microsoft.com/office/powerpoint/2010/main" val="76665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9093CBE-F49B-40F7-B9D9-770B30B802CD}"/>
              </a:ext>
            </a:extLst>
          </p:cNvPr>
          <p:cNvPicPr>
            <a:picLocks noChangeAspect="1"/>
          </p:cNvPicPr>
          <p:nvPr/>
        </p:nvPicPr>
        <p:blipFill>
          <a:blip r:embed="rId2"/>
          <a:stretch>
            <a:fillRect/>
          </a:stretch>
        </p:blipFill>
        <p:spPr>
          <a:xfrm>
            <a:off x="3447881" y="194279"/>
            <a:ext cx="5011869" cy="6469441"/>
          </a:xfrm>
          <a:prstGeom prst="rect">
            <a:avLst/>
          </a:prstGeom>
        </p:spPr>
      </p:pic>
    </p:spTree>
    <p:extLst>
      <p:ext uri="{BB962C8B-B14F-4D97-AF65-F5344CB8AC3E}">
        <p14:creationId xmlns:p14="http://schemas.microsoft.com/office/powerpoint/2010/main" val="301485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680</TotalTime>
  <Words>309</Words>
  <Application>Microsoft Office PowerPoint</Application>
  <PresentationFormat>宽屏</PresentationFormat>
  <Paragraphs>13</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STIXMath-Regular</vt:lpstr>
      <vt:lpstr>STIXMathScript-Regular</vt:lpstr>
      <vt:lpstr>WarnockPro-It</vt:lpstr>
      <vt:lpstr>WarnockPro-Regular</vt:lpstr>
      <vt:lpstr>Arial</vt:lpstr>
      <vt:lpstr>Century Gothic</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 济舟</dc:creator>
  <cp:lastModifiedBy>蔡 济舟</cp:lastModifiedBy>
  <cp:revision>19</cp:revision>
  <dcterms:created xsi:type="dcterms:W3CDTF">2023-08-27T02:26:14Z</dcterms:created>
  <dcterms:modified xsi:type="dcterms:W3CDTF">2023-08-27T13:47:25Z</dcterms:modified>
</cp:coreProperties>
</file>