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1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7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0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7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7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0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1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D16F25-B9E4-4F24-83CB-72E3D88BEDE8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CFF186-5E79-421B-B226-0E3A5DC9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89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BF605B-0C59-468E-8A6F-3BA3DAF68649}"/>
              </a:ext>
            </a:extLst>
          </p:cNvPr>
          <p:cNvSpPr txBox="1"/>
          <p:nvPr/>
        </p:nvSpPr>
        <p:spPr>
          <a:xfrm>
            <a:off x="2760792" y="714375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3	Modulation and demodulation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A8464-18A7-4671-9630-73ACD9A127B7}"/>
              </a:ext>
            </a:extLst>
          </p:cNvPr>
          <p:cNvSpPr txBox="1"/>
          <p:nvPr/>
        </p:nvSpPr>
        <p:spPr>
          <a:xfrm>
            <a:off x="2343150" y="2619375"/>
            <a:ext cx="3260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Radio frequency carrier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31C327-A76A-42C5-B3DE-4CEF534B220F}"/>
              </a:ext>
            </a:extLst>
          </p:cNvPr>
          <p:cNvSpPr txBox="1"/>
          <p:nvPr/>
        </p:nvSpPr>
        <p:spPr>
          <a:xfrm>
            <a:off x="6343650" y="2619375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Medium frequency signal</a:t>
            </a:r>
            <a:endParaRPr lang="zh-CN" altLang="en-US" sz="2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8657A3A-9AD1-4186-927E-223C0B0F3CA5}"/>
              </a:ext>
            </a:extLst>
          </p:cNvPr>
          <p:cNvCxnSpPr>
            <a:stCxn id="3" idx="2"/>
          </p:cNvCxnSpPr>
          <p:nvPr/>
        </p:nvCxnSpPr>
        <p:spPr>
          <a:xfrm>
            <a:off x="3973340" y="3081040"/>
            <a:ext cx="1741660" cy="12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E1EDED-FBB5-45BD-9B77-C8A2D4FBFD7C}"/>
              </a:ext>
            </a:extLst>
          </p:cNvPr>
          <p:cNvCxnSpPr>
            <a:stCxn id="4" idx="2"/>
          </p:cNvCxnSpPr>
          <p:nvPr/>
        </p:nvCxnSpPr>
        <p:spPr>
          <a:xfrm flipH="1">
            <a:off x="6086475" y="3081040"/>
            <a:ext cx="2008616" cy="126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29FEB9F-96B8-4336-A781-5D7A7F0B751B}"/>
              </a:ext>
            </a:extLst>
          </p:cNvPr>
          <p:cNvSpPr txBox="1"/>
          <p:nvPr/>
        </p:nvSpPr>
        <p:spPr>
          <a:xfrm>
            <a:off x="4705350" y="4448175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Modulated signal</a:t>
            </a:r>
            <a:endParaRPr lang="zh-CN" altLang="en-US" sz="24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8E38015-FE20-4FF5-8099-AB932E368193}"/>
              </a:ext>
            </a:extLst>
          </p:cNvPr>
          <p:cNvSpPr/>
          <p:nvPr/>
        </p:nvSpPr>
        <p:spPr>
          <a:xfrm>
            <a:off x="7237993" y="3815834"/>
            <a:ext cx="112422" cy="1809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00E9C6-2252-4E3E-82E4-AD64346AF33C}"/>
              </a:ext>
            </a:extLst>
          </p:cNvPr>
          <p:cNvSpPr txBox="1"/>
          <p:nvPr/>
        </p:nvSpPr>
        <p:spPr>
          <a:xfrm>
            <a:off x="7730195" y="3751213"/>
            <a:ext cx="7200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AM</a:t>
            </a:r>
          </a:p>
          <a:p>
            <a:endParaRPr lang="en-US" altLang="zh-CN" sz="2400" dirty="0"/>
          </a:p>
          <a:p>
            <a:r>
              <a:rPr lang="en-US" altLang="zh-CN" sz="2400" dirty="0"/>
              <a:t>FM</a:t>
            </a:r>
          </a:p>
          <a:p>
            <a:endParaRPr lang="en-US" altLang="zh-CN" sz="2400" dirty="0"/>
          </a:p>
          <a:p>
            <a:r>
              <a:rPr lang="en-US" altLang="zh-CN" sz="2400" dirty="0"/>
              <a:t>PM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F14327-B714-4555-B3B0-A72DBB56933F}"/>
              </a:ext>
            </a:extLst>
          </p:cNvPr>
          <p:cNvSpPr txBox="1"/>
          <p:nvPr/>
        </p:nvSpPr>
        <p:spPr>
          <a:xfrm>
            <a:off x="813894" y="5166330"/>
            <a:ext cx="2636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Preliminaries:</a:t>
            </a:r>
          </a:p>
          <a:p>
            <a:pPr lvl="1"/>
            <a:r>
              <a:rPr lang="en-US" altLang="zh-CN" sz="2000" dirty="0"/>
              <a:t>Trigonometry</a:t>
            </a:r>
          </a:p>
          <a:p>
            <a:pPr lvl="1"/>
            <a:r>
              <a:rPr lang="en-US" altLang="zh-CN" sz="2000" dirty="0"/>
              <a:t>Complex numbers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06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246214-2533-43BC-9318-3EA55D49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44" y="813343"/>
            <a:ext cx="10065312" cy="523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C5F680-45A1-43D4-8DDF-C1C65F5A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36" y="466726"/>
            <a:ext cx="8604354" cy="3764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C2470-DE6E-40E3-A78F-7886002A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58" y="4882464"/>
            <a:ext cx="8436310" cy="15183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6790AA-50D5-4327-8024-285C15D88BBC}"/>
              </a:ext>
            </a:extLst>
          </p:cNvPr>
          <p:cNvSpPr txBox="1"/>
          <p:nvPr/>
        </p:nvSpPr>
        <p:spPr>
          <a:xfrm>
            <a:off x="5393175" y="4325965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Wc</a:t>
            </a:r>
            <a:r>
              <a:rPr lang="en-US" altLang="zh-CN" sz="2400" dirty="0"/>
              <a:t> &gt;&gt; Wm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300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E0D03D-CF60-4F81-AB2C-1DD7987C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54" y="1584841"/>
            <a:ext cx="8714892" cy="39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9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443B42-CA25-479A-836A-32CD95B2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21" y="2201180"/>
            <a:ext cx="9403303" cy="24556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9F318D-E91A-477A-B9E1-2F834F4017FF}"/>
              </a:ext>
            </a:extLst>
          </p:cNvPr>
          <p:cNvSpPr txBox="1"/>
          <p:nvPr/>
        </p:nvSpPr>
        <p:spPr>
          <a:xfrm>
            <a:off x="847725" y="55245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161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FD0126-EF18-4C2E-A588-CE8228DF12FB}"/>
              </a:ext>
            </a:extLst>
          </p:cNvPr>
          <p:cNvSpPr txBox="1"/>
          <p:nvPr/>
        </p:nvSpPr>
        <p:spPr>
          <a:xfrm>
            <a:off x="2990849" y="1939409"/>
            <a:ext cx="5838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2400" dirty="0"/>
              <a:t>sin(x)sin(y) = (1/2)[cos(x - y) - cos(x + y)]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89A34F-6542-4CF7-9F7B-D535F7300BF2}"/>
              </a:ext>
            </a:extLst>
          </p:cNvPr>
          <p:cNvSpPr txBox="1"/>
          <p:nvPr/>
        </p:nvSpPr>
        <p:spPr>
          <a:xfrm>
            <a:off x="2471737" y="2828835"/>
            <a:ext cx="7991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s(t) = cos(</a:t>
            </a:r>
            <a:r>
              <a:rPr lang="el-GR" altLang="zh-CN" sz="2400" dirty="0"/>
              <a:t>ω</a:t>
            </a:r>
            <a:r>
              <a:rPr lang="en-US" altLang="zh-CN" sz="2400" dirty="0"/>
              <a:t>c * t) * m(t) + Ac*cos(</a:t>
            </a:r>
            <a:r>
              <a:rPr lang="en-US" altLang="zh-CN" sz="2400" dirty="0" err="1"/>
              <a:t>wc</a:t>
            </a:r>
            <a:r>
              <a:rPr lang="en-US" altLang="zh-CN" sz="2400" dirty="0"/>
              <a:t>*t)</a:t>
            </a:r>
          </a:p>
          <a:p>
            <a:r>
              <a:rPr lang="en-US" altLang="zh-CN" sz="2400" dirty="0"/>
              <a:t>	= cos(</a:t>
            </a:r>
            <a:r>
              <a:rPr lang="el-GR" altLang="zh-CN" sz="2400" dirty="0"/>
              <a:t>ω</a:t>
            </a:r>
            <a:r>
              <a:rPr lang="en-US" altLang="zh-CN" sz="2400" dirty="0"/>
              <a:t>c * t) * Am * cos(</a:t>
            </a:r>
            <a:r>
              <a:rPr lang="el-GR" altLang="zh-CN" sz="2400" dirty="0"/>
              <a:t>ω</a:t>
            </a:r>
            <a:r>
              <a:rPr lang="en-US" altLang="zh-CN" sz="2400" dirty="0"/>
              <a:t>m * t)</a:t>
            </a:r>
          </a:p>
          <a:p>
            <a:r>
              <a:rPr lang="en-US" altLang="zh-CN" sz="2400" dirty="0"/>
              <a:t>	= Am/2 * [cos((</a:t>
            </a:r>
            <a:r>
              <a:rPr lang="el-GR" altLang="zh-CN" sz="2400" dirty="0"/>
              <a:t>ω</a:t>
            </a:r>
            <a:r>
              <a:rPr lang="en-US" altLang="zh-CN" sz="2400" dirty="0"/>
              <a:t>c - </a:t>
            </a:r>
            <a:r>
              <a:rPr lang="el-GR" altLang="zh-CN" sz="2400" dirty="0"/>
              <a:t>ω</a:t>
            </a:r>
            <a:r>
              <a:rPr lang="en-US" altLang="zh-CN" sz="2400" dirty="0"/>
              <a:t>m) * t) + cos((</a:t>
            </a:r>
            <a:r>
              <a:rPr lang="el-GR" altLang="zh-CN" sz="2400" dirty="0"/>
              <a:t>ω</a:t>
            </a:r>
            <a:r>
              <a:rPr lang="en-US" altLang="zh-CN" sz="2400" dirty="0"/>
              <a:t>c + </a:t>
            </a:r>
            <a:r>
              <a:rPr lang="el-GR" altLang="zh-CN" sz="2400" dirty="0"/>
              <a:t>ω</a:t>
            </a:r>
            <a:r>
              <a:rPr lang="en-US" altLang="zh-CN" sz="2400" dirty="0"/>
              <a:t>m) * t)]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4386BC-E420-4882-8C25-EE404567F611}"/>
              </a:ext>
            </a:extLst>
          </p:cNvPr>
          <p:cNvSpPr txBox="1"/>
          <p:nvPr/>
        </p:nvSpPr>
        <p:spPr>
          <a:xfrm>
            <a:off x="942975" y="352425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168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48A16-2B1D-4E19-97CC-DCA1097D6C4D}"/>
              </a:ext>
            </a:extLst>
          </p:cNvPr>
          <p:cNvSpPr txBox="1"/>
          <p:nvPr/>
        </p:nvSpPr>
        <p:spPr>
          <a:xfrm>
            <a:off x="752475" y="4572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3.4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9B162E-3844-484A-8B14-01757BC2DDDF}"/>
              </a:ext>
            </a:extLst>
          </p:cNvPr>
          <p:cNvSpPr txBox="1"/>
          <p:nvPr/>
        </p:nvSpPr>
        <p:spPr>
          <a:xfrm>
            <a:off x="2295525" y="718810"/>
            <a:ext cx="5543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altLang="zh-CN" sz="2400" dirty="0"/>
              <a:t>Pc = Ac^2 / 2</a:t>
            </a:r>
          </a:p>
          <a:p>
            <a:pPr marL="342900" indent="-342900">
              <a:buAutoNum type="alphaLcParenR"/>
            </a:pPr>
            <a:r>
              <a:rPr lang="en-US" altLang="zh-CN" sz="2400" dirty="0"/>
              <a:t>Ps = Am^2 / 8</a:t>
            </a:r>
          </a:p>
          <a:p>
            <a:pPr marL="342900" indent="-342900">
              <a:buAutoNum type="alphaLcParenR"/>
            </a:pPr>
            <a:r>
              <a:rPr lang="en-US" altLang="zh-CN" sz="2400" dirty="0"/>
              <a:t>Total Power </a:t>
            </a:r>
          </a:p>
          <a:p>
            <a:pPr lvl="1"/>
            <a:r>
              <a:rPr lang="en-US" altLang="zh-CN" sz="2400" dirty="0"/>
              <a:t>= Pc+ 2 * Ps</a:t>
            </a:r>
          </a:p>
          <a:p>
            <a:r>
              <a:rPr lang="en-US" altLang="zh-CN" sz="2400" dirty="0"/>
              <a:t>	= (Ac^2)/2 + 2 * (Am^2)/8</a:t>
            </a:r>
          </a:p>
          <a:p>
            <a:r>
              <a:rPr lang="en-US" altLang="zh-CN" sz="2400" dirty="0"/>
              <a:t>	= (Ac^2)/2 + (Am^2)/4</a:t>
            </a:r>
          </a:p>
          <a:p>
            <a:r>
              <a:rPr lang="en-US" altLang="zh-CN" sz="2400" dirty="0"/>
              <a:t>	= (Ac^2 + Am^2/2)/2</a:t>
            </a:r>
          </a:p>
          <a:p>
            <a:r>
              <a:rPr lang="en-US" altLang="zh-CN" sz="2400" dirty="0"/>
              <a:t>	= (Ac^2 + (μ*Ac)^2/2)/2</a:t>
            </a:r>
          </a:p>
          <a:p>
            <a:r>
              <a:rPr lang="en-US" altLang="zh-CN" sz="2400" dirty="0"/>
              <a:t>	= Ac^2/2 * (1 + μ^2/2)</a:t>
            </a:r>
          </a:p>
          <a:p>
            <a:r>
              <a:rPr lang="en-US" altLang="zh-CN" sz="2400" dirty="0"/>
              <a:t>	= Pc * (1 + μ^2/2)</a:t>
            </a:r>
          </a:p>
        </p:txBody>
      </p:sp>
    </p:spTree>
    <p:extLst>
      <p:ext uri="{BB962C8B-B14F-4D97-AF65-F5344CB8AC3E}">
        <p14:creationId xmlns:p14="http://schemas.microsoft.com/office/powerpoint/2010/main" val="39905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FCF645-8C9B-4782-A619-75BFE209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35" y="861209"/>
            <a:ext cx="3698052" cy="8991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E9037-65FB-4E03-9AFD-22F38A3C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8" y="2032659"/>
            <a:ext cx="3790406" cy="8991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D66107-5D2A-4C68-87BA-EB2318278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15" y="861209"/>
            <a:ext cx="6906811" cy="51776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BC16D5-3B9F-4548-8B29-A1BD3B40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95" y="3653701"/>
            <a:ext cx="3995532" cy="23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9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5210C7-C8D1-4B29-A4F2-A3538D9ED789}"/>
              </a:ext>
            </a:extLst>
          </p:cNvPr>
          <p:cNvSpPr txBox="1"/>
          <p:nvPr/>
        </p:nvSpPr>
        <p:spPr>
          <a:xfrm>
            <a:off x="3983883" y="257175"/>
            <a:ext cx="422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Amplitude Modulation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A89F5C-1655-4133-8EB7-144209CF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97" y="1131556"/>
            <a:ext cx="6818605" cy="8305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254CF7-A005-4915-ACAE-CFFE7949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76" y="2760314"/>
            <a:ext cx="7647848" cy="15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B87AB7-26AE-47D8-A234-23024C13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4" y="300719"/>
            <a:ext cx="11667231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1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A20760-D18F-4BFC-86DD-D211D0F8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69" y="603863"/>
            <a:ext cx="6790039" cy="10249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D12DA0-A389-41F7-A1FC-7FFB2266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4" y="2316393"/>
            <a:ext cx="11470332" cy="38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4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7DB5A9-8023-41FA-9D56-1B42A73A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54" y="2586908"/>
            <a:ext cx="6016691" cy="30899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C70F24-D83D-4C10-9DBA-2D6AE998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957" y="270480"/>
            <a:ext cx="7388086" cy="11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3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1E4F84-E99B-431C-8065-2D32DC90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20" y="508616"/>
            <a:ext cx="3773374" cy="672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6AB66F-D974-4F10-ACF9-817F66E4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875" y="1803999"/>
            <a:ext cx="4281435" cy="1348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D56A88-AB66-42FC-AF37-A60049E5E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43" y="3918524"/>
            <a:ext cx="6010728" cy="19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E0B9C8-7423-47F5-87AB-90D188D5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59" y="314325"/>
            <a:ext cx="6118282" cy="19831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E0D4D6-F530-45DE-8B85-DFBAEFA3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3068"/>
            <a:ext cx="5802572" cy="3033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2F6DD9-3BEF-4949-8A46-DD7DF5663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63068"/>
            <a:ext cx="5867908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E9FA40-FC6E-4233-880B-233BB30E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1" y="516234"/>
            <a:ext cx="4870407" cy="845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7A64FD-2490-4810-A83F-D0788308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08" y="2162153"/>
            <a:ext cx="6778422" cy="1066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601406-DE25-4FBB-A014-AEC95129E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94" y="4002373"/>
            <a:ext cx="3185475" cy="8515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9602E6-02D4-476A-9579-003469C35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743" y="5332066"/>
            <a:ext cx="5847889" cy="11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298</TotalTime>
  <Words>234</Words>
  <Application>Microsoft Office PowerPoint</Application>
  <PresentationFormat>宽屏</PresentationFormat>
  <Paragraphs>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济舟</dc:creator>
  <cp:lastModifiedBy>蔡 济舟</cp:lastModifiedBy>
  <cp:revision>19</cp:revision>
  <dcterms:created xsi:type="dcterms:W3CDTF">2023-07-05T12:49:11Z</dcterms:created>
  <dcterms:modified xsi:type="dcterms:W3CDTF">2023-07-07T07:57:45Z</dcterms:modified>
</cp:coreProperties>
</file>