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59" r:id="rId3"/>
    <p:sldId id="262" r:id="rId4"/>
    <p:sldId id="268" r:id="rId5"/>
    <p:sldId id="267" r:id="rId6"/>
    <p:sldId id="264" r:id="rId7"/>
    <p:sldId id="272" r:id="rId8"/>
    <p:sldId id="266" r:id="rId9"/>
    <p:sldId id="269" r:id="rId10"/>
    <p:sldId id="274" r:id="rId11"/>
    <p:sldId id="265" r:id="rId12"/>
    <p:sldId id="271" r:id="rId13"/>
    <p:sldId id="273" r:id="rId14"/>
    <p:sldId id="256" r:id="rId15"/>
  </p:sldIdLst>
  <p:sldSz cx="9144000" cy="5148263"/>
  <p:notesSz cx="6858000" cy="9144000"/>
  <p:defaultTextStyle>
    <a:defPPr>
      <a:defRPr lang="en-US"/>
    </a:defPPr>
    <a:lvl1pPr marL="0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3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66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99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32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65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98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31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64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2F01D7-572E-D948-A34B-147F8D9850DF}">
          <p14:sldIdLst>
            <p14:sldId id="258"/>
            <p14:sldId id="259"/>
            <p14:sldId id="262"/>
            <p14:sldId id="268"/>
            <p14:sldId id="267"/>
            <p14:sldId id="264"/>
            <p14:sldId id="272"/>
            <p14:sldId id="266"/>
            <p14:sldId id="269"/>
            <p14:sldId id="274"/>
            <p14:sldId id="265"/>
            <p14:sldId id="271"/>
            <p14:sldId id="273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90"/>
    <p:restoredTop sz="81358"/>
  </p:normalViewPr>
  <p:slideViewPr>
    <p:cSldViewPr snapToGrid="0" snapToObjects="1">
      <p:cViewPr varScale="1">
        <p:scale>
          <a:sx n="140" d="100"/>
          <a:sy n="140" d="100"/>
        </p:scale>
        <p:origin x="488" y="192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32F02D-5B2C-2147-9498-6B534E5DD7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1BD74-14B2-4A41-ABD7-D4E85376EF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3D463-2541-0549-9D77-9DE09589C688}" type="datetimeFigureOut">
              <a:rPr lang="en-US" smtClean="0"/>
              <a:t>5/4/18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8B10B-8252-024F-B5E8-4E1779507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36023-CDD1-BC48-B96D-8338B8E5DC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0ACC-6AC6-6046-A718-3902F964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2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31FD4-7C7C-1D4C-B75C-243FB7D72C68}" type="datetimeFigureOut">
              <a:rPr lang="en-US" smtClean="0"/>
              <a:t>5/4/18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Quarter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12FD3-4A02-7744-BC1B-3FBA7DCA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7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3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For Domain Users: due to a shortage of Computer Scientists</a:t>
            </a:r>
          </a:p>
          <a:p>
            <a:r>
              <a:rPr lang="en-US" i="1" dirty="0"/>
              <a:t>Epsilon for Eclipse, transform platform model into simulation model</a:t>
            </a:r>
          </a:p>
          <a:p>
            <a:r>
              <a:rPr lang="en-US" i="1" dirty="0"/>
              <a:t>Software Engineer still needed for programming behavior script.</a:t>
            </a:r>
          </a:p>
          <a:p>
            <a:endParaRPr lang="en-US" i="1" dirty="0"/>
          </a:p>
          <a:p>
            <a:r>
              <a:rPr lang="en-US" i="1" dirty="0"/>
              <a:t>FLAME GPU –enhancements</a:t>
            </a:r>
          </a:p>
          <a:p>
            <a:r>
              <a:rPr lang="en-US" i="1" dirty="0"/>
              <a:t>Visited Sheffield for 2 hour meeting with Paul Richmond, May 1</a:t>
            </a:r>
            <a:r>
              <a:rPr lang="en-US" i="1" baseline="30000" dirty="0"/>
              <a:t>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36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Initially planned to compare speed up against </a:t>
            </a:r>
            <a:r>
              <a:rPr lang="en-US" i="1" dirty="0" err="1"/>
              <a:t>PPSim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Face Validity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/>
              <a:t>Expected </a:t>
            </a:r>
            <a:r>
              <a:rPr lang="en-US" i="1" dirty="0" err="1"/>
              <a:t>behaviour</a:t>
            </a:r>
            <a:r>
              <a:rPr lang="en-US" i="1" dirty="0"/>
              <a:t> is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/>
              <a:t>Hard to say more than that without full biological testing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31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Full Statistical Analysis to show it really </a:t>
            </a:r>
            <a:r>
              <a:rPr lang="en-US" i="1" dirty="0" err="1"/>
              <a:t>demonstates</a:t>
            </a:r>
            <a:r>
              <a:rPr lang="en-US" i="1" dirty="0"/>
              <a:t> Peyer’s Patch development</a:t>
            </a:r>
          </a:p>
          <a:p>
            <a:endParaRPr lang="en-US" i="1" dirty="0"/>
          </a:p>
          <a:p>
            <a:r>
              <a:rPr lang="en-US" i="1" dirty="0"/>
              <a:t>Enhancements to FLAME GPU: already met Paul Richmond to discuss (1 May)</a:t>
            </a:r>
          </a:p>
          <a:p>
            <a:endParaRPr lang="en-US" i="1" dirty="0"/>
          </a:p>
          <a:p>
            <a:r>
              <a:rPr lang="en-US" i="1" dirty="0"/>
              <a:t>See if we can also </a:t>
            </a:r>
            <a:r>
              <a:rPr lang="en-US" i="1" dirty="0" err="1"/>
              <a:t>generalise</a:t>
            </a:r>
            <a:r>
              <a:rPr lang="en-US" i="1" dirty="0"/>
              <a:t> </a:t>
            </a:r>
            <a:r>
              <a:rPr lang="en-US" i="1" dirty="0" err="1"/>
              <a:t>behaviour</a:t>
            </a:r>
            <a:r>
              <a:rPr lang="en-US" i="1" dirty="0"/>
              <a:t> and allow this to be extracted from Domain Models</a:t>
            </a:r>
          </a:p>
          <a:p>
            <a:r>
              <a:rPr lang="en-US" i="1" dirty="0"/>
              <a:t>Extract implementation details, such as variable types</a:t>
            </a:r>
          </a:p>
          <a:p>
            <a:endParaRPr lang="en-US" i="1" dirty="0"/>
          </a:p>
          <a:p>
            <a:r>
              <a:rPr lang="en-US" i="1" dirty="0"/>
              <a:t>Lack of GPU availability:</a:t>
            </a:r>
          </a:p>
          <a:p>
            <a:r>
              <a:rPr lang="en-US" i="1" dirty="0"/>
              <a:t>Evaluate cross-platform GPU support, currently FLAME only supports NVIDIA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08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4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PPSim is an existing simulation that was created to explore the development of clusters of lymphoid cells in the gut.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Aim to make it run faster using parallelism</a:t>
            </a:r>
          </a:p>
          <a:p>
            <a:endParaRPr lang="en-US" dirty="0"/>
          </a:p>
          <a:p>
            <a:r>
              <a:rPr lang="en-US" dirty="0"/>
              <a:t>… 3 months to run</a:t>
            </a:r>
          </a:p>
          <a:p>
            <a:r>
              <a:rPr lang="en-US" dirty="0"/>
              <a:t>Down to 5.4 hours</a:t>
            </a:r>
          </a:p>
          <a:p>
            <a:endParaRPr lang="en-US" dirty="0"/>
          </a:p>
          <a:p>
            <a:r>
              <a:rPr lang="en-US" dirty="0"/>
              <a:t>In depth programming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7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PPSim is an existing simulation that was created to explore the development of clusters of lymphoid cells in the gut.</a:t>
            </a:r>
          </a:p>
          <a:p>
            <a:r>
              <a:rPr lang="en-US" dirty="0"/>
              <a:t>This is an inconvenient amount of time, even when run on a HPC.</a:t>
            </a:r>
          </a:p>
          <a:p>
            <a:endParaRPr lang="en-US" dirty="0"/>
          </a:p>
          <a:p>
            <a:r>
              <a:rPr lang="en-US" dirty="0"/>
              <a:t>Meant my supervisor Kieran had to wait 3 months for his results.. Play video games?</a:t>
            </a:r>
          </a:p>
          <a:p>
            <a:endParaRPr lang="en-US" dirty="0"/>
          </a:p>
          <a:p>
            <a:r>
              <a:rPr lang="en-US" dirty="0"/>
              <a:t>Get to the end and find a bug?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 again?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8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types of cell- (agents)</a:t>
            </a:r>
          </a:p>
          <a:p>
            <a:endParaRPr lang="en-US" dirty="0"/>
          </a:p>
          <a:p>
            <a:r>
              <a:rPr lang="en-US" dirty="0"/>
              <a:t>Static </a:t>
            </a:r>
            <a:r>
              <a:rPr lang="en-US" dirty="0" err="1"/>
              <a:t>LTo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LTi</a:t>
            </a:r>
            <a:r>
              <a:rPr lang="en-US" dirty="0"/>
              <a:t> + </a:t>
            </a:r>
            <a:r>
              <a:rPr lang="en-US" dirty="0" err="1"/>
              <a:t>LTin</a:t>
            </a:r>
            <a:r>
              <a:rPr lang="en-US" dirty="0"/>
              <a:t> begin migration in</a:t>
            </a:r>
          </a:p>
          <a:p>
            <a:endParaRPr lang="en-US" dirty="0"/>
          </a:p>
          <a:p>
            <a:r>
              <a:rPr lang="en-US" dirty="0" err="1"/>
              <a:t>LTin</a:t>
            </a:r>
            <a:r>
              <a:rPr lang="en-US" dirty="0"/>
              <a:t> activates </a:t>
            </a:r>
            <a:r>
              <a:rPr lang="en-US" dirty="0" err="1"/>
              <a:t>LTo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LTo</a:t>
            </a:r>
            <a:r>
              <a:rPr lang="en-US" dirty="0"/>
              <a:t> emits chemokines- a chemical which the </a:t>
            </a:r>
            <a:r>
              <a:rPr lang="en-US" dirty="0" err="1"/>
              <a:t>LTi</a:t>
            </a:r>
            <a:r>
              <a:rPr lang="en-US" dirty="0"/>
              <a:t> responds to</a:t>
            </a:r>
          </a:p>
          <a:p>
            <a:endParaRPr lang="en-US" dirty="0"/>
          </a:p>
          <a:p>
            <a:r>
              <a:rPr lang="en-US" dirty="0" err="1"/>
              <a:t>LTi</a:t>
            </a:r>
            <a:r>
              <a:rPr lang="en-US" dirty="0"/>
              <a:t> begin to move towards </a:t>
            </a:r>
            <a:r>
              <a:rPr lang="en-US" dirty="0" err="1"/>
              <a:t>LTo</a:t>
            </a:r>
            <a:endParaRPr lang="en-US" dirty="0"/>
          </a:p>
          <a:p>
            <a:endParaRPr lang="en-US" dirty="0"/>
          </a:p>
          <a:p>
            <a:r>
              <a:rPr lang="en-US" dirty="0"/>
              <a:t>Patch is formed!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7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Obviously there’s a lot of scope within biology for simulations to help with testing.</a:t>
            </a:r>
          </a:p>
          <a:p>
            <a:endParaRPr lang="en-US" dirty="0"/>
          </a:p>
          <a:p>
            <a:r>
              <a:rPr lang="en-US" dirty="0"/>
              <a:t>So far it’s been used to gain a greater understanding of Peyer’s Patch formation. </a:t>
            </a:r>
          </a:p>
          <a:p>
            <a:endParaRPr lang="en-US" dirty="0"/>
          </a:p>
          <a:p>
            <a:r>
              <a:rPr lang="en-US" dirty="0"/>
              <a:t>Further understanding means we could trigger a faster immune response to pathogens</a:t>
            </a:r>
          </a:p>
          <a:p>
            <a:endParaRPr lang="en-US" dirty="0"/>
          </a:p>
          <a:p>
            <a:r>
              <a:rPr lang="en-US" dirty="0"/>
              <a:t>Impact of work has gone to three pharmaceutical firms and one cosmetic firm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PPSim is an existing simulation that was created to explore the development of clusters of lymphoid cells in the gut.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Aim to make it run faster using parallelism</a:t>
            </a:r>
          </a:p>
          <a:p>
            <a:endParaRPr lang="en-US" dirty="0"/>
          </a:p>
          <a:p>
            <a:r>
              <a:rPr lang="en-US" dirty="0"/>
              <a:t>… 3 months to run</a:t>
            </a:r>
          </a:p>
          <a:p>
            <a:r>
              <a:rPr lang="en-US" dirty="0"/>
              <a:t>Down to 5.4 hours</a:t>
            </a:r>
          </a:p>
          <a:p>
            <a:endParaRPr lang="en-US" dirty="0"/>
          </a:p>
          <a:p>
            <a:r>
              <a:rPr lang="en-US" dirty="0"/>
              <a:t>In depth programming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39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Agent-Based Modelling lends well to parallelism because each agent runs autonomously *except for* interaction.</a:t>
            </a:r>
          </a:p>
          <a:p>
            <a:endParaRPr lang="en-US" dirty="0"/>
          </a:p>
          <a:p>
            <a:r>
              <a:rPr lang="en-US" dirty="0"/>
              <a:t>Central Processing Unit: </a:t>
            </a:r>
            <a:r>
              <a:rPr lang="en-US" i="1" dirty="0"/>
              <a:t>Instruction Parallel</a:t>
            </a:r>
          </a:p>
          <a:p>
            <a:r>
              <a:rPr lang="en-US" dirty="0"/>
              <a:t>Graphic Processing Unit: </a:t>
            </a:r>
            <a:r>
              <a:rPr lang="en-US" i="1" dirty="0"/>
              <a:t>Highly Data Parallel</a:t>
            </a:r>
            <a:endParaRPr lang="en-US" dirty="0"/>
          </a:p>
          <a:p>
            <a:endParaRPr lang="en-US" dirty="0"/>
          </a:p>
          <a:p>
            <a:r>
              <a:rPr lang="en-US" dirty="0"/>
              <a:t>CPU can handle different tasks at once</a:t>
            </a:r>
          </a:p>
          <a:p>
            <a:r>
              <a:rPr lang="en-US" dirty="0"/>
              <a:t>GPU can go through sheer quantity of numbers, particularly in matrix form, performing the same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7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Analysed</a:t>
            </a:r>
            <a:r>
              <a:rPr lang="en-US" dirty="0"/>
              <a:t> a number of ABM frameworks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Speed Up: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Has shown performance on Desktop, comparable to HPC </a:t>
            </a:r>
            <a:r>
              <a:rPr lang="en-US" i="1" dirty="0"/>
              <a:t>like</a:t>
            </a:r>
            <a:r>
              <a:rPr lang="en-US" dirty="0"/>
              <a:t> that used for </a:t>
            </a:r>
            <a:r>
              <a:rPr lang="en-US" dirty="0" err="1"/>
              <a:t>PPSim</a:t>
            </a:r>
            <a:endParaRPr lang="en-US" dirty="0"/>
          </a:p>
          <a:p>
            <a:endParaRPr lang="en-US" dirty="0"/>
          </a:p>
          <a:p>
            <a:r>
              <a:rPr lang="en-US" dirty="0"/>
              <a:t>Ease of Creation: FLAME GPU </a:t>
            </a:r>
            <a:r>
              <a:rPr lang="en-US" b="1" i="1" dirty="0"/>
              <a:t>manages cross-thread communication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Still requires a computer scientist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Model-Driven?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</a:t>
            </a:r>
            <a:r>
              <a:rPr lang="en-US"/>
              <a:t>go further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1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the start of the project, we already </a:t>
            </a:r>
            <a:r>
              <a:rPr lang="en-US" i="1" dirty="0"/>
              <a:t>HAD</a:t>
            </a:r>
            <a:r>
              <a:rPr lang="en-US" i="0" dirty="0"/>
              <a:t> Domain + Platform Models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Talk through </a:t>
            </a:r>
            <a:r>
              <a:rPr lang="en-US" i="0" dirty="0" err="1"/>
              <a:t>CoSMoS</a:t>
            </a:r>
            <a:endParaRPr lang="en-US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This project I attempted to begin development on tools which autogenerate the simulation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2FD3-4A02-7744-BC1B-3FBA7DCA6F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6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195447"/>
            <a:ext cx="8229600" cy="928849"/>
          </a:xfrm>
        </p:spPr>
        <p:txBody>
          <a:bodyPr>
            <a:spAutoFit/>
          </a:bodyPr>
          <a:lstStyle>
            <a:lvl1pPr>
              <a:defRPr sz="5500" baseline="0"/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8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3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940" y="2386977"/>
            <a:ext cx="4887120" cy="390240"/>
          </a:xfrm>
        </p:spPr>
        <p:txBody>
          <a:bodyPr>
            <a:sp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5940" y="2751046"/>
            <a:ext cx="4887120" cy="1091971"/>
          </a:xfrm>
        </p:spPr>
        <p:txBody>
          <a:bodyPr>
            <a:sp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1800" baseline="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Sub bullet</a:t>
            </a:r>
          </a:p>
          <a:p>
            <a:pPr lvl="2"/>
            <a:r>
              <a:rPr lang="en-GB" dirty="0"/>
              <a:t>Sub sub bullet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44910"/>
            <a:ext cx="4887260" cy="667239"/>
          </a:xfrm>
        </p:spPr>
        <p:txBody>
          <a:bodyPr>
            <a:sp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967890"/>
            <a:ext cx="4887260" cy="467184"/>
          </a:xfrm>
        </p:spPr>
        <p:txBody>
          <a:bodyPr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318889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 and logo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709081"/>
            <a:ext cx="8229600" cy="858044"/>
          </a:xfrm>
        </p:spPr>
        <p:txBody>
          <a:bodyPr>
            <a:sp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6923" y="2470263"/>
            <a:ext cx="4778117" cy="544128"/>
          </a:xfrm>
        </p:spPr>
        <p:txBody>
          <a:bodyPr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1973413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 and logo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44910"/>
            <a:ext cx="4887260" cy="667239"/>
          </a:xfrm>
        </p:spPr>
        <p:txBody>
          <a:bodyPr>
            <a:sp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967890"/>
            <a:ext cx="4887260" cy="467184"/>
          </a:xfrm>
        </p:spPr>
        <p:txBody>
          <a:bodyPr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3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940" y="2386977"/>
            <a:ext cx="4887120" cy="390240"/>
          </a:xfrm>
        </p:spPr>
        <p:txBody>
          <a:bodyPr>
            <a:sp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5940" y="2751046"/>
            <a:ext cx="4887120" cy="1091971"/>
          </a:xfrm>
        </p:spPr>
        <p:txBody>
          <a:bodyPr>
            <a:sp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 baseline="0">
                <a:solidFill>
                  <a:srgbClr val="FFFFFF"/>
                </a:solidFill>
              </a:defRPr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Sub bullet</a:t>
            </a:r>
          </a:p>
          <a:p>
            <a:pPr lvl="2"/>
            <a:r>
              <a:rPr lang="en-GB" dirty="0"/>
              <a:t>Sub sub bullet</a:t>
            </a:r>
          </a:p>
        </p:txBody>
      </p:sp>
    </p:spTree>
    <p:extLst>
      <p:ext uri="{BB962C8B-B14F-4D97-AF65-F5344CB8AC3E}">
        <p14:creationId xmlns:p14="http://schemas.microsoft.com/office/powerpoint/2010/main" val="1060888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709081"/>
            <a:ext cx="8229600" cy="858044"/>
          </a:xfrm>
        </p:spPr>
        <p:txBody>
          <a:bodyPr>
            <a:sp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6923" y="2470263"/>
            <a:ext cx="4778117" cy="544128"/>
          </a:xfrm>
        </p:spPr>
        <p:txBody>
          <a:bodyPr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4257488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3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44910"/>
            <a:ext cx="4887260" cy="667239"/>
          </a:xfrm>
        </p:spPr>
        <p:txBody>
          <a:bodyPr>
            <a:sp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967890"/>
            <a:ext cx="4887260" cy="467184"/>
          </a:xfrm>
        </p:spPr>
        <p:txBody>
          <a:bodyPr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940" y="2386977"/>
            <a:ext cx="4887120" cy="390240"/>
          </a:xfrm>
        </p:spPr>
        <p:txBody>
          <a:bodyPr>
            <a:sp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5940" y="2751046"/>
            <a:ext cx="4887120" cy="1091971"/>
          </a:xfrm>
        </p:spPr>
        <p:txBody>
          <a:bodyPr>
            <a:sp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 baseline="0">
                <a:solidFill>
                  <a:srgbClr val="FFFFFF"/>
                </a:solidFill>
              </a:defRPr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Sub bullet</a:t>
            </a:r>
          </a:p>
          <a:p>
            <a:pPr lvl="2"/>
            <a:r>
              <a:rPr lang="en-GB" dirty="0"/>
              <a:t>Sub sub bullet</a:t>
            </a:r>
          </a:p>
        </p:txBody>
      </p:sp>
    </p:spTree>
    <p:extLst>
      <p:ext uri="{BB962C8B-B14F-4D97-AF65-F5344CB8AC3E}">
        <p14:creationId xmlns:p14="http://schemas.microsoft.com/office/powerpoint/2010/main" val="2529865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709081"/>
            <a:ext cx="8229600" cy="858044"/>
          </a:xfrm>
        </p:spPr>
        <p:txBody>
          <a:bodyPr>
            <a:sp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6923" y="2470263"/>
            <a:ext cx="4778117" cy="544128"/>
          </a:xfrm>
        </p:spPr>
        <p:txBody>
          <a:bodyPr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700782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3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44910"/>
            <a:ext cx="4887260" cy="667239"/>
          </a:xfrm>
        </p:spPr>
        <p:txBody>
          <a:bodyPr>
            <a:sp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967890"/>
            <a:ext cx="4887260" cy="467184"/>
          </a:xfrm>
        </p:spPr>
        <p:txBody>
          <a:bodyPr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940" y="2386977"/>
            <a:ext cx="4887120" cy="390240"/>
          </a:xfrm>
        </p:spPr>
        <p:txBody>
          <a:bodyPr>
            <a:sp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5940" y="2751046"/>
            <a:ext cx="4887120" cy="1091971"/>
          </a:xfrm>
        </p:spPr>
        <p:txBody>
          <a:bodyPr>
            <a:sp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 baseline="0">
                <a:solidFill>
                  <a:srgbClr val="FFFFFF"/>
                </a:solidFill>
              </a:defRPr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Sub bullet</a:t>
            </a:r>
          </a:p>
          <a:p>
            <a:pPr lvl="2"/>
            <a:r>
              <a:rPr lang="en-GB" dirty="0"/>
              <a:t>Sub sub bullet</a:t>
            </a:r>
          </a:p>
        </p:txBody>
      </p:sp>
    </p:spTree>
    <p:extLst>
      <p:ext uri="{BB962C8B-B14F-4D97-AF65-F5344CB8AC3E}">
        <p14:creationId xmlns:p14="http://schemas.microsoft.com/office/powerpoint/2010/main" val="1082600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Simpl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709081"/>
            <a:ext cx="8229600" cy="858044"/>
          </a:xfrm>
        </p:spPr>
        <p:txBody>
          <a:bodyPr>
            <a:sp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6923" y="2470263"/>
            <a:ext cx="4778117" cy="544128"/>
          </a:xfrm>
        </p:spPr>
        <p:txBody>
          <a:bodyPr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831952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Simpl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3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44910"/>
            <a:ext cx="4887260" cy="667239"/>
          </a:xfrm>
        </p:spPr>
        <p:txBody>
          <a:bodyPr>
            <a:sp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967890"/>
            <a:ext cx="4887260" cy="467184"/>
          </a:xfrm>
        </p:spPr>
        <p:txBody>
          <a:bodyPr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940" y="2386977"/>
            <a:ext cx="4887120" cy="390240"/>
          </a:xfrm>
        </p:spPr>
        <p:txBody>
          <a:bodyPr>
            <a:sp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5940" y="2751046"/>
            <a:ext cx="4887120" cy="1091971"/>
          </a:xfrm>
        </p:spPr>
        <p:txBody>
          <a:bodyPr>
            <a:sp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 baseline="0">
                <a:solidFill>
                  <a:srgbClr val="FFFFFF"/>
                </a:solidFill>
              </a:defRPr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Sub bullet</a:t>
            </a:r>
          </a:p>
          <a:p>
            <a:pPr lvl="2"/>
            <a:r>
              <a:rPr lang="en-GB" dirty="0"/>
              <a:t>Sub sub bullet</a:t>
            </a:r>
          </a:p>
        </p:txBody>
      </p:sp>
    </p:spTree>
    <p:extLst>
      <p:ext uri="{BB962C8B-B14F-4D97-AF65-F5344CB8AC3E}">
        <p14:creationId xmlns:p14="http://schemas.microsoft.com/office/powerpoint/2010/main" val="286671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5148263"/>
          </a:xfrm>
        </p:spPr>
        <p:txBody>
          <a:bodyPr anchor="ctr"/>
          <a:lstStyle>
            <a:lvl1pPr marL="0" marR="0" indent="0" algn="ctr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/>
              <a:t>Drag image 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9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 and logo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6923" y="2470263"/>
            <a:ext cx="4778117" cy="544128"/>
          </a:xfrm>
        </p:spPr>
        <p:txBody>
          <a:bodyPr>
            <a:spAutoFit/>
          </a:bodyPr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9766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 and logo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44910"/>
            <a:ext cx="4887260" cy="667239"/>
          </a:xfrm>
        </p:spPr>
        <p:txBody>
          <a:bodyPr>
            <a:sp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967890"/>
            <a:ext cx="4887260" cy="467184"/>
          </a:xfrm>
        </p:spPr>
        <p:txBody>
          <a:bodyPr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940" y="2386977"/>
            <a:ext cx="4887120" cy="390240"/>
          </a:xfrm>
        </p:spPr>
        <p:txBody>
          <a:bodyPr>
            <a:sp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5940" y="2751046"/>
            <a:ext cx="4887120" cy="1091971"/>
          </a:xfrm>
        </p:spPr>
        <p:txBody>
          <a:bodyPr>
            <a:sp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1800" baseline="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Sub bullet</a:t>
            </a:r>
          </a:p>
          <a:p>
            <a:pPr lvl="2"/>
            <a:r>
              <a:rPr lang="en-GB" dirty="0"/>
              <a:t>Sub sub bullet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3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14567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709081"/>
            <a:ext cx="8229600" cy="858044"/>
          </a:xfrm>
        </p:spPr>
        <p:txBody>
          <a:bodyPr>
            <a:sp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6923" y="2470263"/>
            <a:ext cx="4778117" cy="1009381"/>
          </a:xfrm>
        </p:spPr>
        <p:txBody>
          <a:bodyPr/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1460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44910"/>
            <a:ext cx="4887260" cy="667239"/>
          </a:xfrm>
        </p:spPr>
        <p:txBody>
          <a:bodyPr>
            <a:sp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967890"/>
            <a:ext cx="4887260" cy="467184"/>
          </a:xfrm>
        </p:spPr>
        <p:txBody>
          <a:bodyPr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3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940" y="2386977"/>
            <a:ext cx="4887120" cy="390240"/>
          </a:xfrm>
        </p:spPr>
        <p:txBody>
          <a:bodyPr>
            <a:sp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5940" y="2751046"/>
            <a:ext cx="4887120" cy="1091971"/>
          </a:xfrm>
        </p:spPr>
        <p:txBody>
          <a:bodyPr>
            <a:sp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1800" baseline="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Sub bullet</a:t>
            </a:r>
          </a:p>
          <a:p>
            <a:pPr lvl="2"/>
            <a:r>
              <a:rPr lang="en-GB" dirty="0"/>
              <a:t>Sub sub bullet</a:t>
            </a:r>
          </a:p>
        </p:txBody>
      </p:sp>
    </p:spTree>
    <p:extLst>
      <p:ext uri="{BB962C8B-B14F-4D97-AF65-F5344CB8AC3E}">
        <p14:creationId xmlns:p14="http://schemas.microsoft.com/office/powerpoint/2010/main" val="388873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709081"/>
            <a:ext cx="8229600" cy="858044"/>
          </a:xfrm>
        </p:spPr>
        <p:txBody>
          <a:bodyPr>
            <a:sp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6923" y="2470263"/>
            <a:ext cx="4778117" cy="1009381"/>
          </a:xfrm>
        </p:spPr>
        <p:txBody>
          <a:bodyPr/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349355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3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/>
              <a:t>Drag image  to placeholder or click icon to add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940" y="2386977"/>
            <a:ext cx="4887120" cy="390240"/>
          </a:xfrm>
        </p:spPr>
        <p:txBody>
          <a:bodyPr>
            <a:sp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5940" y="2751046"/>
            <a:ext cx="4887120" cy="1091971"/>
          </a:xfrm>
        </p:spPr>
        <p:txBody>
          <a:bodyPr>
            <a:sp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1800" baseline="0"/>
            </a:lvl3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Sub bullet</a:t>
            </a:r>
          </a:p>
          <a:p>
            <a:pPr lvl="2"/>
            <a:r>
              <a:rPr lang="en-GB" dirty="0"/>
              <a:t>Sub sub bullet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44910"/>
            <a:ext cx="4887260" cy="667239"/>
          </a:xfrm>
        </p:spPr>
        <p:txBody>
          <a:bodyPr>
            <a:spAutoFit/>
          </a:bodyPr>
          <a:lstStyle>
            <a:lvl1pPr>
              <a:defRPr sz="3800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967890"/>
            <a:ext cx="4887260" cy="467184"/>
          </a:xfrm>
        </p:spPr>
        <p:txBody>
          <a:bodyPr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4653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6923" y="2470263"/>
            <a:ext cx="4778117" cy="1009381"/>
          </a:xfrm>
        </p:spPr>
        <p:txBody>
          <a:bodyPr/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79986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709081"/>
            <a:ext cx="8229600" cy="858044"/>
          </a:xfrm>
          <a:prstGeom prst="rect">
            <a:avLst/>
          </a:prstGeom>
        </p:spPr>
        <p:txBody>
          <a:bodyPr vert="horz" lIns="81666" tIns="40833" rIns="81666" bIns="40833" rtlCol="0" anchor="ctr">
            <a:spAutoFit/>
          </a:bodyPr>
          <a:lstStyle/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668450"/>
            <a:ext cx="8229600" cy="544128"/>
          </a:xfrm>
          <a:prstGeom prst="rect">
            <a:avLst/>
          </a:prstGeom>
        </p:spPr>
        <p:txBody>
          <a:bodyPr vert="horz" lIns="81666" tIns="40833" rIns="81666" bIns="40833" rtlCol="0">
            <a:spAutoFit/>
          </a:bodyPr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198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49" r:id="rId4"/>
    <p:sldLayoutId id="2147483662" r:id="rId5"/>
    <p:sldLayoutId id="2147483661" r:id="rId6"/>
    <p:sldLayoutId id="2147483664" r:id="rId7"/>
    <p:sldLayoutId id="2147483663" r:id="rId8"/>
    <p:sldLayoutId id="2147483666" r:id="rId9"/>
    <p:sldLayoutId id="2147483665" r:id="rId10"/>
    <p:sldLayoutId id="2147483667" r:id="rId11"/>
    <p:sldLayoutId id="2147483668" r:id="rId12"/>
    <p:sldLayoutId id="2147483672" r:id="rId13"/>
    <p:sldLayoutId id="2147483670" r:id="rId14"/>
    <p:sldLayoutId id="2147483673" r:id="rId15"/>
    <p:sldLayoutId id="2147483671" r:id="rId16"/>
    <p:sldLayoutId id="2147483674" r:id="rId17"/>
    <p:sldLayoutId id="2147483669" r:id="rId18"/>
  </p:sldLayoutIdLst>
  <p:txStyles>
    <p:titleStyle>
      <a:lvl1pPr algn="l" defTabSz="408331" rtl="0" eaLnBrk="1" latinLnBrk="0" hangingPunct="1">
        <a:spcBef>
          <a:spcPct val="0"/>
        </a:spcBef>
        <a:buNone/>
        <a:defRPr sz="4900" b="1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0" indent="0" algn="l" defTabSz="408331" rtl="0" eaLnBrk="1" latinLnBrk="0" hangingPunct="1">
        <a:spcBef>
          <a:spcPct val="20000"/>
        </a:spcBef>
        <a:buFont typeface="Arial"/>
        <a:buNone/>
        <a:defRPr sz="3000" kern="1200" cap="all" baseline="0">
          <a:solidFill>
            <a:srgbClr val="25303B"/>
          </a:solidFill>
          <a:latin typeface="+mn-lt"/>
          <a:ea typeface="+mn-ea"/>
          <a:cs typeface="+mn-cs"/>
        </a:defRPr>
      </a:lvl1pPr>
      <a:lvl2pPr marL="663538" indent="-255207" algn="l" defTabSz="40833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827" indent="-204166" algn="l" defTabSz="40833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158" indent="-204166" algn="l" defTabSz="40833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489" indent="-204166" algn="l" defTabSz="40833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819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4150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481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812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3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6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99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2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65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98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31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64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5320" y="349230"/>
            <a:ext cx="4887260" cy="667239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2531" y="1016469"/>
            <a:ext cx="4887120" cy="4329780"/>
          </a:xfrm>
        </p:spPr>
        <p:txBody>
          <a:bodyPr/>
          <a:lstStyle/>
          <a:p>
            <a:r>
              <a:rPr lang="en-US" dirty="0"/>
              <a:t>What is an individual project?</a:t>
            </a:r>
          </a:p>
          <a:p>
            <a:r>
              <a:rPr lang="en-US" dirty="0"/>
              <a:t>What academic support are you given?</a:t>
            </a:r>
          </a:p>
          <a:p>
            <a:r>
              <a:rPr lang="en-US" dirty="0"/>
              <a:t>How did you decide on a project?</a:t>
            </a:r>
          </a:p>
          <a:p>
            <a:r>
              <a:rPr lang="en-US" dirty="0"/>
              <a:t>What is your project about?</a:t>
            </a:r>
          </a:p>
          <a:p>
            <a:r>
              <a:rPr lang="en-US" dirty="0"/>
              <a:t>What do you hope to achieve by the end?</a:t>
            </a:r>
          </a:p>
          <a:p>
            <a:r>
              <a:rPr lang="en-US" dirty="0"/>
              <a:t>Are there particular modules that have fed into your project?</a:t>
            </a:r>
          </a:p>
          <a:p>
            <a:r>
              <a:rPr lang="en-US" dirty="0"/>
              <a:t>How is it currently progressing?</a:t>
            </a:r>
          </a:p>
          <a:p>
            <a:r>
              <a:rPr lang="en-US" dirty="0"/>
              <a:t>What challenges are you facing?</a:t>
            </a:r>
          </a:p>
          <a:p>
            <a:r>
              <a:rPr lang="en-US" dirty="0"/>
              <a:t>What do you have to produce by the end?</a:t>
            </a:r>
          </a:p>
          <a:p>
            <a:r>
              <a:rPr lang="en-US" dirty="0"/>
              <a:t>If successful what impact could your project have?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82660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73F0-9EF8-294D-A9CE-7A6995E9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4910"/>
            <a:ext cx="5684520" cy="667239"/>
          </a:xfrm>
        </p:spPr>
        <p:txBody>
          <a:bodyPr anchor="t"/>
          <a:lstStyle/>
          <a:p>
            <a:r>
              <a:rPr lang="en-US" dirty="0"/>
              <a:t>Modelling Process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CCB337-D2AE-2546-BD30-87645E08D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967" y="2076156"/>
            <a:ext cx="5522449" cy="2578139"/>
          </a:xfrm>
          <a:prstGeom prst="rect">
            <a:avLst/>
          </a:prstGeom>
        </p:spPr>
      </p:pic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40ACE81B-099A-F247-9120-BCA412165CAD}"/>
              </a:ext>
            </a:extLst>
          </p:cNvPr>
          <p:cNvSpPr txBox="1">
            <a:spLocks/>
          </p:cNvSpPr>
          <p:nvPr/>
        </p:nvSpPr>
        <p:spPr>
          <a:xfrm>
            <a:off x="611172" y="4780784"/>
            <a:ext cx="3896220" cy="251741"/>
          </a:xfrm>
          <a:prstGeom prst="rect">
            <a:avLst/>
          </a:prstGeom>
        </p:spPr>
        <p:txBody>
          <a:bodyPr vert="horz" lIns="81666" tIns="40833" rIns="81666" bIns="40833" rtlCol="0">
            <a:sp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1050" baseline="30000" dirty="0"/>
              <a:t>* </a:t>
            </a:r>
            <a:r>
              <a:rPr lang="en-US" sz="1050" dirty="0"/>
              <a:t>: M. Read, 2011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A8574AD-DAE4-C140-8AA0-5B3129CFDA70}"/>
              </a:ext>
            </a:extLst>
          </p:cNvPr>
          <p:cNvSpPr txBox="1">
            <a:spLocks/>
          </p:cNvSpPr>
          <p:nvPr/>
        </p:nvSpPr>
        <p:spPr>
          <a:xfrm>
            <a:off x="8406615" y="2012149"/>
            <a:ext cx="288801" cy="390240"/>
          </a:xfrm>
          <a:prstGeom prst="rect">
            <a:avLst/>
          </a:prstGeom>
        </p:spPr>
        <p:txBody>
          <a:bodyPr vert="horz" wrap="square" lIns="81666" tIns="40833" rIns="81666" bIns="40833" rtlCol="0">
            <a:sp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baseline="30000" dirty="0"/>
              <a:t>*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C74E32-E7AC-3240-B52C-3F10CCCF9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6709" y="2309151"/>
            <a:ext cx="3669676" cy="208319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851E8F-A882-6943-8B19-811D06D267C8}"/>
              </a:ext>
            </a:extLst>
          </p:cNvPr>
          <p:cNvSpPr txBox="1">
            <a:spLocks/>
          </p:cNvSpPr>
          <p:nvPr/>
        </p:nvSpPr>
        <p:spPr>
          <a:xfrm>
            <a:off x="2276856" y="2828681"/>
            <a:ext cx="1024128" cy="636461"/>
          </a:xfrm>
          <a:prstGeom prst="rect">
            <a:avLst/>
          </a:prstGeom>
        </p:spPr>
        <p:txBody>
          <a:bodyPr vert="horz" wrap="square" lIns="81666" tIns="40833" rIns="81666" bIns="40833" rtlCol="0">
            <a:sp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en-US" sz="3600" b="1" dirty="0"/>
              <a:t>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D84E5-8324-704F-A09B-C9C7C379E106}"/>
              </a:ext>
            </a:extLst>
          </p:cNvPr>
          <p:cNvSpPr txBox="1"/>
          <p:nvPr/>
        </p:nvSpPr>
        <p:spPr>
          <a:xfrm>
            <a:off x="7723675" y="2757151"/>
            <a:ext cx="1420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autogenerate?</a:t>
            </a:r>
          </a:p>
        </p:txBody>
      </p:sp>
    </p:spTree>
    <p:extLst>
      <p:ext uri="{BB962C8B-B14F-4D97-AF65-F5344CB8AC3E}">
        <p14:creationId xmlns:p14="http://schemas.microsoft.com/office/powerpoint/2010/main" val="308036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uild="allAtOnce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73F0-9EF8-294D-A9CE-7A6995E9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4910"/>
            <a:ext cx="4887260" cy="66723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308BF-99C0-4647-99A9-5ABE3A924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940" y="2012150"/>
            <a:ext cx="3896220" cy="390240"/>
          </a:xfrm>
        </p:spPr>
        <p:txBody>
          <a:bodyPr/>
          <a:lstStyle/>
          <a:p>
            <a:r>
              <a:rPr lang="en-US" dirty="0"/>
              <a:t>Ease-of-Creation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9AE56A-1DFC-8643-9D9F-3B4062416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79" y="2585073"/>
            <a:ext cx="3365500" cy="18923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6BB726-BBAA-F845-BC90-6D2EC8891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683" y="349468"/>
            <a:ext cx="2883667" cy="247795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8E25F9-B137-404A-8481-89C79D2396C0}"/>
              </a:ext>
            </a:extLst>
          </p:cNvPr>
          <p:cNvCxnSpPr>
            <a:cxnSpLocks/>
          </p:cNvCxnSpPr>
          <p:nvPr/>
        </p:nvCxnSpPr>
        <p:spPr>
          <a:xfrm flipV="1">
            <a:off x="3006810" y="2207270"/>
            <a:ext cx="892192" cy="511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8156AF3-B9A0-A044-AC89-EA6C12AAE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158" y="1802887"/>
            <a:ext cx="3064924" cy="468009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344123-5C3C-E843-8763-F54F3D398F10}"/>
              </a:ext>
            </a:extLst>
          </p:cNvPr>
          <p:cNvCxnSpPr/>
          <p:nvPr/>
        </p:nvCxnSpPr>
        <p:spPr>
          <a:xfrm>
            <a:off x="5983834" y="2918765"/>
            <a:ext cx="994867" cy="212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72F4576-205E-3E4B-B66E-5EDE4A3D1204}"/>
              </a:ext>
            </a:extLst>
          </p:cNvPr>
          <p:cNvSpPr txBox="1">
            <a:spLocks/>
          </p:cNvSpPr>
          <p:nvPr/>
        </p:nvSpPr>
        <p:spPr>
          <a:xfrm>
            <a:off x="611172" y="4780784"/>
            <a:ext cx="3896220" cy="251741"/>
          </a:xfrm>
          <a:prstGeom prst="rect">
            <a:avLst/>
          </a:prstGeom>
        </p:spPr>
        <p:txBody>
          <a:bodyPr vert="horz" lIns="81666" tIns="40833" rIns="81666" bIns="40833" rtlCol="0">
            <a:sp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1050" baseline="30000" dirty="0"/>
              <a:t>* </a:t>
            </a:r>
            <a:r>
              <a:rPr lang="en-US" sz="1050" dirty="0"/>
              <a:t>: K. Alden, 2012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ADECFC87-7741-214E-8364-A896931626E9}"/>
              </a:ext>
            </a:extLst>
          </p:cNvPr>
          <p:cNvSpPr txBox="1">
            <a:spLocks/>
          </p:cNvSpPr>
          <p:nvPr/>
        </p:nvSpPr>
        <p:spPr>
          <a:xfrm>
            <a:off x="1237927" y="2585073"/>
            <a:ext cx="288801" cy="390240"/>
          </a:xfrm>
          <a:prstGeom prst="rect">
            <a:avLst/>
          </a:prstGeom>
        </p:spPr>
        <p:txBody>
          <a:bodyPr vert="horz" wrap="square" lIns="81666" tIns="40833" rIns="81666" bIns="40833" rtlCol="0">
            <a:sp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baseline="30000" dirty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9" grpId="0" build="p"/>
      <p:bldP spid="2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73F0-9EF8-294D-A9CE-7A6995E9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4910"/>
            <a:ext cx="4887260" cy="66723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308BF-99C0-4647-99A9-5ABE3A924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939" y="2012150"/>
            <a:ext cx="6658521" cy="2606231"/>
          </a:xfrm>
        </p:spPr>
        <p:txBody>
          <a:bodyPr/>
          <a:lstStyle/>
          <a:p>
            <a:r>
              <a:rPr lang="en-US" dirty="0"/>
              <a:t>Speed Up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94.265s vs 25.039s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But not comparable: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Hardware Differences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Significant Implementation Differences</a:t>
            </a:r>
          </a:p>
          <a:p>
            <a:r>
              <a:rPr lang="en-US" dirty="0">
                <a:solidFill>
                  <a:schemeClr val="accent5"/>
                </a:solidFill>
              </a:rPr>
              <a:t>Full Biological Analysis Required (Ongoing)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78745-F416-0C4A-99AF-943FF9ED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930" y="1199693"/>
            <a:ext cx="5397999" cy="1457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87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73F0-9EF8-294D-A9CE-7A6995E9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4910"/>
            <a:ext cx="4887260" cy="667239"/>
          </a:xfrm>
        </p:spPr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308BF-99C0-4647-99A9-5ABE3A924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939" y="2012150"/>
            <a:ext cx="6658521" cy="1498236"/>
          </a:xfrm>
        </p:spPr>
        <p:txBody>
          <a:bodyPr/>
          <a:lstStyle/>
          <a:p>
            <a:r>
              <a:rPr lang="en-US" i="1" dirty="0" err="1"/>
              <a:t>PPSim</a:t>
            </a:r>
            <a:r>
              <a:rPr lang="en-US" i="1" dirty="0"/>
              <a:t> v2</a:t>
            </a:r>
            <a:endParaRPr lang="en-US" i="1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FLAME GPU</a:t>
            </a:r>
          </a:p>
          <a:p>
            <a:r>
              <a:rPr lang="en-US" dirty="0">
                <a:solidFill>
                  <a:schemeClr val="tx1"/>
                </a:solidFill>
              </a:rPr>
              <a:t>Software </a:t>
            </a:r>
            <a:r>
              <a:rPr lang="en-US" dirty="0" err="1">
                <a:solidFill>
                  <a:schemeClr val="tx1"/>
                </a:solidFill>
              </a:rPr>
              <a:t>Generalisability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Hardware Availability</a:t>
            </a:r>
          </a:p>
        </p:txBody>
      </p:sp>
    </p:spTree>
    <p:extLst>
      <p:ext uri="{BB962C8B-B14F-4D97-AF65-F5344CB8AC3E}">
        <p14:creationId xmlns:p14="http://schemas.microsoft.com/office/powerpoint/2010/main" val="218679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D0D4314-8D42-6048-8A88-529043276AD7}"/>
              </a:ext>
            </a:extLst>
          </p:cNvPr>
          <p:cNvSpPr txBox="1">
            <a:spLocks/>
          </p:cNvSpPr>
          <p:nvPr/>
        </p:nvSpPr>
        <p:spPr>
          <a:xfrm>
            <a:off x="512064" y="3267051"/>
            <a:ext cx="8631935" cy="544128"/>
          </a:xfrm>
          <a:prstGeom prst="rect">
            <a:avLst/>
          </a:prstGeom>
        </p:spPr>
        <p:txBody>
          <a:bodyPr/>
          <a:lstStyle>
            <a:lvl1pPr marL="0" indent="0" algn="l" defTabSz="408331" rtl="0" eaLnBrk="1" latinLnBrk="0" hangingPunct="1">
              <a:spcBef>
                <a:spcPct val="20000"/>
              </a:spcBef>
              <a:buFont typeface="Arial"/>
              <a:buNone/>
              <a:defRPr sz="3000" kern="1200" cap="all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All project code, report and slides available at: </a:t>
            </a:r>
            <a:r>
              <a:rPr lang="en-US" dirty="0" err="1">
                <a:solidFill>
                  <a:schemeClr val="accent6"/>
                </a:solidFill>
              </a:rPr>
              <a:t>github.com</a:t>
            </a:r>
            <a:r>
              <a:rPr lang="en-US" dirty="0">
                <a:solidFill>
                  <a:schemeClr val="accent6"/>
                </a:solidFill>
              </a:rPr>
              <a:t>/</a:t>
            </a:r>
            <a:r>
              <a:rPr lang="en-US" dirty="0" err="1">
                <a:solidFill>
                  <a:schemeClr val="accent6"/>
                </a:solidFill>
              </a:rPr>
              <a:t>oliver-binns</a:t>
            </a:r>
            <a:r>
              <a:rPr lang="en-US" dirty="0">
                <a:solidFill>
                  <a:schemeClr val="accent6"/>
                </a:solidFill>
              </a:rPr>
              <a:t>/</a:t>
            </a:r>
            <a:r>
              <a:rPr lang="en-US" dirty="0" err="1">
                <a:solidFill>
                  <a:schemeClr val="accent6"/>
                </a:solidFill>
              </a:rPr>
              <a:t>PRIY.git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65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1350601"/>
            <a:ext cx="9144000" cy="19164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Parallel Programming Tools</a:t>
            </a:r>
            <a:br>
              <a:rPr lang="en-US" dirty="0"/>
            </a:br>
            <a:r>
              <a:rPr lang="en-US" dirty="0"/>
              <a:t>for Exploring Immune</a:t>
            </a:r>
            <a:br>
              <a:rPr lang="en-US" dirty="0"/>
            </a:br>
            <a:r>
              <a:rPr lang="en-US" dirty="0"/>
              <a:t>System Development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0C144-2254-B949-942D-08BB72156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267051"/>
            <a:ext cx="9144000" cy="544128"/>
          </a:xfrm>
        </p:spPr>
        <p:txBody>
          <a:bodyPr/>
          <a:lstStyle/>
          <a:p>
            <a:pPr algn="ctr"/>
            <a:r>
              <a:rPr lang="en-US" sz="3000" dirty="0"/>
              <a:t>OLIVER BINNS</a:t>
            </a:r>
          </a:p>
        </p:txBody>
      </p:sp>
    </p:spTree>
    <p:extLst>
      <p:ext uri="{BB962C8B-B14F-4D97-AF65-F5344CB8AC3E}">
        <p14:creationId xmlns:p14="http://schemas.microsoft.com/office/powerpoint/2010/main" val="72829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73F0-9EF8-294D-A9CE-7A6995E9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4910"/>
            <a:ext cx="4887260" cy="66723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308BF-99C0-4647-99A9-5ABE3A924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940" y="2012150"/>
            <a:ext cx="4887120" cy="1498236"/>
          </a:xfrm>
        </p:spPr>
        <p:txBody>
          <a:bodyPr/>
          <a:lstStyle/>
          <a:p>
            <a:r>
              <a:rPr lang="en-US" dirty="0"/>
              <a:t>Biological Background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Solutions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654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73F0-9EF8-294D-A9CE-7A6995E9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4910"/>
            <a:ext cx="4887260" cy="667239"/>
          </a:xfrm>
        </p:spPr>
        <p:txBody>
          <a:bodyPr/>
          <a:lstStyle/>
          <a:p>
            <a:r>
              <a:rPr lang="en-US" dirty="0"/>
              <a:t>What is it about?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308BF-99C0-4647-99A9-5ABE3A924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940" y="2012150"/>
            <a:ext cx="4887120" cy="1498236"/>
          </a:xfrm>
        </p:spPr>
        <p:txBody>
          <a:bodyPr/>
          <a:lstStyle/>
          <a:p>
            <a:r>
              <a:rPr lang="en-US" i="1" dirty="0" err="1"/>
              <a:t>PPSim</a:t>
            </a:r>
            <a:endParaRPr lang="en-US" i="1" dirty="0"/>
          </a:p>
          <a:p>
            <a:pPr lvl="1"/>
            <a:r>
              <a:rPr lang="en-US" dirty="0"/>
              <a:t>ABM simulation</a:t>
            </a:r>
          </a:p>
          <a:p>
            <a:pPr lvl="1"/>
            <a:r>
              <a:rPr lang="en-US" dirty="0"/>
              <a:t>94.265s per execution</a:t>
            </a:r>
          </a:p>
          <a:p>
            <a:pPr lvl="1"/>
            <a:r>
              <a:rPr lang="en-US" dirty="0"/>
              <a:t>585,000 executions required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E999A-5B58-3447-8CFD-4C1BCA3E9C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109"/>
          <a:stretch/>
        </p:blipFill>
        <p:spPr>
          <a:xfrm>
            <a:off x="5196280" y="1065731"/>
            <a:ext cx="3536762" cy="1892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EEAE60-D600-3747-894C-BBF1E293C1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24" r="509"/>
          <a:stretch/>
        </p:blipFill>
        <p:spPr>
          <a:xfrm>
            <a:off x="6252481" y="3037839"/>
            <a:ext cx="1801139" cy="185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2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5EB96D-9A98-7A41-AAAC-21E0963D7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74" y="2270398"/>
            <a:ext cx="8639251" cy="2332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7A47FF-50D2-6347-98D9-1DCF97D64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74" y="2270398"/>
            <a:ext cx="8639251" cy="2332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21CD26-8C70-D746-9BEC-CE5EAB00C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374" y="2270398"/>
            <a:ext cx="8639251" cy="2332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EE73F0-9EF8-294D-A9CE-7A6995E9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4910"/>
            <a:ext cx="5684520" cy="667239"/>
          </a:xfrm>
        </p:spPr>
        <p:txBody>
          <a:bodyPr anchor="t"/>
          <a:lstStyle/>
          <a:p>
            <a:r>
              <a:rPr lang="en-GB" dirty="0"/>
              <a:t>Visualisation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1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73F0-9EF8-294D-A9CE-7A6995E9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4910"/>
            <a:ext cx="4887260" cy="667239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308BF-99C0-4647-99A9-5ABE3A924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940" y="2012150"/>
            <a:ext cx="4405439" cy="2175344"/>
          </a:xfrm>
        </p:spPr>
        <p:txBody>
          <a:bodyPr/>
          <a:lstStyle/>
          <a:p>
            <a:r>
              <a:rPr lang="en-US" dirty="0"/>
              <a:t>Short Term</a:t>
            </a:r>
          </a:p>
          <a:p>
            <a:pPr lvl="1"/>
            <a:r>
              <a:rPr lang="en-US" dirty="0"/>
              <a:t>Simulations used for novel biological findings</a:t>
            </a:r>
          </a:p>
          <a:p>
            <a:r>
              <a:rPr lang="en-US" dirty="0"/>
              <a:t>Long Term</a:t>
            </a:r>
          </a:p>
          <a:p>
            <a:pPr lvl="1"/>
            <a:r>
              <a:rPr lang="en-US" dirty="0"/>
              <a:t>$2.5bn R&amp;D cost per drug</a:t>
            </a:r>
            <a:r>
              <a:rPr lang="en-US" baseline="30000" dirty="0"/>
              <a:t> *</a:t>
            </a:r>
          </a:p>
          <a:p>
            <a:pPr lvl="1"/>
            <a:r>
              <a:rPr lang="en-US" dirty="0"/>
              <a:t>3Rs: Animal Testing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2080339-7AA7-F342-BCC9-613935C82A9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3177" t="1" r="1718" b="16422"/>
          <a:stretch/>
        </p:blipFill>
        <p:spPr>
          <a:xfrm>
            <a:off x="5205797" y="1344910"/>
            <a:ext cx="2852313" cy="16708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E9F883-2417-934D-A4A6-A603262B2F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35" r="7032"/>
          <a:stretch/>
        </p:blipFill>
        <p:spPr>
          <a:xfrm>
            <a:off x="5916997" y="2503149"/>
            <a:ext cx="2852313" cy="1670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6C21140-44BE-BE4D-9D3E-D832555F5F28}"/>
              </a:ext>
            </a:extLst>
          </p:cNvPr>
          <p:cNvSpPr txBox="1">
            <a:spLocks/>
          </p:cNvSpPr>
          <p:nvPr/>
        </p:nvSpPr>
        <p:spPr>
          <a:xfrm>
            <a:off x="611172" y="4780784"/>
            <a:ext cx="3896220" cy="251741"/>
          </a:xfrm>
          <a:prstGeom prst="rect">
            <a:avLst/>
          </a:prstGeom>
        </p:spPr>
        <p:txBody>
          <a:bodyPr vert="horz" lIns="81666" tIns="40833" rIns="81666" bIns="40833" rtlCol="0">
            <a:sp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1050" baseline="30000" dirty="0"/>
              <a:t>* </a:t>
            </a:r>
            <a:r>
              <a:rPr lang="en-US" sz="1050" dirty="0"/>
              <a:t>: J. </a:t>
            </a:r>
            <a:r>
              <a:rPr lang="en-US" sz="1050" dirty="0" err="1"/>
              <a:t>DiMasi</a:t>
            </a:r>
            <a:r>
              <a:rPr lang="en-US" sz="1050" dirty="0"/>
              <a:t> et al, 2016</a:t>
            </a:r>
          </a:p>
        </p:txBody>
      </p:sp>
    </p:spTree>
    <p:extLst>
      <p:ext uri="{BB962C8B-B14F-4D97-AF65-F5344CB8AC3E}">
        <p14:creationId xmlns:p14="http://schemas.microsoft.com/office/powerpoint/2010/main" val="10985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73F0-9EF8-294D-A9CE-7A6995E9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4910"/>
            <a:ext cx="4887260" cy="667239"/>
          </a:xfrm>
        </p:spPr>
        <p:txBody>
          <a:bodyPr/>
          <a:lstStyle/>
          <a:p>
            <a:r>
              <a:rPr lang="en-US" dirty="0"/>
              <a:t>Problems?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308BF-99C0-4647-99A9-5ABE3A924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940" y="2012150"/>
            <a:ext cx="5436882" cy="1128904"/>
          </a:xfrm>
        </p:spPr>
        <p:txBody>
          <a:bodyPr/>
          <a:lstStyle/>
          <a:p>
            <a:r>
              <a:rPr lang="en-US" b="1" dirty="0"/>
              <a:t>Too Slow!</a:t>
            </a:r>
          </a:p>
          <a:p>
            <a:r>
              <a:rPr lang="en-US" dirty="0"/>
              <a:t>Shortage of Computer Scientists</a:t>
            </a:r>
          </a:p>
          <a:p>
            <a:pPr lvl="1"/>
            <a:r>
              <a:rPr lang="en-US" dirty="0"/>
              <a:t>Efficient Parallel Programming is </a:t>
            </a:r>
            <a:r>
              <a:rPr lang="en-US" dirty="0">
                <a:solidFill>
                  <a:srgbClr val="FF0000"/>
                </a:solidFill>
              </a:rPr>
              <a:t>HARD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541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73F0-9EF8-294D-A9CE-7A6995E9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4910"/>
            <a:ext cx="5684520" cy="667239"/>
          </a:xfrm>
        </p:spPr>
        <p:txBody>
          <a:bodyPr anchor="t"/>
          <a:lstStyle/>
          <a:p>
            <a:r>
              <a:rPr lang="en-US" dirty="0"/>
              <a:t>Program Parallelisation</a:t>
            </a:r>
          </a:p>
        </p:txBody>
      </p:sp>
      <p:sp>
        <p:nvSpPr>
          <p:cNvPr id="18" name="Subtitle 5">
            <a:extLst>
              <a:ext uri="{FF2B5EF4-FFF2-40B4-BE49-F238E27FC236}">
                <a16:creationId xmlns:a16="http://schemas.microsoft.com/office/drawing/2014/main" id="{247557CA-1457-5D45-9213-BD077BBCB8AC}"/>
              </a:ext>
            </a:extLst>
          </p:cNvPr>
          <p:cNvSpPr txBox="1">
            <a:spLocks/>
          </p:cNvSpPr>
          <p:nvPr/>
        </p:nvSpPr>
        <p:spPr>
          <a:xfrm>
            <a:off x="685660" y="3810000"/>
            <a:ext cx="3826255" cy="477520"/>
          </a:xfrm>
          <a:prstGeom prst="rect">
            <a:avLst/>
          </a:prstGeom>
        </p:spPr>
        <p:txBody>
          <a:bodyPr vert="horz" lIns="81666" tIns="40833" rIns="81666" bIns="40833" rtlCol="0"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all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CPU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ACD8E255-4547-A64E-A1C8-44CFA58EC388}"/>
              </a:ext>
            </a:extLst>
          </p:cNvPr>
          <p:cNvSpPr txBox="1">
            <a:spLocks/>
          </p:cNvSpPr>
          <p:nvPr/>
        </p:nvSpPr>
        <p:spPr>
          <a:xfrm>
            <a:off x="685800" y="4287520"/>
            <a:ext cx="3826116" cy="390240"/>
          </a:xfrm>
          <a:prstGeom prst="rect">
            <a:avLst/>
          </a:prstGeom>
        </p:spPr>
        <p:txBody>
          <a:bodyPr vert="horz" lIns="81666" tIns="40833" rIns="81666" bIns="40833" rtlCol="0">
            <a:spAutoFit/>
          </a:bodyPr>
          <a:lstStyle>
            <a:lvl1pPr marL="0" indent="0" algn="l" defTabSz="408331" rtl="0" eaLnBrk="1" latinLnBrk="0" hangingPunct="1">
              <a:spcBef>
                <a:spcPct val="20000"/>
              </a:spcBef>
              <a:buFont typeface="Arial"/>
              <a:buNone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l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4+ Cores</a:t>
            </a:r>
          </a:p>
        </p:txBody>
      </p:sp>
      <p:sp>
        <p:nvSpPr>
          <p:cNvPr id="22" name="Subtitle 5">
            <a:extLst>
              <a:ext uri="{FF2B5EF4-FFF2-40B4-BE49-F238E27FC236}">
                <a16:creationId xmlns:a16="http://schemas.microsoft.com/office/drawing/2014/main" id="{446EFF52-1B95-8A41-8244-E0D21358F299}"/>
              </a:ext>
            </a:extLst>
          </p:cNvPr>
          <p:cNvSpPr txBox="1">
            <a:spLocks/>
          </p:cNvSpPr>
          <p:nvPr/>
        </p:nvSpPr>
        <p:spPr>
          <a:xfrm>
            <a:off x="4511915" y="3810000"/>
            <a:ext cx="3826255" cy="477520"/>
          </a:xfrm>
          <a:prstGeom prst="rect">
            <a:avLst/>
          </a:prstGeom>
        </p:spPr>
        <p:txBody>
          <a:bodyPr vert="horz" lIns="81666" tIns="40833" rIns="81666" bIns="40833" rtlCol="0"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kern="1200" cap="all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6661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499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33323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165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49984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5831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66646" indent="0" algn="ctr" defTabSz="40833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GPU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03C7779-FD0B-BA4C-9F55-9946AC717F0D}"/>
              </a:ext>
            </a:extLst>
          </p:cNvPr>
          <p:cNvSpPr txBox="1">
            <a:spLocks/>
          </p:cNvSpPr>
          <p:nvPr/>
        </p:nvSpPr>
        <p:spPr>
          <a:xfrm>
            <a:off x="4512055" y="4287520"/>
            <a:ext cx="3826116" cy="390240"/>
          </a:xfrm>
          <a:prstGeom prst="rect">
            <a:avLst/>
          </a:prstGeom>
        </p:spPr>
        <p:txBody>
          <a:bodyPr vert="horz" lIns="81666" tIns="40833" rIns="81666" bIns="40833" rtlCol="0">
            <a:spAutoFit/>
          </a:bodyPr>
          <a:lstStyle>
            <a:lvl1pPr marL="0" indent="0" algn="l" defTabSz="408331" rtl="0" eaLnBrk="1" latinLnBrk="0" hangingPunct="1">
              <a:spcBef>
                <a:spcPct val="20000"/>
              </a:spcBef>
              <a:buFont typeface="Arial"/>
              <a:buNone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408331" indent="0" algn="l" defTabSz="408331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2500+ Cores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638D21-9678-E049-8862-6FED8A6CF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" t="22942" r="56398" b="34035"/>
          <a:stretch/>
        </p:blipFill>
        <p:spPr>
          <a:xfrm>
            <a:off x="1343258" y="1969053"/>
            <a:ext cx="2511057" cy="188404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A4D1C0B-E394-F64A-A244-044F71C81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31" t="22954" r="1364" b="34023"/>
          <a:stretch/>
        </p:blipFill>
        <p:spPr>
          <a:xfrm>
            <a:off x="5169513" y="1969053"/>
            <a:ext cx="2511057" cy="188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4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C83816-F263-A445-84D5-FC2D7A634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751" y="1654842"/>
            <a:ext cx="4476597" cy="2972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3222CA-ECDB-7848-8DAD-CDA1C40174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22" r="22656"/>
          <a:stretch/>
        </p:blipFill>
        <p:spPr>
          <a:xfrm>
            <a:off x="611172" y="1063097"/>
            <a:ext cx="2518258" cy="949052"/>
          </a:xfrm>
          <a:prstGeom prst="rect">
            <a:avLst/>
          </a:prstGeom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429D459-018A-984F-98A1-794FF39D685E}"/>
              </a:ext>
            </a:extLst>
          </p:cNvPr>
          <p:cNvSpPr txBox="1">
            <a:spLocks/>
          </p:cNvSpPr>
          <p:nvPr/>
        </p:nvSpPr>
        <p:spPr>
          <a:xfrm>
            <a:off x="685940" y="2012150"/>
            <a:ext cx="3896220" cy="1128904"/>
          </a:xfrm>
          <a:prstGeom prst="rect">
            <a:avLst/>
          </a:prstGeom>
        </p:spPr>
        <p:txBody>
          <a:bodyPr vert="horz" lIns="81666" tIns="40833" rIns="81666" bIns="40833" rtlCol="0">
            <a:sp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Fits project goals:</a:t>
            </a:r>
          </a:p>
          <a:p>
            <a:pPr lvl="1"/>
            <a:r>
              <a:rPr lang="en-US" dirty="0"/>
              <a:t>Speed Up </a:t>
            </a:r>
            <a:r>
              <a:rPr lang="en-US" baseline="30000" dirty="0"/>
              <a:t>*</a:t>
            </a:r>
            <a:endParaRPr lang="en-US" dirty="0"/>
          </a:p>
          <a:p>
            <a:pPr lvl="1"/>
            <a:r>
              <a:rPr lang="en-US" dirty="0"/>
              <a:t>Ease-of-Creation (Easier?)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ADDB7FE-5C6C-E542-BA47-248E627AAC0A}"/>
              </a:ext>
            </a:extLst>
          </p:cNvPr>
          <p:cNvSpPr txBox="1">
            <a:spLocks/>
          </p:cNvSpPr>
          <p:nvPr/>
        </p:nvSpPr>
        <p:spPr>
          <a:xfrm>
            <a:off x="611172" y="4780784"/>
            <a:ext cx="3896220" cy="251741"/>
          </a:xfrm>
          <a:prstGeom prst="rect">
            <a:avLst/>
          </a:prstGeom>
        </p:spPr>
        <p:txBody>
          <a:bodyPr vert="horz" lIns="81666" tIns="40833" rIns="81666" bIns="40833" rtlCol="0">
            <a:spAutoFit/>
          </a:bodyPr>
          <a:lstStyle>
            <a:lvl1pPr marL="0" indent="-266859" algn="l" defTabSz="408331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2000" kern="1200" cap="none" baseline="0">
                <a:solidFill>
                  <a:srgbClr val="25303B"/>
                </a:solidFill>
                <a:latin typeface="+mn-lt"/>
                <a:ea typeface="+mn-ea"/>
                <a:cs typeface="+mn-cs"/>
              </a:defRPr>
            </a:lvl1pPr>
            <a:lvl2pPr marL="663538" indent="-255207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0827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9158" indent="-204166" algn="l" defTabSz="40833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7489" indent="-204166" algn="l" defTabSz="40833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819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4150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2481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812" indent="-204166" algn="l" defTabSz="40833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1050" baseline="30000" dirty="0"/>
              <a:t>* </a:t>
            </a:r>
            <a:r>
              <a:rPr lang="en-US" sz="1050" dirty="0"/>
              <a:t>: P. Richmond and D. Romano, 2011</a:t>
            </a: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17B6C632-011A-884A-877D-B9DD7E3B7080}"/>
              </a:ext>
            </a:extLst>
          </p:cNvPr>
          <p:cNvSpPr/>
          <p:nvPr/>
        </p:nvSpPr>
        <p:spPr>
          <a:xfrm>
            <a:off x="4257751" y="2728570"/>
            <a:ext cx="862889" cy="497433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1D9C21E2-CEFF-C443-8F56-440883709192}"/>
              </a:ext>
            </a:extLst>
          </p:cNvPr>
          <p:cNvSpPr/>
          <p:nvPr/>
        </p:nvSpPr>
        <p:spPr>
          <a:xfrm>
            <a:off x="6671981" y="1703223"/>
            <a:ext cx="862889" cy="497433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6F584-4B50-B942-BEDB-DE5E6F412BC2}"/>
              </a:ext>
            </a:extLst>
          </p:cNvPr>
          <p:cNvSpPr txBox="1"/>
          <p:nvPr/>
        </p:nvSpPr>
        <p:spPr>
          <a:xfrm>
            <a:off x="4199670" y="3335731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2D013-7FA3-734B-8858-69FE1373FAEC}"/>
              </a:ext>
            </a:extLst>
          </p:cNvPr>
          <p:cNvSpPr txBox="1"/>
          <p:nvPr/>
        </p:nvSpPr>
        <p:spPr>
          <a:xfrm>
            <a:off x="6576519" y="1380428"/>
            <a:ext cx="1053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Behaviour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30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 bldLvl="2"/>
      <p:bldP spid="21" grpId="0" build="p"/>
      <p:bldP spid="24" grpId="0" animBg="1"/>
      <p:bldP spid="25" grpId="0" animBg="1"/>
      <p:bldP spid="2" grpId="0"/>
      <p:bldP spid="9" grpId="0"/>
    </p:bldLst>
  </p:timing>
</p:sld>
</file>

<file path=ppt/theme/theme1.xml><?xml version="1.0" encoding="utf-8"?>
<a:theme xmlns:a="http://schemas.openxmlformats.org/drawingml/2006/main" name="uoy-powerpoint-widescreen">
  <a:themeElements>
    <a:clrScheme name="University of York Colour Palette">
      <a:dk1>
        <a:srgbClr val="25303B"/>
      </a:dk1>
      <a:lt1>
        <a:srgbClr val="FFFFFF"/>
      </a:lt1>
      <a:dk2>
        <a:srgbClr val="E3E6E5"/>
      </a:dk2>
      <a:lt2>
        <a:srgbClr val="00627D"/>
      </a:lt2>
      <a:accent1>
        <a:srgbClr val="5AB031"/>
      </a:accent1>
      <a:accent2>
        <a:srgbClr val="9067A9"/>
      </a:accent2>
      <a:accent3>
        <a:srgbClr val="E2388C"/>
      </a:accent3>
      <a:accent4>
        <a:srgbClr val="E62A32"/>
      </a:accent4>
      <a:accent5>
        <a:srgbClr val="F18626"/>
      </a:accent5>
      <a:accent6>
        <a:srgbClr val="00ABAA"/>
      </a:accent6>
      <a:hlink>
        <a:srgbClr val="0096D6"/>
      </a:hlink>
      <a:folHlink>
        <a:srgbClr val="E238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783</Words>
  <Application>Microsoft Macintosh PowerPoint</Application>
  <PresentationFormat>Custom</PresentationFormat>
  <Paragraphs>167</Paragraphs>
  <Slides>14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Wingdings</vt:lpstr>
      <vt:lpstr>uoy-powerpoint-widescreen</vt:lpstr>
      <vt:lpstr>Contents</vt:lpstr>
      <vt:lpstr>Parallel Programming Tools for Exploring Immune System Development</vt:lpstr>
      <vt:lpstr>Overview</vt:lpstr>
      <vt:lpstr>What is it about?</vt:lpstr>
      <vt:lpstr>Visualisation</vt:lpstr>
      <vt:lpstr>Motivation</vt:lpstr>
      <vt:lpstr>Problems?</vt:lpstr>
      <vt:lpstr>Program Parallelisation</vt:lpstr>
      <vt:lpstr>PowerPoint Presentation</vt:lpstr>
      <vt:lpstr>Modelling Process</vt:lpstr>
      <vt:lpstr>Results</vt:lpstr>
      <vt:lpstr>Results</vt:lpstr>
      <vt:lpstr>Further Work</vt:lpstr>
      <vt:lpstr>Any Questions?</vt:lpstr>
    </vt:vector>
  </TitlesOfParts>
  <Company>The University of York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Lock</dc:creator>
  <cp:lastModifiedBy>Oliver Binns</cp:lastModifiedBy>
  <cp:revision>170</cp:revision>
  <cp:lastPrinted>2018-05-03T22:49:43Z</cp:lastPrinted>
  <dcterms:created xsi:type="dcterms:W3CDTF">2016-10-03T14:02:25Z</dcterms:created>
  <dcterms:modified xsi:type="dcterms:W3CDTF">2018-05-04T09:39:48Z</dcterms:modified>
</cp:coreProperties>
</file>