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60BED1-070C-4AC2-9F9E-7016A634CDA3}">
  <a:tblStyle styleId="{8360BED1-070C-4AC2-9F9E-7016A634CD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371a4ac2_1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371a4ac2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Control flow: what kind of data structure is ‘students’ (set, array, linked list, tree)? How do you iterate or search through it (pointer, for/while, etc.)?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How do you manage side effects, such as concurrent modification operations (mutex)?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How do you return the result (print to stdout, log to file)? And what are the limitations of the medium you write to (open/close/flush file)?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371a4ac2_1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371a4ac2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829efc8a_0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829efc8a_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this in a few classes!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371a4ac2_1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371a4ac2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this in a few classes!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371a4ac2_1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371a4ac2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this in a few classes!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829efc8a_0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829efc8a_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Normalization: eliminates </a:t>
            </a:r>
            <a:r>
              <a:rPr lang="en"/>
              <a:t>anomalies</a:t>
            </a:r>
            <a:r>
              <a:rPr lang="en"/>
              <a:t> when updating data and makes it easier to query and manage data. Normalization uses constraints.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Constraints: capture dependencies in your data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Record integrity: uniqueness of a record (primary key) and dependencies amongst attributes, domain of an attribute (e.g. data type).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Referential integrity: valid cross-reference to another table (foreign key).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Business rule integrity: legal states for data (trigger on the relation or in the application layer).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d2d26947_4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d2d26947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Move one level up from your database storage layer into the application layer.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Class: object-oriented design like java. A simple java class has fields, and it can be instantiated. A java class diagram can list both the fields and the methods for the class. We’re omitting methods for the purposes of data modeling. (Separation of control and data.)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ace7e61a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ace7e6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4e3a718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4e3a71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discussion exercise: h</a:t>
            </a:r>
            <a:r>
              <a:rPr lang="en"/>
              <a:t>ow effective was a written description?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we use UML forever? How about an interactive diagram for data interaction and life cycle?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field of research for diagramming and modeling, usually related to software design.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an ISO standard for UML. We will use a few deviations in this class.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4e3a7187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4e3a718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rectangle for a class diagram can list both the fields and the methods for the class (separation of control and data). We’re omitting methods for the purposes of data modeling.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57524c0fe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57524c0f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4e3a7187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4e3a718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Attributes: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Underline the “primary key” - attribute(s) that uniquely identifies an instance. More on this later!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Decimal is fixed point and is easier to work with due to precision issues of floating point types float and double.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Timestamp is easier to work with in Java than datetime.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4e3a7187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4e3a718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Linked by a foreign key attribute and references the primary key of the other table. More on this later.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d2d26947_4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d2d26947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d2d26947_4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d2d26947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4e3a7187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4e3a718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d2d26947_41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d2d26947_4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d2d26947_41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d2d26947_4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44e3a7187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44e3a718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the cardinality: one Person instance may map to exactly zero or one Administrator or BlogUser instance.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44e3a7187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44e3a718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primary key/foreign key reference: subclass primary key is also its foreign key to super class.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d2d26947_4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d2d26947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3ace7e61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3ace7e6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d2d26947_41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d2d26947_4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BlogUsers-BlogPosts: (optionally) one-many.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 due to no life cycle dependency (BlogPosts can exist without BlogUser).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44e3a7187_0_2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44e3a7187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BlogUsers-BlogComments: (optionally) one-many.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Aggregation due to no life cycle dependency (BlogComments can exist without BlogUser).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44e3a7187_0_2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44e3a7187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BlogPosts-BlogComments: one-many.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Composition due to strong life cycle dependency (BlogComments can only exist when there is a BlogPost).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ba8bf815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ba8bf81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44e3a7187_0_3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44e3a7187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44e3a7187_0_3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44e3a7187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Why two tables?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 How do I quickly find all the reshares for a user -- BlogUsers table. How do I quickly find all the reshares for a BlogPost -- BlogPosts table.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44e3a7187_0_3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44e3a7187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Reshares is a column that contains a list of foreign key references to another table -- this is actually not supported by some relational databases. Later, we’ll see that this is a violation of “first normal form”, which requires that each attribute is atomic (such as no repeating values).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Issues in addition to adding more information to a reshare: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* What is the maximum size of a list? Is it equal for all instances?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* Does order represent any implicit meaning? Do modifications preserve this ordering, which can be overly complex. The order can instead be represented as an attribute of the reshare.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* Performance. Which users reshard PostId 2? Need to iterate through every record and every reshare list, which will be very inefficient. Atom values allow indexes (and traversal through a data structure like a B-tree).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d2d26947_4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5d2d26947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Remember, many-many definition is: one instance of Class A is related to multiple instance of Class B </a:t>
            </a:r>
            <a:r>
              <a:rPr b="1" lang="en"/>
              <a:t>AND</a:t>
            </a:r>
            <a:r>
              <a:rPr lang="en"/>
              <a:t> one instance of Class B is related to multiple instance of Class A.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44e3a7187_0_3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44e3a7187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44e3a7187_0_3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44e3a7187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5829efc8a_0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5829efc8a_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44e3a7187_0_4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44e3a7187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44e3a7187_0_4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44e3a7187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05a4c3a01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05a4c3a0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44e3a7187_0_5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44e3a7187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3ace7e61a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3ace7e6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2f754712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2f75471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our purposes of a relational model, we use UML to communicate static structure. UML is also commonly used to communicate dynamic behavior such as functionality and activity (i.e. Java classes with fields and methods; flow of messages through a system; state machines). Our structural UMLs can be modified to communicate behavior of classes, too. We will develop applications on top of our relational database using OO design (Java).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ER is inherently complex due to lack of a single standard. Instead, there are two variables that can yield many ER diagrams to express the same relational model.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2f754712a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2f75471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detail is needed in the ER diagram?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Conceptual: high-level description of data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Logical: description of entities.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Physical: implementation in relational database.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2f754712a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2f754712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Chen notation at logical or physical level will consume a lot of space and may be difficult to read.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4ec41491c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4ec41491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Crow’s foot is similar to our UML diagrams, but difficult to determine life cycle dependencies.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Attributes that uniquely identify an entity is prefixed by a * (instead of underline).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Complexity: additional notations (similarities with UML, Chen, Crow’s foot):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Martin, https://en.wikipedia.org/wiki/James_Martin_(author)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Bachman, https://en.wikipedia.org/wiki/Data_structure_diagram#Bachman_diagram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Integration DEFinition for information modeling (IDEF1X), https://en.wikipedia.org/wiki/IDEF1X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Information engineering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Barker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4ec41491c_0_1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4ec41491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Complexity: recognize cardinality symbols.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Complexity: w</a:t>
            </a:r>
            <a:r>
              <a:rPr lang="en">
                <a:solidFill>
                  <a:schemeClr val="dk1"/>
                </a:solidFill>
              </a:rPr>
              <a:t>e can try inferring lifecycle if we examine cardinalities (but it’s still a guess at best):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Aggregation: zero or 1 to zero/one or more.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Composition: exactly 1 to zero/one or more.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4371a4ac2_1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4371a4ac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371a4ac2_1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371a4ac2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371a4ac2_1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371a4ac2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371a4ac2_1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371a4ac2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371a4ac2_1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371a4ac2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Example: how would you find the id of a student with the name ‘jae’ in a set with SQL and Java?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Declarative language: you describe what you want (the result output) instead of how to accomplish it (the control flow and side effects).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goo.gl/CDWTv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goo.gl/dCyb3P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Databases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2840051"/>
            <a:ext cx="7772400" cy="17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http://goo.gl/CDWTvr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CS5200 DBMS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Bruce Chhay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Declarative vs Control Flow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Declarative (describe what you want in the result output):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SELECT id</a:t>
            </a:r>
            <a:br>
              <a:rPr lang="en" sz="2000">
                <a:solidFill>
                  <a:srgbClr val="D9D9D9"/>
                </a:solidFill>
              </a:rPr>
            </a:br>
            <a:r>
              <a:rPr lang="en" sz="2000">
                <a:solidFill>
                  <a:srgbClr val="D9D9D9"/>
                </a:solidFill>
              </a:rPr>
              <a:t>FROM students</a:t>
            </a:r>
            <a:br>
              <a:rPr lang="en" sz="2000">
                <a:solidFill>
                  <a:srgbClr val="D9D9D9"/>
                </a:solidFill>
              </a:rPr>
            </a:br>
            <a:r>
              <a:rPr lang="en" sz="2000">
                <a:solidFill>
                  <a:srgbClr val="D9D9D9"/>
                </a:solidFill>
              </a:rPr>
              <a:t>WHERE name == ‘jae’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Control Flow (describe how to accomplish it, including side effects):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for student in students:</a:t>
            </a:r>
            <a:br>
              <a:rPr lang="en" sz="2000"/>
            </a:br>
            <a:r>
              <a:rPr lang="en" sz="2000"/>
              <a:t>  if student.name == ‘jae’:</a:t>
            </a:r>
            <a:br>
              <a:rPr lang="en" sz="2000"/>
            </a:br>
            <a:r>
              <a:rPr lang="en" sz="2000"/>
              <a:t>    print student.id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Database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400"/>
              <a:buChar char="●"/>
            </a:pPr>
            <a:r>
              <a:rPr lang="en" sz="2400">
                <a:solidFill>
                  <a:srgbClr val="D9D9D9"/>
                </a:solidFill>
              </a:rPr>
              <a:t>A </a:t>
            </a:r>
            <a:r>
              <a:rPr b="1" lang="en" sz="2400">
                <a:solidFill>
                  <a:srgbClr val="D9D9D9"/>
                </a:solidFill>
              </a:rPr>
              <a:t>relational database</a:t>
            </a:r>
            <a:r>
              <a:rPr lang="en" sz="2400">
                <a:solidFill>
                  <a:srgbClr val="D9D9D9"/>
                </a:solidFill>
              </a:rPr>
              <a:t> is a collection of related tables, where each table consists of rows and columns.</a:t>
            </a:r>
            <a:endParaRPr sz="2400">
              <a:solidFill>
                <a:srgbClr val="D9D9D9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●"/>
            </a:pPr>
            <a:r>
              <a:rPr lang="en" sz="2400">
                <a:solidFill>
                  <a:srgbClr val="D9D9D9"/>
                </a:solidFill>
              </a:rPr>
              <a:t>Structured Query Language (</a:t>
            </a:r>
            <a:r>
              <a:rPr b="1" lang="en" sz="2400">
                <a:solidFill>
                  <a:srgbClr val="D9D9D9"/>
                </a:solidFill>
              </a:rPr>
              <a:t>SQL</a:t>
            </a:r>
            <a:r>
              <a:rPr lang="en" sz="2400">
                <a:solidFill>
                  <a:srgbClr val="D9D9D9"/>
                </a:solidFill>
              </a:rPr>
              <a:t>) is a declarative language used to interact with relational data.</a:t>
            </a:r>
            <a:endParaRPr sz="2400">
              <a:solidFill>
                <a:srgbClr val="D9D9D9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Although defined in the 1970’s by IBM, the theoretical foundation is </a:t>
            </a:r>
            <a:r>
              <a:rPr b="1" lang="en" sz="2400"/>
              <a:t>relational algebra</a:t>
            </a:r>
            <a:r>
              <a:rPr lang="en" sz="2400"/>
              <a:t>, which is still relevant in modern DBs!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 sz="1000"/>
            </a:b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Algebra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35475" y="1200150"/>
            <a:ext cx="4251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Basic operations:</a:t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Selection (restriction/subset of rows)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●"/>
            </a:pPr>
            <a:r>
              <a:rPr lang="en" sz="2400">
                <a:solidFill>
                  <a:srgbClr val="D9D9D9"/>
                </a:solidFill>
              </a:rPr>
              <a:t>Projection</a:t>
            </a:r>
            <a:br>
              <a:rPr lang="en" sz="2400">
                <a:solidFill>
                  <a:srgbClr val="D9D9D9"/>
                </a:solidFill>
              </a:rPr>
            </a:br>
            <a:r>
              <a:rPr lang="en" sz="2400">
                <a:solidFill>
                  <a:srgbClr val="D9D9D9"/>
                </a:solidFill>
              </a:rPr>
              <a:t>(subset of attributes)</a:t>
            </a:r>
            <a:endParaRPr sz="2400">
              <a:solidFill>
                <a:srgbClr val="D9D9D9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●"/>
            </a:pPr>
            <a:r>
              <a:rPr lang="en" sz="2400">
                <a:solidFill>
                  <a:srgbClr val="D9D9D9"/>
                </a:solidFill>
              </a:rPr>
              <a:t>Set operations (combine tables)</a:t>
            </a:r>
            <a:endParaRPr sz="24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5257800" y="1123950"/>
            <a:ext cx="3793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D9D9D9"/>
                </a:solidFill>
              </a:rPr>
              <a:t>SELECT id</a:t>
            </a:r>
            <a:br>
              <a:rPr lang="en" sz="2400">
                <a:solidFill>
                  <a:srgbClr val="D9D9D9"/>
                </a:solidFill>
              </a:rPr>
            </a:br>
            <a:r>
              <a:rPr lang="en" sz="2400">
                <a:solidFill>
                  <a:srgbClr val="D9D9D9"/>
                </a:solidFill>
              </a:rPr>
              <a:t>FROM students</a:t>
            </a:r>
            <a:br>
              <a:rPr lang="en" sz="2400"/>
            </a:br>
            <a:r>
              <a:rPr lang="en" sz="2400"/>
              <a:t>WHERE name == ‘jae’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112" name="Google Shape;112;p19"/>
          <p:cNvCxnSpPr>
            <a:endCxn id="111" idx="1"/>
          </p:cNvCxnSpPr>
          <p:nvPr/>
        </p:nvCxnSpPr>
        <p:spPr>
          <a:xfrm>
            <a:off x="2206200" y="2032500"/>
            <a:ext cx="3051600" cy="95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Algebra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35475" y="1200150"/>
            <a:ext cx="4251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Basic operations:</a:t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400"/>
              <a:buChar char="●"/>
            </a:pPr>
            <a:r>
              <a:rPr lang="en" sz="2400">
                <a:solidFill>
                  <a:srgbClr val="D9D9D9"/>
                </a:solidFill>
              </a:rPr>
              <a:t>Selection (restriction/subset of rows)</a:t>
            </a:r>
            <a:endParaRPr sz="2400">
              <a:solidFill>
                <a:srgbClr val="D9D9D9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Projection</a:t>
            </a:r>
            <a:br>
              <a:rPr lang="en" sz="2400">
                <a:solidFill>
                  <a:srgbClr val="000000"/>
                </a:solidFill>
              </a:rPr>
            </a:br>
            <a:r>
              <a:rPr lang="en" sz="2400">
                <a:solidFill>
                  <a:srgbClr val="000000"/>
                </a:solidFill>
              </a:rPr>
              <a:t>(subset of attributes)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●"/>
            </a:pPr>
            <a:r>
              <a:rPr lang="en" sz="2400">
                <a:solidFill>
                  <a:srgbClr val="D9D9D9"/>
                </a:solidFill>
              </a:rPr>
              <a:t>Set operations (combine tables)</a:t>
            </a:r>
            <a:endParaRPr sz="24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5257800" y="1123950"/>
            <a:ext cx="3793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SELECT id</a:t>
            </a:r>
            <a:br>
              <a:rPr lang="en" sz="2400">
                <a:solidFill>
                  <a:srgbClr val="D9D9D9"/>
                </a:solidFill>
              </a:rPr>
            </a:br>
            <a:r>
              <a:rPr lang="en" sz="2400">
                <a:solidFill>
                  <a:srgbClr val="D9D9D9"/>
                </a:solidFill>
              </a:rPr>
              <a:t>FROM students</a:t>
            </a:r>
            <a:br>
              <a:rPr lang="en" sz="2400"/>
            </a:br>
            <a:r>
              <a:rPr lang="en" sz="2400">
                <a:solidFill>
                  <a:srgbClr val="CCCCCC"/>
                </a:solidFill>
              </a:rPr>
              <a:t>WHERE name == ‘jae’</a:t>
            </a:r>
            <a:endParaRPr sz="24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120" name="Google Shape;120;p20"/>
          <p:cNvCxnSpPr/>
          <p:nvPr/>
        </p:nvCxnSpPr>
        <p:spPr>
          <a:xfrm flipH="1" rot="10800000">
            <a:off x="2280500" y="2367375"/>
            <a:ext cx="2925000" cy="37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Algebra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235475" y="1200150"/>
            <a:ext cx="4251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Basic operations:</a:t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400"/>
              <a:buChar char="●"/>
            </a:pPr>
            <a:r>
              <a:rPr lang="en" sz="2400">
                <a:solidFill>
                  <a:srgbClr val="D9D9D9"/>
                </a:solidFill>
              </a:rPr>
              <a:t>Selection (restriction/subset of rows)</a:t>
            </a:r>
            <a:endParaRPr sz="2400">
              <a:solidFill>
                <a:srgbClr val="D9D9D9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●"/>
            </a:pPr>
            <a:r>
              <a:rPr lang="en" sz="2400">
                <a:solidFill>
                  <a:srgbClr val="D9D9D9"/>
                </a:solidFill>
              </a:rPr>
              <a:t>Projection</a:t>
            </a:r>
            <a:br>
              <a:rPr lang="en" sz="2400">
                <a:solidFill>
                  <a:srgbClr val="D9D9D9"/>
                </a:solidFill>
              </a:rPr>
            </a:br>
            <a:r>
              <a:rPr lang="en" sz="2400">
                <a:solidFill>
                  <a:srgbClr val="D9D9D9"/>
                </a:solidFill>
              </a:rPr>
              <a:t>(subset of attributes)</a:t>
            </a:r>
            <a:endParaRPr sz="2400">
              <a:solidFill>
                <a:srgbClr val="D9D9D9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Set operations</a:t>
            </a:r>
            <a:br>
              <a:rPr lang="en" sz="2400">
                <a:solidFill>
                  <a:srgbClr val="000000"/>
                </a:solidFill>
              </a:rPr>
            </a:br>
            <a:r>
              <a:rPr lang="en" sz="2400">
                <a:solidFill>
                  <a:srgbClr val="000000"/>
                </a:solidFill>
              </a:rPr>
              <a:t>(combine tables)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5257800" y="1123950"/>
            <a:ext cx="3793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</a:rPr>
              <a:t>SELECT id</a:t>
            </a:r>
            <a:br>
              <a:rPr lang="en" sz="2400">
                <a:solidFill>
                  <a:srgbClr val="D9D9D9"/>
                </a:solidFill>
              </a:rPr>
            </a:br>
            <a:r>
              <a:rPr lang="en" sz="2400">
                <a:solidFill>
                  <a:srgbClr val="000000"/>
                </a:solidFill>
              </a:rPr>
              <a:t>FROM students</a:t>
            </a:r>
            <a:br>
              <a:rPr lang="en" sz="2400"/>
            </a:br>
            <a:r>
              <a:rPr lang="en" sz="2400">
                <a:solidFill>
                  <a:srgbClr val="D9D9D9"/>
                </a:solidFill>
              </a:rPr>
              <a:t>WHERE name == ‘jae’</a:t>
            </a:r>
            <a:endParaRPr sz="24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128" name="Google Shape;128;p21"/>
          <p:cNvCxnSpPr/>
          <p:nvPr/>
        </p:nvCxnSpPr>
        <p:spPr>
          <a:xfrm flipH="1" rot="10800000">
            <a:off x="2838225" y="2689525"/>
            <a:ext cx="2441700" cy="75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Normalization</a:t>
            </a:r>
            <a:r>
              <a:rPr lang="en" sz="2400"/>
              <a:t>: process of reorganizing to reduce redundancy.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Constraints</a:t>
            </a:r>
            <a:r>
              <a:rPr lang="en" sz="2400"/>
              <a:t>: enforcement of </a:t>
            </a:r>
            <a:r>
              <a:rPr lang="en" sz="2400"/>
              <a:t>record</a:t>
            </a:r>
            <a:r>
              <a:rPr lang="en" sz="2400"/>
              <a:t> integrity, referential integrity, business rule integrity.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Terminology: Classes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Class == Table == Relation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Instance == Row == Record/Tuple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Field == Column == Attribute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Relational Databases</a:t>
            </a:r>
            <a:endParaRPr sz="3600"/>
          </a:p>
        </p:txBody>
      </p:sp>
      <p:sp>
        <p:nvSpPr>
          <p:cNvPr id="146" name="Google Shape;146;p2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L2: UML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Communicating a Relational Model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176075" y="971550"/>
            <a:ext cx="8891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a diagram to communicate how objects are organized to form a system.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Unified Modeling Language (UML)</a:t>
            </a:r>
            <a:r>
              <a:rPr lang="en" sz="2400"/>
              <a:t> to describe relations and relationships.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Communicating a Relational Model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176075" y="895350"/>
            <a:ext cx="8891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Rectangles represent tables (classes in your application).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Char char="●"/>
            </a:pPr>
            <a:r>
              <a:rPr lang="en" sz="2200">
                <a:solidFill>
                  <a:srgbClr val="D9D9D9"/>
                </a:solidFill>
              </a:rPr>
              <a:t>Attributes have data types: integer, decimal, boolean, string, date, time, timestamp, blob, list, enum.</a:t>
            </a:r>
            <a:br>
              <a:rPr lang="en" sz="2200">
                <a:solidFill>
                  <a:srgbClr val="D9D9D9"/>
                </a:solidFill>
              </a:rPr>
            </a:br>
            <a:r>
              <a:rPr lang="en" sz="2200" u="sng">
                <a:solidFill>
                  <a:srgbClr val="D9D9D9"/>
                </a:solidFill>
              </a:rPr>
              <a:t>Underline</a:t>
            </a:r>
            <a:r>
              <a:rPr lang="en" sz="2200">
                <a:solidFill>
                  <a:srgbClr val="D9D9D9"/>
                </a:solidFill>
              </a:rPr>
              <a:t> the attribute(s) that uniquely identify an instance.</a:t>
            </a:r>
            <a:endParaRPr sz="2200">
              <a:solidFill>
                <a:srgbClr val="D9D9D9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Char char="●"/>
            </a:pPr>
            <a:r>
              <a:rPr lang="en" sz="2200">
                <a:solidFill>
                  <a:srgbClr val="D9D9D9"/>
                </a:solidFill>
              </a:rPr>
              <a:t>Lines are relationships. A relationship is a link between classes or instances (binary association) [1].</a:t>
            </a:r>
            <a:endParaRPr sz="22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59" name="Google Shape;159;p26"/>
          <p:cNvSpPr txBox="1"/>
          <p:nvPr/>
        </p:nvSpPr>
        <p:spPr>
          <a:xfrm>
            <a:off x="3005575" y="3202750"/>
            <a:ext cx="1386600" cy="151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D9D9D9"/>
                </a:solidFill>
              </a:rPr>
              <a:t>Attribute</a:t>
            </a:r>
            <a:r>
              <a:rPr lang="en">
                <a:solidFill>
                  <a:srgbClr val="D9D9D9"/>
                </a:solidFill>
              </a:rPr>
              <a:t>: type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Attribute: type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Attribute: type</a:t>
            </a:r>
            <a:endParaRPr>
              <a:solidFill>
                <a:srgbClr val="D9D9D9"/>
              </a:solidFill>
            </a:endParaRPr>
          </a:p>
        </p:txBody>
      </p:sp>
      <p:cxnSp>
        <p:nvCxnSpPr>
          <p:cNvPr id="160" name="Google Shape;160;p26"/>
          <p:cNvCxnSpPr/>
          <p:nvPr/>
        </p:nvCxnSpPr>
        <p:spPr>
          <a:xfrm>
            <a:off x="3014550" y="3605250"/>
            <a:ext cx="138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6"/>
          <p:cNvCxnSpPr>
            <a:stCxn id="159" idx="3"/>
          </p:cNvCxnSpPr>
          <p:nvPr/>
        </p:nvCxnSpPr>
        <p:spPr>
          <a:xfrm flipH="1" rot="10800000">
            <a:off x="4392175" y="3954100"/>
            <a:ext cx="1663800" cy="45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ctrTitle"/>
          </p:nvPr>
        </p:nvSpPr>
        <p:spPr>
          <a:xfrm>
            <a:off x="685800" y="1208902"/>
            <a:ext cx="7772400" cy="15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Syllabus: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http://goo.gl/dCyb3P</a:t>
            </a:r>
            <a:endParaRPr/>
          </a:p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Communicating a Relational Model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176075" y="895350"/>
            <a:ext cx="8891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200"/>
              <a:buChar char="●"/>
            </a:pPr>
            <a:r>
              <a:rPr lang="en" sz="2200">
                <a:solidFill>
                  <a:srgbClr val="D9D9D9"/>
                </a:solidFill>
              </a:rPr>
              <a:t>Rectangles represent tables (classes in your application).</a:t>
            </a:r>
            <a:endParaRPr sz="2200">
              <a:solidFill>
                <a:srgbClr val="D9D9D9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Attributes have data types: integer, decimal, boolean, string, date, time, timestamp, blob, enum.</a:t>
            </a:r>
            <a:br>
              <a:rPr lang="en" sz="2200"/>
            </a:br>
            <a:r>
              <a:rPr lang="en" sz="2200" u="sng"/>
              <a:t>Underline</a:t>
            </a:r>
            <a:r>
              <a:rPr lang="en" sz="2200"/>
              <a:t> the attribute(s) that uniquely identify an instance.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Char char="●"/>
            </a:pPr>
            <a:r>
              <a:rPr lang="en" sz="2200">
                <a:solidFill>
                  <a:srgbClr val="D9D9D9"/>
                </a:solidFill>
              </a:rPr>
              <a:t>Lines are relationships. A relationship is a l</a:t>
            </a:r>
            <a:r>
              <a:rPr lang="en" sz="2200">
                <a:solidFill>
                  <a:srgbClr val="D9D9D9"/>
                </a:solidFill>
              </a:rPr>
              <a:t>ink between classes or instances (binary association) [1].</a:t>
            </a:r>
            <a:endParaRPr sz="22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68" name="Google Shape;168;p27"/>
          <p:cNvSpPr txBox="1"/>
          <p:nvPr/>
        </p:nvSpPr>
        <p:spPr>
          <a:xfrm>
            <a:off x="3005575" y="3202750"/>
            <a:ext cx="1386600" cy="151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Attribute</a:t>
            </a:r>
            <a:r>
              <a:rPr lang="en"/>
              <a:t>: 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Attribute: 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Attribute: type</a:t>
            </a:r>
            <a:endParaRPr/>
          </a:p>
        </p:txBody>
      </p:sp>
      <p:cxnSp>
        <p:nvCxnSpPr>
          <p:cNvPr id="169" name="Google Shape;169;p27"/>
          <p:cNvCxnSpPr/>
          <p:nvPr/>
        </p:nvCxnSpPr>
        <p:spPr>
          <a:xfrm>
            <a:off x="3014550" y="3605250"/>
            <a:ext cx="138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7"/>
          <p:cNvCxnSpPr>
            <a:stCxn id="168" idx="3"/>
          </p:cNvCxnSpPr>
          <p:nvPr/>
        </p:nvCxnSpPr>
        <p:spPr>
          <a:xfrm flipH="1" rot="10800000">
            <a:off x="4392175" y="3954100"/>
            <a:ext cx="1663800" cy="45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Communicating a Relational Model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176075" y="895350"/>
            <a:ext cx="8891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200"/>
              <a:buChar char="●"/>
            </a:pPr>
            <a:r>
              <a:rPr lang="en" sz="2200">
                <a:solidFill>
                  <a:srgbClr val="D9D9D9"/>
                </a:solidFill>
              </a:rPr>
              <a:t>Rectangles represent tables (classes in your application).</a:t>
            </a:r>
            <a:endParaRPr sz="2200">
              <a:solidFill>
                <a:srgbClr val="D9D9D9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Char char="●"/>
            </a:pPr>
            <a:r>
              <a:rPr lang="en" sz="2200">
                <a:solidFill>
                  <a:srgbClr val="D9D9D9"/>
                </a:solidFill>
              </a:rPr>
              <a:t>Attributes have data types: integer, decimal, boolean, string, date, time, timestamp, blob, list, enum.</a:t>
            </a:r>
            <a:br>
              <a:rPr lang="en" sz="2200">
                <a:solidFill>
                  <a:srgbClr val="D9D9D9"/>
                </a:solidFill>
              </a:rPr>
            </a:br>
            <a:r>
              <a:rPr lang="en" sz="2200" u="sng">
                <a:solidFill>
                  <a:srgbClr val="D9D9D9"/>
                </a:solidFill>
              </a:rPr>
              <a:t>Underline</a:t>
            </a:r>
            <a:r>
              <a:rPr lang="en" sz="2200">
                <a:solidFill>
                  <a:srgbClr val="D9D9D9"/>
                </a:solidFill>
              </a:rPr>
              <a:t> the attribute(s) that uniquely identify an instance.</a:t>
            </a:r>
            <a:endParaRPr sz="2200">
              <a:solidFill>
                <a:srgbClr val="D9D9D9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Lines are relationships. A relationship is a link between classes or instances (binary association) [1].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Relationships in UMLs allow more than two endpoints, such as the ternary association, which is a relationship between three classes. For this course, we will only allow two endpoints. Anything more indicates your classes are not well encapsulated and/or too tightly coupled.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77" name="Google Shape;177;p28"/>
          <p:cNvSpPr txBox="1"/>
          <p:nvPr/>
        </p:nvSpPr>
        <p:spPr>
          <a:xfrm>
            <a:off x="3005575" y="3202750"/>
            <a:ext cx="1386600" cy="15117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9D9"/>
                </a:solidFill>
              </a:rPr>
              <a:t>Relation</a:t>
            </a:r>
            <a:endParaRPr b="1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D9D9D9"/>
                </a:solidFill>
              </a:rPr>
              <a:t>Attribute</a:t>
            </a:r>
            <a:r>
              <a:rPr lang="en">
                <a:solidFill>
                  <a:srgbClr val="D9D9D9"/>
                </a:solidFill>
              </a:rPr>
              <a:t>: type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Attribute: type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Attribute: type</a:t>
            </a:r>
            <a:endParaRPr>
              <a:solidFill>
                <a:srgbClr val="D9D9D9"/>
              </a:solidFill>
            </a:endParaRPr>
          </a:p>
        </p:txBody>
      </p:sp>
      <p:cxnSp>
        <p:nvCxnSpPr>
          <p:cNvPr id="178" name="Google Shape;178;p28"/>
          <p:cNvCxnSpPr/>
          <p:nvPr/>
        </p:nvCxnSpPr>
        <p:spPr>
          <a:xfrm>
            <a:off x="3014550" y="3605250"/>
            <a:ext cx="13860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8"/>
          <p:cNvCxnSpPr>
            <a:stCxn id="177" idx="3"/>
          </p:cNvCxnSpPr>
          <p:nvPr/>
        </p:nvCxnSpPr>
        <p:spPr>
          <a:xfrm flipH="1" rot="10800000">
            <a:off x="4392175" y="3954100"/>
            <a:ext cx="1663800" cy="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Cardinality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number of </a:t>
            </a:r>
            <a:r>
              <a:rPr b="1" lang="en" sz="2400"/>
              <a:t>instances</a:t>
            </a:r>
            <a:r>
              <a:rPr lang="en" sz="2400"/>
              <a:t> that participate in the relationship.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Cardinality annotations: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1: exactly one.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0..1: zero or one [1].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 sz="2400"/>
              <a:t>*</a:t>
            </a:r>
            <a:r>
              <a:rPr lang="en" sz="2400"/>
              <a:t>: zero or more (shorthand for 0..*).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1..*: one or more.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The “0..1” cardinality is referred to “optionally”. So “0..1” is read as “optionally one”.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one-one</a:t>
            </a:r>
            <a:r>
              <a:rPr lang="en" sz="2400"/>
              <a:t>: 1 - 1. One instance of Class A is related to one instance of Class B. [1]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one-many</a:t>
            </a:r>
            <a:r>
              <a:rPr lang="en" sz="2400"/>
              <a:t>: 1 - *. One instance of Class A is related to multiple instances of Class B, </a:t>
            </a:r>
            <a:r>
              <a:rPr i="1" lang="en" sz="2400"/>
              <a:t>and</a:t>
            </a:r>
            <a:r>
              <a:rPr lang="en" sz="2400"/>
              <a:t> each instance of Class B is related to one instance of Class A.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many-many</a:t>
            </a:r>
            <a:r>
              <a:rPr lang="en" sz="2400"/>
              <a:t>: * - *. One instance of Class A is related to multiple instance of Class B, </a:t>
            </a:r>
            <a:r>
              <a:rPr i="1" lang="en" sz="2400"/>
              <a:t>and</a:t>
            </a:r>
            <a:r>
              <a:rPr lang="en" sz="2400"/>
              <a:t> one instance of Class B is related to multiple instance of Class A. [2]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1 -1 is not common in a UML except for inheritance (0..1 - 1). When a 1 -1 relationship exists, the two classes can likely be combined.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We also will not see * - * in a normalized UML. See the slides about Reification.</a:t>
            </a:r>
            <a:endParaRPr sz="1000"/>
          </a:p>
        </p:txBody>
      </p:sp>
      <p:sp>
        <p:nvSpPr>
          <p:cNvPr id="191" name="Google Shape;191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Cardinality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one-many: BlogPosts-BlogComments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A blog post can have any number of comments (zero or more).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7" name="Google Shape;197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Cardinality</a:t>
            </a:r>
            <a:endParaRPr/>
          </a:p>
        </p:txBody>
      </p:sp>
      <p:grpSp>
        <p:nvGrpSpPr>
          <p:cNvPr id="198" name="Google Shape;198;p31"/>
          <p:cNvGrpSpPr/>
          <p:nvPr/>
        </p:nvGrpSpPr>
        <p:grpSpPr>
          <a:xfrm>
            <a:off x="1886287" y="2402050"/>
            <a:ext cx="4940897" cy="2007900"/>
            <a:chOff x="1886287" y="2402050"/>
            <a:chExt cx="4940897" cy="2007900"/>
          </a:xfrm>
        </p:grpSpPr>
        <p:sp>
          <p:nvSpPr>
            <p:cNvPr id="199" name="Google Shape;199;p31"/>
            <p:cNvSpPr txBox="1"/>
            <p:nvPr/>
          </p:nvSpPr>
          <p:spPr>
            <a:xfrm>
              <a:off x="1892525" y="2402050"/>
              <a:ext cx="1632900" cy="2007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BlogPosts</a:t>
              </a:r>
              <a:endParaRPr b="1"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u="sng"/>
                <a:t>PostId</a:t>
              </a:r>
              <a:r>
                <a:rPr lang="en" sz="1200"/>
                <a:t>: integer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Title: string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Picture: blob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Content: string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Published: boolean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Created: timestamp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UserName: string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cxnSp>
          <p:nvCxnSpPr>
            <p:cNvPr id="200" name="Google Shape;200;p31"/>
            <p:cNvCxnSpPr/>
            <p:nvPr/>
          </p:nvCxnSpPr>
          <p:spPr>
            <a:xfrm>
              <a:off x="1886287" y="2681860"/>
              <a:ext cx="16452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1" name="Google Shape;201;p31"/>
            <p:cNvSpPr txBox="1"/>
            <p:nvPr/>
          </p:nvSpPr>
          <p:spPr>
            <a:xfrm>
              <a:off x="5188200" y="2402050"/>
              <a:ext cx="1632900" cy="2007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BlogComments</a:t>
              </a:r>
              <a:endParaRPr b="1"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u="sng"/>
                <a:t>CommentId</a:t>
              </a:r>
              <a:r>
                <a:rPr lang="en" sz="1200"/>
                <a:t>: integer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Content: string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Created: timestamp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PostId: integer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UserName: string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cxnSp>
          <p:nvCxnSpPr>
            <p:cNvPr id="202" name="Google Shape;202;p31"/>
            <p:cNvCxnSpPr/>
            <p:nvPr/>
          </p:nvCxnSpPr>
          <p:spPr>
            <a:xfrm>
              <a:off x="5181984" y="2681858"/>
              <a:ext cx="16452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31"/>
            <p:cNvCxnSpPr>
              <a:stCxn id="199" idx="3"/>
              <a:endCxn id="201" idx="1"/>
            </p:cNvCxnSpPr>
            <p:nvPr/>
          </p:nvCxnSpPr>
          <p:spPr>
            <a:xfrm>
              <a:off x="3525425" y="3406000"/>
              <a:ext cx="1662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4" name="Google Shape;204;p31"/>
            <p:cNvSpPr txBox="1"/>
            <p:nvPr/>
          </p:nvSpPr>
          <p:spPr>
            <a:xfrm>
              <a:off x="3533775" y="3000375"/>
              <a:ext cx="285900" cy="43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5" name="Google Shape;205;p31"/>
            <p:cNvSpPr txBox="1"/>
            <p:nvPr/>
          </p:nvSpPr>
          <p:spPr>
            <a:xfrm>
              <a:off x="4905375" y="3076575"/>
              <a:ext cx="285900" cy="43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*</a:t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Generalization Relationship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304800" y="1200150"/>
            <a:ext cx="8620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Relationship between </a:t>
            </a:r>
            <a:r>
              <a:rPr b="1" lang="en" sz="2400"/>
              <a:t>classes</a:t>
            </a:r>
            <a:r>
              <a:rPr lang="en" sz="2400"/>
              <a:t>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“is-a” relationship. Subclass inheritance of a super type.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Triangle to annotate relationship.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12" name="Google Shape;212;p32"/>
          <p:cNvSpPr/>
          <p:nvPr/>
        </p:nvSpPr>
        <p:spPr>
          <a:xfrm>
            <a:off x="5381625" y="2209800"/>
            <a:ext cx="171450" cy="190500"/>
          </a:xfrm>
          <a:prstGeom prst="flowChartExtra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 </a:t>
            </a:r>
            <a:r>
              <a:rPr lang="en"/>
              <a:t>Generalization</a:t>
            </a:r>
            <a:endParaRPr/>
          </a:p>
        </p:txBody>
      </p:sp>
      <p:sp>
        <p:nvSpPr>
          <p:cNvPr id="218" name="Google Shape;218;p33"/>
          <p:cNvSpPr txBox="1"/>
          <p:nvPr/>
        </p:nvSpPr>
        <p:spPr>
          <a:xfrm>
            <a:off x="5124938" y="3164100"/>
            <a:ext cx="1740900" cy="1871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9D9D9"/>
                </a:solidFill>
              </a:rPr>
              <a:t>Administrators</a:t>
            </a:r>
            <a:endParaRPr b="1" sz="12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D9D9D9"/>
                </a:solidFill>
              </a:rPr>
              <a:t>UserName</a:t>
            </a:r>
            <a:r>
              <a:rPr lang="en" sz="1200">
                <a:solidFill>
                  <a:srgbClr val="D9D9D9"/>
                </a:solidFill>
              </a:rPr>
              <a:t>: string</a:t>
            </a:r>
            <a:endParaRPr sz="12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</a:rPr>
              <a:t>LastLogin: timestamp</a:t>
            </a:r>
            <a:endParaRPr sz="12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</a:endParaRPr>
          </a:p>
        </p:txBody>
      </p:sp>
      <p:sp>
        <p:nvSpPr>
          <p:cNvPr id="219" name="Google Shape;219;p33"/>
          <p:cNvSpPr txBox="1"/>
          <p:nvPr/>
        </p:nvSpPr>
        <p:spPr>
          <a:xfrm>
            <a:off x="7258538" y="3164100"/>
            <a:ext cx="1740900" cy="1871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9D9D9"/>
                </a:solidFill>
              </a:rPr>
              <a:t>BlogUsers</a:t>
            </a:r>
            <a:endParaRPr b="1" sz="12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D9D9D9"/>
                </a:solidFill>
              </a:rPr>
              <a:t>UserName</a:t>
            </a:r>
            <a:r>
              <a:rPr lang="en" sz="1200">
                <a:solidFill>
                  <a:srgbClr val="D9D9D9"/>
                </a:solidFill>
              </a:rPr>
              <a:t>: string</a:t>
            </a:r>
            <a:endParaRPr sz="12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</a:rPr>
              <a:t>DoB: timestamp</a:t>
            </a:r>
            <a:endParaRPr sz="12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</a:rPr>
              <a:t>Status: StatusLevels</a:t>
            </a:r>
            <a:endParaRPr sz="12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220" name="Google Shape;220;p33"/>
          <p:cNvCxnSpPr/>
          <p:nvPr/>
        </p:nvCxnSpPr>
        <p:spPr>
          <a:xfrm>
            <a:off x="5118300" y="3489875"/>
            <a:ext cx="1754100" cy="84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33"/>
          <p:cNvSpPr txBox="1"/>
          <p:nvPr/>
        </p:nvSpPr>
        <p:spPr>
          <a:xfrm>
            <a:off x="6191738" y="954300"/>
            <a:ext cx="1740900" cy="187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Persons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UserName</a:t>
            </a:r>
            <a:r>
              <a:rPr lang="en" sz="1200"/>
              <a:t>: string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FirstName: string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LastName: string</a:t>
            </a:r>
            <a:endParaRPr sz="1200"/>
          </a:p>
        </p:txBody>
      </p:sp>
      <p:cxnSp>
        <p:nvCxnSpPr>
          <p:cNvPr id="222" name="Google Shape;222;p33"/>
          <p:cNvCxnSpPr/>
          <p:nvPr/>
        </p:nvCxnSpPr>
        <p:spPr>
          <a:xfrm>
            <a:off x="6185150" y="1269500"/>
            <a:ext cx="1754100" cy="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33"/>
          <p:cNvCxnSpPr>
            <a:stCxn id="218" idx="0"/>
            <a:endCxn id="221" idx="2"/>
          </p:cNvCxnSpPr>
          <p:nvPr/>
        </p:nvCxnSpPr>
        <p:spPr>
          <a:xfrm flipH="1" rot="10800000">
            <a:off x="5995388" y="2825400"/>
            <a:ext cx="1066800" cy="338700"/>
          </a:xfrm>
          <a:prstGeom prst="straightConnector1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33"/>
          <p:cNvCxnSpPr>
            <a:stCxn id="219" idx="0"/>
            <a:endCxn id="221" idx="2"/>
          </p:cNvCxnSpPr>
          <p:nvPr/>
        </p:nvCxnSpPr>
        <p:spPr>
          <a:xfrm rot="10800000">
            <a:off x="7062188" y="2825400"/>
            <a:ext cx="1066800" cy="338700"/>
          </a:xfrm>
          <a:prstGeom prst="straightConnector1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33"/>
          <p:cNvSpPr txBox="1"/>
          <p:nvPr/>
        </p:nvSpPr>
        <p:spPr>
          <a:xfrm>
            <a:off x="5948900" y="2780225"/>
            <a:ext cx="426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is-a</a:t>
            </a:r>
            <a:endParaRPr sz="1000">
              <a:solidFill>
                <a:srgbClr val="D9D9D9"/>
              </a:solidFill>
            </a:endParaRPr>
          </a:p>
        </p:txBody>
      </p:sp>
      <p:sp>
        <p:nvSpPr>
          <p:cNvPr id="226" name="Google Shape;226;p33"/>
          <p:cNvSpPr txBox="1"/>
          <p:nvPr/>
        </p:nvSpPr>
        <p:spPr>
          <a:xfrm>
            <a:off x="7549100" y="2780225"/>
            <a:ext cx="426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is-a</a:t>
            </a:r>
            <a:endParaRPr sz="1000">
              <a:solidFill>
                <a:srgbClr val="D9D9D9"/>
              </a:solidFill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6298700" y="2943588"/>
            <a:ext cx="426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0..1</a:t>
            </a:r>
            <a:endParaRPr sz="1000">
              <a:solidFill>
                <a:srgbClr val="D9D9D9"/>
              </a:solidFill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6679700" y="2867388"/>
            <a:ext cx="426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1</a:t>
            </a:r>
            <a:endParaRPr sz="1000">
              <a:solidFill>
                <a:srgbClr val="D9D9D9"/>
              </a:solidFill>
            </a:endParaRPr>
          </a:p>
        </p:txBody>
      </p:sp>
      <p:sp>
        <p:nvSpPr>
          <p:cNvPr id="229" name="Google Shape;229;p33"/>
          <p:cNvSpPr txBox="1"/>
          <p:nvPr/>
        </p:nvSpPr>
        <p:spPr>
          <a:xfrm>
            <a:off x="7213100" y="2867388"/>
            <a:ext cx="426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1</a:t>
            </a:r>
            <a:endParaRPr sz="1000">
              <a:solidFill>
                <a:srgbClr val="D9D9D9"/>
              </a:solidFill>
            </a:endParaRPr>
          </a:p>
        </p:txBody>
      </p:sp>
      <p:sp>
        <p:nvSpPr>
          <p:cNvPr id="230" name="Google Shape;230;p33"/>
          <p:cNvSpPr txBox="1"/>
          <p:nvPr/>
        </p:nvSpPr>
        <p:spPr>
          <a:xfrm>
            <a:off x="7441700" y="2943588"/>
            <a:ext cx="426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0..1</a:t>
            </a:r>
            <a:endParaRPr sz="1000">
              <a:solidFill>
                <a:srgbClr val="D9D9D9"/>
              </a:solidFill>
            </a:endParaRPr>
          </a:p>
        </p:txBody>
      </p:sp>
      <p:cxnSp>
        <p:nvCxnSpPr>
          <p:cNvPr id="231" name="Google Shape;231;p33"/>
          <p:cNvCxnSpPr/>
          <p:nvPr/>
        </p:nvCxnSpPr>
        <p:spPr>
          <a:xfrm>
            <a:off x="7251900" y="3489875"/>
            <a:ext cx="1754100" cy="84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457200" y="1200150"/>
            <a:ext cx="5638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Blog application consists of people,</a:t>
            </a:r>
            <a:br>
              <a:rPr lang="en" sz="2400"/>
            </a:br>
            <a:r>
              <a:rPr lang="en" sz="2400"/>
              <a:t>which have a first name, last name,</a:t>
            </a:r>
            <a:br>
              <a:rPr lang="en" sz="2400"/>
            </a:br>
            <a:r>
              <a:rPr lang="en" sz="2400"/>
              <a:t>and unique user name. (super class)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●"/>
            </a:pPr>
            <a:r>
              <a:rPr lang="en" sz="2400">
                <a:solidFill>
                  <a:srgbClr val="D9D9D9"/>
                </a:solidFill>
              </a:rPr>
              <a:t>Two specific types of people</a:t>
            </a:r>
            <a:br>
              <a:rPr lang="en" sz="2400">
                <a:solidFill>
                  <a:srgbClr val="D9D9D9"/>
                </a:solidFill>
              </a:rPr>
            </a:br>
            <a:r>
              <a:rPr lang="en" sz="2400">
                <a:solidFill>
                  <a:srgbClr val="D9D9D9"/>
                </a:solidFill>
              </a:rPr>
              <a:t>(sub classes):</a:t>
            </a:r>
            <a:endParaRPr sz="2400">
              <a:solidFill>
                <a:srgbClr val="D9D9D9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○"/>
            </a:pPr>
            <a:r>
              <a:rPr lang="en">
                <a:solidFill>
                  <a:srgbClr val="D9D9D9"/>
                </a:solidFill>
              </a:rPr>
              <a:t>Administrator,</a:t>
            </a:r>
            <a:br>
              <a:rPr lang="en">
                <a:solidFill>
                  <a:srgbClr val="D9D9D9"/>
                </a:solidFill>
              </a:rPr>
            </a:br>
            <a:r>
              <a:rPr lang="en">
                <a:solidFill>
                  <a:srgbClr val="D9D9D9"/>
                </a:solidFill>
              </a:rPr>
              <a:t>which as a last login time.</a:t>
            </a:r>
            <a:endParaRPr>
              <a:solidFill>
                <a:srgbClr val="D9D9D9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○"/>
            </a:pPr>
            <a:r>
              <a:rPr lang="en">
                <a:solidFill>
                  <a:srgbClr val="D9D9D9"/>
                </a:solidFill>
              </a:rPr>
              <a:t>Blog user,</a:t>
            </a:r>
            <a:br>
              <a:rPr lang="en">
                <a:solidFill>
                  <a:srgbClr val="D9D9D9"/>
                </a:solidFill>
              </a:rPr>
            </a:br>
            <a:r>
              <a:rPr lang="en">
                <a:solidFill>
                  <a:srgbClr val="D9D9D9"/>
                </a:solidFill>
              </a:rPr>
              <a:t>which has a date of birth</a:t>
            </a:r>
            <a:br>
              <a:rPr lang="en">
                <a:solidFill>
                  <a:srgbClr val="D9D9D9"/>
                </a:solidFill>
              </a:rPr>
            </a:br>
            <a:r>
              <a:rPr lang="en">
                <a:solidFill>
                  <a:srgbClr val="D9D9D9"/>
                </a:solidFill>
              </a:rPr>
              <a:t>and status level.</a:t>
            </a:r>
            <a:endParaRPr sz="10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lang="en"/>
              <a:t>Generalization</a:t>
            </a:r>
            <a:endParaRPr/>
          </a:p>
        </p:txBody>
      </p:sp>
      <p:sp>
        <p:nvSpPr>
          <p:cNvPr id="238" name="Google Shape;238;p34"/>
          <p:cNvSpPr txBox="1"/>
          <p:nvPr/>
        </p:nvSpPr>
        <p:spPr>
          <a:xfrm>
            <a:off x="5124938" y="3164100"/>
            <a:ext cx="1740900" cy="1871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9D9D9"/>
                </a:solidFill>
              </a:rPr>
              <a:t>Administrators</a:t>
            </a:r>
            <a:endParaRPr b="1" sz="12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D9D9D9"/>
                </a:solidFill>
              </a:rPr>
              <a:t>UserName</a:t>
            </a:r>
            <a:r>
              <a:rPr lang="en" sz="1200">
                <a:solidFill>
                  <a:srgbClr val="D9D9D9"/>
                </a:solidFill>
              </a:rPr>
              <a:t>: string</a:t>
            </a:r>
            <a:endParaRPr sz="12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</a:rPr>
              <a:t>LastLogin: timestamp</a:t>
            </a:r>
            <a:endParaRPr sz="12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</a:endParaRPr>
          </a:p>
        </p:txBody>
      </p:sp>
      <p:sp>
        <p:nvSpPr>
          <p:cNvPr id="239" name="Google Shape;239;p34"/>
          <p:cNvSpPr txBox="1"/>
          <p:nvPr/>
        </p:nvSpPr>
        <p:spPr>
          <a:xfrm>
            <a:off x="7258538" y="3164100"/>
            <a:ext cx="1740900" cy="1871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9D9D9"/>
                </a:solidFill>
              </a:rPr>
              <a:t>BlogUsers</a:t>
            </a:r>
            <a:endParaRPr b="1" sz="12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D9D9D9"/>
                </a:solidFill>
              </a:rPr>
              <a:t>UserName</a:t>
            </a:r>
            <a:r>
              <a:rPr lang="en" sz="1200">
                <a:solidFill>
                  <a:srgbClr val="D9D9D9"/>
                </a:solidFill>
              </a:rPr>
              <a:t>: string</a:t>
            </a:r>
            <a:endParaRPr sz="12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</a:rPr>
              <a:t>DoB: timestamp</a:t>
            </a:r>
            <a:endParaRPr sz="12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</a:rPr>
              <a:t>Status: StatusLevels</a:t>
            </a:r>
            <a:endParaRPr sz="12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</a:endParaRPr>
          </a:p>
        </p:txBody>
      </p:sp>
      <p:cxnSp>
        <p:nvCxnSpPr>
          <p:cNvPr id="240" name="Google Shape;240;p34"/>
          <p:cNvCxnSpPr/>
          <p:nvPr/>
        </p:nvCxnSpPr>
        <p:spPr>
          <a:xfrm>
            <a:off x="5118300" y="3489875"/>
            <a:ext cx="1754100" cy="84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34"/>
          <p:cNvSpPr txBox="1"/>
          <p:nvPr/>
        </p:nvSpPr>
        <p:spPr>
          <a:xfrm>
            <a:off x="6191738" y="954300"/>
            <a:ext cx="1740900" cy="1871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9D9D9"/>
                </a:solidFill>
              </a:rPr>
              <a:t>Persons</a:t>
            </a:r>
            <a:endParaRPr b="1" sz="12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D9D9D9"/>
                </a:solidFill>
              </a:rPr>
              <a:t>UserName</a:t>
            </a:r>
            <a:r>
              <a:rPr lang="en" sz="1200">
                <a:solidFill>
                  <a:srgbClr val="D9D9D9"/>
                </a:solidFill>
              </a:rPr>
              <a:t>: string</a:t>
            </a:r>
            <a:endParaRPr sz="12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</a:rPr>
              <a:t>FirstName: string</a:t>
            </a:r>
            <a:endParaRPr sz="12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</a:rPr>
              <a:t>LastName: string</a:t>
            </a:r>
            <a:endParaRPr sz="1200">
              <a:solidFill>
                <a:srgbClr val="D9D9D9"/>
              </a:solidFill>
            </a:endParaRPr>
          </a:p>
        </p:txBody>
      </p:sp>
      <p:cxnSp>
        <p:nvCxnSpPr>
          <p:cNvPr id="242" name="Google Shape;242;p34"/>
          <p:cNvCxnSpPr/>
          <p:nvPr/>
        </p:nvCxnSpPr>
        <p:spPr>
          <a:xfrm>
            <a:off x="6185150" y="1269500"/>
            <a:ext cx="1754100" cy="84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34"/>
          <p:cNvCxnSpPr>
            <a:stCxn id="238" idx="0"/>
            <a:endCxn id="241" idx="2"/>
          </p:cNvCxnSpPr>
          <p:nvPr/>
        </p:nvCxnSpPr>
        <p:spPr>
          <a:xfrm flipH="1" rot="10800000">
            <a:off x="5995388" y="2825400"/>
            <a:ext cx="1066800" cy="33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34"/>
          <p:cNvCxnSpPr>
            <a:stCxn id="239" idx="0"/>
            <a:endCxn id="241" idx="2"/>
          </p:cNvCxnSpPr>
          <p:nvPr/>
        </p:nvCxnSpPr>
        <p:spPr>
          <a:xfrm rot="10800000">
            <a:off x="7062188" y="2825400"/>
            <a:ext cx="1066800" cy="33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34"/>
          <p:cNvSpPr txBox="1"/>
          <p:nvPr/>
        </p:nvSpPr>
        <p:spPr>
          <a:xfrm>
            <a:off x="5948900" y="2780225"/>
            <a:ext cx="426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is-a</a:t>
            </a:r>
            <a:endParaRPr sz="1000"/>
          </a:p>
        </p:txBody>
      </p:sp>
      <p:sp>
        <p:nvSpPr>
          <p:cNvPr id="246" name="Google Shape;246;p34"/>
          <p:cNvSpPr txBox="1"/>
          <p:nvPr/>
        </p:nvSpPr>
        <p:spPr>
          <a:xfrm>
            <a:off x="7549100" y="2780225"/>
            <a:ext cx="426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is-a</a:t>
            </a:r>
            <a:endParaRPr sz="1000"/>
          </a:p>
        </p:txBody>
      </p:sp>
      <p:sp>
        <p:nvSpPr>
          <p:cNvPr id="247" name="Google Shape;247;p34"/>
          <p:cNvSpPr txBox="1"/>
          <p:nvPr/>
        </p:nvSpPr>
        <p:spPr>
          <a:xfrm>
            <a:off x="6298700" y="2943588"/>
            <a:ext cx="426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0..1</a:t>
            </a:r>
            <a:endParaRPr sz="1000"/>
          </a:p>
        </p:txBody>
      </p:sp>
      <p:sp>
        <p:nvSpPr>
          <p:cNvPr id="248" name="Google Shape;248;p34"/>
          <p:cNvSpPr txBox="1"/>
          <p:nvPr/>
        </p:nvSpPr>
        <p:spPr>
          <a:xfrm>
            <a:off x="6679700" y="2867388"/>
            <a:ext cx="426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endParaRPr sz="1000"/>
          </a:p>
        </p:txBody>
      </p:sp>
      <p:sp>
        <p:nvSpPr>
          <p:cNvPr id="249" name="Google Shape;249;p34"/>
          <p:cNvSpPr txBox="1"/>
          <p:nvPr/>
        </p:nvSpPr>
        <p:spPr>
          <a:xfrm>
            <a:off x="7213100" y="2867388"/>
            <a:ext cx="426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endParaRPr sz="1000"/>
          </a:p>
        </p:txBody>
      </p:sp>
      <p:sp>
        <p:nvSpPr>
          <p:cNvPr id="250" name="Google Shape;250;p34"/>
          <p:cNvSpPr txBox="1"/>
          <p:nvPr/>
        </p:nvSpPr>
        <p:spPr>
          <a:xfrm>
            <a:off x="7441700" y="2943588"/>
            <a:ext cx="426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0..1</a:t>
            </a:r>
            <a:endParaRPr sz="1000"/>
          </a:p>
        </p:txBody>
      </p:sp>
      <p:cxnSp>
        <p:nvCxnSpPr>
          <p:cNvPr id="251" name="Google Shape;251;p34"/>
          <p:cNvCxnSpPr/>
          <p:nvPr/>
        </p:nvCxnSpPr>
        <p:spPr>
          <a:xfrm>
            <a:off x="7251900" y="3489875"/>
            <a:ext cx="1754100" cy="84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457200" y="1200150"/>
            <a:ext cx="5829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400"/>
              <a:buChar char="●"/>
            </a:pPr>
            <a:r>
              <a:rPr lang="en" sz="2400">
                <a:solidFill>
                  <a:srgbClr val="D9D9D9"/>
                </a:solidFill>
              </a:rPr>
              <a:t>Blog application consists of people,</a:t>
            </a:r>
            <a:br>
              <a:rPr lang="en" sz="2400">
                <a:solidFill>
                  <a:srgbClr val="D9D9D9"/>
                </a:solidFill>
              </a:rPr>
            </a:br>
            <a:r>
              <a:rPr lang="en" sz="2400">
                <a:solidFill>
                  <a:srgbClr val="D9D9D9"/>
                </a:solidFill>
              </a:rPr>
              <a:t>which have a first name, last name,</a:t>
            </a:r>
            <a:br>
              <a:rPr lang="en" sz="2400">
                <a:solidFill>
                  <a:srgbClr val="D9D9D9"/>
                </a:solidFill>
              </a:rPr>
            </a:br>
            <a:r>
              <a:rPr lang="en" sz="2400">
                <a:solidFill>
                  <a:srgbClr val="D9D9D9"/>
                </a:solidFill>
              </a:rPr>
              <a:t>and unique user name. (super class)</a:t>
            </a:r>
            <a:endParaRPr sz="2400">
              <a:solidFill>
                <a:srgbClr val="D9D9D9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Two specific types of people</a:t>
            </a:r>
            <a:br>
              <a:rPr lang="en" sz="2400"/>
            </a:br>
            <a:r>
              <a:rPr lang="en" sz="2400"/>
              <a:t>(sub classes):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○"/>
            </a:pPr>
            <a:r>
              <a:rPr lang="en">
                <a:solidFill>
                  <a:srgbClr val="D9D9D9"/>
                </a:solidFill>
              </a:rPr>
              <a:t>Administrator,</a:t>
            </a:r>
            <a:br>
              <a:rPr lang="en">
                <a:solidFill>
                  <a:srgbClr val="D9D9D9"/>
                </a:solidFill>
              </a:rPr>
            </a:br>
            <a:r>
              <a:rPr lang="en">
                <a:solidFill>
                  <a:srgbClr val="D9D9D9"/>
                </a:solidFill>
              </a:rPr>
              <a:t>which as a last login time.</a:t>
            </a:r>
            <a:endParaRPr>
              <a:solidFill>
                <a:srgbClr val="D9D9D9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○"/>
            </a:pPr>
            <a:r>
              <a:rPr lang="en">
                <a:solidFill>
                  <a:srgbClr val="D9D9D9"/>
                </a:solidFill>
              </a:rPr>
              <a:t>Blog user,</a:t>
            </a:r>
            <a:br>
              <a:rPr lang="en">
                <a:solidFill>
                  <a:srgbClr val="D9D9D9"/>
                </a:solidFill>
              </a:rPr>
            </a:br>
            <a:r>
              <a:rPr lang="en">
                <a:solidFill>
                  <a:srgbClr val="D9D9D9"/>
                </a:solidFill>
              </a:rPr>
              <a:t>which has a date of birth</a:t>
            </a:r>
            <a:br>
              <a:rPr lang="en">
                <a:solidFill>
                  <a:srgbClr val="D9D9D9"/>
                </a:solidFill>
              </a:rPr>
            </a:br>
            <a:r>
              <a:rPr lang="en">
                <a:solidFill>
                  <a:srgbClr val="D9D9D9"/>
                </a:solidFill>
              </a:rPr>
              <a:t>and status level.</a:t>
            </a:r>
            <a:endParaRPr sz="10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lang="en"/>
              <a:t>Generalization</a:t>
            </a:r>
            <a:endParaRPr/>
          </a:p>
        </p:txBody>
      </p:sp>
      <p:sp>
        <p:nvSpPr>
          <p:cNvPr id="258" name="Google Shape;258;p35"/>
          <p:cNvSpPr txBox="1"/>
          <p:nvPr/>
        </p:nvSpPr>
        <p:spPr>
          <a:xfrm>
            <a:off x="5124938" y="3164100"/>
            <a:ext cx="1740900" cy="187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Administrators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UserName</a:t>
            </a:r>
            <a:r>
              <a:rPr lang="en" sz="1200"/>
              <a:t>: string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LastLogin: timestamp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9" name="Google Shape;259;p35"/>
          <p:cNvSpPr txBox="1"/>
          <p:nvPr/>
        </p:nvSpPr>
        <p:spPr>
          <a:xfrm>
            <a:off x="7258538" y="3164100"/>
            <a:ext cx="1740900" cy="187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BlogUsers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UserName</a:t>
            </a:r>
            <a:r>
              <a:rPr lang="en" sz="1200"/>
              <a:t>: string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DoB: timestamp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Status: StatusLevels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260" name="Google Shape;260;p35"/>
          <p:cNvCxnSpPr/>
          <p:nvPr/>
        </p:nvCxnSpPr>
        <p:spPr>
          <a:xfrm>
            <a:off x="5118300" y="3489875"/>
            <a:ext cx="1754100" cy="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35"/>
          <p:cNvSpPr txBox="1"/>
          <p:nvPr/>
        </p:nvSpPr>
        <p:spPr>
          <a:xfrm>
            <a:off x="6191738" y="954300"/>
            <a:ext cx="1740900" cy="1871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9D9D9"/>
                </a:solidFill>
              </a:rPr>
              <a:t>Persons</a:t>
            </a:r>
            <a:endParaRPr b="1" sz="12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D9D9D9"/>
                </a:solidFill>
              </a:rPr>
              <a:t>UserName</a:t>
            </a:r>
            <a:r>
              <a:rPr lang="en" sz="1200">
                <a:solidFill>
                  <a:srgbClr val="D9D9D9"/>
                </a:solidFill>
              </a:rPr>
              <a:t>: string</a:t>
            </a:r>
            <a:endParaRPr sz="12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</a:rPr>
              <a:t>FirstName: string</a:t>
            </a:r>
            <a:endParaRPr sz="12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</a:rPr>
              <a:t>LastName: string</a:t>
            </a:r>
            <a:endParaRPr sz="1200">
              <a:solidFill>
                <a:srgbClr val="D9D9D9"/>
              </a:solidFill>
            </a:endParaRPr>
          </a:p>
        </p:txBody>
      </p:sp>
      <p:cxnSp>
        <p:nvCxnSpPr>
          <p:cNvPr id="262" name="Google Shape;262;p35"/>
          <p:cNvCxnSpPr/>
          <p:nvPr/>
        </p:nvCxnSpPr>
        <p:spPr>
          <a:xfrm>
            <a:off x="6185150" y="1269500"/>
            <a:ext cx="1754100" cy="84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35"/>
          <p:cNvCxnSpPr>
            <a:stCxn id="258" idx="0"/>
            <a:endCxn id="261" idx="2"/>
          </p:cNvCxnSpPr>
          <p:nvPr/>
        </p:nvCxnSpPr>
        <p:spPr>
          <a:xfrm flipH="1" rot="10800000">
            <a:off x="5995388" y="2825400"/>
            <a:ext cx="1066800" cy="33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35"/>
          <p:cNvCxnSpPr>
            <a:stCxn id="259" idx="0"/>
            <a:endCxn id="261" idx="2"/>
          </p:cNvCxnSpPr>
          <p:nvPr/>
        </p:nvCxnSpPr>
        <p:spPr>
          <a:xfrm rot="10800000">
            <a:off x="7062188" y="2825400"/>
            <a:ext cx="1066800" cy="33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35"/>
          <p:cNvSpPr txBox="1"/>
          <p:nvPr/>
        </p:nvSpPr>
        <p:spPr>
          <a:xfrm>
            <a:off x="5948900" y="2780225"/>
            <a:ext cx="426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is-a</a:t>
            </a:r>
            <a:endParaRPr sz="1000"/>
          </a:p>
        </p:txBody>
      </p:sp>
      <p:sp>
        <p:nvSpPr>
          <p:cNvPr id="266" name="Google Shape;266;p35"/>
          <p:cNvSpPr txBox="1"/>
          <p:nvPr/>
        </p:nvSpPr>
        <p:spPr>
          <a:xfrm>
            <a:off x="7549100" y="2780225"/>
            <a:ext cx="426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is-a</a:t>
            </a:r>
            <a:endParaRPr sz="1000"/>
          </a:p>
        </p:txBody>
      </p:sp>
      <p:sp>
        <p:nvSpPr>
          <p:cNvPr id="267" name="Google Shape;267;p35"/>
          <p:cNvSpPr txBox="1"/>
          <p:nvPr/>
        </p:nvSpPr>
        <p:spPr>
          <a:xfrm>
            <a:off x="6298700" y="2943588"/>
            <a:ext cx="426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0..1</a:t>
            </a:r>
            <a:endParaRPr sz="1000"/>
          </a:p>
        </p:txBody>
      </p:sp>
      <p:sp>
        <p:nvSpPr>
          <p:cNvPr id="268" name="Google Shape;268;p35"/>
          <p:cNvSpPr txBox="1"/>
          <p:nvPr/>
        </p:nvSpPr>
        <p:spPr>
          <a:xfrm>
            <a:off x="6679700" y="2867388"/>
            <a:ext cx="426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endParaRPr sz="1000"/>
          </a:p>
        </p:txBody>
      </p:sp>
      <p:sp>
        <p:nvSpPr>
          <p:cNvPr id="269" name="Google Shape;269;p35"/>
          <p:cNvSpPr txBox="1"/>
          <p:nvPr/>
        </p:nvSpPr>
        <p:spPr>
          <a:xfrm>
            <a:off x="7213100" y="2867388"/>
            <a:ext cx="426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endParaRPr sz="1000"/>
          </a:p>
        </p:txBody>
      </p:sp>
      <p:sp>
        <p:nvSpPr>
          <p:cNvPr id="270" name="Google Shape;270;p35"/>
          <p:cNvSpPr txBox="1"/>
          <p:nvPr/>
        </p:nvSpPr>
        <p:spPr>
          <a:xfrm>
            <a:off x="7441700" y="2943588"/>
            <a:ext cx="426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0..1</a:t>
            </a:r>
            <a:endParaRPr sz="1000"/>
          </a:p>
        </p:txBody>
      </p:sp>
      <p:cxnSp>
        <p:nvCxnSpPr>
          <p:cNvPr id="271" name="Google Shape;271;p35"/>
          <p:cNvCxnSpPr/>
          <p:nvPr/>
        </p:nvCxnSpPr>
        <p:spPr>
          <a:xfrm>
            <a:off x="7251900" y="3489875"/>
            <a:ext cx="1754100" cy="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35"/>
          <p:cNvSpPr txBox="1"/>
          <p:nvPr>
            <p:ph idx="1" type="body"/>
          </p:nvPr>
        </p:nvSpPr>
        <p:spPr>
          <a:xfrm>
            <a:off x="457200" y="1200150"/>
            <a:ext cx="5829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400"/>
              <a:buChar char="●"/>
            </a:pPr>
            <a:r>
              <a:rPr lang="en" sz="2400">
                <a:solidFill>
                  <a:srgbClr val="D9D9D9"/>
                </a:solidFill>
              </a:rPr>
              <a:t>Blog application consists of people,</a:t>
            </a:r>
            <a:br>
              <a:rPr lang="en" sz="2400">
                <a:solidFill>
                  <a:srgbClr val="D9D9D9"/>
                </a:solidFill>
              </a:rPr>
            </a:br>
            <a:r>
              <a:rPr lang="en" sz="2400">
                <a:solidFill>
                  <a:srgbClr val="D9D9D9"/>
                </a:solidFill>
              </a:rPr>
              <a:t>which have a first name, last name,</a:t>
            </a:r>
            <a:br>
              <a:rPr lang="en" sz="2400">
                <a:solidFill>
                  <a:srgbClr val="D9D9D9"/>
                </a:solidFill>
              </a:rPr>
            </a:br>
            <a:r>
              <a:rPr lang="en" sz="2400">
                <a:solidFill>
                  <a:srgbClr val="D9D9D9"/>
                </a:solidFill>
              </a:rPr>
              <a:t>and unique user name. (super class)</a:t>
            </a:r>
            <a:endParaRPr sz="2400">
              <a:solidFill>
                <a:srgbClr val="D9D9D9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Two specific types of people</a:t>
            </a:r>
            <a:br>
              <a:rPr lang="en" sz="2400">
                <a:solidFill>
                  <a:srgbClr val="000000"/>
                </a:solidFill>
              </a:rPr>
            </a:br>
            <a:r>
              <a:rPr lang="en" sz="2400">
                <a:solidFill>
                  <a:srgbClr val="000000"/>
                </a:solidFill>
              </a:rPr>
              <a:t>(sub classes):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>
                <a:solidFill>
                  <a:srgbClr val="000000"/>
                </a:solidFill>
              </a:rPr>
              <a:t>Administrator,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which as a last login time.</a:t>
            </a:r>
            <a:endParaRPr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>
                <a:solidFill>
                  <a:srgbClr val="000000"/>
                </a:solidFill>
              </a:rPr>
              <a:t>Blog user,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which has a date of birth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and status level.</a:t>
            </a:r>
            <a:endParaRPr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228600" y="205975"/>
            <a:ext cx="9060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Aggregation/Composition Relationships</a:t>
            </a:r>
            <a:endParaRPr/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133350" y="1200150"/>
            <a:ext cx="8810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</a:t>
            </a:r>
            <a:r>
              <a:rPr lang="en" sz="2400"/>
              <a:t>elationship between </a:t>
            </a:r>
            <a:r>
              <a:rPr b="1" lang="en" sz="2400"/>
              <a:t>instances</a:t>
            </a:r>
            <a:r>
              <a:rPr lang="en" sz="2400"/>
              <a:t>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Aggregation</a:t>
            </a:r>
            <a:r>
              <a:rPr lang="en" sz="2400"/>
              <a:t>: “has-a”. No life cycle dependency. Can be a collection or container for other instances. Hollow diamond.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Composition</a:t>
            </a:r>
            <a:r>
              <a:rPr lang="en" sz="2400"/>
              <a:t>: “has-a”, but that is “part-of” a whole. Strong life cycle dependency. Solid diamond.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Difference is </a:t>
            </a:r>
            <a:r>
              <a:rPr b="1" lang="en" sz="2400"/>
              <a:t>life cycle dependency</a:t>
            </a:r>
            <a:r>
              <a:rPr lang="en" sz="2400"/>
              <a:t>. Can one exist without the other? If yes, then aggregation. If no (they either both must exist or both must not), then composition.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79" name="Google Shape;279;p36"/>
          <p:cNvSpPr/>
          <p:nvPr/>
        </p:nvSpPr>
        <p:spPr>
          <a:xfrm>
            <a:off x="8658150" y="2124075"/>
            <a:ext cx="285900" cy="276300"/>
          </a:xfrm>
          <a:prstGeom prst="diamond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6"/>
          <p:cNvSpPr/>
          <p:nvPr/>
        </p:nvSpPr>
        <p:spPr>
          <a:xfrm>
            <a:off x="5848275" y="2847975"/>
            <a:ext cx="285900" cy="276300"/>
          </a:xfrm>
          <a:prstGeom prst="diamond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Relational Databases</a:t>
            </a:r>
            <a:endParaRPr sz="3600"/>
          </a:p>
        </p:txBody>
      </p:sp>
      <p:sp>
        <p:nvSpPr>
          <p:cNvPr id="47" name="Google Shape;47;p10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L1: Terminology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457200" y="-1750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Example: Aggregation/Composition</a:t>
            </a:r>
            <a:endParaRPr/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123825" y="361950"/>
            <a:ext cx="8906100" cy="23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blog user can publish any number of blog posts. When a user is deleted, their posts are not deleted.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Char char="●"/>
            </a:pPr>
            <a:r>
              <a:rPr lang="en" sz="2000">
                <a:solidFill>
                  <a:srgbClr val="D9D9D9"/>
                </a:solidFill>
              </a:rPr>
              <a:t>A blog user can create any number of blog comments. When a user is deleted, their comments are not deleted.</a:t>
            </a:r>
            <a:endParaRPr sz="2000">
              <a:solidFill>
                <a:srgbClr val="D9D9D9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Char char="●"/>
            </a:pPr>
            <a:r>
              <a:rPr lang="en" sz="2000">
                <a:solidFill>
                  <a:srgbClr val="D9D9D9"/>
                </a:solidFill>
              </a:rPr>
              <a:t>A blog post can have any number of comments. </a:t>
            </a:r>
            <a:r>
              <a:rPr lang="en" sz="2000">
                <a:solidFill>
                  <a:srgbClr val="D9D9D9"/>
                </a:solidFill>
              </a:rPr>
              <a:t>When a post is deleted, then its comments are deleted.</a:t>
            </a:r>
            <a:endParaRPr sz="2000">
              <a:solidFill>
                <a:srgbClr val="D9D9D9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Recall the difference is </a:t>
            </a:r>
            <a:r>
              <a:rPr b="1" lang="en" sz="2000"/>
              <a:t>life cycle dependency</a:t>
            </a:r>
            <a:r>
              <a:rPr lang="en" sz="2000"/>
              <a:t>.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87" name="Google Shape;287;p37"/>
          <p:cNvSpPr txBox="1"/>
          <p:nvPr/>
        </p:nvSpPr>
        <p:spPr>
          <a:xfrm>
            <a:off x="6599150" y="2706925"/>
            <a:ext cx="1245600" cy="108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BlogPosts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/>
              <a:t>PostId</a:t>
            </a:r>
            <a:r>
              <a:rPr lang="en" sz="800"/>
              <a:t>: integer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Title: string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Picture: blob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Content: string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Published: boolean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Created: timestamp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UserName: string</a:t>
            </a:r>
            <a:endParaRPr sz="800"/>
          </a:p>
        </p:txBody>
      </p:sp>
      <p:cxnSp>
        <p:nvCxnSpPr>
          <p:cNvPr id="288" name="Google Shape;288;p37"/>
          <p:cNvCxnSpPr/>
          <p:nvPr/>
        </p:nvCxnSpPr>
        <p:spPr>
          <a:xfrm>
            <a:off x="6594448" y="2919451"/>
            <a:ext cx="1245600" cy="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37"/>
          <p:cNvSpPr txBox="1"/>
          <p:nvPr/>
        </p:nvSpPr>
        <p:spPr>
          <a:xfrm>
            <a:off x="6599200" y="4180227"/>
            <a:ext cx="1236300" cy="8967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9D9D9"/>
                </a:solidFill>
              </a:rPr>
              <a:t>BlogComments</a:t>
            </a:r>
            <a:endParaRPr sz="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D9D9D9"/>
                </a:solidFill>
              </a:rPr>
              <a:t>CommentId</a:t>
            </a:r>
            <a:r>
              <a:rPr lang="en" sz="800">
                <a:solidFill>
                  <a:srgbClr val="D9D9D9"/>
                </a:solidFill>
              </a:rPr>
              <a:t>: integer</a:t>
            </a:r>
            <a:endParaRPr sz="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9D9D9"/>
                </a:solidFill>
              </a:rPr>
              <a:t>Content: string</a:t>
            </a:r>
            <a:endParaRPr sz="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9D9D9"/>
                </a:solidFill>
              </a:rPr>
              <a:t>Created: timestamp</a:t>
            </a:r>
            <a:endParaRPr sz="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9D9D9"/>
                </a:solidFill>
              </a:rPr>
              <a:t>PostId: integer</a:t>
            </a:r>
            <a:endParaRPr sz="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9D9D9"/>
                </a:solidFill>
              </a:rPr>
              <a:t>UserName: string</a:t>
            </a:r>
            <a:endParaRPr sz="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9D9D9"/>
              </a:solidFill>
            </a:endParaRPr>
          </a:p>
        </p:txBody>
      </p:sp>
      <p:cxnSp>
        <p:nvCxnSpPr>
          <p:cNvPr id="290" name="Google Shape;290;p37"/>
          <p:cNvCxnSpPr/>
          <p:nvPr/>
        </p:nvCxnSpPr>
        <p:spPr>
          <a:xfrm>
            <a:off x="6594483" y="4392766"/>
            <a:ext cx="1245600" cy="5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37"/>
          <p:cNvSpPr txBox="1"/>
          <p:nvPr/>
        </p:nvSpPr>
        <p:spPr>
          <a:xfrm>
            <a:off x="3249675" y="2720351"/>
            <a:ext cx="1236300" cy="108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BlogUsers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/>
              <a:t>UserName</a:t>
            </a:r>
            <a:r>
              <a:rPr lang="en" sz="800"/>
              <a:t>: string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DoB: timestamp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Status: StatusLevels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292" name="Google Shape;292;p37"/>
          <p:cNvCxnSpPr/>
          <p:nvPr/>
        </p:nvCxnSpPr>
        <p:spPr>
          <a:xfrm>
            <a:off x="3244956" y="2932893"/>
            <a:ext cx="1245600" cy="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7"/>
          <p:cNvCxnSpPr>
            <a:stCxn id="291" idx="3"/>
            <a:endCxn id="289" idx="1"/>
          </p:cNvCxnSpPr>
          <p:nvPr/>
        </p:nvCxnSpPr>
        <p:spPr>
          <a:xfrm>
            <a:off x="4485975" y="3260351"/>
            <a:ext cx="2113200" cy="1368300"/>
          </a:xfrm>
          <a:prstGeom prst="straightConnector1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med" w="med" type="diamond"/>
            <a:tailEnd len="med" w="med" type="none"/>
          </a:ln>
        </p:spPr>
      </p:cxnSp>
      <p:cxnSp>
        <p:nvCxnSpPr>
          <p:cNvPr id="294" name="Google Shape;294;p37"/>
          <p:cNvCxnSpPr>
            <a:stCxn id="291" idx="3"/>
            <a:endCxn id="287" idx="1"/>
          </p:cNvCxnSpPr>
          <p:nvPr/>
        </p:nvCxnSpPr>
        <p:spPr>
          <a:xfrm flipH="1" rot="10800000">
            <a:off x="4485975" y="3246851"/>
            <a:ext cx="2113200" cy="13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diamond"/>
            <a:tailEnd len="med" w="med" type="none"/>
          </a:ln>
        </p:spPr>
      </p:cxnSp>
      <p:sp>
        <p:nvSpPr>
          <p:cNvPr id="295" name="Google Shape;295;p37"/>
          <p:cNvSpPr txBox="1"/>
          <p:nvPr/>
        </p:nvSpPr>
        <p:spPr>
          <a:xfrm>
            <a:off x="5362353" y="2962150"/>
            <a:ext cx="5526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has-a</a:t>
            </a:r>
            <a:endParaRPr sz="1000"/>
          </a:p>
        </p:txBody>
      </p:sp>
      <p:sp>
        <p:nvSpPr>
          <p:cNvPr id="296" name="Google Shape;296;p37"/>
          <p:cNvSpPr txBox="1"/>
          <p:nvPr/>
        </p:nvSpPr>
        <p:spPr>
          <a:xfrm>
            <a:off x="5353050" y="3555425"/>
            <a:ext cx="731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has-a</a:t>
            </a:r>
            <a:endParaRPr sz="1000">
              <a:solidFill>
                <a:srgbClr val="D9D9D9"/>
              </a:solidFill>
            </a:endParaRPr>
          </a:p>
        </p:txBody>
      </p:sp>
      <p:sp>
        <p:nvSpPr>
          <p:cNvPr id="297" name="Google Shape;297;p37"/>
          <p:cNvSpPr txBox="1"/>
          <p:nvPr/>
        </p:nvSpPr>
        <p:spPr>
          <a:xfrm>
            <a:off x="4461925" y="2845025"/>
            <a:ext cx="6411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0..1</a:t>
            </a:r>
            <a:endParaRPr sz="1000"/>
          </a:p>
        </p:txBody>
      </p:sp>
      <p:sp>
        <p:nvSpPr>
          <p:cNvPr id="298" name="Google Shape;298;p37"/>
          <p:cNvSpPr txBox="1"/>
          <p:nvPr/>
        </p:nvSpPr>
        <p:spPr>
          <a:xfrm>
            <a:off x="4461924" y="3448100"/>
            <a:ext cx="6411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0..1</a:t>
            </a:r>
            <a:endParaRPr sz="1000">
              <a:solidFill>
                <a:srgbClr val="D9D9D9"/>
              </a:solidFill>
            </a:endParaRPr>
          </a:p>
        </p:txBody>
      </p:sp>
      <p:sp>
        <p:nvSpPr>
          <p:cNvPr id="299" name="Google Shape;299;p37"/>
          <p:cNvSpPr txBox="1"/>
          <p:nvPr/>
        </p:nvSpPr>
        <p:spPr>
          <a:xfrm>
            <a:off x="6370156" y="2931008"/>
            <a:ext cx="302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300" name="Google Shape;300;p37"/>
          <p:cNvSpPr txBox="1"/>
          <p:nvPr/>
        </p:nvSpPr>
        <p:spPr>
          <a:xfrm>
            <a:off x="6370156" y="4525081"/>
            <a:ext cx="302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*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01" name="Google Shape;301;p37"/>
          <p:cNvSpPr txBox="1"/>
          <p:nvPr/>
        </p:nvSpPr>
        <p:spPr>
          <a:xfrm>
            <a:off x="7504515" y="3843829"/>
            <a:ext cx="10584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has-a/part-of</a:t>
            </a:r>
            <a:endParaRPr sz="1000">
              <a:solidFill>
                <a:srgbClr val="D9D9D9"/>
              </a:solidFill>
            </a:endParaRPr>
          </a:p>
        </p:txBody>
      </p:sp>
      <p:sp>
        <p:nvSpPr>
          <p:cNvPr id="302" name="Google Shape;302;p37"/>
          <p:cNvSpPr txBox="1"/>
          <p:nvPr/>
        </p:nvSpPr>
        <p:spPr>
          <a:xfrm>
            <a:off x="7297599" y="3949577"/>
            <a:ext cx="4689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*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03" name="Google Shape;303;p37"/>
          <p:cNvSpPr txBox="1"/>
          <p:nvPr/>
        </p:nvSpPr>
        <p:spPr>
          <a:xfrm>
            <a:off x="7297599" y="3718081"/>
            <a:ext cx="4689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1</a:t>
            </a:r>
            <a:endParaRPr sz="1000">
              <a:solidFill>
                <a:srgbClr val="D9D9D9"/>
              </a:solidFill>
            </a:endParaRPr>
          </a:p>
        </p:txBody>
      </p:sp>
      <p:cxnSp>
        <p:nvCxnSpPr>
          <p:cNvPr id="304" name="Google Shape;304;p37"/>
          <p:cNvCxnSpPr>
            <a:stCxn id="287" idx="2"/>
            <a:endCxn id="289" idx="0"/>
          </p:cNvCxnSpPr>
          <p:nvPr/>
        </p:nvCxnSpPr>
        <p:spPr>
          <a:xfrm flipH="1">
            <a:off x="7217450" y="3786925"/>
            <a:ext cx="4500" cy="3933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diamond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type="title"/>
          </p:nvPr>
        </p:nvSpPr>
        <p:spPr>
          <a:xfrm>
            <a:off x="457200" y="-1750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Aggregation/Composition</a:t>
            </a:r>
            <a:endParaRPr/>
          </a:p>
        </p:txBody>
      </p:sp>
      <p:sp>
        <p:nvSpPr>
          <p:cNvPr id="310" name="Google Shape;310;p38"/>
          <p:cNvSpPr txBox="1"/>
          <p:nvPr>
            <p:ph idx="1" type="body"/>
          </p:nvPr>
        </p:nvSpPr>
        <p:spPr>
          <a:xfrm>
            <a:off x="123825" y="361950"/>
            <a:ext cx="8906100" cy="23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000"/>
              <a:buChar char="●"/>
            </a:pPr>
            <a:r>
              <a:rPr lang="en" sz="2000">
                <a:solidFill>
                  <a:srgbClr val="D9D9D9"/>
                </a:solidFill>
              </a:rPr>
              <a:t>A blog user can publish any number of blog posts. When a user is deleted, their posts are not deleted.</a:t>
            </a:r>
            <a:endParaRPr sz="2000">
              <a:solidFill>
                <a:srgbClr val="D9D9D9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 blog user can create any number of blog comments. When a user is deleted, their comments are not deleted.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Char char="●"/>
            </a:pPr>
            <a:r>
              <a:rPr lang="en" sz="2000">
                <a:solidFill>
                  <a:srgbClr val="D9D9D9"/>
                </a:solidFill>
              </a:rPr>
              <a:t>A blog post can have any number of comments. When a post is deleted, then its comments are deleted.</a:t>
            </a:r>
            <a:endParaRPr sz="2000">
              <a:solidFill>
                <a:srgbClr val="D9D9D9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Recall the difference is </a:t>
            </a:r>
            <a:r>
              <a:rPr b="1" lang="en" sz="2000"/>
              <a:t>life cycle dependency</a:t>
            </a:r>
            <a:r>
              <a:rPr lang="en" sz="2000"/>
              <a:t>.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11" name="Google Shape;311;p38"/>
          <p:cNvSpPr txBox="1"/>
          <p:nvPr/>
        </p:nvSpPr>
        <p:spPr>
          <a:xfrm>
            <a:off x="6599150" y="2706925"/>
            <a:ext cx="1245600" cy="1080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9D9D9"/>
                </a:solidFill>
              </a:rPr>
              <a:t>BlogPosts</a:t>
            </a:r>
            <a:endParaRPr b="1" sz="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D9D9D9"/>
                </a:solidFill>
              </a:rPr>
              <a:t>PostId</a:t>
            </a:r>
            <a:r>
              <a:rPr lang="en" sz="800">
                <a:solidFill>
                  <a:srgbClr val="D9D9D9"/>
                </a:solidFill>
              </a:rPr>
              <a:t>: integer</a:t>
            </a:r>
            <a:endParaRPr sz="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9D9D9"/>
                </a:solidFill>
              </a:rPr>
              <a:t>Title: string</a:t>
            </a:r>
            <a:endParaRPr sz="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9D9D9"/>
                </a:solidFill>
              </a:rPr>
              <a:t>Picture: blob</a:t>
            </a:r>
            <a:endParaRPr sz="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9D9D9"/>
                </a:solidFill>
              </a:rPr>
              <a:t>Content: string</a:t>
            </a:r>
            <a:endParaRPr sz="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9D9D9"/>
                </a:solidFill>
              </a:rPr>
              <a:t>Published: boolean</a:t>
            </a:r>
            <a:endParaRPr sz="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9D9D9"/>
                </a:solidFill>
              </a:rPr>
              <a:t>Created: timestamp</a:t>
            </a:r>
            <a:endParaRPr sz="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9D9D9"/>
                </a:solidFill>
              </a:rPr>
              <a:t>UserName: string</a:t>
            </a:r>
            <a:endParaRPr sz="800">
              <a:solidFill>
                <a:srgbClr val="D9D9D9"/>
              </a:solidFill>
            </a:endParaRPr>
          </a:p>
        </p:txBody>
      </p:sp>
      <p:cxnSp>
        <p:nvCxnSpPr>
          <p:cNvPr id="312" name="Google Shape;312;p38"/>
          <p:cNvCxnSpPr/>
          <p:nvPr/>
        </p:nvCxnSpPr>
        <p:spPr>
          <a:xfrm>
            <a:off x="6594448" y="2919451"/>
            <a:ext cx="1245600" cy="5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38"/>
          <p:cNvSpPr txBox="1"/>
          <p:nvPr/>
        </p:nvSpPr>
        <p:spPr>
          <a:xfrm>
            <a:off x="6599200" y="4180227"/>
            <a:ext cx="1236300" cy="89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BlogComments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/>
              <a:t>CommentId</a:t>
            </a:r>
            <a:r>
              <a:rPr lang="en" sz="800"/>
              <a:t>: integer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Content: string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Created: timestamp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PostId: integer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UserName: string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314" name="Google Shape;314;p38"/>
          <p:cNvCxnSpPr/>
          <p:nvPr/>
        </p:nvCxnSpPr>
        <p:spPr>
          <a:xfrm>
            <a:off x="6594483" y="4392766"/>
            <a:ext cx="1245600" cy="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38"/>
          <p:cNvSpPr txBox="1"/>
          <p:nvPr/>
        </p:nvSpPr>
        <p:spPr>
          <a:xfrm>
            <a:off x="3249675" y="2720351"/>
            <a:ext cx="1236300" cy="108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BlogUsers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/>
              <a:t>UserName</a:t>
            </a:r>
            <a:r>
              <a:rPr lang="en" sz="800"/>
              <a:t>: string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DoB: timestamp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Status: StatusLevels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316" name="Google Shape;316;p38"/>
          <p:cNvCxnSpPr/>
          <p:nvPr/>
        </p:nvCxnSpPr>
        <p:spPr>
          <a:xfrm>
            <a:off x="3244956" y="2932893"/>
            <a:ext cx="1245600" cy="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8"/>
          <p:cNvCxnSpPr>
            <a:stCxn id="315" idx="3"/>
            <a:endCxn id="311" idx="1"/>
          </p:cNvCxnSpPr>
          <p:nvPr/>
        </p:nvCxnSpPr>
        <p:spPr>
          <a:xfrm flipH="1" rot="10800000">
            <a:off x="4485975" y="3246851"/>
            <a:ext cx="2113200" cy="13500"/>
          </a:xfrm>
          <a:prstGeom prst="straightConnector1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med" w="med" type="diamond"/>
            <a:tailEnd len="med" w="med" type="none"/>
          </a:ln>
        </p:spPr>
      </p:cxnSp>
      <p:cxnSp>
        <p:nvCxnSpPr>
          <p:cNvPr id="318" name="Google Shape;318;p38"/>
          <p:cNvCxnSpPr>
            <a:stCxn id="315" idx="3"/>
            <a:endCxn id="313" idx="1"/>
          </p:cNvCxnSpPr>
          <p:nvPr/>
        </p:nvCxnSpPr>
        <p:spPr>
          <a:xfrm>
            <a:off x="4485975" y="3260351"/>
            <a:ext cx="2113200" cy="1368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diamond"/>
            <a:tailEnd len="med" w="med" type="none"/>
          </a:ln>
        </p:spPr>
      </p:cxnSp>
      <p:sp>
        <p:nvSpPr>
          <p:cNvPr id="319" name="Google Shape;319;p38"/>
          <p:cNvSpPr txBox="1"/>
          <p:nvPr/>
        </p:nvSpPr>
        <p:spPr>
          <a:xfrm>
            <a:off x="5362353" y="2962150"/>
            <a:ext cx="5526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has-a</a:t>
            </a:r>
            <a:endParaRPr sz="1000">
              <a:solidFill>
                <a:srgbClr val="D9D9D9"/>
              </a:solidFill>
            </a:endParaRPr>
          </a:p>
        </p:txBody>
      </p:sp>
      <p:sp>
        <p:nvSpPr>
          <p:cNvPr id="320" name="Google Shape;320;p38"/>
          <p:cNvSpPr txBox="1"/>
          <p:nvPr/>
        </p:nvSpPr>
        <p:spPr>
          <a:xfrm>
            <a:off x="5353050" y="3555425"/>
            <a:ext cx="731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has-a</a:t>
            </a:r>
            <a:endParaRPr sz="1000"/>
          </a:p>
        </p:txBody>
      </p:sp>
      <p:sp>
        <p:nvSpPr>
          <p:cNvPr id="321" name="Google Shape;321;p38"/>
          <p:cNvSpPr txBox="1"/>
          <p:nvPr/>
        </p:nvSpPr>
        <p:spPr>
          <a:xfrm>
            <a:off x="4461925" y="2845025"/>
            <a:ext cx="6411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0..1</a:t>
            </a:r>
            <a:endParaRPr sz="1000">
              <a:solidFill>
                <a:srgbClr val="D9D9D9"/>
              </a:solidFill>
            </a:endParaRPr>
          </a:p>
        </p:txBody>
      </p:sp>
      <p:sp>
        <p:nvSpPr>
          <p:cNvPr id="322" name="Google Shape;322;p38"/>
          <p:cNvSpPr txBox="1"/>
          <p:nvPr/>
        </p:nvSpPr>
        <p:spPr>
          <a:xfrm>
            <a:off x="4461924" y="3448100"/>
            <a:ext cx="6411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0..1</a:t>
            </a:r>
            <a:endParaRPr sz="1000"/>
          </a:p>
        </p:txBody>
      </p:sp>
      <p:sp>
        <p:nvSpPr>
          <p:cNvPr id="323" name="Google Shape;323;p38"/>
          <p:cNvSpPr txBox="1"/>
          <p:nvPr/>
        </p:nvSpPr>
        <p:spPr>
          <a:xfrm>
            <a:off x="6370156" y="2931008"/>
            <a:ext cx="302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*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24" name="Google Shape;324;p38"/>
          <p:cNvSpPr txBox="1"/>
          <p:nvPr/>
        </p:nvSpPr>
        <p:spPr>
          <a:xfrm>
            <a:off x="6370156" y="4525081"/>
            <a:ext cx="302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325" name="Google Shape;325;p38"/>
          <p:cNvSpPr txBox="1"/>
          <p:nvPr/>
        </p:nvSpPr>
        <p:spPr>
          <a:xfrm>
            <a:off x="7504515" y="3843829"/>
            <a:ext cx="10584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has-a/part-of</a:t>
            </a:r>
            <a:endParaRPr sz="1000">
              <a:solidFill>
                <a:srgbClr val="D9D9D9"/>
              </a:solidFill>
            </a:endParaRPr>
          </a:p>
        </p:txBody>
      </p:sp>
      <p:sp>
        <p:nvSpPr>
          <p:cNvPr id="326" name="Google Shape;326;p38"/>
          <p:cNvSpPr txBox="1"/>
          <p:nvPr/>
        </p:nvSpPr>
        <p:spPr>
          <a:xfrm>
            <a:off x="7297599" y="3949577"/>
            <a:ext cx="4689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*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27" name="Google Shape;327;p38"/>
          <p:cNvSpPr txBox="1"/>
          <p:nvPr/>
        </p:nvSpPr>
        <p:spPr>
          <a:xfrm>
            <a:off x="7297599" y="3718081"/>
            <a:ext cx="4689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1</a:t>
            </a:r>
            <a:endParaRPr sz="1000">
              <a:solidFill>
                <a:srgbClr val="D9D9D9"/>
              </a:solidFill>
            </a:endParaRPr>
          </a:p>
        </p:txBody>
      </p:sp>
      <p:cxnSp>
        <p:nvCxnSpPr>
          <p:cNvPr id="328" name="Google Shape;328;p38"/>
          <p:cNvCxnSpPr>
            <a:stCxn id="311" idx="2"/>
            <a:endCxn id="313" idx="0"/>
          </p:cNvCxnSpPr>
          <p:nvPr/>
        </p:nvCxnSpPr>
        <p:spPr>
          <a:xfrm flipH="1">
            <a:off x="7217450" y="3786925"/>
            <a:ext cx="4500" cy="3933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diamond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9"/>
          <p:cNvSpPr txBox="1"/>
          <p:nvPr>
            <p:ph type="title"/>
          </p:nvPr>
        </p:nvSpPr>
        <p:spPr>
          <a:xfrm>
            <a:off x="457200" y="-1750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Aggregation/Composition</a:t>
            </a:r>
            <a:endParaRPr/>
          </a:p>
        </p:txBody>
      </p:sp>
      <p:sp>
        <p:nvSpPr>
          <p:cNvPr id="334" name="Google Shape;334;p39"/>
          <p:cNvSpPr txBox="1"/>
          <p:nvPr>
            <p:ph idx="1" type="body"/>
          </p:nvPr>
        </p:nvSpPr>
        <p:spPr>
          <a:xfrm>
            <a:off x="123825" y="361950"/>
            <a:ext cx="8906100" cy="23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000"/>
              <a:buChar char="●"/>
            </a:pPr>
            <a:r>
              <a:rPr lang="en" sz="2000">
                <a:solidFill>
                  <a:srgbClr val="D9D9D9"/>
                </a:solidFill>
              </a:rPr>
              <a:t>A blog user can publish any number of blog posts. When a user is deleted, their posts are not deleted.</a:t>
            </a:r>
            <a:endParaRPr sz="2000">
              <a:solidFill>
                <a:srgbClr val="D9D9D9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Char char="●"/>
            </a:pPr>
            <a:r>
              <a:rPr lang="en" sz="2000">
                <a:solidFill>
                  <a:srgbClr val="D9D9D9"/>
                </a:solidFill>
              </a:rPr>
              <a:t>A blog user can create any number of blog comments. When a user is deleted, their comments are not deleted.</a:t>
            </a:r>
            <a:endParaRPr sz="2000">
              <a:solidFill>
                <a:srgbClr val="D9D9D9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 blog post can have any number of comments. When a post is deleted, then its comments are deleted.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Recall the difference is </a:t>
            </a:r>
            <a:r>
              <a:rPr b="1" lang="en" sz="2000"/>
              <a:t>life cycle dependency</a:t>
            </a:r>
            <a:r>
              <a:rPr lang="en" sz="2000"/>
              <a:t>.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35" name="Google Shape;335;p39"/>
          <p:cNvSpPr txBox="1"/>
          <p:nvPr/>
        </p:nvSpPr>
        <p:spPr>
          <a:xfrm>
            <a:off x="6599150" y="2706925"/>
            <a:ext cx="1245600" cy="108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BlogPosts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/>
              <a:t>PostId</a:t>
            </a:r>
            <a:r>
              <a:rPr lang="en" sz="800"/>
              <a:t>: integer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Title: string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Picture: blob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Content: string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Published: boolean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Created: timestamp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UserName: string</a:t>
            </a:r>
            <a:endParaRPr sz="800"/>
          </a:p>
        </p:txBody>
      </p:sp>
      <p:cxnSp>
        <p:nvCxnSpPr>
          <p:cNvPr id="336" name="Google Shape;336;p39"/>
          <p:cNvCxnSpPr/>
          <p:nvPr/>
        </p:nvCxnSpPr>
        <p:spPr>
          <a:xfrm>
            <a:off x="6594448" y="2919451"/>
            <a:ext cx="1245600" cy="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39"/>
          <p:cNvSpPr txBox="1"/>
          <p:nvPr/>
        </p:nvSpPr>
        <p:spPr>
          <a:xfrm>
            <a:off x="6599200" y="4180227"/>
            <a:ext cx="1236300" cy="89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BlogComments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/>
              <a:t>CommentId</a:t>
            </a:r>
            <a:r>
              <a:rPr lang="en" sz="800"/>
              <a:t>: integer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Content: string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Created: timestamp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PostId: integer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UserName: string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338" name="Google Shape;338;p39"/>
          <p:cNvCxnSpPr/>
          <p:nvPr/>
        </p:nvCxnSpPr>
        <p:spPr>
          <a:xfrm>
            <a:off x="6594483" y="4392766"/>
            <a:ext cx="1245600" cy="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39"/>
          <p:cNvSpPr txBox="1"/>
          <p:nvPr/>
        </p:nvSpPr>
        <p:spPr>
          <a:xfrm>
            <a:off x="3249675" y="2720351"/>
            <a:ext cx="1236300" cy="1080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9D9D9"/>
                </a:solidFill>
              </a:rPr>
              <a:t>BlogUsers</a:t>
            </a:r>
            <a:endParaRPr b="1" sz="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D9D9D9"/>
                </a:solidFill>
              </a:rPr>
              <a:t>UserName</a:t>
            </a:r>
            <a:r>
              <a:rPr lang="en" sz="800">
                <a:solidFill>
                  <a:srgbClr val="D9D9D9"/>
                </a:solidFill>
              </a:rPr>
              <a:t>: string</a:t>
            </a:r>
            <a:endParaRPr sz="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9D9D9"/>
                </a:solidFill>
              </a:rPr>
              <a:t>DoB: timestamp</a:t>
            </a:r>
            <a:endParaRPr sz="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9D9D9"/>
                </a:solidFill>
              </a:rPr>
              <a:t>Status: StatusLevels</a:t>
            </a:r>
            <a:endParaRPr sz="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9D9D9"/>
              </a:solidFill>
            </a:endParaRPr>
          </a:p>
        </p:txBody>
      </p:sp>
      <p:cxnSp>
        <p:nvCxnSpPr>
          <p:cNvPr id="340" name="Google Shape;340;p39"/>
          <p:cNvCxnSpPr/>
          <p:nvPr/>
        </p:nvCxnSpPr>
        <p:spPr>
          <a:xfrm>
            <a:off x="3244956" y="2932893"/>
            <a:ext cx="1245600" cy="5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39"/>
          <p:cNvCxnSpPr>
            <a:stCxn id="339" idx="3"/>
            <a:endCxn id="335" idx="1"/>
          </p:cNvCxnSpPr>
          <p:nvPr/>
        </p:nvCxnSpPr>
        <p:spPr>
          <a:xfrm flipH="1" rot="10800000">
            <a:off x="4485975" y="3246851"/>
            <a:ext cx="2113200" cy="13500"/>
          </a:xfrm>
          <a:prstGeom prst="straightConnector1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med" w="med" type="diamond"/>
            <a:tailEnd len="med" w="med" type="none"/>
          </a:ln>
        </p:spPr>
      </p:cxnSp>
      <p:cxnSp>
        <p:nvCxnSpPr>
          <p:cNvPr id="342" name="Google Shape;342;p39"/>
          <p:cNvCxnSpPr>
            <a:stCxn id="339" idx="3"/>
            <a:endCxn id="337" idx="1"/>
          </p:cNvCxnSpPr>
          <p:nvPr/>
        </p:nvCxnSpPr>
        <p:spPr>
          <a:xfrm>
            <a:off x="4485975" y="3260351"/>
            <a:ext cx="2113200" cy="1368300"/>
          </a:xfrm>
          <a:prstGeom prst="straightConnector1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med" w="med" type="diamond"/>
            <a:tailEnd len="med" w="med" type="none"/>
          </a:ln>
        </p:spPr>
      </p:cxnSp>
      <p:sp>
        <p:nvSpPr>
          <p:cNvPr id="343" name="Google Shape;343;p39"/>
          <p:cNvSpPr txBox="1"/>
          <p:nvPr/>
        </p:nvSpPr>
        <p:spPr>
          <a:xfrm>
            <a:off x="5362353" y="2962150"/>
            <a:ext cx="5526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has-a</a:t>
            </a:r>
            <a:endParaRPr sz="1000">
              <a:solidFill>
                <a:srgbClr val="D9D9D9"/>
              </a:solidFill>
            </a:endParaRPr>
          </a:p>
        </p:txBody>
      </p:sp>
      <p:sp>
        <p:nvSpPr>
          <p:cNvPr id="344" name="Google Shape;344;p39"/>
          <p:cNvSpPr txBox="1"/>
          <p:nvPr/>
        </p:nvSpPr>
        <p:spPr>
          <a:xfrm>
            <a:off x="5353050" y="3555425"/>
            <a:ext cx="731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has-a</a:t>
            </a:r>
            <a:endParaRPr sz="1000">
              <a:solidFill>
                <a:srgbClr val="D9D9D9"/>
              </a:solidFill>
            </a:endParaRPr>
          </a:p>
        </p:txBody>
      </p:sp>
      <p:sp>
        <p:nvSpPr>
          <p:cNvPr id="345" name="Google Shape;345;p39"/>
          <p:cNvSpPr txBox="1"/>
          <p:nvPr/>
        </p:nvSpPr>
        <p:spPr>
          <a:xfrm>
            <a:off x="4461925" y="2845025"/>
            <a:ext cx="6411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0..1</a:t>
            </a:r>
            <a:endParaRPr sz="1000">
              <a:solidFill>
                <a:srgbClr val="D9D9D9"/>
              </a:solidFill>
            </a:endParaRPr>
          </a:p>
        </p:txBody>
      </p:sp>
      <p:sp>
        <p:nvSpPr>
          <p:cNvPr id="346" name="Google Shape;346;p39"/>
          <p:cNvSpPr txBox="1"/>
          <p:nvPr/>
        </p:nvSpPr>
        <p:spPr>
          <a:xfrm>
            <a:off x="4461924" y="3448100"/>
            <a:ext cx="6411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0..1</a:t>
            </a:r>
            <a:endParaRPr sz="1000">
              <a:solidFill>
                <a:srgbClr val="D9D9D9"/>
              </a:solidFill>
            </a:endParaRPr>
          </a:p>
        </p:txBody>
      </p:sp>
      <p:sp>
        <p:nvSpPr>
          <p:cNvPr id="347" name="Google Shape;347;p39"/>
          <p:cNvSpPr txBox="1"/>
          <p:nvPr/>
        </p:nvSpPr>
        <p:spPr>
          <a:xfrm>
            <a:off x="6370156" y="2931008"/>
            <a:ext cx="302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*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48" name="Google Shape;348;p39"/>
          <p:cNvSpPr txBox="1"/>
          <p:nvPr/>
        </p:nvSpPr>
        <p:spPr>
          <a:xfrm>
            <a:off x="6370156" y="4525081"/>
            <a:ext cx="302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*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49" name="Google Shape;349;p39"/>
          <p:cNvSpPr txBox="1"/>
          <p:nvPr/>
        </p:nvSpPr>
        <p:spPr>
          <a:xfrm>
            <a:off x="7504515" y="3843829"/>
            <a:ext cx="10584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has-a/part-of</a:t>
            </a:r>
            <a:endParaRPr sz="1000"/>
          </a:p>
        </p:txBody>
      </p:sp>
      <p:sp>
        <p:nvSpPr>
          <p:cNvPr id="350" name="Google Shape;350;p39"/>
          <p:cNvSpPr txBox="1"/>
          <p:nvPr/>
        </p:nvSpPr>
        <p:spPr>
          <a:xfrm>
            <a:off x="7297599" y="3949577"/>
            <a:ext cx="4689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351" name="Google Shape;351;p39"/>
          <p:cNvSpPr txBox="1"/>
          <p:nvPr/>
        </p:nvSpPr>
        <p:spPr>
          <a:xfrm>
            <a:off x="7297599" y="3718081"/>
            <a:ext cx="4689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endParaRPr sz="1000"/>
          </a:p>
        </p:txBody>
      </p:sp>
      <p:cxnSp>
        <p:nvCxnSpPr>
          <p:cNvPr id="352" name="Google Shape;352;p39"/>
          <p:cNvCxnSpPr>
            <a:stCxn id="335" idx="2"/>
            <a:endCxn id="337" idx="0"/>
          </p:cNvCxnSpPr>
          <p:nvPr/>
        </p:nvCxnSpPr>
        <p:spPr>
          <a:xfrm flipH="1">
            <a:off x="7217450" y="3786925"/>
            <a:ext cx="4500" cy="39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diamond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 Relationship</a:t>
            </a:r>
            <a:endParaRPr/>
          </a:p>
        </p:txBody>
      </p:sp>
      <p:sp>
        <p:nvSpPr>
          <p:cNvPr id="358" name="Google Shape;358;p40"/>
          <p:cNvSpPr txBox="1"/>
          <p:nvPr>
            <p:ph idx="1" type="body"/>
          </p:nvPr>
        </p:nvSpPr>
        <p:spPr>
          <a:xfrm>
            <a:off x="457200" y="1200150"/>
            <a:ext cx="82296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</a:t>
            </a:r>
            <a:r>
              <a:rPr lang="en" sz="2400"/>
              <a:t>elationship between </a:t>
            </a:r>
            <a:r>
              <a:rPr b="1" lang="en" sz="2400"/>
              <a:t>instances</a:t>
            </a:r>
            <a:r>
              <a:rPr lang="en" sz="2400"/>
              <a:t>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/>
              <a:t>Many-many.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Example: any number of blog users can reshare any number of blog posts.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59" name="Google Shape;359;p40"/>
          <p:cNvSpPr txBox="1"/>
          <p:nvPr/>
        </p:nvSpPr>
        <p:spPr>
          <a:xfrm>
            <a:off x="1848338" y="2935500"/>
            <a:ext cx="1740900" cy="187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BlogUsers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60" name="Google Shape;360;p40"/>
          <p:cNvSpPr txBox="1"/>
          <p:nvPr/>
        </p:nvSpPr>
        <p:spPr>
          <a:xfrm>
            <a:off x="5429738" y="2935500"/>
            <a:ext cx="1740900" cy="187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BlogPosts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361" name="Google Shape;361;p40"/>
          <p:cNvCxnSpPr/>
          <p:nvPr/>
        </p:nvCxnSpPr>
        <p:spPr>
          <a:xfrm>
            <a:off x="1841700" y="3261275"/>
            <a:ext cx="1754100" cy="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0"/>
          <p:cNvCxnSpPr/>
          <p:nvPr/>
        </p:nvCxnSpPr>
        <p:spPr>
          <a:xfrm>
            <a:off x="5423100" y="3261275"/>
            <a:ext cx="1754100" cy="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0"/>
          <p:cNvCxnSpPr>
            <a:stCxn id="359" idx="3"/>
            <a:endCxn id="360" idx="1"/>
          </p:cNvCxnSpPr>
          <p:nvPr/>
        </p:nvCxnSpPr>
        <p:spPr>
          <a:xfrm>
            <a:off x="3589238" y="3871050"/>
            <a:ext cx="184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0"/>
          <p:cNvSpPr txBox="1"/>
          <p:nvPr/>
        </p:nvSpPr>
        <p:spPr>
          <a:xfrm>
            <a:off x="4124325" y="3562350"/>
            <a:ext cx="8478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Reshares</a:t>
            </a:r>
            <a:endParaRPr sz="1000"/>
          </a:p>
        </p:txBody>
      </p:sp>
      <p:sp>
        <p:nvSpPr>
          <p:cNvPr id="365" name="Google Shape;365;p40"/>
          <p:cNvSpPr txBox="1"/>
          <p:nvPr/>
        </p:nvSpPr>
        <p:spPr>
          <a:xfrm>
            <a:off x="3590925" y="3562350"/>
            <a:ext cx="2667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366" name="Google Shape;366;p40"/>
          <p:cNvSpPr txBox="1"/>
          <p:nvPr/>
        </p:nvSpPr>
        <p:spPr>
          <a:xfrm>
            <a:off x="5191125" y="3562350"/>
            <a:ext cx="2667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Association</a:t>
            </a:r>
            <a:endParaRPr/>
          </a:p>
        </p:txBody>
      </p:sp>
      <p:sp>
        <p:nvSpPr>
          <p:cNvPr id="372" name="Google Shape;372;p41"/>
          <p:cNvSpPr txBox="1"/>
          <p:nvPr>
            <p:ph idx="1" type="body"/>
          </p:nvPr>
        </p:nvSpPr>
        <p:spPr>
          <a:xfrm>
            <a:off x="457200" y="971550"/>
            <a:ext cx="8229600" cy="17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Problem: what do records in a database look like for many-many relationships?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Should BlogUsers have a list of BlogPosts, and should BlogPosts have a list of BlogUsers instances?</a:t>
            </a:r>
            <a:endParaRPr sz="2200"/>
          </a:p>
        </p:txBody>
      </p:sp>
      <p:graphicFrame>
        <p:nvGraphicFramePr>
          <p:cNvPr id="373" name="Google Shape;373;p41"/>
          <p:cNvGraphicFramePr/>
          <p:nvPr/>
        </p:nvGraphicFramePr>
        <p:xfrm>
          <a:off x="1028700" y="264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{8360BED1-070C-4AC2-9F9E-7016A634CDA3}</a:tableStyleId>
              </a:tblPr>
              <a:tblGrid>
                <a:gridCol w="1407325"/>
                <a:gridCol w="1407325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BlogUsers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UserName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Reshares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1,2,3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2,3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74" name="Google Shape;374;p41"/>
          <p:cNvGraphicFramePr/>
          <p:nvPr/>
        </p:nvGraphicFramePr>
        <p:xfrm>
          <a:off x="5219700" y="264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{8360BED1-070C-4AC2-9F9E-7016A634CDA3}</a:tableStyleId>
              </a:tblPr>
              <a:tblGrid>
                <a:gridCol w="1426375"/>
                <a:gridCol w="1426375"/>
              </a:tblGrid>
              <a:tr h="3481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BlogPosts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</a:tr>
              <a:tr h="34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PostId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Reshares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Jae,Sue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Jae,Sue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Association</a:t>
            </a:r>
            <a:endParaRPr/>
          </a:p>
        </p:txBody>
      </p:sp>
      <p:sp>
        <p:nvSpPr>
          <p:cNvPr id="380" name="Google Shape;380;p42"/>
          <p:cNvSpPr txBox="1"/>
          <p:nvPr>
            <p:ph idx="1" type="body"/>
          </p:nvPr>
        </p:nvSpPr>
        <p:spPr>
          <a:xfrm>
            <a:off x="457200" y="971550"/>
            <a:ext cx="8315400" cy="17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Jae unshares PostId 3.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Requires update in two tables.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If only one table is updated, then what is the source of truth?</a:t>
            </a:r>
            <a:endParaRPr sz="2200"/>
          </a:p>
        </p:txBody>
      </p:sp>
      <p:graphicFrame>
        <p:nvGraphicFramePr>
          <p:cNvPr id="381" name="Google Shape;381;p42"/>
          <p:cNvGraphicFramePr/>
          <p:nvPr/>
        </p:nvGraphicFramePr>
        <p:xfrm>
          <a:off x="1028700" y="264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{8360BED1-070C-4AC2-9F9E-7016A634CDA3}</a:tableStyleId>
              </a:tblPr>
              <a:tblGrid>
                <a:gridCol w="1407325"/>
                <a:gridCol w="1407325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BlogUsers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UserName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Reshares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1,2,</a:t>
                      </a:r>
                      <a:r>
                        <a:rPr lang="en" sz="1000" strike="sngStrike">
                          <a:solidFill>
                            <a:srgbClr val="FF0000"/>
                          </a:solidFill>
                        </a:rPr>
                        <a:t>3</a:t>
                      </a:r>
                      <a:endParaRPr sz="1000" strike="sng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2,3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82" name="Google Shape;382;p42"/>
          <p:cNvGraphicFramePr/>
          <p:nvPr/>
        </p:nvGraphicFramePr>
        <p:xfrm>
          <a:off x="5219700" y="264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{8360BED1-070C-4AC2-9F9E-7016A634CDA3}</a:tableStyleId>
              </a:tblPr>
              <a:tblGrid>
                <a:gridCol w="1426375"/>
                <a:gridCol w="1426375"/>
              </a:tblGrid>
              <a:tr h="3481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BlogPosts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</a:tr>
              <a:tr h="34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PostId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Reshares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Jae,Sue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strike="sngStrike">
                          <a:solidFill>
                            <a:srgbClr val="FF0000"/>
                          </a:solidFill>
                        </a:rPr>
                        <a:t>Jae</a:t>
                      </a:r>
                      <a:r>
                        <a:rPr lang="en" sz="1000"/>
                        <a:t>,Sue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Association</a:t>
            </a:r>
            <a:endParaRPr/>
          </a:p>
        </p:txBody>
      </p:sp>
      <p:sp>
        <p:nvSpPr>
          <p:cNvPr id="388" name="Google Shape;388;p43"/>
          <p:cNvSpPr txBox="1"/>
          <p:nvPr>
            <p:ph idx="1" type="body"/>
          </p:nvPr>
        </p:nvSpPr>
        <p:spPr>
          <a:xfrm>
            <a:off x="457200" y="971550"/>
            <a:ext cx="8315400" cy="17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 if reshares is only in the BlogUsers table.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How do we add more information to a reshare, such as the timestamp of each reshare?</a:t>
            </a:r>
            <a:endParaRPr sz="2200"/>
          </a:p>
        </p:txBody>
      </p:sp>
      <p:graphicFrame>
        <p:nvGraphicFramePr>
          <p:cNvPr id="389" name="Google Shape;389;p43"/>
          <p:cNvGraphicFramePr/>
          <p:nvPr/>
        </p:nvGraphicFramePr>
        <p:xfrm>
          <a:off x="1028700" y="264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{8360BED1-070C-4AC2-9F9E-7016A634CDA3}</a:tableStyleId>
              </a:tblPr>
              <a:tblGrid>
                <a:gridCol w="1407325"/>
                <a:gridCol w="1407325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BlogUsers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UserName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Reshares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1,2,3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2,3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90" name="Google Shape;390;p43"/>
          <p:cNvGraphicFramePr/>
          <p:nvPr/>
        </p:nvGraphicFramePr>
        <p:xfrm>
          <a:off x="5219700" y="264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{8360BED1-070C-4AC2-9F9E-7016A634CDA3}</a:tableStyleId>
              </a:tblPr>
              <a:tblGrid>
                <a:gridCol w="1426375"/>
              </a:tblGrid>
              <a:tr h="34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BlogPosts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PostId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4"/>
          <p:cNvSpPr txBox="1"/>
          <p:nvPr>
            <p:ph type="title"/>
          </p:nvPr>
        </p:nvSpPr>
        <p:spPr>
          <a:xfrm>
            <a:off x="457200" y="205975"/>
            <a:ext cx="8686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Reification</a:t>
            </a:r>
            <a:endParaRPr/>
          </a:p>
        </p:txBody>
      </p:sp>
      <p:sp>
        <p:nvSpPr>
          <p:cNvPr id="396" name="Google Shape;396;p4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an </a:t>
            </a:r>
            <a:r>
              <a:rPr b="1" lang="en" sz="2400"/>
              <a:t>association class</a:t>
            </a:r>
            <a:r>
              <a:rPr lang="en" sz="2400"/>
              <a:t> to represent the many-many relationship. This process is known as “reifying the association relationship”or “reification” [1].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Definition of reify is to “make something concrete”.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5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Reification</a:t>
            </a:r>
            <a:endParaRPr/>
          </a:p>
        </p:txBody>
      </p:sp>
      <p:sp>
        <p:nvSpPr>
          <p:cNvPr id="402" name="Google Shape;402;p45"/>
          <p:cNvSpPr txBox="1"/>
          <p:nvPr>
            <p:ph idx="1" type="body"/>
          </p:nvPr>
        </p:nvSpPr>
        <p:spPr>
          <a:xfrm>
            <a:off x="0" y="1019175"/>
            <a:ext cx="4619700" cy="39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Describe the many-many</a:t>
            </a:r>
            <a:br>
              <a:rPr lang="en" sz="2200"/>
            </a:br>
            <a:r>
              <a:rPr lang="en" sz="2200"/>
              <a:t>relationship.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AutoNum type="arabicPeriod"/>
            </a:pPr>
            <a:r>
              <a:rPr lang="en" sz="2200">
                <a:solidFill>
                  <a:srgbClr val="D9D9D9"/>
                </a:solidFill>
              </a:rPr>
              <a:t>Introduce association class</a:t>
            </a:r>
            <a:br>
              <a:rPr lang="en" sz="2200">
                <a:solidFill>
                  <a:srgbClr val="D9D9D9"/>
                </a:solidFill>
              </a:rPr>
            </a:br>
            <a:r>
              <a:rPr lang="en" sz="2200">
                <a:solidFill>
                  <a:srgbClr val="D9D9D9"/>
                </a:solidFill>
              </a:rPr>
              <a:t>(dotted line), and add</a:t>
            </a:r>
            <a:br>
              <a:rPr lang="en" sz="2200">
                <a:solidFill>
                  <a:srgbClr val="D9D9D9"/>
                </a:solidFill>
              </a:rPr>
            </a:br>
            <a:r>
              <a:rPr lang="en" sz="2200">
                <a:solidFill>
                  <a:srgbClr val="D9D9D9"/>
                </a:solidFill>
              </a:rPr>
              <a:t>attributes that further describe</a:t>
            </a:r>
            <a:br>
              <a:rPr lang="en" sz="2200">
                <a:solidFill>
                  <a:srgbClr val="D9D9D9"/>
                </a:solidFill>
              </a:rPr>
            </a:br>
            <a:r>
              <a:rPr lang="en" sz="2200">
                <a:solidFill>
                  <a:srgbClr val="D9D9D9"/>
                </a:solidFill>
              </a:rPr>
              <a:t>the relationship.</a:t>
            </a:r>
            <a:endParaRPr sz="2200">
              <a:solidFill>
                <a:srgbClr val="D9D9D9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AutoNum type="arabicPeriod"/>
            </a:pPr>
            <a:r>
              <a:rPr lang="en" sz="2200">
                <a:solidFill>
                  <a:srgbClr val="D9D9D9"/>
                </a:solidFill>
              </a:rPr>
              <a:t>Convert association</a:t>
            </a:r>
            <a:br>
              <a:rPr lang="en" sz="2200">
                <a:solidFill>
                  <a:srgbClr val="D9D9D9"/>
                </a:solidFill>
              </a:rPr>
            </a:br>
            <a:r>
              <a:rPr lang="en" sz="2200">
                <a:solidFill>
                  <a:srgbClr val="D9D9D9"/>
                </a:solidFill>
              </a:rPr>
              <a:t>relationship to one-many aggregation or composition.</a:t>
            </a:r>
            <a:endParaRPr sz="22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3" name="Google Shape;403;p45"/>
          <p:cNvSpPr txBox="1"/>
          <p:nvPr/>
        </p:nvSpPr>
        <p:spPr>
          <a:xfrm>
            <a:off x="4769575" y="1056025"/>
            <a:ext cx="1027200" cy="60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BlogUsers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/>
              <a:t>UserName</a:t>
            </a:r>
            <a:r>
              <a:rPr lang="en" sz="800"/>
              <a:t>: string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404" name="Google Shape;404;p45"/>
          <p:cNvCxnSpPr/>
          <p:nvPr/>
        </p:nvCxnSpPr>
        <p:spPr>
          <a:xfrm>
            <a:off x="4769577" y="1268566"/>
            <a:ext cx="1031100" cy="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45"/>
          <p:cNvSpPr txBox="1"/>
          <p:nvPr/>
        </p:nvSpPr>
        <p:spPr>
          <a:xfrm>
            <a:off x="6598409" y="1056025"/>
            <a:ext cx="1031100" cy="60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BlogPosts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/>
              <a:t>PostId</a:t>
            </a:r>
            <a:r>
              <a:rPr lang="en" sz="800"/>
              <a:t>: integer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406" name="Google Shape;406;p45"/>
          <p:cNvCxnSpPr/>
          <p:nvPr/>
        </p:nvCxnSpPr>
        <p:spPr>
          <a:xfrm>
            <a:off x="6594475" y="1268566"/>
            <a:ext cx="1038900" cy="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45"/>
          <p:cNvCxnSpPr>
            <a:stCxn id="403" idx="3"/>
            <a:endCxn id="405" idx="1"/>
          </p:cNvCxnSpPr>
          <p:nvPr/>
        </p:nvCxnSpPr>
        <p:spPr>
          <a:xfrm>
            <a:off x="5796775" y="135662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p45"/>
          <p:cNvSpPr txBox="1"/>
          <p:nvPr/>
        </p:nvSpPr>
        <p:spPr>
          <a:xfrm>
            <a:off x="5924550" y="1076325"/>
            <a:ext cx="537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reshares</a:t>
            </a:r>
            <a:endParaRPr sz="700"/>
          </a:p>
        </p:txBody>
      </p:sp>
      <p:sp>
        <p:nvSpPr>
          <p:cNvPr id="409" name="Google Shape;409;p45"/>
          <p:cNvSpPr txBox="1"/>
          <p:nvPr/>
        </p:nvSpPr>
        <p:spPr>
          <a:xfrm>
            <a:off x="5753100" y="1047625"/>
            <a:ext cx="196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*</a:t>
            </a:r>
            <a:endParaRPr sz="1200"/>
          </a:p>
        </p:txBody>
      </p:sp>
      <p:sp>
        <p:nvSpPr>
          <p:cNvPr id="410" name="Google Shape;410;p45"/>
          <p:cNvSpPr txBox="1"/>
          <p:nvPr/>
        </p:nvSpPr>
        <p:spPr>
          <a:xfrm>
            <a:off x="6362700" y="1047625"/>
            <a:ext cx="196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*</a:t>
            </a:r>
            <a:endParaRPr sz="1200"/>
          </a:p>
        </p:txBody>
      </p:sp>
      <p:grpSp>
        <p:nvGrpSpPr>
          <p:cNvPr id="411" name="Google Shape;411;p45"/>
          <p:cNvGrpSpPr/>
          <p:nvPr/>
        </p:nvGrpSpPr>
        <p:grpSpPr>
          <a:xfrm>
            <a:off x="4769575" y="1962025"/>
            <a:ext cx="4235400" cy="2362200"/>
            <a:chOff x="4769575" y="1962025"/>
            <a:chExt cx="4235400" cy="2362200"/>
          </a:xfrm>
        </p:grpSpPr>
        <p:sp>
          <p:nvSpPr>
            <p:cNvPr id="412" name="Google Shape;412;p45"/>
            <p:cNvSpPr txBox="1"/>
            <p:nvPr/>
          </p:nvSpPr>
          <p:spPr>
            <a:xfrm>
              <a:off x="4769575" y="1970425"/>
              <a:ext cx="1027200" cy="6012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D9D9D9"/>
                  </a:solidFill>
                </a:rPr>
                <a:t>BlogUsers</a:t>
              </a:r>
              <a:endParaRPr sz="800">
                <a:solidFill>
                  <a:srgbClr val="D9D9D9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u="sng">
                  <a:solidFill>
                    <a:srgbClr val="D9D9D9"/>
                  </a:solidFill>
                </a:rPr>
                <a:t>UserName</a:t>
              </a:r>
              <a:r>
                <a:rPr lang="en" sz="800">
                  <a:solidFill>
                    <a:srgbClr val="D9D9D9"/>
                  </a:solidFill>
                </a:rPr>
                <a:t>: string</a:t>
              </a:r>
              <a:endParaRPr sz="800">
                <a:solidFill>
                  <a:srgbClr val="D9D9D9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D9D9D9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D9D9D9"/>
                </a:solidFill>
              </a:endParaRPr>
            </a:p>
          </p:txBody>
        </p:sp>
        <p:cxnSp>
          <p:nvCxnSpPr>
            <p:cNvPr id="413" name="Google Shape;413;p45"/>
            <p:cNvCxnSpPr/>
            <p:nvPr/>
          </p:nvCxnSpPr>
          <p:spPr>
            <a:xfrm>
              <a:off x="4769577" y="2182966"/>
              <a:ext cx="1031100" cy="54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4" name="Google Shape;414;p45"/>
            <p:cNvSpPr txBox="1"/>
            <p:nvPr/>
          </p:nvSpPr>
          <p:spPr>
            <a:xfrm>
              <a:off x="6598409" y="1970425"/>
              <a:ext cx="1031100" cy="6012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D9D9D9"/>
                  </a:solidFill>
                </a:rPr>
                <a:t>BlogPosts</a:t>
              </a:r>
              <a:endParaRPr sz="800">
                <a:solidFill>
                  <a:srgbClr val="D9D9D9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u="sng">
                  <a:solidFill>
                    <a:srgbClr val="D9D9D9"/>
                  </a:solidFill>
                </a:rPr>
                <a:t>PostId</a:t>
              </a:r>
              <a:r>
                <a:rPr lang="en" sz="800">
                  <a:solidFill>
                    <a:srgbClr val="D9D9D9"/>
                  </a:solidFill>
                </a:rPr>
                <a:t>: integer</a:t>
              </a:r>
              <a:endParaRPr sz="800">
                <a:solidFill>
                  <a:srgbClr val="D9D9D9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D9D9D9"/>
                </a:solidFill>
              </a:endParaRPr>
            </a:p>
          </p:txBody>
        </p:sp>
        <p:cxnSp>
          <p:nvCxnSpPr>
            <p:cNvPr id="415" name="Google Shape;415;p45"/>
            <p:cNvCxnSpPr/>
            <p:nvPr/>
          </p:nvCxnSpPr>
          <p:spPr>
            <a:xfrm>
              <a:off x="6594475" y="2182966"/>
              <a:ext cx="1038900" cy="54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45"/>
            <p:cNvCxnSpPr>
              <a:stCxn id="412" idx="3"/>
              <a:endCxn id="414" idx="1"/>
            </p:cNvCxnSpPr>
            <p:nvPr/>
          </p:nvCxnSpPr>
          <p:spPr>
            <a:xfrm>
              <a:off x="5796775" y="2271025"/>
              <a:ext cx="8016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7" name="Google Shape;417;p45"/>
            <p:cNvSpPr txBox="1"/>
            <p:nvPr/>
          </p:nvSpPr>
          <p:spPr>
            <a:xfrm>
              <a:off x="5683975" y="2804550"/>
              <a:ext cx="1027200" cy="6012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D9D9D9"/>
                  </a:solidFill>
                </a:rPr>
                <a:t>Reshares</a:t>
              </a:r>
              <a:endParaRPr sz="800">
                <a:solidFill>
                  <a:srgbClr val="D9D9D9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D9D9D9"/>
                  </a:solidFill>
                </a:rPr>
                <a:t>UserName: string</a:t>
              </a:r>
              <a:endParaRPr sz="800">
                <a:solidFill>
                  <a:srgbClr val="D9D9D9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D9D9D9"/>
                  </a:solidFill>
                </a:rPr>
                <a:t>PostId: integer</a:t>
              </a:r>
              <a:endParaRPr sz="800">
                <a:solidFill>
                  <a:srgbClr val="D9D9D9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D9D9D9"/>
                  </a:solidFill>
                </a:rPr>
                <a:t>Created: timestamp</a:t>
              </a:r>
              <a:endParaRPr sz="700">
                <a:solidFill>
                  <a:srgbClr val="D9D9D9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D9D9D9"/>
                </a:solidFill>
              </a:endParaRPr>
            </a:p>
          </p:txBody>
        </p:sp>
        <p:cxnSp>
          <p:nvCxnSpPr>
            <p:cNvPr id="418" name="Google Shape;418;p45"/>
            <p:cNvCxnSpPr/>
            <p:nvPr/>
          </p:nvCxnSpPr>
          <p:spPr>
            <a:xfrm>
              <a:off x="5683977" y="3021166"/>
              <a:ext cx="1031100" cy="54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" name="Google Shape;419;p45"/>
            <p:cNvCxnSpPr>
              <a:stCxn id="417" idx="0"/>
            </p:cNvCxnSpPr>
            <p:nvPr/>
          </p:nvCxnSpPr>
          <p:spPr>
            <a:xfrm flipH="1" rot="10800000">
              <a:off x="6197575" y="2271750"/>
              <a:ext cx="3300" cy="5328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420" name="Google Shape;420;p45"/>
            <p:cNvSpPr txBox="1"/>
            <p:nvPr/>
          </p:nvSpPr>
          <p:spPr>
            <a:xfrm>
              <a:off x="4769575" y="3723025"/>
              <a:ext cx="1027200" cy="6012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D9D9D9"/>
                  </a:solidFill>
                </a:rPr>
                <a:t>BlogUsers</a:t>
              </a:r>
              <a:endParaRPr sz="800">
                <a:solidFill>
                  <a:srgbClr val="D9D9D9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u="sng">
                  <a:solidFill>
                    <a:srgbClr val="D9D9D9"/>
                  </a:solidFill>
                </a:rPr>
                <a:t>UserName</a:t>
              </a:r>
              <a:r>
                <a:rPr lang="en" sz="800">
                  <a:solidFill>
                    <a:srgbClr val="D9D9D9"/>
                  </a:solidFill>
                </a:rPr>
                <a:t>: string</a:t>
              </a:r>
              <a:endParaRPr sz="800">
                <a:solidFill>
                  <a:srgbClr val="D9D9D9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D9D9D9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D9D9D9"/>
                </a:solidFill>
              </a:endParaRPr>
            </a:p>
          </p:txBody>
        </p:sp>
        <p:cxnSp>
          <p:nvCxnSpPr>
            <p:cNvPr id="421" name="Google Shape;421;p45"/>
            <p:cNvCxnSpPr/>
            <p:nvPr/>
          </p:nvCxnSpPr>
          <p:spPr>
            <a:xfrm>
              <a:off x="4769577" y="3935566"/>
              <a:ext cx="1031100" cy="54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2" name="Google Shape;422;p45"/>
            <p:cNvSpPr txBox="1"/>
            <p:nvPr/>
          </p:nvSpPr>
          <p:spPr>
            <a:xfrm>
              <a:off x="7970009" y="3723025"/>
              <a:ext cx="1031100" cy="6012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D9D9D9"/>
                  </a:solidFill>
                </a:rPr>
                <a:t>BlogPosts</a:t>
              </a:r>
              <a:endParaRPr sz="800">
                <a:solidFill>
                  <a:srgbClr val="D9D9D9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u="sng">
                  <a:solidFill>
                    <a:srgbClr val="D9D9D9"/>
                  </a:solidFill>
                </a:rPr>
                <a:t>PostId</a:t>
              </a:r>
              <a:r>
                <a:rPr lang="en" sz="800">
                  <a:solidFill>
                    <a:srgbClr val="D9D9D9"/>
                  </a:solidFill>
                </a:rPr>
                <a:t>: integer</a:t>
              </a:r>
              <a:endParaRPr sz="800">
                <a:solidFill>
                  <a:srgbClr val="D9D9D9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D9D9D9"/>
                </a:solidFill>
              </a:endParaRPr>
            </a:p>
          </p:txBody>
        </p:sp>
        <p:cxnSp>
          <p:nvCxnSpPr>
            <p:cNvPr id="423" name="Google Shape;423;p45"/>
            <p:cNvCxnSpPr/>
            <p:nvPr/>
          </p:nvCxnSpPr>
          <p:spPr>
            <a:xfrm>
              <a:off x="7966075" y="3935566"/>
              <a:ext cx="1038900" cy="54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4" name="Google Shape;424;p45"/>
            <p:cNvSpPr txBox="1"/>
            <p:nvPr/>
          </p:nvSpPr>
          <p:spPr>
            <a:xfrm>
              <a:off x="6369787" y="3719675"/>
              <a:ext cx="1027200" cy="6012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D9D9D9"/>
                  </a:solidFill>
                </a:rPr>
                <a:t>Reshares</a:t>
              </a:r>
              <a:endParaRPr sz="800">
                <a:solidFill>
                  <a:srgbClr val="D9D9D9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D9D9D9"/>
                  </a:solidFill>
                </a:rPr>
                <a:t>UserName: string</a:t>
              </a:r>
              <a:endParaRPr sz="800">
                <a:solidFill>
                  <a:srgbClr val="D9D9D9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D9D9D9"/>
                  </a:solidFill>
                </a:rPr>
                <a:t>PostId: integer</a:t>
              </a:r>
              <a:endParaRPr sz="800">
                <a:solidFill>
                  <a:srgbClr val="D9D9D9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D9D9D9"/>
                  </a:solidFill>
                </a:rPr>
                <a:t>Created: timestamp</a:t>
              </a:r>
              <a:endParaRPr sz="700">
                <a:solidFill>
                  <a:srgbClr val="D9D9D9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D9D9D9"/>
                </a:solidFill>
              </a:endParaRPr>
            </a:p>
          </p:txBody>
        </p:sp>
        <p:cxnSp>
          <p:nvCxnSpPr>
            <p:cNvPr id="425" name="Google Shape;425;p45"/>
            <p:cNvCxnSpPr/>
            <p:nvPr/>
          </p:nvCxnSpPr>
          <p:spPr>
            <a:xfrm>
              <a:off x="6369789" y="3936291"/>
              <a:ext cx="1031100" cy="54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" name="Google Shape;426;p45"/>
            <p:cNvCxnSpPr>
              <a:stCxn id="420" idx="3"/>
              <a:endCxn id="424" idx="1"/>
            </p:cNvCxnSpPr>
            <p:nvPr/>
          </p:nvCxnSpPr>
          <p:spPr>
            <a:xfrm flipH="1" rot="10800000">
              <a:off x="5796775" y="4020325"/>
              <a:ext cx="573000" cy="3300"/>
            </a:xfrm>
            <a:prstGeom prst="straightConnector1">
              <a:avLst/>
            </a:prstGeom>
            <a:noFill/>
            <a:ln cap="flat" cmpd="sng" w="28575">
              <a:solidFill>
                <a:srgbClr val="D9D9D9"/>
              </a:solidFill>
              <a:prstDash val="solid"/>
              <a:round/>
              <a:headEnd len="med" w="med" type="diamond"/>
              <a:tailEnd len="med" w="med" type="none"/>
            </a:ln>
          </p:spPr>
        </p:cxnSp>
        <p:cxnSp>
          <p:nvCxnSpPr>
            <p:cNvPr id="427" name="Google Shape;427;p45"/>
            <p:cNvCxnSpPr>
              <a:stCxn id="424" idx="3"/>
              <a:endCxn id="422" idx="1"/>
            </p:cNvCxnSpPr>
            <p:nvPr/>
          </p:nvCxnSpPr>
          <p:spPr>
            <a:xfrm>
              <a:off x="7396987" y="4020275"/>
              <a:ext cx="573000" cy="3300"/>
            </a:xfrm>
            <a:prstGeom prst="straightConnector1">
              <a:avLst/>
            </a:prstGeom>
            <a:noFill/>
            <a:ln cap="flat" cmpd="sng" w="28575">
              <a:solidFill>
                <a:srgbClr val="D9D9D9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428" name="Google Shape;428;p45"/>
            <p:cNvSpPr txBox="1"/>
            <p:nvPr/>
          </p:nvSpPr>
          <p:spPr>
            <a:xfrm>
              <a:off x="5753100" y="1962025"/>
              <a:ext cx="196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D9D9D9"/>
                  </a:solidFill>
                </a:rPr>
                <a:t>*</a:t>
              </a:r>
              <a:endParaRPr sz="1200">
                <a:solidFill>
                  <a:srgbClr val="D9D9D9"/>
                </a:solidFill>
              </a:endParaRPr>
            </a:p>
          </p:txBody>
        </p:sp>
        <p:sp>
          <p:nvSpPr>
            <p:cNvPr id="429" name="Google Shape;429;p45"/>
            <p:cNvSpPr txBox="1"/>
            <p:nvPr/>
          </p:nvSpPr>
          <p:spPr>
            <a:xfrm>
              <a:off x="6362700" y="1962025"/>
              <a:ext cx="196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D9D9D9"/>
                  </a:solidFill>
                </a:rPr>
                <a:t>*</a:t>
              </a:r>
              <a:endParaRPr sz="1200">
                <a:solidFill>
                  <a:srgbClr val="D9D9D9"/>
                </a:solidFill>
              </a:endParaRPr>
            </a:p>
          </p:txBody>
        </p:sp>
        <p:sp>
          <p:nvSpPr>
            <p:cNvPr id="430" name="Google Shape;430;p45"/>
            <p:cNvSpPr txBox="1"/>
            <p:nvPr/>
          </p:nvSpPr>
          <p:spPr>
            <a:xfrm>
              <a:off x="6134100" y="3714625"/>
              <a:ext cx="196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D9D9D9"/>
                  </a:solidFill>
                </a:rPr>
                <a:t>*</a:t>
              </a:r>
              <a:endParaRPr sz="1200">
                <a:solidFill>
                  <a:srgbClr val="D9D9D9"/>
                </a:solidFill>
              </a:endParaRPr>
            </a:p>
          </p:txBody>
        </p:sp>
        <p:sp>
          <p:nvSpPr>
            <p:cNvPr id="431" name="Google Shape;431;p45"/>
            <p:cNvSpPr txBox="1"/>
            <p:nvPr/>
          </p:nvSpPr>
          <p:spPr>
            <a:xfrm>
              <a:off x="7396975" y="3714625"/>
              <a:ext cx="196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D9D9D9"/>
                  </a:solidFill>
                </a:rPr>
                <a:t>*</a:t>
              </a:r>
              <a:endParaRPr sz="1200">
                <a:solidFill>
                  <a:srgbClr val="D9D9D9"/>
                </a:solidFill>
              </a:endParaRPr>
            </a:p>
          </p:txBody>
        </p:sp>
        <p:sp>
          <p:nvSpPr>
            <p:cNvPr id="432" name="Google Shape;432;p45"/>
            <p:cNvSpPr txBox="1"/>
            <p:nvPr/>
          </p:nvSpPr>
          <p:spPr>
            <a:xfrm>
              <a:off x="5780425" y="3714625"/>
              <a:ext cx="3810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D9D9D9"/>
                  </a:solidFill>
                </a:rPr>
                <a:t>0..1</a:t>
              </a:r>
              <a:endParaRPr sz="700">
                <a:solidFill>
                  <a:srgbClr val="D9D9D9"/>
                </a:solidFill>
              </a:endParaRPr>
            </a:p>
          </p:txBody>
        </p:sp>
        <p:sp>
          <p:nvSpPr>
            <p:cNvPr id="433" name="Google Shape;433;p45"/>
            <p:cNvSpPr txBox="1"/>
            <p:nvPr/>
          </p:nvSpPr>
          <p:spPr>
            <a:xfrm>
              <a:off x="7685425" y="3714625"/>
              <a:ext cx="3810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D9D9D9"/>
                  </a:solidFill>
                </a:rPr>
                <a:t>0..1</a:t>
              </a:r>
              <a:endParaRPr sz="700">
                <a:solidFill>
                  <a:srgbClr val="D9D9D9"/>
                </a:solidFill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6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Reification</a:t>
            </a:r>
            <a:endParaRPr/>
          </a:p>
        </p:txBody>
      </p:sp>
      <p:sp>
        <p:nvSpPr>
          <p:cNvPr id="439" name="Google Shape;439;p46"/>
          <p:cNvSpPr txBox="1"/>
          <p:nvPr>
            <p:ph idx="1" type="body"/>
          </p:nvPr>
        </p:nvSpPr>
        <p:spPr>
          <a:xfrm>
            <a:off x="0" y="1019175"/>
            <a:ext cx="4619700" cy="39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200"/>
              <a:buAutoNum type="arabicPeriod"/>
            </a:pPr>
            <a:r>
              <a:rPr lang="en" sz="2200">
                <a:solidFill>
                  <a:srgbClr val="D9D9D9"/>
                </a:solidFill>
              </a:rPr>
              <a:t>Describe the many-many</a:t>
            </a:r>
            <a:br>
              <a:rPr lang="en" sz="2200">
                <a:solidFill>
                  <a:srgbClr val="D9D9D9"/>
                </a:solidFill>
              </a:rPr>
            </a:br>
            <a:r>
              <a:rPr lang="en" sz="2200">
                <a:solidFill>
                  <a:srgbClr val="D9D9D9"/>
                </a:solidFill>
              </a:rPr>
              <a:t>relationship.</a:t>
            </a:r>
            <a:endParaRPr sz="2200">
              <a:solidFill>
                <a:srgbClr val="D9D9D9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Introduce association class</a:t>
            </a:r>
            <a:br>
              <a:rPr lang="en" sz="2200"/>
            </a:br>
            <a:r>
              <a:rPr lang="en" sz="2200"/>
              <a:t>(dotted line), and add</a:t>
            </a:r>
            <a:br>
              <a:rPr lang="en" sz="2200"/>
            </a:br>
            <a:r>
              <a:rPr lang="en" sz="2200"/>
              <a:t>attributes that further describe</a:t>
            </a:r>
            <a:br>
              <a:rPr lang="en" sz="2200"/>
            </a:br>
            <a:r>
              <a:rPr lang="en" sz="2200"/>
              <a:t>the relationship.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AutoNum type="arabicPeriod"/>
            </a:pPr>
            <a:r>
              <a:rPr lang="en" sz="2200">
                <a:solidFill>
                  <a:srgbClr val="D9D9D9"/>
                </a:solidFill>
              </a:rPr>
              <a:t>Convert association</a:t>
            </a:r>
            <a:br>
              <a:rPr lang="en" sz="2200">
                <a:solidFill>
                  <a:srgbClr val="D9D9D9"/>
                </a:solidFill>
              </a:rPr>
            </a:br>
            <a:r>
              <a:rPr lang="en" sz="2200">
                <a:solidFill>
                  <a:srgbClr val="D9D9D9"/>
                </a:solidFill>
              </a:rPr>
              <a:t>relationship to one-many aggregation or composition.</a:t>
            </a:r>
            <a:endParaRPr sz="22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40" name="Google Shape;440;p46"/>
          <p:cNvSpPr txBox="1"/>
          <p:nvPr/>
        </p:nvSpPr>
        <p:spPr>
          <a:xfrm>
            <a:off x="4769575" y="1056025"/>
            <a:ext cx="1027200" cy="601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9D9D9"/>
                </a:solidFill>
              </a:rPr>
              <a:t>BlogUsers</a:t>
            </a:r>
            <a:endParaRPr sz="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D9D9D9"/>
                </a:solidFill>
              </a:rPr>
              <a:t>UserName</a:t>
            </a:r>
            <a:r>
              <a:rPr lang="en" sz="800">
                <a:solidFill>
                  <a:srgbClr val="D9D9D9"/>
                </a:solidFill>
              </a:rPr>
              <a:t>: string</a:t>
            </a:r>
            <a:endParaRPr sz="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9D9D9"/>
              </a:solidFill>
            </a:endParaRPr>
          </a:p>
        </p:txBody>
      </p:sp>
      <p:cxnSp>
        <p:nvCxnSpPr>
          <p:cNvPr id="441" name="Google Shape;441;p46"/>
          <p:cNvCxnSpPr/>
          <p:nvPr/>
        </p:nvCxnSpPr>
        <p:spPr>
          <a:xfrm>
            <a:off x="4769577" y="1268566"/>
            <a:ext cx="1031100" cy="5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2" name="Google Shape;442;p46"/>
          <p:cNvSpPr txBox="1"/>
          <p:nvPr/>
        </p:nvSpPr>
        <p:spPr>
          <a:xfrm>
            <a:off x="6598409" y="1056025"/>
            <a:ext cx="1031100" cy="601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9D9D9"/>
                </a:solidFill>
              </a:rPr>
              <a:t>BlogPosts</a:t>
            </a:r>
            <a:endParaRPr sz="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D9D9D9"/>
                </a:solidFill>
              </a:rPr>
              <a:t>PostId</a:t>
            </a:r>
            <a:r>
              <a:rPr lang="en" sz="800">
                <a:solidFill>
                  <a:srgbClr val="D9D9D9"/>
                </a:solidFill>
              </a:rPr>
              <a:t>: integer</a:t>
            </a:r>
            <a:endParaRPr sz="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9D9D9"/>
              </a:solidFill>
            </a:endParaRPr>
          </a:p>
        </p:txBody>
      </p:sp>
      <p:cxnSp>
        <p:nvCxnSpPr>
          <p:cNvPr id="443" name="Google Shape;443;p46"/>
          <p:cNvCxnSpPr/>
          <p:nvPr/>
        </p:nvCxnSpPr>
        <p:spPr>
          <a:xfrm>
            <a:off x="6594475" y="1268566"/>
            <a:ext cx="1038900" cy="5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46"/>
          <p:cNvCxnSpPr>
            <a:stCxn id="440" idx="3"/>
            <a:endCxn id="442" idx="1"/>
          </p:cNvCxnSpPr>
          <p:nvPr/>
        </p:nvCxnSpPr>
        <p:spPr>
          <a:xfrm>
            <a:off x="5796775" y="1356625"/>
            <a:ext cx="801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5" name="Google Shape;445;p46"/>
          <p:cNvSpPr txBox="1"/>
          <p:nvPr/>
        </p:nvSpPr>
        <p:spPr>
          <a:xfrm>
            <a:off x="4769575" y="1970425"/>
            <a:ext cx="1027200" cy="60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BlogUsers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/>
              <a:t>UserName</a:t>
            </a:r>
            <a:r>
              <a:rPr lang="en" sz="800"/>
              <a:t>: string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446" name="Google Shape;446;p46"/>
          <p:cNvCxnSpPr/>
          <p:nvPr/>
        </p:nvCxnSpPr>
        <p:spPr>
          <a:xfrm>
            <a:off x="4769577" y="2182966"/>
            <a:ext cx="1031100" cy="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46"/>
          <p:cNvSpPr txBox="1"/>
          <p:nvPr/>
        </p:nvSpPr>
        <p:spPr>
          <a:xfrm>
            <a:off x="6598409" y="1970425"/>
            <a:ext cx="1031100" cy="60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BlogPosts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/>
              <a:t>PostId</a:t>
            </a:r>
            <a:r>
              <a:rPr lang="en" sz="800"/>
              <a:t>: integer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448" name="Google Shape;448;p46"/>
          <p:cNvCxnSpPr/>
          <p:nvPr/>
        </p:nvCxnSpPr>
        <p:spPr>
          <a:xfrm>
            <a:off x="6594475" y="2182966"/>
            <a:ext cx="1038900" cy="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46"/>
          <p:cNvCxnSpPr>
            <a:stCxn id="445" idx="3"/>
            <a:endCxn id="447" idx="1"/>
          </p:cNvCxnSpPr>
          <p:nvPr/>
        </p:nvCxnSpPr>
        <p:spPr>
          <a:xfrm>
            <a:off x="5796775" y="227102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" name="Google Shape;450;p46"/>
          <p:cNvSpPr txBox="1"/>
          <p:nvPr/>
        </p:nvSpPr>
        <p:spPr>
          <a:xfrm>
            <a:off x="5683975" y="2804550"/>
            <a:ext cx="1027200" cy="60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Reshares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UserName: string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PostId: integer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Created: timestamp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451" name="Google Shape;451;p46"/>
          <p:cNvCxnSpPr/>
          <p:nvPr/>
        </p:nvCxnSpPr>
        <p:spPr>
          <a:xfrm>
            <a:off x="5683977" y="3021166"/>
            <a:ext cx="1031100" cy="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46"/>
          <p:cNvCxnSpPr>
            <a:stCxn id="450" idx="0"/>
          </p:cNvCxnSpPr>
          <p:nvPr/>
        </p:nvCxnSpPr>
        <p:spPr>
          <a:xfrm flipH="1" rot="10800000">
            <a:off x="6197575" y="2271750"/>
            <a:ext cx="3300" cy="5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53" name="Google Shape;453;p46"/>
          <p:cNvSpPr txBox="1"/>
          <p:nvPr/>
        </p:nvSpPr>
        <p:spPr>
          <a:xfrm>
            <a:off x="4769575" y="3723025"/>
            <a:ext cx="1027200" cy="601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9D9D9"/>
                </a:solidFill>
              </a:rPr>
              <a:t>BlogUsers</a:t>
            </a:r>
            <a:endParaRPr sz="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D9D9D9"/>
                </a:solidFill>
              </a:rPr>
              <a:t>UserName</a:t>
            </a:r>
            <a:r>
              <a:rPr lang="en" sz="800">
                <a:solidFill>
                  <a:srgbClr val="D9D9D9"/>
                </a:solidFill>
              </a:rPr>
              <a:t>: string</a:t>
            </a:r>
            <a:endParaRPr sz="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9D9D9"/>
              </a:solidFill>
            </a:endParaRPr>
          </a:p>
        </p:txBody>
      </p:sp>
      <p:cxnSp>
        <p:nvCxnSpPr>
          <p:cNvPr id="454" name="Google Shape;454;p46"/>
          <p:cNvCxnSpPr/>
          <p:nvPr/>
        </p:nvCxnSpPr>
        <p:spPr>
          <a:xfrm>
            <a:off x="4769577" y="3935566"/>
            <a:ext cx="1031100" cy="5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p46"/>
          <p:cNvSpPr txBox="1"/>
          <p:nvPr/>
        </p:nvSpPr>
        <p:spPr>
          <a:xfrm>
            <a:off x="7970009" y="3723025"/>
            <a:ext cx="1031100" cy="601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9D9D9"/>
                </a:solidFill>
              </a:rPr>
              <a:t>BlogPosts</a:t>
            </a:r>
            <a:endParaRPr sz="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D9D9D9"/>
                </a:solidFill>
              </a:rPr>
              <a:t>PostId</a:t>
            </a:r>
            <a:r>
              <a:rPr lang="en" sz="800">
                <a:solidFill>
                  <a:srgbClr val="D9D9D9"/>
                </a:solidFill>
              </a:rPr>
              <a:t>: integer</a:t>
            </a:r>
            <a:endParaRPr sz="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9D9D9"/>
              </a:solidFill>
            </a:endParaRPr>
          </a:p>
        </p:txBody>
      </p:sp>
      <p:cxnSp>
        <p:nvCxnSpPr>
          <p:cNvPr id="456" name="Google Shape;456;p46"/>
          <p:cNvCxnSpPr/>
          <p:nvPr/>
        </p:nvCxnSpPr>
        <p:spPr>
          <a:xfrm>
            <a:off x="7966075" y="3935566"/>
            <a:ext cx="1038900" cy="5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46"/>
          <p:cNvSpPr txBox="1"/>
          <p:nvPr/>
        </p:nvSpPr>
        <p:spPr>
          <a:xfrm>
            <a:off x="6369787" y="3719675"/>
            <a:ext cx="1027200" cy="601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9D9D9"/>
                </a:solidFill>
              </a:rPr>
              <a:t>Reshares</a:t>
            </a:r>
            <a:endParaRPr sz="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9D9D9"/>
                </a:solidFill>
              </a:rPr>
              <a:t>UserName: string</a:t>
            </a:r>
            <a:endParaRPr sz="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9D9D9"/>
                </a:solidFill>
              </a:rPr>
              <a:t>PostId: integer</a:t>
            </a:r>
            <a:endParaRPr sz="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9D9D9"/>
                </a:solidFill>
              </a:rPr>
              <a:t>Created: timestamp</a:t>
            </a:r>
            <a:endParaRPr sz="7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9D9D9"/>
              </a:solidFill>
            </a:endParaRPr>
          </a:p>
        </p:txBody>
      </p:sp>
      <p:cxnSp>
        <p:nvCxnSpPr>
          <p:cNvPr id="458" name="Google Shape;458;p46"/>
          <p:cNvCxnSpPr/>
          <p:nvPr/>
        </p:nvCxnSpPr>
        <p:spPr>
          <a:xfrm>
            <a:off x="6369789" y="3936291"/>
            <a:ext cx="1031100" cy="5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46"/>
          <p:cNvCxnSpPr>
            <a:stCxn id="453" idx="3"/>
            <a:endCxn id="457" idx="1"/>
          </p:cNvCxnSpPr>
          <p:nvPr/>
        </p:nvCxnSpPr>
        <p:spPr>
          <a:xfrm flipH="1" rot="10800000">
            <a:off x="5796775" y="4020325"/>
            <a:ext cx="573000" cy="33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diamond"/>
            <a:tailEnd len="med" w="med" type="none"/>
          </a:ln>
        </p:spPr>
      </p:cxnSp>
      <p:cxnSp>
        <p:nvCxnSpPr>
          <p:cNvPr id="460" name="Google Shape;460;p46"/>
          <p:cNvCxnSpPr>
            <a:stCxn id="457" idx="3"/>
            <a:endCxn id="455" idx="1"/>
          </p:cNvCxnSpPr>
          <p:nvPr/>
        </p:nvCxnSpPr>
        <p:spPr>
          <a:xfrm>
            <a:off x="7396987" y="4020275"/>
            <a:ext cx="573000" cy="33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461" name="Google Shape;461;p46"/>
          <p:cNvSpPr txBox="1"/>
          <p:nvPr/>
        </p:nvSpPr>
        <p:spPr>
          <a:xfrm>
            <a:off x="5924550" y="1076325"/>
            <a:ext cx="537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9D9D9"/>
                </a:solidFill>
              </a:rPr>
              <a:t>reshares</a:t>
            </a:r>
            <a:endParaRPr sz="700">
              <a:solidFill>
                <a:srgbClr val="D9D9D9"/>
              </a:solidFill>
            </a:endParaRPr>
          </a:p>
        </p:txBody>
      </p:sp>
      <p:sp>
        <p:nvSpPr>
          <p:cNvPr id="462" name="Google Shape;462;p46"/>
          <p:cNvSpPr txBox="1"/>
          <p:nvPr/>
        </p:nvSpPr>
        <p:spPr>
          <a:xfrm>
            <a:off x="5753100" y="1047625"/>
            <a:ext cx="196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</a:rPr>
              <a:t>*</a:t>
            </a:r>
            <a:endParaRPr sz="1200">
              <a:solidFill>
                <a:srgbClr val="D9D9D9"/>
              </a:solidFill>
            </a:endParaRPr>
          </a:p>
        </p:txBody>
      </p:sp>
      <p:sp>
        <p:nvSpPr>
          <p:cNvPr id="463" name="Google Shape;463;p46"/>
          <p:cNvSpPr txBox="1"/>
          <p:nvPr/>
        </p:nvSpPr>
        <p:spPr>
          <a:xfrm>
            <a:off x="6362700" y="1047625"/>
            <a:ext cx="196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</a:rPr>
              <a:t>*</a:t>
            </a:r>
            <a:endParaRPr sz="1200">
              <a:solidFill>
                <a:srgbClr val="D9D9D9"/>
              </a:solidFill>
            </a:endParaRPr>
          </a:p>
        </p:txBody>
      </p:sp>
      <p:sp>
        <p:nvSpPr>
          <p:cNvPr id="464" name="Google Shape;464;p46"/>
          <p:cNvSpPr txBox="1"/>
          <p:nvPr/>
        </p:nvSpPr>
        <p:spPr>
          <a:xfrm>
            <a:off x="5753100" y="1962025"/>
            <a:ext cx="196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*</a:t>
            </a:r>
            <a:endParaRPr sz="1200"/>
          </a:p>
        </p:txBody>
      </p:sp>
      <p:sp>
        <p:nvSpPr>
          <p:cNvPr id="465" name="Google Shape;465;p46"/>
          <p:cNvSpPr txBox="1"/>
          <p:nvPr/>
        </p:nvSpPr>
        <p:spPr>
          <a:xfrm>
            <a:off x="6362700" y="1962025"/>
            <a:ext cx="196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*</a:t>
            </a:r>
            <a:endParaRPr sz="1200"/>
          </a:p>
        </p:txBody>
      </p:sp>
      <p:sp>
        <p:nvSpPr>
          <p:cNvPr id="466" name="Google Shape;466;p46"/>
          <p:cNvSpPr txBox="1"/>
          <p:nvPr/>
        </p:nvSpPr>
        <p:spPr>
          <a:xfrm>
            <a:off x="6134100" y="3714625"/>
            <a:ext cx="196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</a:rPr>
              <a:t>*</a:t>
            </a:r>
            <a:endParaRPr sz="1200">
              <a:solidFill>
                <a:srgbClr val="D9D9D9"/>
              </a:solidFill>
            </a:endParaRPr>
          </a:p>
        </p:txBody>
      </p:sp>
      <p:sp>
        <p:nvSpPr>
          <p:cNvPr id="467" name="Google Shape;467;p46"/>
          <p:cNvSpPr txBox="1"/>
          <p:nvPr/>
        </p:nvSpPr>
        <p:spPr>
          <a:xfrm>
            <a:off x="7396975" y="3714625"/>
            <a:ext cx="196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</a:rPr>
              <a:t>*</a:t>
            </a:r>
            <a:endParaRPr sz="1200">
              <a:solidFill>
                <a:srgbClr val="D9D9D9"/>
              </a:solidFill>
            </a:endParaRPr>
          </a:p>
        </p:txBody>
      </p:sp>
      <p:sp>
        <p:nvSpPr>
          <p:cNvPr id="468" name="Google Shape;468;p46"/>
          <p:cNvSpPr txBox="1"/>
          <p:nvPr/>
        </p:nvSpPr>
        <p:spPr>
          <a:xfrm>
            <a:off x="5780425" y="3714625"/>
            <a:ext cx="381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9D9D9"/>
                </a:solidFill>
              </a:rPr>
              <a:t>0..1</a:t>
            </a:r>
            <a:endParaRPr sz="700">
              <a:solidFill>
                <a:srgbClr val="D9D9D9"/>
              </a:solidFill>
            </a:endParaRPr>
          </a:p>
        </p:txBody>
      </p:sp>
      <p:sp>
        <p:nvSpPr>
          <p:cNvPr id="469" name="Google Shape;469;p46"/>
          <p:cNvSpPr txBox="1"/>
          <p:nvPr/>
        </p:nvSpPr>
        <p:spPr>
          <a:xfrm>
            <a:off x="7685425" y="3714625"/>
            <a:ext cx="381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9D9D9"/>
                </a:solidFill>
              </a:rPr>
              <a:t>0..1</a:t>
            </a:r>
            <a:endParaRPr sz="700">
              <a:solidFill>
                <a:srgbClr val="D9D9D9"/>
              </a:solidFill>
            </a:endParaRPr>
          </a:p>
        </p:txBody>
      </p:sp>
      <p:sp>
        <p:nvSpPr>
          <p:cNvPr id="470" name="Google Shape;470;p46"/>
          <p:cNvSpPr/>
          <p:nvPr/>
        </p:nvSpPr>
        <p:spPr>
          <a:xfrm>
            <a:off x="4314825" y="1304925"/>
            <a:ext cx="298500" cy="12666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Database</a:t>
            </a:r>
            <a:endParaRPr/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</a:t>
            </a:r>
            <a:r>
              <a:rPr b="1" lang="en" sz="2400"/>
              <a:t>relational database</a:t>
            </a:r>
            <a:r>
              <a:rPr lang="en" sz="2400"/>
              <a:t> is a collection of related tables, where each table consists of rows and columns.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●"/>
            </a:pPr>
            <a:r>
              <a:rPr lang="en" sz="2400">
                <a:solidFill>
                  <a:srgbClr val="D9D9D9"/>
                </a:solidFill>
              </a:rPr>
              <a:t>Structured Query Language (</a:t>
            </a:r>
            <a:r>
              <a:rPr b="1" lang="en" sz="2400">
                <a:solidFill>
                  <a:srgbClr val="D9D9D9"/>
                </a:solidFill>
              </a:rPr>
              <a:t>SQL</a:t>
            </a:r>
            <a:r>
              <a:rPr lang="en" sz="2400">
                <a:solidFill>
                  <a:srgbClr val="D9D9D9"/>
                </a:solidFill>
              </a:rPr>
              <a:t>) is a declarative language used to interact with relational data.</a:t>
            </a:r>
            <a:endParaRPr sz="2400">
              <a:solidFill>
                <a:srgbClr val="D9D9D9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●"/>
            </a:pPr>
            <a:r>
              <a:rPr lang="en" sz="2400">
                <a:solidFill>
                  <a:srgbClr val="D9D9D9"/>
                </a:solidFill>
              </a:rPr>
              <a:t>Although defined in the 1970’s by IBM, the theoretical foundation is </a:t>
            </a:r>
            <a:r>
              <a:rPr b="1" lang="en" sz="2400">
                <a:solidFill>
                  <a:srgbClr val="D9D9D9"/>
                </a:solidFill>
              </a:rPr>
              <a:t>relational algebra</a:t>
            </a:r>
            <a:r>
              <a:rPr lang="en" sz="2400">
                <a:solidFill>
                  <a:srgbClr val="D9D9D9"/>
                </a:solidFill>
              </a:rPr>
              <a:t>, which is still relevant in modern DBs!</a:t>
            </a:r>
            <a:endParaRPr sz="24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 sz="1000"/>
            </a:br>
            <a:endParaRPr sz="1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7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Reification</a:t>
            </a:r>
            <a:endParaRPr/>
          </a:p>
        </p:txBody>
      </p:sp>
      <p:sp>
        <p:nvSpPr>
          <p:cNvPr id="476" name="Google Shape;476;p47"/>
          <p:cNvSpPr txBox="1"/>
          <p:nvPr>
            <p:ph idx="1" type="body"/>
          </p:nvPr>
        </p:nvSpPr>
        <p:spPr>
          <a:xfrm>
            <a:off x="0" y="1019175"/>
            <a:ext cx="4619700" cy="39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200"/>
              <a:buAutoNum type="arabicPeriod"/>
            </a:pPr>
            <a:r>
              <a:rPr lang="en" sz="2200">
                <a:solidFill>
                  <a:srgbClr val="D9D9D9"/>
                </a:solidFill>
              </a:rPr>
              <a:t>Describe the many-many</a:t>
            </a:r>
            <a:br>
              <a:rPr lang="en" sz="2200">
                <a:solidFill>
                  <a:srgbClr val="D9D9D9"/>
                </a:solidFill>
              </a:rPr>
            </a:br>
            <a:r>
              <a:rPr lang="en" sz="2200">
                <a:solidFill>
                  <a:srgbClr val="D9D9D9"/>
                </a:solidFill>
              </a:rPr>
              <a:t>relationship.</a:t>
            </a:r>
            <a:endParaRPr sz="2200">
              <a:solidFill>
                <a:srgbClr val="D9D9D9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AutoNum type="arabicPeriod"/>
            </a:pPr>
            <a:r>
              <a:rPr lang="en" sz="2200">
                <a:solidFill>
                  <a:srgbClr val="D9D9D9"/>
                </a:solidFill>
              </a:rPr>
              <a:t>Introduce association class</a:t>
            </a:r>
            <a:br>
              <a:rPr lang="en" sz="2200">
                <a:solidFill>
                  <a:srgbClr val="D9D9D9"/>
                </a:solidFill>
              </a:rPr>
            </a:br>
            <a:r>
              <a:rPr lang="en" sz="2200">
                <a:solidFill>
                  <a:srgbClr val="D9D9D9"/>
                </a:solidFill>
              </a:rPr>
              <a:t>(dotted line), and add</a:t>
            </a:r>
            <a:br>
              <a:rPr lang="en" sz="2200">
                <a:solidFill>
                  <a:srgbClr val="D9D9D9"/>
                </a:solidFill>
              </a:rPr>
            </a:br>
            <a:r>
              <a:rPr lang="en" sz="2200">
                <a:solidFill>
                  <a:srgbClr val="D9D9D9"/>
                </a:solidFill>
              </a:rPr>
              <a:t>attributes that further describe</a:t>
            </a:r>
            <a:br>
              <a:rPr lang="en" sz="2200">
                <a:solidFill>
                  <a:srgbClr val="D9D9D9"/>
                </a:solidFill>
              </a:rPr>
            </a:br>
            <a:r>
              <a:rPr lang="en" sz="2200">
                <a:solidFill>
                  <a:srgbClr val="D9D9D9"/>
                </a:solidFill>
              </a:rPr>
              <a:t>the relationship.</a:t>
            </a:r>
            <a:endParaRPr sz="2200">
              <a:solidFill>
                <a:srgbClr val="D9D9D9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Convert association</a:t>
            </a:r>
            <a:br>
              <a:rPr lang="en" sz="2200"/>
            </a:br>
            <a:r>
              <a:rPr lang="en" sz="2200"/>
              <a:t>relationship to one-many aggregation or composition.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77" name="Google Shape;477;p47"/>
          <p:cNvSpPr txBox="1"/>
          <p:nvPr/>
        </p:nvSpPr>
        <p:spPr>
          <a:xfrm>
            <a:off x="4769575" y="1056025"/>
            <a:ext cx="1027200" cy="601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9D9D9"/>
                </a:solidFill>
              </a:rPr>
              <a:t>BlogUsers</a:t>
            </a:r>
            <a:endParaRPr sz="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D9D9D9"/>
                </a:solidFill>
              </a:rPr>
              <a:t>UserName</a:t>
            </a:r>
            <a:r>
              <a:rPr lang="en" sz="800">
                <a:solidFill>
                  <a:srgbClr val="D9D9D9"/>
                </a:solidFill>
              </a:rPr>
              <a:t>: string</a:t>
            </a:r>
            <a:endParaRPr sz="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9D9D9"/>
              </a:solidFill>
            </a:endParaRPr>
          </a:p>
        </p:txBody>
      </p:sp>
      <p:cxnSp>
        <p:nvCxnSpPr>
          <p:cNvPr id="478" name="Google Shape;478;p47"/>
          <p:cNvCxnSpPr/>
          <p:nvPr/>
        </p:nvCxnSpPr>
        <p:spPr>
          <a:xfrm>
            <a:off x="4769577" y="1268566"/>
            <a:ext cx="1031100" cy="5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9" name="Google Shape;479;p47"/>
          <p:cNvSpPr txBox="1"/>
          <p:nvPr/>
        </p:nvSpPr>
        <p:spPr>
          <a:xfrm>
            <a:off x="6598409" y="1056025"/>
            <a:ext cx="1031100" cy="601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9D9D9"/>
                </a:solidFill>
              </a:rPr>
              <a:t>BlogPosts</a:t>
            </a:r>
            <a:endParaRPr sz="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D9D9D9"/>
                </a:solidFill>
              </a:rPr>
              <a:t>PostId</a:t>
            </a:r>
            <a:r>
              <a:rPr lang="en" sz="800">
                <a:solidFill>
                  <a:srgbClr val="D9D9D9"/>
                </a:solidFill>
              </a:rPr>
              <a:t>: integer</a:t>
            </a:r>
            <a:endParaRPr sz="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9D9D9"/>
              </a:solidFill>
            </a:endParaRPr>
          </a:p>
        </p:txBody>
      </p:sp>
      <p:cxnSp>
        <p:nvCxnSpPr>
          <p:cNvPr id="480" name="Google Shape;480;p47"/>
          <p:cNvCxnSpPr/>
          <p:nvPr/>
        </p:nvCxnSpPr>
        <p:spPr>
          <a:xfrm>
            <a:off x="6594475" y="1268566"/>
            <a:ext cx="1038900" cy="5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47"/>
          <p:cNvCxnSpPr>
            <a:stCxn id="477" idx="3"/>
            <a:endCxn id="479" idx="1"/>
          </p:cNvCxnSpPr>
          <p:nvPr/>
        </p:nvCxnSpPr>
        <p:spPr>
          <a:xfrm>
            <a:off x="5796775" y="1356625"/>
            <a:ext cx="801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2" name="Google Shape;482;p47"/>
          <p:cNvSpPr txBox="1"/>
          <p:nvPr/>
        </p:nvSpPr>
        <p:spPr>
          <a:xfrm>
            <a:off x="4769575" y="1970425"/>
            <a:ext cx="1027200" cy="601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9D9D9"/>
                </a:solidFill>
              </a:rPr>
              <a:t>BlogUsers</a:t>
            </a:r>
            <a:endParaRPr sz="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D9D9D9"/>
                </a:solidFill>
              </a:rPr>
              <a:t>UserName</a:t>
            </a:r>
            <a:r>
              <a:rPr lang="en" sz="800">
                <a:solidFill>
                  <a:srgbClr val="D9D9D9"/>
                </a:solidFill>
              </a:rPr>
              <a:t>: string</a:t>
            </a:r>
            <a:endParaRPr sz="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9D9D9"/>
              </a:solidFill>
            </a:endParaRPr>
          </a:p>
        </p:txBody>
      </p:sp>
      <p:cxnSp>
        <p:nvCxnSpPr>
          <p:cNvPr id="483" name="Google Shape;483;p47"/>
          <p:cNvCxnSpPr/>
          <p:nvPr/>
        </p:nvCxnSpPr>
        <p:spPr>
          <a:xfrm>
            <a:off x="4769577" y="2182966"/>
            <a:ext cx="1031100" cy="5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47"/>
          <p:cNvSpPr txBox="1"/>
          <p:nvPr/>
        </p:nvSpPr>
        <p:spPr>
          <a:xfrm>
            <a:off x="6598409" y="1970425"/>
            <a:ext cx="1031100" cy="601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9D9D9"/>
                </a:solidFill>
              </a:rPr>
              <a:t>BlogPosts</a:t>
            </a:r>
            <a:endParaRPr sz="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D9D9D9"/>
                </a:solidFill>
              </a:rPr>
              <a:t>PostId</a:t>
            </a:r>
            <a:r>
              <a:rPr lang="en" sz="800">
                <a:solidFill>
                  <a:srgbClr val="D9D9D9"/>
                </a:solidFill>
              </a:rPr>
              <a:t>: integer</a:t>
            </a:r>
            <a:endParaRPr sz="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9D9D9"/>
              </a:solidFill>
            </a:endParaRPr>
          </a:p>
        </p:txBody>
      </p:sp>
      <p:cxnSp>
        <p:nvCxnSpPr>
          <p:cNvPr id="485" name="Google Shape;485;p47"/>
          <p:cNvCxnSpPr/>
          <p:nvPr/>
        </p:nvCxnSpPr>
        <p:spPr>
          <a:xfrm>
            <a:off x="6594475" y="2182966"/>
            <a:ext cx="1038900" cy="5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47"/>
          <p:cNvCxnSpPr>
            <a:stCxn id="482" idx="3"/>
            <a:endCxn id="484" idx="1"/>
          </p:cNvCxnSpPr>
          <p:nvPr/>
        </p:nvCxnSpPr>
        <p:spPr>
          <a:xfrm>
            <a:off x="5796775" y="2271025"/>
            <a:ext cx="801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7" name="Google Shape;487;p47"/>
          <p:cNvSpPr txBox="1"/>
          <p:nvPr/>
        </p:nvSpPr>
        <p:spPr>
          <a:xfrm>
            <a:off x="5683975" y="2804550"/>
            <a:ext cx="1027200" cy="601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9D9D9"/>
                </a:solidFill>
              </a:rPr>
              <a:t>Reshares</a:t>
            </a:r>
            <a:endParaRPr sz="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9D9D9"/>
                </a:solidFill>
              </a:rPr>
              <a:t>UserName: string</a:t>
            </a:r>
            <a:endParaRPr sz="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9D9D9"/>
                </a:solidFill>
              </a:rPr>
              <a:t>PostId: integer</a:t>
            </a:r>
            <a:endParaRPr sz="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9D9D9"/>
                </a:solidFill>
              </a:rPr>
              <a:t>Created: timestamp</a:t>
            </a:r>
            <a:endParaRPr sz="7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9D9D9"/>
              </a:solidFill>
            </a:endParaRPr>
          </a:p>
        </p:txBody>
      </p:sp>
      <p:cxnSp>
        <p:nvCxnSpPr>
          <p:cNvPr id="488" name="Google Shape;488;p47"/>
          <p:cNvCxnSpPr/>
          <p:nvPr/>
        </p:nvCxnSpPr>
        <p:spPr>
          <a:xfrm>
            <a:off x="5683977" y="3021166"/>
            <a:ext cx="1031100" cy="5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47"/>
          <p:cNvCxnSpPr>
            <a:stCxn id="487" idx="0"/>
          </p:cNvCxnSpPr>
          <p:nvPr/>
        </p:nvCxnSpPr>
        <p:spPr>
          <a:xfrm flipH="1" rot="10800000">
            <a:off x="6197575" y="2271750"/>
            <a:ext cx="3300" cy="532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90" name="Google Shape;490;p47"/>
          <p:cNvSpPr txBox="1"/>
          <p:nvPr/>
        </p:nvSpPr>
        <p:spPr>
          <a:xfrm>
            <a:off x="4769575" y="3723025"/>
            <a:ext cx="1027200" cy="60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BlogUsers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/>
              <a:t>UserName</a:t>
            </a:r>
            <a:r>
              <a:rPr lang="en" sz="800"/>
              <a:t>: string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491" name="Google Shape;491;p47"/>
          <p:cNvCxnSpPr/>
          <p:nvPr/>
        </p:nvCxnSpPr>
        <p:spPr>
          <a:xfrm>
            <a:off x="4769577" y="3935566"/>
            <a:ext cx="1031100" cy="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Google Shape;492;p47"/>
          <p:cNvSpPr txBox="1"/>
          <p:nvPr/>
        </p:nvSpPr>
        <p:spPr>
          <a:xfrm>
            <a:off x="7970009" y="3723025"/>
            <a:ext cx="1031100" cy="60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BlogPosts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/>
              <a:t>PostId</a:t>
            </a:r>
            <a:r>
              <a:rPr lang="en" sz="800"/>
              <a:t>: integer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493" name="Google Shape;493;p47"/>
          <p:cNvCxnSpPr/>
          <p:nvPr/>
        </p:nvCxnSpPr>
        <p:spPr>
          <a:xfrm>
            <a:off x="7966075" y="3935566"/>
            <a:ext cx="1038900" cy="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4" name="Google Shape;494;p47"/>
          <p:cNvSpPr txBox="1"/>
          <p:nvPr/>
        </p:nvSpPr>
        <p:spPr>
          <a:xfrm>
            <a:off x="6369787" y="3719675"/>
            <a:ext cx="1027200" cy="60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Reshares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UserName: string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PostId: integer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Created: timestamp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495" name="Google Shape;495;p47"/>
          <p:cNvCxnSpPr/>
          <p:nvPr/>
        </p:nvCxnSpPr>
        <p:spPr>
          <a:xfrm>
            <a:off x="6369789" y="3936291"/>
            <a:ext cx="1031100" cy="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47"/>
          <p:cNvCxnSpPr>
            <a:stCxn id="490" idx="3"/>
            <a:endCxn id="494" idx="1"/>
          </p:cNvCxnSpPr>
          <p:nvPr/>
        </p:nvCxnSpPr>
        <p:spPr>
          <a:xfrm flipH="1" rot="10800000">
            <a:off x="5796775" y="4020325"/>
            <a:ext cx="573000" cy="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diamond"/>
            <a:tailEnd len="med" w="med" type="none"/>
          </a:ln>
        </p:spPr>
      </p:cxnSp>
      <p:cxnSp>
        <p:nvCxnSpPr>
          <p:cNvPr id="497" name="Google Shape;497;p47"/>
          <p:cNvCxnSpPr>
            <a:stCxn id="494" idx="3"/>
            <a:endCxn id="492" idx="1"/>
          </p:cNvCxnSpPr>
          <p:nvPr/>
        </p:nvCxnSpPr>
        <p:spPr>
          <a:xfrm>
            <a:off x="7396987" y="4020275"/>
            <a:ext cx="573000" cy="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498" name="Google Shape;498;p47"/>
          <p:cNvSpPr txBox="1"/>
          <p:nvPr/>
        </p:nvSpPr>
        <p:spPr>
          <a:xfrm>
            <a:off x="5924550" y="1076325"/>
            <a:ext cx="537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9D9D9"/>
                </a:solidFill>
              </a:rPr>
              <a:t>reshares</a:t>
            </a:r>
            <a:endParaRPr sz="700">
              <a:solidFill>
                <a:srgbClr val="D9D9D9"/>
              </a:solidFill>
            </a:endParaRPr>
          </a:p>
        </p:txBody>
      </p:sp>
      <p:sp>
        <p:nvSpPr>
          <p:cNvPr id="499" name="Google Shape;499;p47"/>
          <p:cNvSpPr txBox="1"/>
          <p:nvPr/>
        </p:nvSpPr>
        <p:spPr>
          <a:xfrm>
            <a:off x="5753100" y="1047625"/>
            <a:ext cx="196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</a:rPr>
              <a:t>*</a:t>
            </a:r>
            <a:endParaRPr sz="1200">
              <a:solidFill>
                <a:srgbClr val="D9D9D9"/>
              </a:solidFill>
            </a:endParaRPr>
          </a:p>
        </p:txBody>
      </p:sp>
      <p:sp>
        <p:nvSpPr>
          <p:cNvPr id="500" name="Google Shape;500;p47"/>
          <p:cNvSpPr txBox="1"/>
          <p:nvPr/>
        </p:nvSpPr>
        <p:spPr>
          <a:xfrm>
            <a:off x="6362700" y="1047625"/>
            <a:ext cx="196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</a:rPr>
              <a:t>*</a:t>
            </a:r>
            <a:endParaRPr sz="1200">
              <a:solidFill>
                <a:srgbClr val="D9D9D9"/>
              </a:solidFill>
            </a:endParaRPr>
          </a:p>
        </p:txBody>
      </p:sp>
      <p:sp>
        <p:nvSpPr>
          <p:cNvPr id="501" name="Google Shape;501;p47"/>
          <p:cNvSpPr txBox="1"/>
          <p:nvPr/>
        </p:nvSpPr>
        <p:spPr>
          <a:xfrm>
            <a:off x="5753100" y="1962025"/>
            <a:ext cx="196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</a:rPr>
              <a:t>*</a:t>
            </a:r>
            <a:endParaRPr sz="1200">
              <a:solidFill>
                <a:srgbClr val="D9D9D9"/>
              </a:solidFill>
            </a:endParaRPr>
          </a:p>
        </p:txBody>
      </p:sp>
      <p:sp>
        <p:nvSpPr>
          <p:cNvPr id="502" name="Google Shape;502;p47"/>
          <p:cNvSpPr txBox="1"/>
          <p:nvPr/>
        </p:nvSpPr>
        <p:spPr>
          <a:xfrm>
            <a:off x="6362700" y="1962025"/>
            <a:ext cx="196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</a:rPr>
              <a:t>*</a:t>
            </a:r>
            <a:endParaRPr sz="1200">
              <a:solidFill>
                <a:srgbClr val="D9D9D9"/>
              </a:solidFill>
            </a:endParaRPr>
          </a:p>
        </p:txBody>
      </p:sp>
      <p:sp>
        <p:nvSpPr>
          <p:cNvPr id="503" name="Google Shape;503;p47"/>
          <p:cNvSpPr txBox="1"/>
          <p:nvPr/>
        </p:nvSpPr>
        <p:spPr>
          <a:xfrm>
            <a:off x="6134100" y="3714625"/>
            <a:ext cx="196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*</a:t>
            </a:r>
            <a:endParaRPr sz="1200"/>
          </a:p>
        </p:txBody>
      </p:sp>
      <p:sp>
        <p:nvSpPr>
          <p:cNvPr id="504" name="Google Shape;504;p47"/>
          <p:cNvSpPr txBox="1"/>
          <p:nvPr/>
        </p:nvSpPr>
        <p:spPr>
          <a:xfrm>
            <a:off x="7396975" y="3714625"/>
            <a:ext cx="196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*</a:t>
            </a:r>
            <a:endParaRPr sz="1200"/>
          </a:p>
        </p:txBody>
      </p:sp>
      <p:sp>
        <p:nvSpPr>
          <p:cNvPr id="505" name="Google Shape;505;p47"/>
          <p:cNvSpPr txBox="1"/>
          <p:nvPr/>
        </p:nvSpPr>
        <p:spPr>
          <a:xfrm>
            <a:off x="5780425" y="3714625"/>
            <a:ext cx="381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0..1</a:t>
            </a:r>
            <a:endParaRPr sz="700"/>
          </a:p>
        </p:txBody>
      </p:sp>
      <p:sp>
        <p:nvSpPr>
          <p:cNvPr id="506" name="Google Shape;506;p47"/>
          <p:cNvSpPr txBox="1"/>
          <p:nvPr/>
        </p:nvSpPr>
        <p:spPr>
          <a:xfrm>
            <a:off x="7685425" y="3714625"/>
            <a:ext cx="381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0..1</a:t>
            </a:r>
            <a:endParaRPr sz="700"/>
          </a:p>
        </p:txBody>
      </p:sp>
      <p:sp>
        <p:nvSpPr>
          <p:cNvPr id="507" name="Google Shape;507;p47"/>
          <p:cNvSpPr/>
          <p:nvPr/>
        </p:nvSpPr>
        <p:spPr>
          <a:xfrm>
            <a:off x="4314825" y="2676525"/>
            <a:ext cx="298500" cy="12666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7"/>
          <p:cNvSpPr txBox="1"/>
          <p:nvPr>
            <p:ph type="title"/>
          </p:nvPr>
        </p:nvSpPr>
        <p:spPr>
          <a:xfrm>
            <a:off x="152400" y="4691125"/>
            <a:ext cx="88488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Should we use an aggregation or composition? Recall life </a:t>
            </a:r>
            <a:r>
              <a:rPr lang="en" sz="1200"/>
              <a:t>cycle dependency</a:t>
            </a:r>
            <a:r>
              <a:rPr b="0" lang="en" sz="1200"/>
              <a:t>. This example states that reshare records will continue to exist when blog user or blog post records are deleted.</a:t>
            </a:r>
            <a:endParaRPr b="0" sz="1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8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Blog Application UML</a:t>
            </a:r>
            <a:endParaRPr/>
          </a:p>
        </p:txBody>
      </p:sp>
      <p:sp>
        <p:nvSpPr>
          <p:cNvPr id="514" name="Google Shape;514;p48"/>
          <p:cNvSpPr txBox="1"/>
          <p:nvPr/>
        </p:nvSpPr>
        <p:spPr>
          <a:xfrm>
            <a:off x="6365875" y="2408800"/>
            <a:ext cx="1245600" cy="108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BlogPosts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/>
              <a:t>PostId</a:t>
            </a:r>
            <a:r>
              <a:rPr lang="en" sz="800"/>
              <a:t>: integer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Title: string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Picture: blob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Content: string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Published: boolean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Created: timestamp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UserName: string</a:t>
            </a:r>
            <a:endParaRPr sz="800"/>
          </a:p>
        </p:txBody>
      </p:sp>
      <p:sp>
        <p:nvSpPr>
          <p:cNvPr id="515" name="Google Shape;515;p48"/>
          <p:cNvSpPr txBox="1"/>
          <p:nvPr/>
        </p:nvSpPr>
        <p:spPr>
          <a:xfrm>
            <a:off x="6370600" y="3875425"/>
            <a:ext cx="1236300" cy="108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BlogComments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/>
              <a:t>CommentId</a:t>
            </a:r>
            <a:r>
              <a:rPr lang="en" sz="800"/>
              <a:t>: integer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Content: string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Created: timestamp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PostId: integer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UserName: string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516" name="Google Shape;516;p48"/>
          <p:cNvCxnSpPr/>
          <p:nvPr/>
        </p:nvCxnSpPr>
        <p:spPr>
          <a:xfrm>
            <a:off x="6365883" y="4087966"/>
            <a:ext cx="1245600" cy="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7" name="Google Shape;517;p48"/>
          <p:cNvSpPr txBox="1"/>
          <p:nvPr/>
        </p:nvSpPr>
        <p:spPr>
          <a:xfrm>
            <a:off x="3021075" y="2415551"/>
            <a:ext cx="1236300" cy="108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BlogUsers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/>
              <a:t>UserName</a:t>
            </a:r>
            <a:r>
              <a:rPr lang="en" sz="800"/>
              <a:t>: string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DoB: timestamp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Status: StatusLevels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518" name="Google Shape;518;p48"/>
          <p:cNvCxnSpPr>
            <a:stCxn id="517" idx="3"/>
            <a:endCxn id="515" idx="1"/>
          </p:cNvCxnSpPr>
          <p:nvPr/>
        </p:nvCxnSpPr>
        <p:spPr>
          <a:xfrm>
            <a:off x="4257375" y="2955551"/>
            <a:ext cx="2113200" cy="1459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diamond"/>
            <a:tailEnd len="med" w="med" type="none"/>
          </a:ln>
        </p:spPr>
      </p:cxnSp>
      <p:cxnSp>
        <p:nvCxnSpPr>
          <p:cNvPr id="519" name="Google Shape;519;p48"/>
          <p:cNvCxnSpPr>
            <a:stCxn id="517" idx="3"/>
            <a:endCxn id="514" idx="1"/>
          </p:cNvCxnSpPr>
          <p:nvPr/>
        </p:nvCxnSpPr>
        <p:spPr>
          <a:xfrm flipH="1" rot="10800000">
            <a:off x="4257375" y="2948651"/>
            <a:ext cx="2108400" cy="6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diamond"/>
            <a:tailEnd len="med" w="med" type="none"/>
          </a:ln>
        </p:spPr>
      </p:cxnSp>
      <p:sp>
        <p:nvSpPr>
          <p:cNvPr id="520" name="Google Shape;520;p48"/>
          <p:cNvSpPr txBox="1"/>
          <p:nvPr/>
        </p:nvSpPr>
        <p:spPr>
          <a:xfrm>
            <a:off x="5133753" y="2657350"/>
            <a:ext cx="5526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has-a</a:t>
            </a:r>
            <a:endParaRPr sz="1000"/>
          </a:p>
        </p:txBody>
      </p:sp>
      <p:sp>
        <p:nvSpPr>
          <p:cNvPr id="521" name="Google Shape;521;p48"/>
          <p:cNvSpPr txBox="1"/>
          <p:nvPr/>
        </p:nvSpPr>
        <p:spPr>
          <a:xfrm>
            <a:off x="5124450" y="3250625"/>
            <a:ext cx="731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has-a</a:t>
            </a:r>
            <a:endParaRPr sz="1000"/>
          </a:p>
        </p:txBody>
      </p:sp>
      <p:sp>
        <p:nvSpPr>
          <p:cNvPr id="522" name="Google Shape;522;p48"/>
          <p:cNvSpPr txBox="1"/>
          <p:nvPr/>
        </p:nvSpPr>
        <p:spPr>
          <a:xfrm>
            <a:off x="4233325" y="2540225"/>
            <a:ext cx="6411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0..1</a:t>
            </a:r>
            <a:endParaRPr sz="1000"/>
          </a:p>
        </p:txBody>
      </p:sp>
      <p:sp>
        <p:nvSpPr>
          <p:cNvPr id="523" name="Google Shape;523;p48"/>
          <p:cNvSpPr txBox="1"/>
          <p:nvPr/>
        </p:nvSpPr>
        <p:spPr>
          <a:xfrm>
            <a:off x="4233324" y="3143300"/>
            <a:ext cx="6411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0..1</a:t>
            </a:r>
            <a:endParaRPr sz="1000"/>
          </a:p>
        </p:txBody>
      </p:sp>
      <p:sp>
        <p:nvSpPr>
          <p:cNvPr id="524" name="Google Shape;524;p48"/>
          <p:cNvSpPr txBox="1"/>
          <p:nvPr/>
        </p:nvSpPr>
        <p:spPr>
          <a:xfrm>
            <a:off x="6141556" y="2626208"/>
            <a:ext cx="302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525" name="Google Shape;525;p48"/>
          <p:cNvSpPr txBox="1"/>
          <p:nvPr/>
        </p:nvSpPr>
        <p:spPr>
          <a:xfrm>
            <a:off x="6141556" y="4372681"/>
            <a:ext cx="302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526" name="Google Shape;526;p48"/>
          <p:cNvSpPr txBox="1"/>
          <p:nvPr/>
        </p:nvSpPr>
        <p:spPr>
          <a:xfrm>
            <a:off x="7275915" y="3539029"/>
            <a:ext cx="10584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has-a/part-of</a:t>
            </a:r>
            <a:endParaRPr sz="1000"/>
          </a:p>
        </p:txBody>
      </p:sp>
      <p:sp>
        <p:nvSpPr>
          <p:cNvPr id="527" name="Google Shape;527;p48"/>
          <p:cNvSpPr txBox="1"/>
          <p:nvPr/>
        </p:nvSpPr>
        <p:spPr>
          <a:xfrm>
            <a:off x="7068999" y="3644777"/>
            <a:ext cx="4689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528" name="Google Shape;528;p48"/>
          <p:cNvSpPr txBox="1"/>
          <p:nvPr/>
        </p:nvSpPr>
        <p:spPr>
          <a:xfrm>
            <a:off x="7068999" y="3413281"/>
            <a:ext cx="4689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endParaRPr sz="1000"/>
          </a:p>
        </p:txBody>
      </p:sp>
      <p:cxnSp>
        <p:nvCxnSpPr>
          <p:cNvPr id="529" name="Google Shape;529;p48"/>
          <p:cNvCxnSpPr>
            <a:stCxn id="514" idx="2"/>
            <a:endCxn id="515" idx="0"/>
          </p:cNvCxnSpPr>
          <p:nvPr/>
        </p:nvCxnSpPr>
        <p:spPr>
          <a:xfrm>
            <a:off x="6988675" y="3488800"/>
            <a:ext cx="0" cy="386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diamond"/>
            <a:tailEnd len="med" w="med" type="none"/>
          </a:ln>
        </p:spPr>
      </p:cxnSp>
      <p:cxnSp>
        <p:nvCxnSpPr>
          <p:cNvPr id="530" name="Google Shape;530;p48"/>
          <p:cNvCxnSpPr/>
          <p:nvPr/>
        </p:nvCxnSpPr>
        <p:spPr>
          <a:xfrm>
            <a:off x="6365958" y="2620791"/>
            <a:ext cx="1245600" cy="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48"/>
          <p:cNvCxnSpPr/>
          <p:nvPr/>
        </p:nvCxnSpPr>
        <p:spPr>
          <a:xfrm>
            <a:off x="3016433" y="2627516"/>
            <a:ext cx="1245600" cy="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2" name="Google Shape;532;p48"/>
          <p:cNvSpPr txBox="1"/>
          <p:nvPr/>
        </p:nvSpPr>
        <p:spPr>
          <a:xfrm>
            <a:off x="1116075" y="2415551"/>
            <a:ext cx="1236300" cy="108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Administrators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u="sng"/>
              <a:t>UserName</a:t>
            </a:r>
            <a:r>
              <a:rPr lang="en" sz="800"/>
              <a:t>: string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LastLogin: timestamp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533" name="Google Shape;533;p48"/>
          <p:cNvCxnSpPr/>
          <p:nvPr/>
        </p:nvCxnSpPr>
        <p:spPr>
          <a:xfrm>
            <a:off x="1111433" y="2627516"/>
            <a:ext cx="1245600" cy="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4" name="Google Shape;534;p48"/>
          <p:cNvSpPr txBox="1"/>
          <p:nvPr/>
        </p:nvSpPr>
        <p:spPr>
          <a:xfrm>
            <a:off x="2097150" y="901076"/>
            <a:ext cx="1236300" cy="108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Persons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/>
              <a:t>UserName</a:t>
            </a:r>
            <a:r>
              <a:rPr lang="en" sz="800"/>
              <a:t>: string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FirstName: string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LastName: string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535" name="Google Shape;535;p48"/>
          <p:cNvCxnSpPr/>
          <p:nvPr/>
        </p:nvCxnSpPr>
        <p:spPr>
          <a:xfrm>
            <a:off x="2092508" y="1113041"/>
            <a:ext cx="1245600" cy="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48"/>
          <p:cNvCxnSpPr>
            <a:stCxn id="532" idx="0"/>
            <a:endCxn id="534" idx="2"/>
          </p:cNvCxnSpPr>
          <p:nvPr/>
        </p:nvCxnSpPr>
        <p:spPr>
          <a:xfrm flipH="1" rot="10800000">
            <a:off x="1734225" y="1981151"/>
            <a:ext cx="981000" cy="43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7" name="Google Shape;537;p48"/>
          <p:cNvCxnSpPr>
            <a:stCxn id="534" idx="2"/>
            <a:endCxn id="517" idx="0"/>
          </p:cNvCxnSpPr>
          <p:nvPr/>
        </p:nvCxnSpPr>
        <p:spPr>
          <a:xfrm>
            <a:off x="2715300" y="1981076"/>
            <a:ext cx="924000" cy="43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38" name="Google Shape;538;p48"/>
          <p:cNvSpPr txBox="1"/>
          <p:nvPr/>
        </p:nvSpPr>
        <p:spPr>
          <a:xfrm>
            <a:off x="3014125" y="2159225"/>
            <a:ext cx="6411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0..1</a:t>
            </a:r>
            <a:endParaRPr sz="1000"/>
          </a:p>
        </p:txBody>
      </p:sp>
      <p:sp>
        <p:nvSpPr>
          <p:cNvPr id="539" name="Google Shape;539;p48"/>
          <p:cNvSpPr txBox="1"/>
          <p:nvPr/>
        </p:nvSpPr>
        <p:spPr>
          <a:xfrm>
            <a:off x="1947325" y="2159225"/>
            <a:ext cx="6411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0..1</a:t>
            </a:r>
            <a:endParaRPr sz="1000"/>
          </a:p>
        </p:txBody>
      </p:sp>
      <p:sp>
        <p:nvSpPr>
          <p:cNvPr id="540" name="Google Shape;540;p48"/>
          <p:cNvSpPr txBox="1"/>
          <p:nvPr/>
        </p:nvSpPr>
        <p:spPr>
          <a:xfrm>
            <a:off x="2795050" y="2040175"/>
            <a:ext cx="6411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endParaRPr sz="1000"/>
          </a:p>
        </p:txBody>
      </p:sp>
      <p:sp>
        <p:nvSpPr>
          <p:cNvPr id="541" name="Google Shape;541;p48"/>
          <p:cNvSpPr txBox="1"/>
          <p:nvPr/>
        </p:nvSpPr>
        <p:spPr>
          <a:xfrm>
            <a:off x="2414050" y="2040175"/>
            <a:ext cx="6411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endParaRPr sz="1000"/>
          </a:p>
        </p:txBody>
      </p:sp>
      <p:sp>
        <p:nvSpPr>
          <p:cNvPr id="542" name="Google Shape;542;p48"/>
          <p:cNvSpPr txBox="1"/>
          <p:nvPr/>
        </p:nvSpPr>
        <p:spPr>
          <a:xfrm>
            <a:off x="3228753" y="1971550"/>
            <a:ext cx="5526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r>
              <a:rPr lang="en" sz="1000"/>
              <a:t>s-a</a:t>
            </a:r>
            <a:endParaRPr sz="1000"/>
          </a:p>
        </p:txBody>
      </p:sp>
      <p:sp>
        <p:nvSpPr>
          <p:cNvPr id="543" name="Google Shape;543;p48"/>
          <p:cNvSpPr txBox="1"/>
          <p:nvPr/>
        </p:nvSpPr>
        <p:spPr>
          <a:xfrm>
            <a:off x="1780953" y="1971550"/>
            <a:ext cx="5526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is-a</a:t>
            </a:r>
            <a:endParaRPr sz="1000"/>
          </a:p>
        </p:txBody>
      </p:sp>
      <p:sp>
        <p:nvSpPr>
          <p:cNvPr id="544" name="Google Shape;544;p48"/>
          <p:cNvSpPr txBox="1"/>
          <p:nvPr/>
        </p:nvSpPr>
        <p:spPr>
          <a:xfrm>
            <a:off x="4676550" y="901076"/>
            <a:ext cx="1236300" cy="108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Reshares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/>
              <a:t>ReshareId</a:t>
            </a:r>
            <a:r>
              <a:rPr lang="en" sz="800"/>
              <a:t>: integer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UserName: string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PostId: integer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Created: timestamp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545" name="Google Shape;545;p48"/>
          <p:cNvCxnSpPr/>
          <p:nvPr/>
        </p:nvCxnSpPr>
        <p:spPr>
          <a:xfrm>
            <a:off x="4671908" y="1113041"/>
            <a:ext cx="1245600" cy="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48"/>
          <p:cNvCxnSpPr>
            <a:stCxn id="544" idx="3"/>
            <a:endCxn id="514" idx="0"/>
          </p:cNvCxnSpPr>
          <p:nvPr/>
        </p:nvCxnSpPr>
        <p:spPr>
          <a:xfrm>
            <a:off x="5912850" y="1441076"/>
            <a:ext cx="1075800" cy="96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547" name="Google Shape;547;p48"/>
          <p:cNvCxnSpPr>
            <a:stCxn id="544" idx="1"/>
            <a:endCxn id="517" idx="0"/>
          </p:cNvCxnSpPr>
          <p:nvPr/>
        </p:nvCxnSpPr>
        <p:spPr>
          <a:xfrm flipH="1">
            <a:off x="3639150" y="1441076"/>
            <a:ext cx="1037400" cy="97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548" name="Google Shape;548;p48"/>
          <p:cNvSpPr txBox="1"/>
          <p:nvPr/>
        </p:nvSpPr>
        <p:spPr>
          <a:xfrm>
            <a:off x="3776125" y="2159225"/>
            <a:ext cx="6411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0..1</a:t>
            </a:r>
            <a:endParaRPr sz="1000"/>
          </a:p>
        </p:txBody>
      </p:sp>
      <p:sp>
        <p:nvSpPr>
          <p:cNvPr id="549" name="Google Shape;549;p48"/>
          <p:cNvSpPr txBox="1"/>
          <p:nvPr/>
        </p:nvSpPr>
        <p:spPr>
          <a:xfrm>
            <a:off x="6443125" y="2159225"/>
            <a:ext cx="6411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0..1</a:t>
            </a:r>
            <a:endParaRPr sz="1000"/>
          </a:p>
        </p:txBody>
      </p:sp>
      <p:sp>
        <p:nvSpPr>
          <p:cNvPr id="550" name="Google Shape;550;p48"/>
          <p:cNvSpPr txBox="1"/>
          <p:nvPr/>
        </p:nvSpPr>
        <p:spPr>
          <a:xfrm>
            <a:off x="3762153" y="1590550"/>
            <a:ext cx="5526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has-a</a:t>
            </a:r>
            <a:endParaRPr sz="1000"/>
          </a:p>
        </p:txBody>
      </p:sp>
      <p:sp>
        <p:nvSpPr>
          <p:cNvPr id="551" name="Google Shape;551;p48"/>
          <p:cNvSpPr txBox="1"/>
          <p:nvPr/>
        </p:nvSpPr>
        <p:spPr>
          <a:xfrm>
            <a:off x="6352953" y="1590550"/>
            <a:ext cx="5526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has-a</a:t>
            </a:r>
            <a:endParaRPr sz="1000"/>
          </a:p>
        </p:txBody>
      </p:sp>
      <p:sp>
        <p:nvSpPr>
          <p:cNvPr id="552" name="Google Shape;552;p48"/>
          <p:cNvSpPr txBox="1"/>
          <p:nvPr/>
        </p:nvSpPr>
        <p:spPr>
          <a:xfrm>
            <a:off x="5912956" y="1178408"/>
            <a:ext cx="302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553" name="Google Shape;553;p48"/>
          <p:cNvSpPr txBox="1"/>
          <p:nvPr/>
        </p:nvSpPr>
        <p:spPr>
          <a:xfrm>
            <a:off x="4388956" y="1178408"/>
            <a:ext cx="302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554" name="Google Shape;554;p48"/>
          <p:cNvSpPr txBox="1"/>
          <p:nvPr/>
        </p:nvSpPr>
        <p:spPr>
          <a:xfrm>
            <a:off x="3017800" y="3875425"/>
            <a:ext cx="1236300" cy="108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&lt;&lt;enumeration&gt;&gt;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StatusLevels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Novice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Intermediate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Advanced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555" name="Google Shape;555;p48"/>
          <p:cNvCxnSpPr/>
          <p:nvPr/>
        </p:nvCxnSpPr>
        <p:spPr>
          <a:xfrm>
            <a:off x="3011758" y="4197691"/>
            <a:ext cx="1245600" cy="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6" name="Google Shape;556;p48"/>
          <p:cNvSpPr txBox="1"/>
          <p:nvPr/>
        </p:nvSpPr>
        <p:spPr>
          <a:xfrm>
            <a:off x="3923115" y="3539029"/>
            <a:ext cx="10584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has-a/part-of</a:t>
            </a:r>
            <a:endParaRPr sz="1000"/>
          </a:p>
        </p:txBody>
      </p:sp>
      <p:sp>
        <p:nvSpPr>
          <p:cNvPr id="557" name="Google Shape;557;p48"/>
          <p:cNvSpPr txBox="1"/>
          <p:nvPr/>
        </p:nvSpPr>
        <p:spPr>
          <a:xfrm>
            <a:off x="3716199" y="3416177"/>
            <a:ext cx="4689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558" name="Google Shape;558;p48"/>
          <p:cNvSpPr txBox="1"/>
          <p:nvPr/>
        </p:nvSpPr>
        <p:spPr>
          <a:xfrm>
            <a:off x="3706674" y="3639769"/>
            <a:ext cx="4689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endParaRPr sz="1000"/>
          </a:p>
        </p:txBody>
      </p:sp>
      <p:cxnSp>
        <p:nvCxnSpPr>
          <p:cNvPr id="559" name="Google Shape;559;p48"/>
          <p:cNvCxnSpPr>
            <a:endCxn id="554" idx="0"/>
          </p:cNvCxnSpPr>
          <p:nvPr/>
        </p:nvCxnSpPr>
        <p:spPr>
          <a:xfrm>
            <a:off x="3635950" y="3488725"/>
            <a:ext cx="0" cy="386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Enumeration Note</a:t>
            </a:r>
            <a:endParaRPr/>
          </a:p>
        </p:txBody>
      </p:sp>
      <p:sp>
        <p:nvSpPr>
          <p:cNvPr id="565" name="Google Shape;565;p49"/>
          <p:cNvSpPr txBox="1"/>
          <p:nvPr>
            <p:ph idx="1" type="body"/>
          </p:nvPr>
        </p:nvSpPr>
        <p:spPr>
          <a:xfrm>
            <a:off x="457200" y="895350"/>
            <a:ext cx="8229600" cy="42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Although in some UMLs enum relationship can be a general dependency using an arrow (→), we try to be more specific with an aggregation/composition: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	Note that StatusLevels lists records, not attributes.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000"/>
              <a:buChar char="●"/>
            </a:pPr>
            <a:r>
              <a:rPr lang="en" sz="2000">
                <a:solidFill>
                  <a:srgbClr val="D9D9D9"/>
                </a:solidFill>
              </a:rPr>
              <a:t>Note we will also see the following shorthand as we become familiar with the MySQL enum datatype: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66" name="Google Shape;566;p49"/>
          <p:cNvSpPr txBox="1"/>
          <p:nvPr/>
        </p:nvSpPr>
        <p:spPr>
          <a:xfrm>
            <a:off x="5786450" y="3752350"/>
            <a:ext cx="1528200" cy="12192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9D9D9"/>
                </a:solidFill>
              </a:rPr>
              <a:t>BlogUser</a:t>
            </a:r>
            <a:endParaRPr b="1" sz="12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DoB: timestamp</a:t>
            </a:r>
            <a:endParaRPr sz="1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Status: enum (NOVICE, INTERMEDIATE, ADVANCED)</a:t>
            </a:r>
            <a:endParaRPr sz="1000">
              <a:solidFill>
                <a:srgbClr val="D9D9D9"/>
              </a:solidFill>
            </a:endParaRPr>
          </a:p>
        </p:txBody>
      </p:sp>
      <p:cxnSp>
        <p:nvCxnSpPr>
          <p:cNvPr id="567" name="Google Shape;567;p49"/>
          <p:cNvCxnSpPr/>
          <p:nvPr/>
        </p:nvCxnSpPr>
        <p:spPr>
          <a:xfrm>
            <a:off x="5795775" y="4093900"/>
            <a:ext cx="15189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8" name="Google Shape;568;p49"/>
          <p:cNvSpPr txBox="1"/>
          <p:nvPr/>
        </p:nvSpPr>
        <p:spPr>
          <a:xfrm>
            <a:off x="4070275" y="1817750"/>
            <a:ext cx="1528200" cy="1219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BlogUsers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DoB: timestamp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Status: StatusLevels </a:t>
            </a:r>
            <a:endParaRPr sz="1000"/>
          </a:p>
        </p:txBody>
      </p:sp>
      <p:cxnSp>
        <p:nvCxnSpPr>
          <p:cNvPr id="569" name="Google Shape;569;p49"/>
          <p:cNvCxnSpPr/>
          <p:nvPr/>
        </p:nvCxnSpPr>
        <p:spPr>
          <a:xfrm>
            <a:off x="4079600" y="2159300"/>
            <a:ext cx="151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0" name="Google Shape;570;p49"/>
          <p:cNvSpPr txBox="1"/>
          <p:nvPr/>
        </p:nvSpPr>
        <p:spPr>
          <a:xfrm>
            <a:off x="6508675" y="1817750"/>
            <a:ext cx="1528200" cy="1219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&lt;&lt;enumeration&gt;&gt;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StatusLevels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Novice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Intermediate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Advanced</a:t>
            </a:r>
            <a:endParaRPr sz="1000"/>
          </a:p>
        </p:txBody>
      </p:sp>
      <p:cxnSp>
        <p:nvCxnSpPr>
          <p:cNvPr id="571" name="Google Shape;571;p49"/>
          <p:cNvCxnSpPr/>
          <p:nvPr/>
        </p:nvCxnSpPr>
        <p:spPr>
          <a:xfrm>
            <a:off x="6518000" y="2311700"/>
            <a:ext cx="151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49"/>
          <p:cNvCxnSpPr>
            <a:stCxn id="568" idx="3"/>
            <a:endCxn id="570" idx="1"/>
          </p:cNvCxnSpPr>
          <p:nvPr/>
        </p:nvCxnSpPr>
        <p:spPr>
          <a:xfrm>
            <a:off x="5598475" y="2427350"/>
            <a:ext cx="91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573" name="Google Shape;573;p49"/>
          <p:cNvSpPr txBox="1"/>
          <p:nvPr/>
        </p:nvSpPr>
        <p:spPr>
          <a:xfrm>
            <a:off x="5596150" y="2079550"/>
            <a:ext cx="2406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574" name="Google Shape;574;p49"/>
          <p:cNvSpPr txBox="1"/>
          <p:nvPr/>
        </p:nvSpPr>
        <p:spPr>
          <a:xfrm>
            <a:off x="6277400" y="2053850"/>
            <a:ext cx="2406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endParaRPr sz="1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Enumeration Note</a:t>
            </a:r>
            <a:endParaRPr/>
          </a:p>
        </p:txBody>
      </p:sp>
      <p:sp>
        <p:nvSpPr>
          <p:cNvPr id="580" name="Google Shape;580;p50"/>
          <p:cNvSpPr txBox="1"/>
          <p:nvPr>
            <p:ph idx="1" type="body"/>
          </p:nvPr>
        </p:nvSpPr>
        <p:spPr>
          <a:xfrm>
            <a:off x="457200" y="895350"/>
            <a:ext cx="8229600" cy="42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000"/>
              <a:buChar char="●"/>
            </a:pPr>
            <a:r>
              <a:rPr lang="en" sz="2000">
                <a:solidFill>
                  <a:srgbClr val="D9D9D9"/>
                </a:solidFill>
              </a:rPr>
              <a:t>Although in some UMLs enum relationship can be a general dependency using an arrow (→), we try to be more specific with an aggregation/composition: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Note we will also see the following shorthand as we become familiar with the MySQL enum datatype: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81" name="Google Shape;581;p50"/>
          <p:cNvSpPr txBox="1"/>
          <p:nvPr/>
        </p:nvSpPr>
        <p:spPr>
          <a:xfrm>
            <a:off x="5786450" y="3752350"/>
            <a:ext cx="1528200" cy="1219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BlogUser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DoB: timestamp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Status: enum (NOVICE, INTERMEDIATE, ADVANCED)</a:t>
            </a:r>
            <a:endParaRPr sz="1000"/>
          </a:p>
        </p:txBody>
      </p:sp>
      <p:cxnSp>
        <p:nvCxnSpPr>
          <p:cNvPr id="582" name="Google Shape;582;p50"/>
          <p:cNvCxnSpPr/>
          <p:nvPr/>
        </p:nvCxnSpPr>
        <p:spPr>
          <a:xfrm>
            <a:off x="5795775" y="4093900"/>
            <a:ext cx="151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3" name="Google Shape;583;p50"/>
          <p:cNvSpPr txBox="1"/>
          <p:nvPr/>
        </p:nvSpPr>
        <p:spPr>
          <a:xfrm>
            <a:off x="4070275" y="1817750"/>
            <a:ext cx="1528200" cy="12192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9D9D9"/>
                </a:solidFill>
              </a:rPr>
              <a:t>BlogUsers</a:t>
            </a:r>
            <a:endParaRPr b="1" sz="12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DoB: timestamp</a:t>
            </a:r>
            <a:endParaRPr sz="1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Status: StatusLevels </a:t>
            </a:r>
            <a:endParaRPr sz="1000">
              <a:solidFill>
                <a:srgbClr val="D9D9D9"/>
              </a:solidFill>
            </a:endParaRPr>
          </a:p>
        </p:txBody>
      </p:sp>
      <p:cxnSp>
        <p:nvCxnSpPr>
          <p:cNvPr id="584" name="Google Shape;584;p50"/>
          <p:cNvCxnSpPr/>
          <p:nvPr/>
        </p:nvCxnSpPr>
        <p:spPr>
          <a:xfrm>
            <a:off x="4079600" y="2159300"/>
            <a:ext cx="15189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5" name="Google Shape;585;p50"/>
          <p:cNvSpPr txBox="1"/>
          <p:nvPr/>
        </p:nvSpPr>
        <p:spPr>
          <a:xfrm>
            <a:off x="6508675" y="1817750"/>
            <a:ext cx="1528200" cy="12192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</a:rPr>
              <a:t>&lt;&lt;enumeration&gt;&gt;</a:t>
            </a:r>
            <a:endParaRPr sz="1200">
              <a:solidFill>
                <a:srgbClr val="D9D9D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9D9D9"/>
                </a:solidFill>
              </a:rPr>
              <a:t>StatusLevels</a:t>
            </a:r>
            <a:endParaRPr b="1" sz="12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Novice</a:t>
            </a:r>
            <a:endParaRPr sz="1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Intermediate</a:t>
            </a:r>
            <a:endParaRPr sz="1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Advanced</a:t>
            </a:r>
            <a:endParaRPr sz="1000">
              <a:solidFill>
                <a:srgbClr val="D9D9D9"/>
              </a:solidFill>
            </a:endParaRPr>
          </a:p>
        </p:txBody>
      </p:sp>
      <p:cxnSp>
        <p:nvCxnSpPr>
          <p:cNvPr id="586" name="Google Shape;586;p50"/>
          <p:cNvCxnSpPr/>
          <p:nvPr/>
        </p:nvCxnSpPr>
        <p:spPr>
          <a:xfrm>
            <a:off x="6518000" y="2311700"/>
            <a:ext cx="15189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" name="Google Shape;587;p50"/>
          <p:cNvCxnSpPr>
            <a:stCxn id="583" idx="3"/>
            <a:endCxn id="585" idx="1"/>
          </p:cNvCxnSpPr>
          <p:nvPr/>
        </p:nvCxnSpPr>
        <p:spPr>
          <a:xfrm>
            <a:off x="5598475" y="2427350"/>
            <a:ext cx="910200" cy="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588" name="Google Shape;588;p50"/>
          <p:cNvSpPr txBox="1"/>
          <p:nvPr/>
        </p:nvSpPr>
        <p:spPr>
          <a:xfrm>
            <a:off x="5596150" y="2079550"/>
            <a:ext cx="2406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*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589" name="Google Shape;589;p50"/>
          <p:cNvSpPr txBox="1"/>
          <p:nvPr/>
        </p:nvSpPr>
        <p:spPr>
          <a:xfrm>
            <a:off x="6277400" y="2053850"/>
            <a:ext cx="2406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1</a:t>
            </a:r>
            <a:endParaRPr sz="10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Relational Databases</a:t>
            </a:r>
            <a:endParaRPr sz="3600"/>
          </a:p>
        </p:txBody>
      </p:sp>
      <p:sp>
        <p:nvSpPr>
          <p:cNvPr id="595" name="Google Shape;595;p51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L3: Alternative Data Modeling</a:t>
            </a:r>
            <a:endParaRPr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2"/>
          <p:cNvSpPr txBox="1"/>
          <p:nvPr>
            <p:ph idx="1" type="body"/>
          </p:nvPr>
        </p:nvSpPr>
        <p:spPr>
          <a:xfrm>
            <a:off x="340700" y="1200150"/>
            <a:ext cx="8577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Entity-Relationship (ER) diagrams are also commonly used for data modeling.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Why we choose UML over ER: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Relevance to our class: structural UML can be modified to communicate dynamic behavior in OO design.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UML can easily represent data lifecycle.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ER complexity: multiple “levels”.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ER complexity: multiple “notations”.</a:t>
            </a:r>
            <a:endParaRPr sz="2400"/>
          </a:p>
        </p:txBody>
      </p:sp>
      <p:sp>
        <p:nvSpPr>
          <p:cNvPr id="601" name="Google Shape;601;p52"/>
          <p:cNvSpPr txBox="1"/>
          <p:nvPr>
            <p:ph type="title"/>
          </p:nvPr>
        </p:nvSpPr>
        <p:spPr>
          <a:xfrm>
            <a:off x="381000" y="205975"/>
            <a:ext cx="8577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Alternative: Entity-Relationship Diagram</a:t>
            </a:r>
            <a:endParaRPr sz="3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 Level</a:t>
            </a:r>
            <a:endParaRPr/>
          </a:p>
        </p:txBody>
      </p:sp>
      <p:sp>
        <p:nvSpPr>
          <p:cNvPr id="607" name="Google Shape;607;p5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Conceptual: entities, relationships.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Logical: entities, relationships, attributes.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Physical: entities, relationships, attributes, data types.</a:t>
            </a:r>
            <a:endParaRPr sz="2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 Notation</a:t>
            </a:r>
            <a:endParaRPr/>
          </a:p>
        </p:txBody>
      </p:sp>
      <p:sp>
        <p:nvSpPr>
          <p:cNvPr id="613" name="Google Shape;613;p54"/>
          <p:cNvSpPr txBox="1"/>
          <p:nvPr>
            <p:ph idx="1" type="body"/>
          </p:nvPr>
        </p:nvSpPr>
        <p:spPr>
          <a:xfrm>
            <a:off x="161100" y="1047750"/>
            <a:ext cx="89829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Chen: entities are rectangles, attributes are ovals, relationships are lines with diamonds, cardinalities are numbers.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Char char="●"/>
            </a:pPr>
            <a:r>
              <a:rPr lang="en" sz="2200">
                <a:solidFill>
                  <a:srgbClr val="D9D9D9"/>
                </a:solidFill>
              </a:rPr>
              <a:t>Crow’s foot: entities are rectangles, attributes are text in rectangles, relationships are lines, cardinalities are symbols on lines.</a:t>
            </a:r>
            <a:endParaRPr sz="2200">
              <a:solidFill>
                <a:srgbClr val="D9D9D9"/>
              </a:solidFill>
            </a:endParaRPr>
          </a:p>
        </p:txBody>
      </p:sp>
      <p:cxnSp>
        <p:nvCxnSpPr>
          <p:cNvPr id="614" name="Google Shape;614;p54"/>
          <p:cNvCxnSpPr>
            <a:stCxn id="615" idx="6"/>
          </p:cNvCxnSpPr>
          <p:nvPr/>
        </p:nvCxnSpPr>
        <p:spPr>
          <a:xfrm flipH="1" rot="10800000">
            <a:off x="1666950" y="2700375"/>
            <a:ext cx="3024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16" name="Google Shape;616;p54"/>
          <p:cNvGrpSpPr/>
          <p:nvPr/>
        </p:nvGrpSpPr>
        <p:grpSpPr>
          <a:xfrm>
            <a:off x="704850" y="2532375"/>
            <a:ext cx="7581900" cy="2628000"/>
            <a:chOff x="552450" y="2456175"/>
            <a:chExt cx="7581900" cy="2628000"/>
          </a:xfrm>
        </p:grpSpPr>
        <p:cxnSp>
          <p:nvCxnSpPr>
            <p:cNvPr id="617" name="Google Shape;617;p54"/>
            <p:cNvCxnSpPr/>
            <p:nvPr/>
          </p:nvCxnSpPr>
          <p:spPr>
            <a:xfrm flipH="1" rot="10800000">
              <a:off x="1514550" y="4910175"/>
              <a:ext cx="302400" cy="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18" name="Google Shape;618;p54"/>
            <p:cNvSpPr txBox="1"/>
            <p:nvPr/>
          </p:nvSpPr>
          <p:spPr>
            <a:xfrm>
              <a:off x="3686175" y="3228975"/>
              <a:ext cx="285900" cy="43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19" name="Google Shape;619;p54"/>
            <p:cNvSpPr txBox="1"/>
            <p:nvPr/>
          </p:nvSpPr>
          <p:spPr>
            <a:xfrm>
              <a:off x="4600575" y="3228975"/>
              <a:ext cx="285900" cy="43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</a:t>
              </a:r>
              <a:endParaRPr/>
            </a:p>
          </p:txBody>
        </p:sp>
        <p:sp>
          <p:nvSpPr>
            <p:cNvPr id="620" name="Google Shape;620;p54"/>
            <p:cNvSpPr txBox="1"/>
            <p:nvPr/>
          </p:nvSpPr>
          <p:spPr>
            <a:xfrm>
              <a:off x="5182625" y="3220350"/>
              <a:ext cx="1263900" cy="621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BlogComments</a:t>
              </a:r>
              <a:endParaRPr sz="1200"/>
            </a:p>
          </p:txBody>
        </p:sp>
        <p:sp>
          <p:nvSpPr>
            <p:cNvPr id="621" name="Google Shape;621;p54"/>
            <p:cNvSpPr txBox="1"/>
            <p:nvPr/>
          </p:nvSpPr>
          <p:spPr>
            <a:xfrm>
              <a:off x="2134625" y="3220350"/>
              <a:ext cx="1263900" cy="621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BlogPosts</a:t>
              </a:r>
              <a:endParaRPr sz="1200"/>
            </a:p>
          </p:txBody>
        </p:sp>
        <p:sp>
          <p:nvSpPr>
            <p:cNvPr id="622" name="Google Shape;622;p54"/>
            <p:cNvSpPr/>
            <p:nvPr/>
          </p:nvSpPr>
          <p:spPr>
            <a:xfrm>
              <a:off x="3895100" y="3220350"/>
              <a:ext cx="782450" cy="621300"/>
            </a:xfrm>
            <a:prstGeom prst="flowChartDecision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3" name="Google Shape;623;p54"/>
            <p:cNvCxnSpPr>
              <a:stCxn id="621" idx="3"/>
              <a:endCxn id="622" idx="1"/>
            </p:cNvCxnSpPr>
            <p:nvPr/>
          </p:nvCxnSpPr>
          <p:spPr>
            <a:xfrm>
              <a:off x="3398525" y="3531000"/>
              <a:ext cx="496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54"/>
            <p:cNvCxnSpPr>
              <a:stCxn id="622" idx="3"/>
              <a:endCxn id="620" idx="1"/>
            </p:cNvCxnSpPr>
            <p:nvPr/>
          </p:nvCxnSpPr>
          <p:spPr>
            <a:xfrm>
              <a:off x="4677550" y="3531000"/>
              <a:ext cx="505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5" name="Google Shape;625;p54"/>
            <p:cNvSpPr txBox="1"/>
            <p:nvPr/>
          </p:nvSpPr>
          <p:spPr>
            <a:xfrm>
              <a:off x="4070772" y="3320775"/>
              <a:ext cx="4311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has</a:t>
              </a:r>
              <a:endParaRPr sz="1200"/>
            </a:p>
          </p:txBody>
        </p:sp>
        <p:sp>
          <p:nvSpPr>
            <p:cNvPr id="615" name="Google Shape;615;p54"/>
            <p:cNvSpPr/>
            <p:nvPr/>
          </p:nvSpPr>
          <p:spPr>
            <a:xfrm>
              <a:off x="552450" y="2466975"/>
              <a:ext cx="962100" cy="3204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54"/>
            <p:cNvSpPr txBox="1"/>
            <p:nvPr/>
          </p:nvSpPr>
          <p:spPr>
            <a:xfrm>
              <a:off x="666750" y="2456175"/>
              <a:ext cx="8382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u="sng"/>
                <a:t>PostId</a:t>
              </a:r>
              <a:endParaRPr sz="1000" u="sng"/>
            </a:p>
          </p:txBody>
        </p:sp>
        <p:sp>
          <p:nvSpPr>
            <p:cNvPr id="627" name="Google Shape;627;p54"/>
            <p:cNvSpPr/>
            <p:nvPr/>
          </p:nvSpPr>
          <p:spPr>
            <a:xfrm>
              <a:off x="552450" y="2847975"/>
              <a:ext cx="962100" cy="3204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54"/>
            <p:cNvSpPr txBox="1"/>
            <p:nvPr/>
          </p:nvSpPr>
          <p:spPr>
            <a:xfrm>
              <a:off x="666750" y="2837175"/>
              <a:ext cx="8382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Title</a:t>
              </a:r>
              <a:endParaRPr sz="1000"/>
            </a:p>
          </p:txBody>
        </p:sp>
        <p:sp>
          <p:nvSpPr>
            <p:cNvPr id="629" name="Google Shape;629;p54"/>
            <p:cNvSpPr/>
            <p:nvPr/>
          </p:nvSpPr>
          <p:spPr>
            <a:xfrm>
              <a:off x="552450" y="3228975"/>
              <a:ext cx="962100" cy="3204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54"/>
            <p:cNvSpPr txBox="1"/>
            <p:nvPr/>
          </p:nvSpPr>
          <p:spPr>
            <a:xfrm>
              <a:off x="666750" y="3218175"/>
              <a:ext cx="8382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Picture</a:t>
              </a:r>
              <a:endParaRPr sz="1000"/>
            </a:p>
          </p:txBody>
        </p:sp>
        <p:sp>
          <p:nvSpPr>
            <p:cNvPr id="631" name="Google Shape;631;p54"/>
            <p:cNvSpPr/>
            <p:nvPr/>
          </p:nvSpPr>
          <p:spPr>
            <a:xfrm>
              <a:off x="552450" y="3609975"/>
              <a:ext cx="962100" cy="3204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54"/>
            <p:cNvSpPr txBox="1"/>
            <p:nvPr/>
          </p:nvSpPr>
          <p:spPr>
            <a:xfrm>
              <a:off x="666750" y="3599175"/>
              <a:ext cx="8382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Content</a:t>
              </a:r>
              <a:endParaRPr sz="1000"/>
            </a:p>
          </p:txBody>
        </p:sp>
        <p:sp>
          <p:nvSpPr>
            <p:cNvPr id="633" name="Google Shape;633;p54"/>
            <p:cNvSpPr/>
            <p:nvPr/>
          </p:nvSpPr>
          <p:spPr>
            <a:xfrm>
              <a:off x="552450" y="3990975"/>
              <a:ext cx="962100" cy="3204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54"/>
            <p:cNvSpPr txBox="1"/>
            <p:nvPr/>
          </p:nvSpPr>
          <p:spPr>
            <a:xfrm>
              <a:off x="666750" y="3980175"/>
              <a:ext cx="8382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Published</a:t>
              </a:r>
              <a:endParaRPr sz="1000"/>
            </a:p>
          </p:txBody>
        </p:sp>
        <p:sp>
          <p:nvSpPr>
            <p:cNvPr id="635" name="Google Shape;635;p54"/>
            <p:cNvSpPr/>
            <p:nvPr/>
          </p:nvSpPr>
          <p:spPr>
            <a:xfrm>
              <a:off x="552450" y="4371975"/>
              <a:ext cx="962100" cy="3204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54"/>
            <p:cNvSpPr txBox="1"/>
            <p:nvPr/>
          </p:nvSpPr>
          <p:spPr>
            <a:xfrm>
              <a:off x="666750" y="4361175"/>
              <a:ext cx="8382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Created</a:t>
              </a:r>
              <a:endParaRPr sz="1000"/>
            </a:p>
          </p:txBody>
        </p:sp>
        <p:sp>
          <p:nvSpPr>
            <p:cNvPr id="637" name="Google Shape;637;p54"/>
            <p:cNvSpPr/>
            <p:nvPr/>
          </p:nvSpPr>
          <p:spPr>
            <a:xfrm>
              <a:off x="552450" y="4752975"/>
              <a:ext cx="962100" cy="3204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54"/>
            <p:cNvSpPr txBox="1"/>
            <p:nvPr/>
          </p:nvSpPr>
          <p:spPr>
            <a:xfrm>
              <a:off x="666750" y="4742175"/>
              <a:ext cx="8382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UserName</a:t>
              </a:r>
              <a:endParaRPr sz="1000"/>
            </a:p>
          </p:txBody>
        </p:sp>
        <p:cxnSp>
          <p:nvCxnSpPr>
            <p:cNvPr id="639" name="Google Shape;639;p54"/>
            <p:cNvCxnSpPr/>
            <p:nvPr/>
          </p:nvCxnSpPr>
          <p:spPr>
            <a:xfrm flipH="1">
              <a:off x="1809725" y="2619375"/>
              <a:ext cx="4800" cy="2293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54"/>
            <p:cNvCxnSpPr>
              <a:stCxn id="621" idx="1"/>
            </p:cNvCxnSpPr>
            <p:nvPr/>
          </p:nvCxnSpPr>
          <p:spPr>
            <a:xfrm rot="10800000">
              <a:off x="1814525" y="3528900"/>
              <a:ext cx="320100" cy="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54"/>
            <p:cNvCxnSpPr/>
            <p:nvPr/>
          </p:nvCxnSpPr>
          <p:spPr>
            <a:xfrm flipH="1" rot="10800000">
              <a:off x="1514550" y="3005175"/>
              <a:ext cx="302400" cy="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54"/>
            <p:cNvCxnSpPr/>
            <p:nvPr/>
          </p:nvCxnSpPr>
          <p:spPr>
            <a:xfrm flipH="1" rot="10800000">
              <a:off x="1514550" y="3386175"/>
              <a:ext cx="302400" cy="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54"/>
            <p:cNvCxnSpPr/>
            <p:nvPr/>
          </p:nvCxnSpPr>
          <p:spPr>
            <a:xfrm flipH="1" rot="10800000">
              <a:off x="1514550" y="3767175"/>
              <a:ext cx="302400" cy="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54"/>
            <p:cNvCxnSpPr/>
            <p:nvPr/>
          </p:nvCxnSpPr>
          <p:spPr>
            <a:xfrm flipH="1" rot="10800000">
              <a:off x="1514550" y="4148175"/>
              <a:ext cx="302400" cy="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54"/>
            <p:cNvCxnSpPr/>
            <p:nvPr/>
          </p:nvCxnSpPr>
          <p:spPr>
            <a:xfrm flipH="1" rot="10800000">
              <a:off x="1514550" y="4529175"/>
              <a:ext cx="302400" cy="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6" name="Google Shape;646;p54"/>
            <p:cNvSpPr txBox="1"/>
            <p:nvPr/>
          </p:nvSpPr>
          <p:spPr>
            <a:xfrm>
              <a:off x="7296150" y="2456175"/>
              <a:ext cx="8382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u="sng"/>
                <a:t>PostId</a:t>
              </a:r>
              <a:endParaRPr sz="1000" u="sng"/>
            </a:p>
          </p:txBody>
        </p:sp>
        <p:cxnSp>
          <p:nvCxnSpPr>
            <p:cNvPr id="647" name="Google Shape;647;p54"/>
            <p:cNvCxnSpPr/>
            <p:nvPr/>
          </p:nvCxnSpPr>
          <p:spPr>
            <a:xfrm flipH="1" rot="10800000">
              <a:off x="6796350" y="2624175"/>
              <a:ext cx="302400" cy="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8" name="Google Shape;648;p54"/>
            <p:cNvSpPr/>
            <p:nvPr/>
          </p:nvSpPr>
          <p:spPr>
            <a:xfrm>
              <a:off x="7105650" y="2466975"/>
              <a:ext cx="962100" cy="3204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49" name="Google Shape;649;p54"/>
            <p:cNvCxnSpPr/>
            <p:nvPr/>
          </p:nvCxnSpPr>
          <p:spPr>
            <a:xfrm>
              <a:off x="6801138" y="2624175"/>
              <a:ext cx="4500" cy="152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54"/>
            <p:cNvCxnSpPr>
              <a:stCxn id="620" idx="3"/>
            </p:cNvCxnSpPr>
            <p:nvPr/>
          </p:nvCxnSpPr>
          <p:spPr>
            <a:xfrm flipH="1" rot="10800000">
              <a:off x="6446525" y="3528900"/>
              <a:ext cx="359100" cy="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51" name="Google Shape;651;p54"/>
            <p:cNvSpPr/>
            <p:nvPr/>
          </p:nvSpPr>
          <p:spPr>
            <a:xfrm>
              <a:off x="7105650" y="2847975"/>
              <a:ext cx="962100" cy="3204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54"/>
            <p:cNvSpPr txBox="1"/>
            <p:nvPr/>
          </p:nvSpPr>
          <p:spPr>
            <a:xfrm>
              <a:off x="7296150" y="2837175"/>
              <a:ext cx="8382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Content</a:t>
              </a:r>
              <a:endParaRPr sz="1000"/>
            </a:p>
          </p:txBody>
        </p:sp>
        <p:sp>
          <p:nvSpPr>
            <p:cNvPr id="653" name="Google Shape;653;p54"/>
            <p:cNvSpPr txBox="1"/>
            <p:nvPr/>
          </p:nvSpPr>
          <p:spPr>
            <a:xfrm>
              <a:off x="7296150" y="3218175"/>
              <a:ext cx="8382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Created</a:t>
              </a:r>
              <a:endParaRPr sz="1000"/>
            </a:p>
          </p:txBody>
        </p:sp>
        <p:sp>
          <p:nvSpPr>
            <p:cNvPr id="654" name="Google Shape;654;p54"/>
            <p:cNvSpPr/>
            <p:nvPr/>
          </p:nvSpPr>
          <p:spPr>
            <a:xfrm>
              <a:off x="7105650" y="3228975"/>
              <a:ext cx="962100" cy="3204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54"/>
            <p:cNvSpPr txBox="1"/>
            <p:nvPr/>
          </p:nvSpPr>
          <p:spPr>
            <a:xfrm>
              <a:off x="7296150" y="3599175"/>
              <a:ext cx="8382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PostId</a:t>
              </a:r>
              <a:endParaRPr sz="1000"/>
            </a:p>
          </p:txBody>
        </p:sp>
        <p:sp>
          <p:nvSpPr>
            <p:cNvPr id="656" name="Google Shape;656;p54"/>
            <p:cNvSpPr/>
            <p:nvPr/>
          </p:nvSpPr>
          <p:spPr>
            <a:xfrm>
              <a:off x="7105650" y="3609975"/>
              <a:ext cx="962100" cy="3204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54"/>
            <p:cNvSpPr txBox="1"/>
            <p:nvPr/>
          </p:nvSpPr>
          <p:spPr>
            <a:xfrm>
              <a:off x="7296150" y="3980175"/>
              <a:ext cx="8382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UserName</a:t>
              </a:r>
              <a:endParaRPr sz="1000"/>
            </a:p>
          </p:txBody>
        </p:sp>
        <p:sp>
          <p:nvSpPr>
            <p:cNvPr id="658" name="Google Shape;658;p54"/>
            <p:cNvSpPr/>
            <p:nvPr/>
          </p:nvSpPr>
          <p:spPr>
            <a:xfrm>
              <a:off x="7105650" y="3990975"/>
              <a:ext cx="962100" cy="3204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59" name="Google Shape;659;p54"/>
            <p:cNvCxnSpPr/>
            <p:nvPr/>
          </p:nvCxnSpPr>
          <p:spPr>
            <a:xfrm flipH="1" rot="10800000">
              <a:off x="6796350" y="3005175"/>
              <a:ext cx="302400" cy="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54"/>
            <p:cNvCxnSpPr/>
            <p:nvPr/>
          </p:nvCxnSpPr>
          <p:spPr>
            <a:xfrm flipH="1" rot="10800000">
              <a:off x="6796350" y="3386175"/>
              <a:ext cx="302400" cy="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54"/>
            <p:cNvCxnSpPr/>
            <p:nvPr/>
          </p:nvCxnSpPr>
          <p:spPr>
            <a:xfrm flipH="1" rot="10800000">
              <a:off x="6796350" y="3767175"/>
              <a:ext cx="302400" cy="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54"/>
            <p:cNvCxnSpPr/>
            <p:nvPr/>
          </p:nvCxnSpPr>
          <p:spPr>
            <a:xfrm flipH="1" rot="10800000">
              <a:off x="6796350" y="4148175"/>
              <a:ext cx="302400" cy="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 Notation</a:t>
            </a:r>
            <a:endParaRPr/>
          </a:p>
        </p:txBody>
      </p:sp>
      <p:sp>
        <p:nvSpPr>
          <p:cNvPr id="668" name="Google Shape;668;p55"/>
          <p:cNvSpPr txBox="1"/>
          <p:nvPr>
            <p:ph idx="1" type="body"/>
          </p:nvPr>
        </p:nvSpPr>
        <p:spPr>
          <a:xfrm>
            <a:off x="161100" y="1047750"/>
            <a:ext cx="8982900" cy="16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200"/>
              <a:buChar char="●"/>
            </a:pPr>
            <a:r>
              <a:rPr lang="en" sz="2200">
                <a:solidFill>
                  <a:srgbClr val="D9D9D9"/>
                </a:solidFill>
              </a:rPr>
              <a:t>Chen: entities are rectangles, attributes are ovals, relationships are lines with diamonds, cardinalities are numbers.</a:t>
            </a:r>
            <a:endParaRPr sz="2200">
              <a:solidFill>
                <a:srgbClr val="D9D9D9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Crow’s foot: entities are rectangles, attributes are text in rectangles, relationships are lines, cardinalities are symbols on lines.</a:t>
            </a:r>
            <a:endParaRPr sz="2200"/>
          </a:p>
        </p:txBody>
      </p:sp>
      <p:sp>
        <p:nvSpPr>
          <p:cNvPr id="669" name="Google Shape;669;p55"/>
          <p:cNvSpPr txBox="1"/>
          <p:nvPr/>
        </p:nvSpPr>
        <p:spPr>
          <a:xfrm>
            <a:off x="1968725" y="2706850"/>
            <a:ext cx="1632900" cy="200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BlogPosts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*PostId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Title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Picture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Content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Published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UserName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670" name="Google Shape;670;p55"/>
          <p:cNvCxnSpPr/>
          <p:nvPr/>
        </p:nvCxnSpPr>
        <p:spPr>
          <a:xfrm>
            <a:off x="1962487" y="2986660"/>
            <a:ext cx="1645200" cy="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1" name="Google Shape;671;p55"/>
          <p:cNvSpPr txBox="1"/>
          <p:nvPr/>
        </p:nvSpPr>
        <p:spPr>
          <a:xfrm>
            <a:off x="5264400" y="2706850"/>
            <a:ext cx="1632900" cy="200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BlogComments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*CommentId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Content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PostId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UserName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672" name="Google Shape;672;p55"/>
          <p:cNvCxnSpPr/>
          <p:nvPr/>
        </p:nvCxnSpPr>
        <p:spPr>
          <a:xfrm>
            <a:off x="5258184" y="2986658"/>
            <a:ext cx="1645200" cy="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55"/>
          <p:cNvCxnSpPr>
            <a:stCxn id="669" idx="3"/>
            <a:endCxn id="671" idx="1"/>
          </p:cNvCxnSpPr>
          <p:nvPr/>
        </p:nvCxnSpPr>
        <p:spPr>
          <a:xfrm>
            <a:off x="3601625" y="3710800"/>
            <a:ext cx="166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4" name="Google Shape;674;p55"/>
          <p:cNvCxnSpPr/>
          <p:nvPr/>
        </p:nvCxnSpPr>
        <p:spPr>
          <a:xfrm>
            <a:off x="3729050" y="3634600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55"/>
          <p:cNvCxnSpPr/>
          <p:nvPr/>
        </p:nvCxnSpPr>
        <p:spPr>
          <a:xfrm>
            <a:off x="3771925" y="3634600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55"/>
          <p:cNvCxnSpPr/>
          <p:nvPr/>
        </p:nvCxnSpPr>
        <p:spPr>
          <a:xfrm flipH="1">
            <a:off x="5120175" y="3634600"/>
            <a:ext cx="138000" cy="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55"/>
          <p:cNvCxnSpPr/>
          <p:nvPr/>
        </p:nvCxnSpPr>
        <p:spPr>
          <a:xfrm rot="10800000">
            <a:off x="5120175" y="3715600"/>
            <a:ext cx="138000" cy="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8" name="Google Shape;678;p55"/>
          <p:cNvSpPr/>
          <p:nvPr/>
        </p:nvSpPr>
        <p:spPr>
          <a:xfrm>
            <a:off x="5052150" y="3675100"/>
            <a:ext cx="61800" cy="71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 Notation</a:t>
            </a:r>
            <a:endParaRPr/>
          </a:p>
        </p:txBody>
      </p:sp>
      <p:sp>
        <p:nvSpPr>
          <p:cNvPr id="684" name="Google Shape;684;p56"/>
          <p:cNvSpPr txBox="1"/>
          <p:nvPr>
            <p:ph idx="1" type="body"/>
          </p:nvPr>
        </p:nvSpPr>
        <p:spPr>
          <a:xfrm>
            <a:off x="161100" y="1047750"/>
            <a:ext cx="8982900" cy="16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200"/>
              <a:buChar char="●"/>
            </a:pPr>
            <a:r>
              <a:rPr lang="en" sz="2200">
                <a:solidFill>
                  <a:srgbClr val="D9D9D9"/>
                </a:solidFill>
              </a:rPr>
              <a:t>Chen: entities are rectangles, attributes are ovals, relationships are lines with diamonds, cardinalities are numbers.</a:t>
            </a:r>
            <a:endParaRPr sz="2200">
              <a:solidFill>
                <a:srgbClr val="D9D9D9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Crow’s foot: </a:t>
            </a:r>
            <a:r>
              <a:rPr lang="en" sz="2200">
                <a:solidFill>
                  <a:srgbClr val="D9D9D9"/>
                </a:solidFill>
              </a:rPr>
              <a:t>entities are rectangles, attributes are text in rectangles, relationships are lines, </a:t>
            </a:r>
            <a:r>
              <a:rPr lang="en" sz="2200"/>
              <a:t>cardinalities are symbols on lines.</a:t>
            </a:r>
            <a:endParaRPr sz="2200"/>
          </a:p>
        </p:txBody>
      </p:sp>
      <p:grpSp>
        <p:nvGrpSpPr>
          <p:cNvPr id="685" name="Google Shape;685;p56"/>
          <p:cNvGrpSpPr/>
          <p:nvPr/>
        </p:nvGrpSpPr>
        <p:grpSpPr>
          <a:xfrm flipH="1">
            <a:off x="2153825" y="3115500"/>
            <a:ext cx="1662900" cy="152400"/>
            <a:chOff x="6268625" y="2810700"/>
            <a:chExt cx="1662900" cy="152400"/>
          </a:xfrm>
        </p:grpSpPr>
        <p:cxnSp>
          <p:nvCxnSpPr>
            <p:cNvPr id="686" name="Google Shape;686;p56"/>
            <p:cNvCxnSpPr/>
            <p:nvPr/>
          </p:nvCxnSpPr>
          <p:spPr>
            <a:xfrm>
              <a:off x="6268625" y="2886900"/>
              <a:ext cx="1662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7" name="Google Shape;687;p56"/>
            <p:cNvCxnSpPr/>
            <p:nvPr/>
          </p:nvCxnSpPr>
          <p:spPr>
            <a:xfrm rot="10800000">
              <a:off x="6396050" y="2810700"/>
              <a:ext cx="0" cy="15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Google Shape;688;p56"/>
            <p:cNvCxnSpPr/>
            <p:nvPr/>
          </p:nvCxnSpPr>
          <p:spPr>
            <a:xfrm rot="10800000">
              <a:off x="6438925" y="2810700"/>
              <a:ext cx="0" cy="15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89" name="Google Shape;689;p56"/>
          <p:cNvCxnSpPr/>
          <p:nvPr/>
        </p:nvCxnSpPr>
        <p:spPr>
          <a:xfrm rot="10800000">
            <a:off x="2153825" y="3572700"/>
            <a:ext cx="166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56"/>
          <p:cNvCxnSpPr/>
          <p:nvPr/>
        </p:nvCxnSpPr>
        <p:spPr>
          <a:xfrm rot="10800000">
            <a:off x="3689300" y="3496500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1" name="Google Shape;691;p56"/>
          <p:cNvSpPr/>
          <p:nvPr/>
        </p:nvSpPr>
        <p:spPr>
          <a:xfrm>
            <a:off x="3604350" y="3537000"/>
            <a:ext cx="61800" cy="71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2" name="Google Shape;692;p56"/>
          <p:cNvCxnSpPr/>
          <p:nvPr/>
        </p:nvCxnSpPr>
        <p:spPr>
          <a:xfrm>
            <a:off x="2153825" y="3939400"/>
            <a:ext cx="166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" name="Google Shape;693;p56"/>
          <p:cNvCxnSpPr/>
          <p:nvPr/>
        </p:nvCxnSpPr>
        <p:spPr>
          <a:xfrm flipH="1">
            <a:off x="3672375" y="3863200"/>
            <a:ext cx="138000" cy="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" name="Google Shape;694;p56"/>
          <p:cNvCxnSpPr/>
          <p:nvPr/>
        </p:nvCxnSpPr>
        <p:spPr>
          <a:xfrm rot="10800000">
            <a:off x="3672375" y="3944200"/>
            <a:ext cx="138000" cy="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5" name="Google Shape;695;p56"/>
          <p:cNvSpPr/>
          <p:nvPr/>
        </p:nvSpPr>
        <p:spPr>
          <a:xfrm>
            <a:off x="3604350" y="3903700"/>
            <a:ext cx="61800" cy="71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6" name="Google Shape;696;p56"/>
          <p:cNvCxnSpPr/>
          <p:nvPr/>
        </p:nvCxnSpPr>
        <p:spPr>
          <a:xfrm>
            <a:off x="2153825" y="4320400"/>
            <a:ext cx="166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p56"/>
          <p:cNvCxnSpPr/>
          <p:nvPr/>
        </p:nvCxnSpPr>
        <p:spPr>
          <a:xfrm flipH="1">
            <a:off x="3672375" y="4244200"/>
            <a:ext cx="138000" cy="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Google Shape;698;p56"/>
          <p:cNvCxnSpPr/>
          <p:nvPr/>
        </p:nvCxnSpPr>
        <p:spPr>
          <a:xfrm rot="10800000">
            <a:off x="3672375" y="4325200"/>
            <a:ext cx="138000" cy="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p56"/>
          <p:cNvCxnSpPr/>
          <p:nvPr/>
        </p:nvCxnSpPr>
        <p:spPr>
          <a:xfrm rot="10800000">
            <a:off x="3646425" y="4244200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0" name="Google Shape;700;p56"/>
          <p:cNvSpPr txBox="1"/>
          <p:nvPr/>
        </p:nvSpPr>
        <p:spPr>
          <a:xfrm>
            <a:off x="3962400" y="3048000"/>
            <a:ext cx="11526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Exactly 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Zero or 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Zero or more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 or more</a:t>
            </a:r>
            <a:endParaRPr sz="1200"/>
          </a:p>
        </p:txBody>
      </p:sp>
      <p:sp>
        <p:nvSpPr>
          <p:cNvPr id="701" name="Google Shape;701;p56"/>
          <p:cNvSpPr txBox="1"/>
          <p:nvPr/>
        </p:nvSpPr>
        <p:spPr>
          <a:xfrm>
            <a:off x="5105400" y="3048000"/>
            <a:ext cx="11526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0..1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*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1..*</a:t>
            </a:r>
            <a:endParaRPr sz="1200"/>
          </a:p>
        </p:txBody>
      </p:sp>
      <p:sp>
        <p:nvSpPr>
          <p:cNvPr id="702" name="Google Shape;702;p56"/>
          <p:cNvSpPr txBox="1"/>
          <p:nvPr/>
        </p:nvSpPr>
        <p:spPr>
          <a:xfrm>
            <a:off x="2381250" y="2714625"/>
            <a:ext cx="14175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Crow’s foot</a:t>
            </a:r>
            <a:endParaRPr/>
          </a:p>
        </p:txBody>
      </p:sp>
      <p:sp>
        <p:nvSpPr>
          <p:cNvPr id="703" name="Google Shape;703;p56"/>
          <p:cNvSpPr txBox="1"/>
          <p:nvPr/>
        </p:nvSpPr>
        <p:spPr>
          <a:xfrm>
            <a:off x="5124450" y="2714625"/>
            <a:ext cx="14175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Table == Relation</a:t>
            </a:r>
            <a:r>
              <a:rPr lang="en" sz="2400"/>
              <a:t>. A set of items with the same fields.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●"/>
            </a:pPr>
            <a:r>
              <a:rPr b="1" lang="en" sz="2400">
                <a:solidFill>
                  <a:srgbClr val="D9D9D9"/>
                </a:solidFill>
              </a:rPr>
              <a:t>Row == Record or Tuple</a:t>
            </a:r>
            <a:r>
              <a:rPr lang="en" sz="2400">
                <a:solidFill>
                  <a:srgbClr val="D9D9D9"/>
                </a:solidFill>
              </a:rPr>
              <a:t>. A single item.</a:t>
            </a:r>
            <a:endParaRPr sz="2400">
              <a:solidFill>
                <a:srgbClr val="D9D9D9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●"/>
            </a:pPr>
            <a:r>
              <a:rPr b="1" lang="en" sz="2400">
                <a:solidFill>
                  <a:srgbClr val="D9D9D9"/>
                </a:solidFill>
              </a:rPr>
              <a:t>Column == Attribute or Field</a:t>
            </a:r>
            <a:r>
              <a:rPr lang="en" sz="2400">
                <a:solidFill>
                  <a:srgbClr val="D9D9D9"/>
                </a:solidFill>
              </a:rPr>
              <a:t>. Property of the relation.</a:t>
            </a:r>
            <a:endParaRPr sz="24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graphicFrame>
        <p:nvGraphicFramePr>
          <p:cNvPr id="60" name="Google Shape;60;p12"/>
          <p:cNvGraphicFramePr/>
          <p:nvPr/>
        </p:nvGraphicFramePr>
        <p:xfrm>
          <a:off x="1819475" y="314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{8360BED1-070C-4AC2-9F9E-7016A634CDA3}</a:tableStyleId>
              </a:tblPr>
              <a:tblGrid>
                <a:gridCol w="1167725"/>
                <a:gridCol w="1167725"/>
                <a:gridCol w="1167725"/>
                <a:gridCol w="1167725"/>
                <a:gridCol w="1167725"/>
              </a:tblGrid>
              <a:tr h="36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6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6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61" name="Google Shape;61;p12"/>
          <p:cNvSpPr/>
          <p:nvPr/>
        </p:nvSpPr>
        <p:spPr>
          <a:xfrm rot="-5400000">
            <a:off x="4615625" y="1676375"/>
            <a:ext cx="247800" cy="5840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2"/>
          <p:cNvSpPr txBox="1"/>
          <p:nvPr/>
        </p:nvSpPr>
        <p:spPr>
          <a:xfrm>
            <a:off x="4334225" y="4675275"/>
            <a:ext cx="9567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400"/>
              <a:buChar char="●"/>
            </a:pPr>
            <a:r>
              <a:rPr b="1" lang="en" sz="2400">
                <a:solidFill>
                  <a:srgbClr val="D9D9D9"/>
                </a:solidFill>
              </a:rPr>
              <a:t>Table == Relation</a:t>
            </a:r>
            <a:r>
              <a:rPr lang="en" sz="2400">
                <a:solidFill>
                  <a:srgbClr val="D9D9D9"/>
                </a:solidFill>
              </a:rPr>
              <a:t>. A set of items with the same fields.</a:t>
            </a:r>
            <a:endParaRPr sz="2400">
              <a:solidFill>
                <a:srgbClr val="D9D9D9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Row == Record or Tuple</a:t>
            </a:r>
            <a:r>
              <a:rPr lang="en" sz="2400"/>
              <a:t>. A single item.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●"/>
            </a:pPr>
            <a:r>
              <a:rPr b="1" lang="en" sz="2400">
                <a:solidFill>
                  <a:srgbClr val="D9D9D9"/>
                </a:solidFill>
              </a:rPr>
              <a:t>Column == Attribute or Field</a:t>
            </a:r>
            <a:r>
              <a:rPr lang="en" sz="2400">
                <a:solidFill>
                  <a:srgbClr val="D9D9D9"/>
                </a:solidFill>
              </a:rPr>
              <a:t>. Property of the relation.</a:t>
            </a:r>
            <a:endParaRPr sz="24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graphicFrame>
        <p:nvGraphicFramePr>
          <p:cNvPr id="69" name="Google Shape;69;p13"/>
          <p:cNvGraphicFramePr/>
          <p:nvPr/>
        </p:nvGraphicFramePr>
        <p:xfrm>
          <a:off x="1819475" y="314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{8360BED1-070C-4AC2-9F9E-7016A634CDA3}</a:tableStyleId>
              </a:tblPr>
              <a:tblGrid>
                <a:gridCol w="1167725"/>
                <a:gridCol w="1167725"/>
                <a:gridCol w="1167725"/>
                <a:gridCol w="1167725"/>
                <a:gridCol w="1167725"/>
              </a:tblGrid>
              <a:tr h="36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6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0" name="Google Shape;70;p13"/>
          <p:cNvSpPr/>
          <p:nvPr/>
        </p:nvSpPr>
        <p:spPr>
          <a:xfrm>
            <a:off x="1450100" y="3536854"/>
            <a:ext cx="247800" cy="401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676625" y="3532275"/>
            <a:ext cx="9567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400"/>
              <a:buChar char="●"/>
            </a:pPr>
            <a:r>
              <a:rPr b="1" lang="en" sz="2400">
                <a:solidFill>
                  <a:srgbClr val="D9D9D9"/>
                </a:solidFill>
              </a:rPr>
              <a:t>Table == Relation</a:t>
            </a:r>
            <a:r>
              <a:rPr lang="en" sz="2400">
                <a:solidFill>
                  <a:srgbClr val="D9D9D9"/>
                </a:solidFill>
              </a:rPr>
              <a:t>. A set of items with the same fields.</a:t>
            </a:r>
            <a:endParaRPr sz="2400">
              <a:solidFill>
                <a:srgbClr val="D9D9D9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●"/>
            </a:pPr>
            <a:r>
              <a:rPr b="1" lang="en" sz="2400">
                <a:solidFill>
                  <a:srgbClr val="D9D9D9"/>
                </a:solidFill>
              </a:rPr>
              <a:t>Row == Record or Tuple</a:t>
            </a:r>
            <a:r>
              <a:rPr lang="en" sz="2400">
                <a:solidFill>
                  <a:srgbClr val="D9D9D9"/>
                </a:solidFill>
              </a:rPr>
              <a:t>. A single item.</a:t>
            </a:r>
            <a:endParaRPr sz="2400">
              <a:solidFill>
                <a:srgbClr val="D9D9D9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Column == Attribute</a:t>
            </a:r>
            <a:r>
              <a:rPr lang="en" sz="2400"/>
              <a:t>. Property of the relation.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graphicFrame>
        <p:nvGraphicFramePr>
          <p:cNvPr id="78" name="Google Shape;78;p14"/>
          <p:cNvGraphicFramePr/>
          <p:nvPr/>
        </p:nvGraphicFramePr>
        <p:xfrm>
          <a:off x="1819475" y="314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{8360BED1-070C-4AC2-9F9E-7016A634CDA3}</a:tableStyleId>
              </a:tblPr>
              <a:tblGrid>
                <a:gridCol w="1167725"/>
                <a:gridCol w="1167725"/>
                <a:gridCol w="1167725"/>
                <a:gridCol w="1167725"/>
                <a:gridCol w="1167725"/>
              </a:tblGrid>
              <a:tr h="36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" name="Google Shape;79;p14"/>
          <p:cNvSpPr/>
          <p:nvPr/>
        </p:nvSpPr>
        <p:spPr>
          <a:xfrm rot="5400000">
            <a:off x="5781100" y="2381263"/>
            <a:ext cx="247800" cy="1188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5477225" y="2541675"/>
            <a:ext cx="9567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Database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400"/>
              <a:buChar char="●"/>
            </a:pPr>
            <a:r>
              <a:rPr lang="en" sz="2400">
                <a:solidFill>
                  <a:srgbClr val="D9D9D9"/>
                </a:solidFill>
              </a:rPr>
              <a:t>A </a:t>
            </a:r>
            <a:r>
              <a:rPr b="1" lang="en" sz="2400">
                <a:solidFill>
                  <a:srgbClr val="D9D9D9"/>
                </a:solidFill>
              </a:rPr>
              <a:t>relational database</a:t>
            </a:r>
            <a:r>
              <a:rPr lang="en" sz="2400">
                <a:solidFill>
                  <a:srgbClr val="D9D9D9"/>
                </a:solidFill>
              </a:rPr>
              <a:t> is a collection of related tables, where each table consists of rows and columns.</a:t>
            </a:r>
            <a:endParaRPr sz="2400">
              <a:solidFill>
                <a:srgbClr val="D9D9D9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Structured Query Language (</a:t>
            </a:r>
            <a:r>
              <a:rPr b="1" lang="en" sz="2400"/>
              <a:t>SQL</a:t>
            </a:r>
            <a:r>
              <a:rPr lang="en" sz="2400"/>
              <a:t>) is a declarative language used to interact with relational data.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●"/>
            </a:pPr>
            <a:r>
              <a:rPr lang="en" sz="2400">
                <a:solidFill>
                  <a:srgbClr val="D9D9D9"/>
                </a:solidFill>
              </a:rPr>
              <a:t>Although defined in the 1970’s by IBM, the theoretical foundation is </a:t>
            </a:r>
            <a:r>
              <a:rPr b="1" lang="en" sz="2400">
                <a:solidFill>
                  <a:srgbClr val="D9D9D9"/>
                </a:solidFill>
              </a:rPr>
              <a:t>relational algebra</a:t>
            </a:r>
            <a:r>
              <a:rPr lang="en" sz="2400">
                <a:solidFill>
                  <a:srgbClr val="D9D9D9"/>
                </a:solidFill>
              </a:rPr>
              <a:t>, which is still relevant in modern DBs!</a:t>
            </a:r>
            <a:endParaRPr sz="24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 sz="1000"/>
            </a:b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Declarative vs Control Flow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Declarative (describe what you want in the result output):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SELECT id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FROM students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WHERE name == ‘jae’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Control Flow (describe how to accomplish it, including side effects):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for student in students:</a:t>
            </a:r>
            <a:br>
              <a:rPr lang="en" sz="2000">
                <a:solidFill>
                  <a:srgbClr val="D9D9D9"/>
                </a:solidFill>
              </a:rPr>
            </a:br>
            <a:r>
              <a:rPr lang="en" sz="2000">
                <a:solidFill>
                  <a:srgbClr val="D9D9D9"/>
                </a:solidFill>
              </a:rPr>
              <a:t>  if student.name == ‘jae’:</a:t>
            </a:r>
            <a:br>
              <a:rPr lang="en" sz="2000">
                <a:solidFill>
                  <a:srgbClr val="D9D9D9"/>
                </a:solidFill>
              </a:rPr>
            </a:br>
            <a:r>
              <a:rPr lang="en" sz="2000">
                <a:solidFill>
                  <a:srgbClr val="D9D9D9"/>
                </a:solidFill>
              </a:rPr>
              <a:t>    print student.id</a:t>
            </a:r>
            <a:endParaRPr sz="20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