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42F535-A871-4AA5-B313-C30B35ECC0BE}">
  <a:tblStyle styleId="{DF42F535-A871-4AA5-B313-C30B35ECC0B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71d95ea3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71d95e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c8f276cd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c8f276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c8f276cd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c8f276c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Problems with more than one unique FD: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Try updating BloggerStatus “Advanced” to “Expert”. Now what is the domain of our BloggerStatus enumeration? Novice, Intermediate, and {Expert/Advanced}? The record domain integrity constraint (similar to data type) of BloggerStatus has been violated.</a:t>
            </a:r>
            <a:endParaRPr>
              <a:solidFill>
                <a:schemeClr val="dk1"/>
              </a:solidFill>
            </a:endParaRPr>
          </a:p>
          <a:p>
            <a:pPr indent="0" lvl="0" marL="0" rtl="0" algn="l">
              <a:spcBef>
                <a:spcPts val="0"/>
              </a:spcBef>
              <a:spcAft>
                <a:spcPts val="0"/>
              </a:spcAft>
              <a:buNone/>
            </a:pPr>
            <a:r>
              <a:rPr lang="en">
                <a:solidFill>
                  <a:schemeClr val="dk1"/>
                </a:solidFill>
              </a:rPr>
              <a:t>Try updating BlogTitle “DBMS Cliff Notes” to “One Weird Trick for DBMS”. The record integrity (uniqueness through a primary key) has been violated since each BlogId value is no longer associated with exactly one BlogTitle value. So the BlogId → BlogTitle FD is no longer true, giving your relation a different meaning now.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c8f276cd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c8f276c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dependent set for each FD contains only one attribute.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c8f276cd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c8f276c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rank is no longer associated with </a:t>
            </a:r>
            <a:r>
              <a:rPr lang="en">
                <a:solidFill>
                  <a:schemeClr val="dk1"/>
                </a:solidFill>
              </a:rPr>
              <a:t>UserName, Rank → BlogId, then this relation no longer shows the BlogUser’s preferred order of favorite blog sites.</a:t>
            </a:r>
            <a:endParaRPr/>
          </a:p>
          <a:p>
            <a:pPr indent="0" lvl="0" marL="0" rtl="0" algn="l">
              <a:spcBef>
                <a:spcPts val="0"/>
              </a:spcBef>
              <a:spcAft>
                <a:spcPts val="0"/>
              </a:spcAft>
              <a:buNone/>
            </a:pPr>
            <a:r>
              <a:rPr lang="en"/>
              <a:t>Also, UserName → BlogId is no longer a valid FD since each UserName (Tony) value no longer determines a exactly one BlogId value (4 or 9).</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c8f276cd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c8f276c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DoB is no longer associated with the UserName, so it effectively no longer describes each BlogUser record.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c8f276cd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c8f276c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this later (2NF).</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c41c87d2_0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c41c87d2_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Secondary rules are derived.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f190154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f19015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“Logically implied”: can be derived using the FD properties.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fc8f276cd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fc8f276c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3b3a6622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23b3a662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c8f276cd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c8f276c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c8f276cd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c8f276c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Closure to reduce redundancy and inconsistencies.</a:t>
            </a:r>
            <a:br>
              <a:rPr lang="en"/>
            </a:br>
            <a:r>
              <a:rPr lang="en"/>
              <a:t>We’ll see why a primary key is important in the next lesson about normalization (process of minimizing redundancy so that modification of an attribute only needs to be done in one table and will be persisted through the database by relationships).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b3a6622b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b3a662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FD: a constraint between two sets of attributes X, Y in a relation R, such that each value of X is associated with exactly one value of 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FD: ensures integrity of a record by describing how attributes are associated within a relation.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c41c87d2_0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c41c87d2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“Modification”: insertion, update, and deletion.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c41c87d2_0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c41c87d2_0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Apply the FD property decomposition in the normalization process.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fedb5770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fedb577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of Heath’s theorem (plus other FD properties) to decompose R.</a:t>
            </a:r>
            <a:endParaRPr/>
          </a:p>
          <a:p>
            <a:pPr indent="0" lvl="0" marL="0" rtl="0" algn="l">
              <a:spcBef>
                <a:spcPts val="0"/>
              </a:spcBef>
              <a:spcAft>
                <a:spcPts val="0"/>
              </a:spcAft>
              <a:buNone/>
            </a:pPr>
            <a:r>
              <a:rPr lang="en"/>
              <a:t>Lossless: BlogTitle is no longer redundant (less prone to inconsistencies after modification) in R2, although we can fully recreate R (with redundant BlogTitle) through a join.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cee53f6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cee53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c41c87d2_0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c41c87d2_0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 to choose a primary key: when the closure of a relation is one FD, then the determinate set X is a good choice for a primary key.</a:t>
            </a:r>
            <a:endParaRPr>
              <a:solidFill>
                <a:schemeClr val="dk1"/>
              </a:solidFill>
            </a:endParaRPr>
          </a:p>
          <a:p>
            <a:pPr indent="0" lvl="0" marL="0" rtl="0" algn="l">
              <a:spcBef>
                <a:spcPts val="0"/>
              </a:spcBef>
              <a:spcAft>
                <a:spcPts val="0"/>
              </a:spcAft>
              <a:buNone/>
            </a:pPr>
            <a:r>
              <a:rPr lang="en">
                <a:solidFill>
                  <a:schemeClr val="dk1"/>
                </a:solidFill>
              </a:rPr>
              <a:t>The closure, F+, of a set of functional dependencies, F, is the set of all functional dependencies logically implied by F.</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c41c87d2_0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c41c87d2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reasons to choose a surrogate key: immutable for the lifetime of the record, can accommodate a change to candidate key definition (e.g. a constraint change), easier to reference (e.g. for joins or applications built on the top).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Composite: a bit confusing, but contains a compound key plus one or more attributes, which may be non-prime. So not a candidate key by definition.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cee53f6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cee53f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5829efc8a_0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5829efc8a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Vertical line test: A function can only have one y for each unique x.</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829efc8a_0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829efc8a_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c41c87d2_0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c41c87d2_0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671d95ea3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71d95e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1NF example, note that StudentId → RegisteredCourse is not a FD because each value of StudentId is not associated with exactly one value of RegisteredCourse.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c41c87d2_0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c41c87d2_0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71d95ea3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71d95e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c41c87d2_0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c41c87d2_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Canonical set, or minimal set, of FDs cannot be further reduced when:</a:t>
            </a:r>
            <a:endParaRPr/>
          </a:p>
          <a:p>
            <a:pPr indent="0" lvl="0" marL="0" rtl="0" algn="l">
              <a:spcBef>
                <a:spcPts val="0"/>
              </a:spcBef>
              <a:spcAft>
                <a:spcPts val="0"/>
              </a:spcAft>
              <a:buClr>
                <a:schemeClr val="dk1"/>
              </a:buClr>
              <a:buSzPts val="1100"/>
              <a:buFont typeface="Arial"/>
              <a:buNone/>
            </a:pPr>
            <a:r>
              <a:rPr lang="en"/>
              <a:t>Each dependent set, Y, contains only one attribute.</a:t>
            </a:r>
            <a:endParaRPr/>
          </a:p>
          <a:p>
            <a:pPr indent="0" lvl="0" marL="0" rtl="0" algn="l">
              <a:spcBef>
                <a:spcPts val="0"/>
              </a:spcBef>
              <a:spcAft>
                <a:spcPts val="0"/>
              </a:spcAft>
              <a:buNone/>
            </a:pPr>
            <a:r>
              <a:rPr lang="en"/>
              <a:t>* Removing an attribute from the determinant set, X, would alter the relation, R.</a:t>
            </a:r>
            <a:endParaRPr/>
          </a:p>
          <a:p>
            <a:pPr indent="0" lvl="0" marL="0" rtl="0" algn="l">
              <a:spcBef>
                <a:spcPts val="0"/>
              </a:spcBef>
              <a:spcAft>
                <a:spcPts val="0"/>
              </a:spcAft>
              <a:buClr>
                <a:schemeClr val="dk1"/>
              </a:buClr>
              <a:buSzPts val="1100"/>
              <a:buFont typeface="Arial"/>
              <a:buNone/>
            </a:pPr>
            <a:r>
              <a:rPr lang="en"/>
              <a:t>Eliminating a FD from the set would alter the relation, 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6c41c87d2_01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c41c87d2_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c41c87d2_01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c41c87d2_0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c41c87d2_0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c41c87d2_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6c78ed293_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c78ed293_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fc8f276cd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c8f276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see how functional dependencies are important for normalization (process of reorganizing to reduce redundancy; eliminates anomalies when updating data and makes it easier to query and manage data).</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c78ed293_0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c78ed293_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6c41c87d2_0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c41c87d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c41c87d2_0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c41c87d2_0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a:t>
            </a:r>
            <a:r>
              <a:rPr lang="en"/>
              <a:t>ou can reorganize any relation to get 3NF, but there are some sets of FDs that prevent BCNF.</a:t>
            </a:r>
            <a:endParaRPr/>
          </a:p>
          <a:p>
            <a:pPr indent="0" lvl="0" marL="0" rtl="0" algn="l">
              <a:spcBef>
                <a:spcPts val="0"/>
              </a:spcBef>
              <a:spcAft>
                <a:spcPts val="0"/>
              </a:spcAft>
              <a:buNone/>
            </a:pPr>
            <a:r>
              <a:rPr lang="en">
                <a:solidFill>
                  <a:schemeClr val="dk1"/>
                </a:solidFill>
              </a:rPr>
              <a:t>A 3NF relation without multiple overlapping the candidate keys is guaranteed to be in BCNF.</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There are higher orders of NF: 4NF, 5NF, 6NF. These are related to join dependencies. Furthermore, relations with 3NF are likely to have 5NF (every join is through candidate keys).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c78ed293_0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c78ed293_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829efc8a_0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829efc8a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71d95ea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71d95e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where the sets X, Y contain one attribute each.</a:t>
            </a:r>
            <a:endParaRPr/>
          </a:p>
          <a:p>
            <a:pPr indent="0" lvl="0" marL="0" rtl="0" algn="l">
              <a:spcBef>
                <a:spcPts val="0"/>
              </a:spcBef>
              <a:spcAft>
                <a:spcPts val="0"/>
              </a:spcAft>
              <a:buNone/>
            </a:pPr>
            <a:r>
              <a:rPr lang="en"/>
              <a:t>X: StudentId</a:t>
            </a:r>
            <a:endParaRPr/>
          </a:p>
          <a:p>
            <a:pPr indent="0" lvl="0" marL="0" rtl="0" algn="l">
              <a:spcBef>
                <a:spcPts val="0"/>
              </a:spcBef>
              <a:spcAft>
                <a:spcPts val="0"/>
              </a:spcAft>
              <a:buNone/>
            </a:pPr>
            <a:r>
              <a:rPr lang="en"/>
              <a:t>Y: Grade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c41c87d2_0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c41c87d2_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671d95ea3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71d95e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and Y are sets, so can contain more than one attribute.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c41c87d2_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41c87d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 name="Google Shape;11;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goo.gl/lEQwnx"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Design a Relational Model</a:t>
            </a:r>
            <a:endParaRPr/>
          </a:p>
        </p:txBody>
      </p:sp>
      <p:sp>
        <p:nvSpPr>
          <p:cNvPr id="35" name="Google Shape;35;p8"/>
          <p:cNvSpPr txBox="1"/>
          <p:nvPr>
            <p:ph idx="1" type="subTitle"/>
          </p:nvPr>
        </p:nvSpPr>
        <p:spPr>
          <a:xfrm>
            <a:off x="685800" y="2840051"/>
            <a:ext cx="7772400" cy="179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chemeClr val="hlink"/>
                </a:solidFill>
                <a:hlinkClick r:id="rId3"/>
              </a:rPr>
              <a:t>http://goo.gl/lEQwnx</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CS5200 DBMS</a:t>
            </a:r>
            <a:endParaRPr sz="2400"/>
          </a:p>
          <a:p>
            <a:pPr indent="0" lvl="0" marL="0" rtl="0" algn="ctr">
              <a:spcBef>
                <a:spcPts val="0"/>
              </a:spcBef>
              <a:spcAft>
                <a:spcPts val="0"/>
              </a:spcAft>
              <a:buNone/>
            </a:pPr>
            <a:r>
              <a:rPr lang="en" sz="2400"/>
              <a:t>Bruce Chhay</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05" name="Google Shape;105;p1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400"/>
              <a:t>Relation: Top 5 Favorite Blog Sites</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42900" lvl="0" marL="457200" marR="0" rtl="0" algn="l">
              <a:lnSpc>
                <a:spcPct val="100000"/>
              </a:lnSpc>
              <a:spcBef>
                <a:spcPts val="600"/>
              </a:spcBef>
              <a:spcAft>
                <a:spcPts val="0"/>
              </a:spcAft>
              <a:buSzPts val="1800"/>
              <a:buChar char="●"/>
            </a:pPr>
            <a:r>
              <a:rPr lang="en" sz="1800"/>
              <a:t>UserName</a:t>
            </a:r>
            <a:r>
              <a:rPr lang="en" sz="1800"/>
              <a:t> → BloggerStatus</a:t>
            </a:r>
            <a:endParaRPr sz="1800"/>
          </a:p>
          <a:p>
            <a:pPr indent="-342900" lvl="0" marL="457200" marR="0" rtl="0" algn="l">
              <a:lnSpc>
                <a:spcPct val="100000"/>
              </a:lnSpc>
              <a:spcBef>
                <a:spcPts val="0"/>
              </a:spcBef>
              <a:spcAft>
                <a:spcPts val="0"/>
              </a:spcAft>
              <a:buSzPts val="1800"/>
              <a:buChar char="●"/>
            </a:pPr>
            <a:r>
              <a:rPr lang="en" sz="1800"/>
              <a:t>UserName, Rank → BlogId</a:t>
            </a:r>
            <a:endParaRPr sz="1800"/>
          </a:p>
          <a:p>
            <a:pPr indent="-342900" lvl="0" marL="457200" marR="0" rtl="0" algn="l">
              <a:lnSpc>
                <a:spcPct val="100000"/>
              </a:lnSpc>
              <a:spcBef>
                <a:spcPts val="0"/>
              </a:spcBef>
              <a:spcAft>
                <a:spcPts val="0"/>
              </a:spcAft>
              <a:buSzPts val="1800"/>
              <a:buChar char="●"/>
            </a:pPr>
            <a:r>
              <a:rPr lang="en" sz="1800"/>
              <a:t>BlogId → BlogTitle</a:t>
            </a:r>
            <a:endParaRPr sz="1800"/>
          </a:p>
          <a:p>
            <a:pPr indent="0" lvl="0" marL="0" rtl="0" algn="l">
              <a:spcBef>
                <a:spcPts val="600"/>
              </a:spcBef>
              <a:spcAft>
                <a:spcPts val="0"/>
              </a:spcAft>
              <a:buNone/>
            </a:pPr>
            <a:r>
              <a:t/>
            </a:r>
            <a:endParaRPr sz="2400"/>
          </a:p>
        </p:txBody>
      </p:sp>
      <p:graphicFrame>
        <p:nvGraphicFramePr>
          <p:cNvPr id="106" name="Google Shape;106;p17"/>
          <p:cNvGraphicFramePr/>
          <p:nvPr/>
        </p:nvGraphicFramePr>
        <p:xfrm>
          <a:off x="952500" y="1710475"/>
          <a:ext cx="3000000" cy="3000000"/>
        </p:xfrm>
        <a:graphic>
          <a:graphicData uri="http://schemas.openxmlformats.org/drawingml/2006/table">
            <a:tbl>
              <a:tblPr>
                <a:noFill/>
                <a:tableStyleId>{DF42F535-A871-4AA5-B313-C30B35ECC0BE}</a:tableStyleId>
              </a:tblPr>
              <a:tblGrid>
                <a:gridCol w="1447800"/>
                <a:gridCol w="1447800"/>
                <a:gridCol w="1300075"/>
                <a:gridCol w="1326950"/>
                <a:gridCol w="1716375"/>
              </a:tblGrid>
              <a:tr h="381000">
                <a:tc>
                  <a:txBody>
                    <a:bodyPr/>
                    <a:lstStyle/>
                    <a:p>
                      <a:pPr indent="0" lvl="0" marL="0" rtl="0" algn="ctr">
                        <a:spcBef>
                          <a:spcPts val="0"/>
                        </a:spcBef>
                        <a:spcAft>
                          <a:spcPts val="0"/>
                        </a:spcAft>
                        <a:buNone/>
                      </a:pPr>
                      <a:r>
                        <a:rPr lang="en"/>
                        <a:t>UserName</a:t>
                      </a:r>
                      <a:endParaRPr/>
                    </a:p>
                  </a:txBody>
                  <a:tcPr marT="91425" marB="91425" marR="91425" marL="91425"/>
                </a:tc>
                <a:tc>
                  <a:txBody>
                    <a:bodyPr/>
                    <a:lstStyle/>
                    <a:p>
                      <a:pPr indent="0" lvl="0" marL="0" rtl="0" algn="ctr">
                        <a:spcBef>
                          <a:spcPts val="0"/>
                        </a:spcBef>
                        <a:spcAft>
                          <a:spcPts val="0"/>
                        </a:spcAft>
                        <a:buNone/>
                      </a:pPr>
                      <a:r>
                        <a:rPr lang="en"/>
                        <a:t>BloggerStatus</a:t>
                      </a:r>
                      <a:endParaRPr/>
                    </a:p>
                  </a:txBody>
                  <a:tcPr marT="91425" marB="91425" marR="91425" marL="91425"/>
                </a:tc>
                <a:tc>
                  <a:txBody>
                    <a:bodyPr/>
                    <a:lstStyle/>
                    <a:p>
                      <a:pPr indent="0" lvl="0" marL="0" rtl="0" algn="ctr">
                        <a:spcBef>
                          <a:spcPts val="0"/>
                        </a:spcBef>
                        <a:spcAft>
                          <a:spcPts val="0"/>
                        </a:spcAft>
                        <a:buNone/>
                      </a:pPr>
                      <a:r>
                        <a:rPr lang="en"/>
                        <a:t>Rank</a:t>
                      </a:r>
                      <a:endParaRPr/>
                    </a:p>
                  </a:txBody>
                  <a:tcPr marT="91425" marB="91425" marR="91425" marL="91425"/>
                </a:tc>
                <a:tc>
                  <a:txBody>
                    <a:bodyPr/>
                    <a:lstStyle/>
                    <a:p>
                      <a:pPr indent="0" lvl="0" marL="0" rtl="0" algn="ctr">
                        <a:spcBef>
                          <a:spcPts val="0"/>
                        </a:spcBef>
                        <a:spcAft>
                          <a:spcPts val="0"/>
                        </a:spcAft>
                        <a:buNone/>
                      </a:pPr>
                      <a:r>
                        <a:rPr lang="en"/>
                        <a:t>BlogId</a:t>
                      </a:r>
                      <a:endParaRPr/>
                    </a:p>
                  </a:txBody>
                  <a:tcPr marT="91425" marB="91425" marR="91425" marL="91425"/>
                </a:tc>
                <a:tc>
                  <a:txBody>
                    <a:bodyPr/>
                    <a:lstStyle/>
                    <a:p>
                      <a:pPr indent="0" lvl="0" marL="0" rtl="0" algn="ctr">
                        <a:spcBef>
                          <a:spcPts val="0"/>
                        </a:spcBef>
                        <a:spcAft>
                          <a:spcPts val="0"/>
                        </a:spcAft>
                        <a:buNone/>
                      </a:pPr>
                      <a:r>
                        <a:rPr lang="en"/>
                        <a:t>BlogTitle</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Advanced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DBMS Cliff Notes</a:t>
                      </a:r>
                      <a:endParaRPr/>
                    </a:p>
                  </a:txBody>
                  <a:tcPr marT="91425" marB="91425" marR="91425" marL="91425"/>
                </a:tc>
              </a:tr>
              <a:tr h="3810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Intermediate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DBMS Cliff Notes</a:t>
                      </a:r>
                      <a:endParaRPr/>
                    </a:p>
                  </a:txBody>
                  <a:tcPr marT="91425" marB="91425" marR="91425" marL="91425"/>
                </a:tc>
              </a:tr>
              <a:tr h="3810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Intermediate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
                        <a:t>Food for Thought</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Advanced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Food I Crave</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112" name="Google Shape;112;p18"/>
          <p:cNvSpPr txBox="1"/>
          <p:nvPr>
            <p:ph idx="1" type="body"/>
          </p:nvPr>
        </p:nvSpPr>
        <p:spPr>
          <a:xfrm>
            <a:off x="304800" y="895350"/>
            <a:ext cx="8429700" cy="13431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b="1" lang="en" sz="2000"/>
              <a:t>Redundancy</a:t>
            </a:r>
            <a:r>
              <a:rPr lang="en" sz="2000"/>
              <a:t>: BloggerStatus and BlogTitle dependent values appear multiple times since the determinant values appear multiple times.</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342900" lvl="0" marL="457200" rtl="0" algn="l">
              <a:spcBef>
                <a:spcPts val="600"/>
              </a:spcBef>
              <a:spcAft>
                <a:spcPts val="0"/>
              </a:spcAft>
              <a:buSzPts val="1800"/>
              <a:buChar char="●"/>
            </a:pPr>
            <a:r>
              <a:rPr lang="en" sz="1800"/>
              <a:t>UserName → BloggerStatus</a:t>
            </a:r>
            <a:endParaRPr sz="1800"/>
          </a:p>
          <a:p>
            <a:pPr indent="-342900" lvl="0" marL="457200" rtl="0" algn="l">
              <a:spcBef>
                <a:spcPts val="0"/>
              </a:spcBef>
              <a:spcAft>
                <a:spcPts val="0"/>
              </a:spcAft>
              <a:buClr>
                <a:srgbClr val="D9D9D9"/>
              </a:buClr>
              <a:buSzPts val="1800"/>
              <a:buChar char="●"/>
            </a:pPr>
            <a:r>
              <a:rPr lang="en" sz="1800">
                <a:solidFill>
                  <a:srgbClr val="D9D9D9"/>
                </a:solidFill>
              </a:rPr>
              <a:t>UserName, Rank → BlogId</a:t>
            </a:r>
            <a:endParaRPr sz="1800">
              <a:solidFill>
                <a:srgbClr val="D9D9D9"/>
              </a:solidFill>
            </a:endParaRPr>
          </a:p>
          <a:p>
            <a:pPr indent="-342900" lvl="0" marL="457200" rtl="0" algn="l">
              <a:spcBef>
                <a:spcPts val="0"/>
              </a:spcBef>
              <a:spcAft>
                <a:spcPts val="0"/>
              </a:spcAft>
              <a:buSzPts val="1800"/>
              <a:buChar char="●"/>
            </a:pPr>
            <a:r>
              <a:rPr lang="en" sz="1800"/>
              <a:t>BlogId → BlogTitle</a:t>
            </a:r>
            <a:endParaRPr b="1" sz="2000"/>
          </a:p>
          <a:p>
            <a:pPr indent="0" lvl="0" marL="0" marR="0" rtl="0" algn="l">
              <a:lnSpc>
                <a:spcPct val="100000"/>
              </a:lnSpc>
              <a:spcBef>
                <a:spcPts val="600"/>
              </a:spcBef>
              <a:spcAft>
                <a:spcPts val="0"/>
              </a:spcAft>
              <a:buNone/>
            </a:pPr>
            <a:r>
              <a:t/>
            </a:r>
            <a:endParaRPr sz="2400"/>
          </a:p>
          <a:p>
            <a:pPr indent="0" lvl="0" marL="0" rtl="0" algn="l">
              <a:spcBef>
                <a:spcPts val="600"/>
              </a:spcBef>
              <a:spcAft>
                <a:spcPts val="0"/>
              </a:spcAft>
              <a:buNone/>
            </a:pPr>
            <a:r>
              <a:t/>
            </a:r>
            <a:endParaRPr sz="2400"/>
          </a:p>
        </p:txBody>
      </p:sp>
      <p:graphicFrame>
        <p:nvGraphicFramePr>
          <p:cNvPr id="113" name="Google Shape;113;p18"/>
          <p:cNvGraphicFramePr/>
          <p:nvPr/>
        </p:nvGraphicFramePr>
        <p:xfrm>
          <a:off x="952500" y="1862875"/>
          <a:ext cx="3000000" cy="3000000"/>
        </p:xfrm>
        <a:graphic>
          <a:graphicData uri="http://schemas.openxmlformats.org/drawingml/2006/table">
            <a:tbl>
              <a:tblPr>
                <a:noFill/>
                <a:tableStyleId>{DF42F535-A871-4AA5-B313-C30B35ECC0BE}</a:tableStyleId>
              </a:tblPr>
              <a:tblGrid>
                <a:gridCol w="1447800"/>
                <a:gridCol w="1447800"/>
                <a:gridCol w="1300075"/>
                <a:gridCol w="1060250"/>
                <a:gridCol w="2211675"/>
              </a:tblGrid>
              <a:tr h="381000">
                <a:tc>
                  <a:txBody>
                    <a:bodyPr/>
                    <a:lstStyle/>
                    <a:p>
                      <a:pPr indent="0" lvl="0" marL="0" rtl="0" algn="ctr">
                        <a:spcBef>
                          <a:spcPts val="0"/>
                        </a:spcBef>
                        <a:spcAft>
                          <a:spcPts val="0"/>
                        </a:spcAft>
                        <a:buNone/>
                      </a:pPr>
                      <a:r>
                        <a:rPr lang="en"/>
                        <a:t>UserName</a:t>
                      </a:r>
                      <a:endParaRPr/>
                    </a:p>
                  </a:txBody>
                  <a:tcPr marT="91425" marB="91425" marR="91425" marL="91425"/>
                </a:tc>
                <a:tc>
                  <a:txBody>
                    <a:bodyPr/>
                    <a:lstStyle/>
                    <a:p>
                      <a:pPr indent="0" lvl="0" marL="0" rtl="0" algn="ctr">
                        <a:spcBef>
                          <a:spcPts val="0"/>
                        </a:spcBef>
                        <a:spcAft>
                          <a:spcPts val="0"/>
                        </a:spcAft>
                        <a:buNone/>
                      </a:pPr>
                      <a:r>
                        <a:rPr lang="en"/>
                        <a:t>BloggerStatus</a:t>
                      </a:r>
                      <a:endParaRPr/>
                    </a:p>
                  </a:txBody>
                  <a:tcPr marT="91425" marB="91425" marR="91425" marL="91425"/>
                </a:tc>
                <a:tc>
                  <a:txBody>
                    <a:bodyPr/>
                    <a:lstStyle/>
                    <a:p>
                      <a:pPr indent="0" lvl="0" marL="0" rtl="0" algn="ctr">
                        <a:spcBef>
                          <a:spcPts val="0"/>
                        </a:spcBef>
                        <a:spcAft>
                          <a:spcPts val="0"/>
                        </a:spcAft>
                        <a:buNone/>
                      </a:pPr>
                      <a:r>
                        <a:rPr lang="en"/>
                        <a:t>Rank</a:t>
                      </a:r>
                      <a:endParaRPr/>
                    </a:p>
                  </a:txBody>
                  <a:tcPr marT="91425" marB="91425" marR="91425" marL="91425"/>
                </a:tc>
                <a:tc>
                  <a:txBody>
                    <a:bodyPr/>
                    <a:lstStyle/>
                    <a:p>
                      <a:pPr indent="0" lvl="0" marL="0" rtl="0" algn="ctr">
                        <a:spcBef>
                          <a:spcPts val="0"/>
                        </a:spcBef>
                        <a:spcAft>
                          <a:spcPts val="0"/>
                        </a:spcAft>
                        <a:buNone/>
                      </a:pPr>
                      <a:r>
                        <a:rPr lang="en"/>
                        <a:t>BlogId</a:t>
                      </a:r>
                      <a:endParaRPr/>
                    </a:p>
                  </a:txBody>
                  <a:tcPr marT="91425" marB="91425" marR="91425" marL="91425"/>
                </a:tc>
                <a:tc>
                  <a:txBody>
                    <a:bodyPr/>
                    <a:lstStyle/>
                    <a:p>
                      <a:pPr indent="0" lvl="0" marL="0" rtl="0" algn="ctr">
                        <a:spcBef>
                          <a:spcPts val="0"/>
                        </a:spcBef>
                        <a:spcAft>
                          <a:spcPts val="0"/>
                        </a:spcAft>
                        <a:buNone/>
                      </a:pPr>
                      <a:r>
                        <a:rPr lang="en"/>
                        <a:t>BlogTitle</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Advanced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DBMS Cliff Notes</a:t>
                      </a:r>
                      <a:endParaRPr/>
                    </a:p>
                  </a:txBody>
                  <a:tcPr marT="91425" marB="91425" marR="91425" marL="91425"/>
                </a:tc>
              </a:tr>
              <a:tr h="3810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Intermediate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DBMS Cliff Notes</a:t>
                      </a:r>
                      <a:endParaRPr/>
                    </a:p>
                  </a:txBody>
                  <a:tcPr marT="91425" marB="91425" marR="91425" marL="91425"/>
                </a:tc>
              </a:tr>
              <a:tr h="3810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Intermediate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
                        <a:t>Food for Thought</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Advanced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Food I Crave</a:t>
                      </a:r>
                      <a:endParaRPr/>
                    </a:p>
                  </a:txBody>
                  <a:tcPr marT="91425" marB="91425" marR="91425" marL="91425"/>
                </a:tc>
              </a:tr>
            </a:tbl>
          </a:graphicData>
        </a:graphic>
      </p:graphicFrame>
      <p:sp>
        <p:nvSpPr>
          <p:cNvPr id="114" name="Google Shape;114;p18"/>
          <p:cNvSpPr/>
          <p:nvPr/>
        </p:nvSpPr>
        <p:spPr>
          <a:xfrm>
            <a:off x="6143625" y="2238375"/>
            <a:ext cx="1809600" cy="8574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247900" y="2162175"/>
            <a:ext cx="1409700" cy="561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2162175" y="3949950"/>
            <a:ext cx="1695600" cy="441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704975" y="4516025"/>
            <a:ext cx="1190700" cy="4410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2247900" y="3339100"/>
            <a:ext cx="1409700" cy="561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304800" y="895350"/>
            <a:ext cx="8601000" cy="13431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b="1" lang="en" sz="2000"/>
              <a:t>Inconsistency</a:t>
            </a:r>
            <a:r>
              <a:rPr lang="en" sz="2000"/>
              <a:t>: updating BloggerStatus or BlogTitle for a single record could cause inconsistency by integrity constraints.</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a:p>
            <a:pPr indent="-342900" lvl="0" marL="457200" rtl="0" algn="l">
              <a:spcBef>
                <a:spcPts val="600"/>
              </a:spcBef>
              <a:spcAft>
                <a:spcPts val="0"/>
              </a:spcAft>
              <a:buSzPts val="1800"/>
              <a:buChar char="●"/>
            </a:pPr>
            <a:r>
              <a:rPr lang="en" sz="1800"/>
              <a:t>UserName</a:t>
            </a:r>
            <a:r>
              <a:rPr lang="en" sz="1800"/>
              <a:t> → BloggerStatus</a:t>
            </a:r>
            <a:endParaRPr sz="1800"/>
          </a:p>
          <a:p>
            <a:pPr indent="-342900" lvl="0" marL="457200" rtl="0" algn="l">
              <a:spcBef>
                <a:spcPts val="0"/>
              </a:spcBef>
              <a:spcAft>
                <a:spcPts val="0"/>
              </a:spcAft>
              <a:buClr>
                <a:srgbClr val="D9D9D9"/>
              </a:buClr>
              <a:buSzPts val="1800"/>
              <a:buChar char="●"/>
            </a:pPr>
            <a:r>
              <a:rPr lang="en" sz="1800">
                <a:solidFill>
                  <a:srgbClr val="D9D9D9"/>
                </a:solidFill>
              </a:rPr>
              <a:t>UserName</a:t>
            </a:r>
            <a:r>
              <a:rPr lang="en" sz="1800">
                <a:solidFill>
                  <a:srgbClr val="D9D9D9"/>
                </a:solidFill>
              </a:rPr>
              <a:t>, Rank → BlogId</a:t>
            </a:r>
            <a:endParaRPr sz="1800">
              <a:solidFill>
                <a:srgbClr val="D9D9D9"/>
              </a:solidFill>
            </a:endParaRPr>
          </a:p>
          <a:p>
            <a:pPr indent="-342900" lvl="0" marL="457200" rtl="0" algn="l">
              <a:spcBef>
                <a:spcPts val="0"/>
              </a:spcBef>
              <a:spcAft>
                <a:spcPts val="0"/>
              </a:spcAft>
              <a:buSzPts val="1800"/>
              <a:buChar char="●"/>
            </a:pPr>
            <a:r>
              <a:rPr lang="en" sz="1800"/>
              <a:t>BlogId → BlogTitle</a:t>
            </a:r>
            <a:endParaRPr b="1" sz="2000"/>
          </a:p>
          <a:p>
            <a:pPr indent="0" lvl="0" marL="0" marR="0" rtl="0" algn="l">
              <a:lnSpc>
                <a:spcPct val="100000"/>
              </a:lnSpc>
              <a:spcBef>
                <a:spcPts val="600"/>
              </a:spcBef>
              <a:spcAft>
                <a:spcPts val="0"/>
              </a:spcAft>
              <a:buNone/>
            </a:pPr>
            <a:r>
              <a:t/>
            </a:r>
            <a:endParaRPr sz="2400"/>
          </a:p>
          <a:p>
            <a:pPr indent="0" lvl="0" marL="0" rtl="0" algn="l">
              <a:spcBef>
                <a:spcPts val="600"/>
              </a:spcBef>
              <a:spcAft>
                <a:spcPts val="0"/>
              </a:spcAft>
              <a:buNone/>
            </a:pPr>
            <a:r>
              <a:t/>
            </a:r>
            <a:endParaRPr sz="2400"/>
          </a:p>
        </p:txBody>
      </p:sp>
      <p:sp>
        <p:nvSpPr>
          <p:cNvPr id="124" name="Google Shape;124;p19"/>
          <p:cNvSpPr/>
          <p:nvPr/>
        </p:nvSpPr>
        <p:spPr>
          <a:xfrm>
            <a:off x="2295750" y="2238369"/>
            <a:ext cx="1409700" cy="441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5" name="Google Shape;125;p19"/>
          <p:cNvGraphicFramePr/>
          <p:nvPr/>
        </p:nvGraphicFramePr>
        <p:xfrm>
          <a:off x="952500" y="1862875"/>
          <a:ext cx="3000000" cy="3000000"/>
        </p:xfrm>
        <a:graphic>
          <a:graphicData uri="http://schemas.openxmlformats.org/drawingml/2006/table">
            <a:tbl>
              <a:tblPr>
                <a:noFill/>
                <a:tableStyleId>{DF42F535-A871-4AA5-B313-C30B35ECC0BE}</a:tableStyleId>
              </a:tblPr>
              <a:tblGrid>
                <a:gridCol w="1447800"/>
                <a:gridCol w="1447800"/>
                <a:gridCol w="1300075"/>
                <a:gridCol w="1060250"/>
                <a:gridCol w="2202150"/>
              </a:tblGrid>
              <a:tr h="381000">
                <a:tc>
                  <a:txBody>
                    <a:bodyPr/>
                    <a:lstStyle/>
                    <a:p>
                      <a:pPr indent="0" lvl="0" marL="0" rtl="0" algn="ctr">
                        <a:spcBef>
                          <a:spcPts val="0"/>
                        </a:spcBef>
                        <a:spcAft>
                          <a:spcPts val="0"/>
                        </a:spcAft>
                        <a:buNone/>
                      </a:pPr>
                      <a:r>
                        <a:rPr lang="en"/>
                        <a:t>UserName</a:t>
                      </a:r>
                      <a:endParaRPr/>
                    </a:p>
                  </a:txBody>
                  <a:tcPr marT="91425" marB="91425" marR="91425" marL="91425"/>
                </a:tc>
                <a:tc>
                  <a:txBody>
                    <a:bodyPr/>
                    <a:lstStyle/>
                    <a:p>
                      <a:pPr indent="0" lvl="0" marL="0" rtl="0" algn="ctr">
                        <a:spcBef>
                          <a:spcPts val="0"/>
                        </a:spcBef>
                        <a:spcAft>
                          <a:spcPts val="0"/>
                        </a:spcAft>
                        <a:buNone/>
                      </a:pPr>
                      <a:r>
                        <a:rPr lang="en"/>
                        <a:t>BloggerStatus</a:t>
                      </a:r>
                      <a:endParaRPr/>
                    </a:p>
                  </a:txBody>
                  <a:tcPr marT="91425" marB="91425" marR="91425" marL="91425"/>
                </a:tc>
                <a:tc>
                  <a:txBody>
                    <a:bodyPr/>
                    <a:lstStyle/>
                    <a:p>
                      <a:pPr indent="0" lvl="0" marL="0" rtl="0" algn="ctr">
                        <a:spcBef>
                          <a:spcPts val="0"/>
                        </a:spcBef>
                        <a:spcAft>
                          <a:spcPts val="0"/>
                        </a:spcAft>
                        <a:buNone/>
                      </a:pPr>
                      <a:r>
                        <a:rPr lang="en"/>
                        <a:t>Rank</a:t>
                      </a:r>
                      <a:endParaRPr/>
                    </a:p>
                  </a:txBody>
                  <a:tcPr marT="91425" marB="91425" marR="91425" marL="91425"/>
                </a:tc>
                <a:tc>
                  <a:txBody>
                    <a:bodyPr/>
                    <a:lstStyle/>
                    <a:p>
                      <a:pPr indent="0" lvl="0" marL="0" rtl="0" algn="ctr">
                        <a:spcBef>
                          <a:spcPts val="0"/>
                        </a:spcBef>
                        <a:spcAft>
                          <a:spcPts val="0"/>
                        </a:spcAft>
                        <a:buNone/>
                      </a:pPr>
                      <a:r>
                        <a:rPr lang="en"/>
                        <a:t>BlogId</a:t>
                      </a:r>
                      <a:endParaRPr/>
                    </a:p>
                  </a:txBody>
                  <a:tcPr marT="91425" marB="91425" marR="91425" marL="91425"/>
                </a:tc>
                <a:tc>
                  <a:txBody>
                    <a:bodyPr/>
                    <a:lstStyle/>
                    <a:p>
                      <a:pPr indent="0" lvl="0" marL="0" rtl="0" algn="ctr">
                        <a:spcBef>
                          <a:spcPts val="0"/>
                        </a:spcBef>
                        <a:spcAft>
                          <a:spcPts val="0"/>
                        </a:spcAft>
                        <a:buNone/>
                      </a:pPr>
                      <a:r>
                        <a:rPr lang="en"/>
                        <a:t>BlogTitle</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Expert</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One Weird DBMS Trick</a:t>
                      </a:r>
                      <a:endParaRPr/>
                    </a:p>
                  </a:txBody>
                  <a:tcPr marT="91425" marB="91425" marR="91425" marL="91425"/>
                </a:tc>
              </a:tr>
              <a:tr h="3810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Intermediate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DBMS Cliff Notes</a:t>
                      </a:r>
                      <a:endParaRPr/>
                    </a:p>
                  </a:txBody>
                  <a:tcPr marT="91425" marB="91425" marR="91425" marL="91425"/>
                </a:tc>
              </a:tr>
              <a:tr h="3810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Intermediate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
                        <a:t>Food for Thought</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Advanced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Food I Crave</a:t>
                      </a:r>
                      <a:endParaRPr/>
                    </a:p>
                  </a:txBody>
                  <a:tcPr marT="91425" marB="91425" marR="91425" marL="91425"/>
                </a:tc>
              </a:tr>
            </a:tbl>
          </a:graphicData>
        </a:graphic>
      </p:graphicFrame>
      <p:sp>
        <p:nvSpPr>
          <p:cNvPr id="126" name="Google Shape;126;p19"/>
          <p:cNvSpPr/>
          <p:nvPr/>
        </p:nvSpPr>
        <p:spPr>
          <a:xfrm>
            <a:off x="4876425" y="2238375"/>
            <a:ext cx="3534300" cy="8574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128" name="Google Shape;128;p19"/>
          <p:cNvSpPr/>
          <p:nvPr/>
        </p:nvSpPr>
        <p:spPr>
          <a:xfrm>
            <a:off x="628650" y="3949950"/>
            <a:ext cx="3248100" cy="441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733425" y="4516025"/>
            <a:ext cx="2162400" cy="4410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2295750" y="3416550"/>
            <a:ext cx="1409700" cy="441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 type="body"/>
          </p:nvPr>
        </p:nvSpPr>
        <p:spPr>
          <a:xfrm>
            <a:off x="104775" y="819150"/>
            <a:ext cx="8963100" cy="43245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b="1" lang="en" sz="2000"/>
              <a:t>Canonical set</a:t>
            </a:r>
            <a:r>
              <a:rPr lang="en" sz="2000"/>
              <a:t>, or </a:t>
            </a:r>
            <a:r>
              <a:rPr b="1" lang="en" sz="2000"/>
              <a:t>minimal set</a:t>
            </a:r>
            <a:r>
              <a:rPr lang="en" sz="2000"/>
              <a:t>, of FDs cannot be further reduced when:</a:t>
            </a:r>
            <a:endParaRPr sz="2000"/>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Each dependent set, Y, contains only one attribute.</a:t>
            </a:r>
            <a:endParaRPr sz="1800">
              <a:solidFill>
                <a:srgbClr val="000000"/>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Removing an attribute from the determinant set, X, would alter the relation, R.</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Eliminating a FD from the set would alter the relation, R.</a:t>
            </a:r>
            <a:endParaRPr sz="1800">
              <a:solidFill>
                <a:srgbClr val="D9D9D9"/>
              </a:solidFill>
            </a:endParaRPr>
          </a:p>
          <a:p>
            <a:pPr indent="0" lvl="0" marL="457200" marR="0" rtl="0" algn="l">
              <a:lnSpc>
                <a:spcPct val="100000"/>
              </a:lnSpc>
              <a:spcBef>
                <a:spcPts val="600"/>
              </a:spcBef>
              <a:spcAft>
                <a:spcPts val="0"/>
              </a:spcAft>
              <a:buNone/>
            </a:pPr>
            <a:r>
              <a:rPr lang="en" sz="1400">
                <a:solidFill>
                  <a:srgbClr val="000000"/>
                </a:solidFill>
              </a:rPr>
              <a:t>Relation: BlogUsers (Normalized)</a:t>
            </a:r>
            <a:endParaRPr sz="1400">
              <a:solidFill>
                <a:srgbClr val="000000"/>
              </a:solidFill>
            </a:endParaRPr>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457200" rtl="0" algn="l">
              <a:spcBef>
                <a:spcPts val="600"/>
              </a:spcBef>
              <a:spcAft>
                <a:spcPts val="0"/>
              </a:spcAft>
              <a:buNone/>
            </a:pPr>
            <a:r>
              <a:rPr lang="en" sz="1400"/>
              <a:t>Canonical set:</a:t>
            </a:r>
            <a:br>
              <a:rPr lang="en" sz="1400"/>
            </a:br>
            <a:r>
              <a:rPr lang="en" sz="1400"/>
              <a:t>UserName → BloggerStatus</a:t>
            </a:r>
            <a:br>
              <a:rPr lang="en" sz="1400"/>
            </a:br>
            <a:r>
              <a:rPr lang="en" sz="1400"/>
              <a:t>UserName → FirstName</a:t>
            </a:r>
            <a:br>
              <a:rPr lang="en" sz="1400"/>
            </a:br>
            <a:r>
              <a:rPr lang="en" sz="1400"/>
              <a:t>UserName → LastName</a:t>
            </a:r>
            <a:br>
              <a:rPr lang="en" sz="1400"/>
            </a:br>
            <a:r>
              <a:rPr lang="en" sz="1400"/>
              <a:t>UserName → DoB</a:t>
            </a:r>
            <a:endParaRPr sz="1400"/>
          </a:p>
        </p:txBody>
      </p:sp>
      <p:sp>
        <p:nvSpPr>
          <p:cNvPr id="136" name="Google Shape;136;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Canonical Set</a:t>
            </a:r>
            <a:endParaRPr/>
          </a:p>
        </p:txBody>
      </p:sp>
      <p:graphicFrame>
        <p:nvGraphicFramePr>
          <p:cNvPr id="137" name="Google Shape;137;p20"/>
          <p:cNvGraphicFramePr/>
          <p:nvPr/>
        </p:nvGraphicFramePr>
        <p:xfrm>
          <a:off x="952500" y="2472475"/>
          <a:ext cx="3000000" cy="3000000"/>
        </p:xfrm>
        <a:graphic>
          <a:graphicData uri="http://schemas.openxmlformats.org/drawingml/2006/table">
            <a:tbl>
              <a:tblPr>
                <a:noFill/>
                <a:tableStyleId>{DF42F535-A871-4AA5-B313-C30B35ECC0BE}</a:tableStyleId>
              </a:tblPr>
              <a:tblGrid>
                <a:gridCol w="1447800"/>
                <a:gridCol w="1447800"/>
                <a:gridCol w="1300075"/>
                <a:gridCol w="1326950"/>
                <a:gridCol w="1716375"/>
              </a:tblGrid>
              <a:tr h="381000">
                <a:tc>
                  <a:txBody>
                    <a:bodyPr/>
                    <a:lstStyle/>
                    <a:p>
                      <a:pPr indent="0" lvl="0" marL="0" rtl="0" algn="ctr">
                        <a:spcBef>
                          <a:spcPts val="0"/>
                        </a:spcBef>
                        <a:spcAft>
                          <a:spcPts val="0"/>
                        </a:spcAft>
                        <a:buNone/>
                      </a:pPr>
                      <a:r>
                        <a:rPr lang="en"/>
                        <a:t>UserName</a:t>
                      </a:r>
                      <a:endParaRPr/>
                    </a:p>
                  </a:txBody>
                  <a:tcPr marT="91425" marB="91425" marR="91425" marL="91425"/>
                </a:tc>
                <a:tc>
                  <a:txBody>
                    <a:bodyPr/>
                    <a:lstStyle/>
                    <a:p>
                      <a:pPr indent="0" lvl="0" marL="0" rtl="0" algn="ctr">
                        <a:spcBef>
                          <a:spcPts val="0"/>
                        </a:spcBef>
                        <a:spcAft>
                          <a:spcPts val="0"/>
                        </a:spcAft>
                        <a:buNone/>
                      </a:pPr>
                      <a:r>
                        <a:rPr lang="en"/>
                        <a:t>BloggerStatus</a:t>
                      </a:r>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t>1980-06-10</a:t>
                      </a:r>
                      <a:endParaRPr/>
                    </a:p>
                  </a:txBody>
                  <a:tcPr marT="91425" marB="91425" marR="91425" marL="91425"/>
                </a:tc>
              </a:tr>
              <a:tr h="3810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Daniel</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1992-02-16</a:t>
                      </a:r>
                      <a:endParaRPr/>
                    </a:p>
                  </a:txBody>
                  <a:tcPr marT="91425" marB="91425" marR="91425" marL="91425"/>
                </a:tc>
              </a:tr>
              <a:tr h="3810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Marks</a:t>
                      </a:r>
                      <a:endParaRPr/>
                    </a:p>
                  </a:txBody>
                  <a:tcPr marT="91425" marB="91425" marR="91425" marL="91425"/>
                </a:tc>
                <a:tc>
                  <a:txBody>
                    <a:bodyPr/>
                    <a:lstStyle/>
                    <a:p>
                      <a:pPr indent="0" lvl="0" marL="0" rtl="0" algn="l">
                        <a:spcBef>
                          <a:spcPts val="0"/>
                        </a:spcBef>
                        <a:spcAft>
                          <a:spcPts val="0"/>
                        </a:spcAft>
                        <a:buNone/>
                      </a:pPr>
                      <a:r>
                        <a:rPr lang="en"/>
                        <a:t>1991-01-25</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Canonical Set</a:t>
            </a:r>
            <a:endParaRPr/>
          </a:p>
        </p:txBody>
      </p:sp>
      <p:sp>
        <p:nvSpPr>
          <p:cNvPr id="143" name="Google Shape;143;p21"/>
          <p:cNvSpPr txBox="1"/>
          <p:nvPr>
            <p:ph idx="1" type="body"/>
          </p:nvPr>
        </p:nvSpPr>
        <p:spPr>
          <a:xfrm>
            <a:off x="104775" y="819150"/>
            <a:ext cx="8963100" cy="4238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b="1" lang="en" sz="2000"/>
              <a:t>Canonical set</a:t>
            </a:r>
            <a:r>
              <a:rPr lang="en" sz="2000"/>
              <a:t>, or </a:t>
            </a:r>
            <a:r>
              <a:rPr b="1" lang="en" sz="2000"/>
              <a:t>minimal set</a:t>
            </a:r>
            <a:r>
              <a:rPr lang="en" sz="2000"/>
              <a:t>, of FDs cannot be further reduced when:</a:t>
            </a:r>
            <a:endParaRPr sz="2000"/>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Each dependent set, Y, contains only one attribute.</a:t>
            </a:r>
            <a:endParaRPr sz="1800">
              <a:solidFill>
                <a:srgbClr val="D9D9D9"/>
              </a:solidFill>
            </a:endParaRPr>
          </a:p>
          <a:p>
            <a:pPr indent="-342900" lvl="1" marL="914400" marR="0" rtl="0" algn="l">
              <a:lnSpc>
                <a:spcPct val="100000"/>
              </a:lnSpc>
              <a:spcBef>
                <a:spcPts val="0"/>
              </a:spcBef>
              <a:spcAft>
                <a:spcPts val="0"/>
              </a:spcAft>
              <a:buSzPts val="1800"/>
              <a:buChar char="○"/>
            </a:pPr>
            <a:r>
              <a:rPr lang="en" sz="1800"/>
              <a:t>Removing an attribute from the determinant set, X, would alter the relation, R.</a:t>
            </a:r>
            <a:endParaRPr sz="1800"/>
          </a:p>
          <a:p>
            <a:pPr indent="-342900" lvl="1" marL="914400" rtl="0" algn="l">
              <a:spcBef>
                <a:spcPts val="0"/>
              </a:spcBef>
              <a:spcAft>
                <a:spcPts val="0"/>
              </a:spcAft>
              <a:buSzPts val="1800"/>
              <a:buChar char="○"/>
            </a:pPr>
            <a:r>
              <a:rPr lang="en" sz="1800">
                <a:solidFill>
                  <a:srgbClr val="D9D9D9"/>
                </a:solidFill>
              </a:rPr>
              <a:t>Eliminating a FD from the set would alter the relation, R.</a:t>
            </a:r>
            <a:endParaRPr sz="1800">
              <a:solidFill>
                <a:srgbClr val="D9D9D9"/>
              </a:solidFill>
            </a:endParaRPr>
          </a:p>
          <a:p>
            <a:pPr indent="0" lvl="0" marL="457200" rtl="0" algn="l">
              <a:spcBef>
                <a:spcPts val="600"/>
              </a:spcBef>
              <a:spcAft>
                <a:spcPts val="0"/>
              </a:spcAft>
              <a:buNone/>
            </a:pPr>
            <a:r>
              <a:rPr lang="en" sz="1400"/>
              <a:t>Relation: Top 5 Favorite Blog Sites (Normalized)</a:t>
            </a:r>
            <a:endParaRPr sz="1800">
              <a:solidFill>
                <a:srgbClr val="D9D9D9"/>
              </a:solidFill>
            </a:endParaRPr>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457200" marR="0" rtl="0" algn="l">
              <a:lnSpc>
                <a:spcPct val="100000"/>
              </a:lnSpc>
              <a:spcBef>
                <a:spcPts val="600"/>
              </a:spcBef>
              <a:spcAft>
                <a:spcPts val="0"/>
              </a:spcAft>
              <a:buNone/>
            </a:pPr>
            <a:r>
              <a:t/>
            </a:r>
            <a:endParaRPr sz="1400"/>
          </a:p>
          <a:p>
            <a:pPr indent="0" lvl="0" marL="457200" marR="0" rtl="0" algn="l">
              <a:lnSpc>
                <a:spcPct val="100000"/>
              </a:lnSpc>
              <a:spcBef>
                <a:spcPts val="600"/>
              </a:spcBef>
              <a:spcAft>
                <a:spcPts val="0"/>
              </a:spcAft>
              <a:buNone/>
            </a:pPr>
            <a:br>
              <a:rPr lang="en" sz="1400"/>
            </a:br>
            <a:r>
              <a:rPr lang="en" sz="1400"/>
              <a:t>UserName</a:t>
            </a:r>
            <a:r>
              <a:rPr lang="en" sz="1400" strike="sngStrike">
                <a:solidFill>
                  <a:srgbClr val="FF0000"/>
                </a:solidFill>
              </a:rPr>
              <a:t>, Rank</a:t>
            </a:r>
            <a:r>
              <a:rPr lang="en" sz="1400"/>
              <a:t> → BlogId</a:t>
            </a:r>
            <a:endParaRPr sz="1400"/>
          </a:p>
          <a:p>
            <a:pPr indent="0" lvl="0" marL="0" rtl="0" algn="l">
              <a:spcBef>
                <a:spcPts val="600"/>
              </a:spcBef>
              <a:spcAft>
                <a:spcPts val="0"/>
              </a:spcAft>
              <a:buNone/>
            </a:pPr>
            <a:r>
              <a:t/>
            </a:r>
            <a:endParaRPr sz="2000"/>
          </a:p>
        </p:txBody>
      </p:sp>
      <p:graphicFrame>
        <p:nvGraphicFramePr>
          <p:cNvPr id="144" name="Google Shape;144;p21"/>
          <p:cNvGraphicFramePr/>
          <p:nvPr/>
        </p:nvGraphicFramePr>
        <p:xfrm>
          <a:off x="1181100" y="2548675"/>
          <a:ext cx="3000000" cy="3000000"/>
        </p:xfrm>
        <a:graphic>
          <a:graphicData uri="http://schemas.openxmlformats.org/drawingml/2006/table">
            <a:tbl>
              <a:tblPr>
                <a:noFill/>
                <a:tableStyleId>{DF42F535-A871-4AA5-B313-C30B35ECC0BE}</a:tableStyleId>
              </a:tblPr>
              <a:tblGrid>
                <a:gridCol w="1273500"/>
                <a:gridCol w="1143550"/>
                <a:gridCol w="1167175"/>
              </a:tblGrid>
              <a:tr h="305725">
                <a:tc>
                  <a:txBody>
                    <a:bodyPr/>
                    <a:lstStyle/>
                    <a:p>
                      <a:pPr indent="0" lvl="0" marL="0" rtl="0" algn="ctr">
                        <a:spcBef>
                          <a:spcPts val="0"/>
                        </a:spcBef>
                        <a:spcAft>
                          <a:spcPts val="0"/>
                        </a:spcAft>
                        <a:buNone/>
                      </a:pPr>
                      <a:r>
                        <a:rPr lang="en"/>
                        <a:t>UserName</a:t>
                      </a:r>
                      <a:endParaRPr/>
                    </a:p>
                  </a:txBody>
                  <a:tcPr marT="91425" marB="91425" marR="91425" marL="91425"/>
                </a:tc>
                <a:tc>
                  <a:txBody>
                    <a:bodyPr/>
                    <a:lstStyle/>
                    <a:p>
                      <a:pPr indent="0" lvl="0" marL="0" rtl="0" algn="ctr">
                        <a:spcBef>
                          <a:spcPts val="0"/>
                        </a:spcBef>
                        <a:spcAft>
                          <a:spcPts val="0"/>
                        </a:spcAft>
                        <a:buNone/>
                      </a:pPr>
                      <a:r>
                        <a:rPr lang="en"/>
                        <a:t>Rank</a:t>
                      </a:r>
                      <a:endParaRPr/>
                    </a:p>
                  </a:txBody>
                  <a:tcPr marT="91425" marB="91425" marR="91425" marL="91425"/>
                </a:tc>
                <a:tc>
                  <a:txBody>
                    <a:bodyPr/>
                    <a:lstStyle/>
                    <a:p>
                      <a:pPr indent="0" lvl="0" marL="0" rtl="0" algn="ctr">
                        <a:spcBef>
                          <a:spcPts val="0"/>
                        </a:spcBef>
                        <a:spcAft>
                          <a:spcPts val="0"/>
                        </a:spcAft>
                        <a:buNone/>
                      </a:pPr>
                      <a:r>
                        <a:rPr lang="en"/>
                        <a:t>BlogId</a:t>
                      </a:r>
                      <a:endParaRPr/>
                    </a:p>
                  </a:txBody>
                  <a:tcPr marT="91425" marB="91425" marR="91425" marL="91425"/>
                </a:tc>
              </a:tr>
              <a:tr h="305725">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05725">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p>
                  </a:txBody>
                  <a:tcPr marT="91425" marB="91425" marR="91425" marL="91425"/>
                </a:tc>
              </a:tr>
              <a:tr h="305725">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p>
                  </a:txBody>
                  <a:tcPr marT="91425" marB="91425" marR="91425" marL="91425"/>
                </a:tc>
              </a:tr>
              <a:tr h="305725">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idx="1" type="body"/>
          </p:nvPr>
        </p:nvSpPr>
        <p:spPr>
          <a:xfrm>
            <a:off x="104775" y="819150"/>
            <a:ext cx="8963100" cy="43245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b="1" lang="en" sz="2000"/>
              <a:t>Canonical set</a:t>
            </a:r>
            <a:r>
              <a:rPr lang="en" sz="2000"/>
              <a:t>, or </a:t>
            </a:r>
            <a:r>
              <a:rPr b="1" lang="en" sz="2000"/>
              <a:t>minimal set</a:t>
            </a:r>
            <a:r>
              <a:rPr lang="en" sz="2000"/>
              <a:t>, of FDs cannot be further reduced when:</a:t>
            </a:r>
            <a:endParaRPr sz="2000"/>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Each dependent set, Y, contains only one attribute.</a:t>
            </a:r>
            <a:endParaRPr sz="1800">
              <a:solidFill>
                <a:srgbClr val="D9D9D9"/>
              </a:solidFill>
            </a:endParaRPr>
          </a:p>
          <a:p>
            <a:pPr indent="-342900" lvl="1" marL="914400" marR="0" rtl="0" algn="l">
              <a:lnSpc>
                <a:spcPct val="100000"/>
              </a:lnSpc>
              <a:spcBef>
                <a:spcPts val="0"/>
              </a:spcBef>
              <a:spcAft>
                <a:spcPts val="0"/>
              </a:spcAft>
              <a:buClr>
                <a:srgbClr val="D9D9D9"/>
              </a:buClr>
              <a:buSzPts val="1800"/>
              <a:buChar char="○"/>
            </a:pPr>
            <a:r>
              <a:rPr lang="en" sz="1800">
                <a:solidFill>
                  <a:srgbClr val="D9D9D9"/>
                </a:solidFill>
              </a:rPr>
              <a:t>Removing an attribute from the determinant set, X, would alter the relation, R.</a:t>
            </a:r>
            <a:endParaRPr sz="1800">
              <a:solidFill>
                <a:srgbClr val="D9D9D9"/>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Eliminating a FD from the set would alter the relation, R.</a:t>
            </a:r>
            <a:endParaRPr sz="1800">
              <a:solidFill>
                <a:srgbClr val="000000"/>
              </a:solidFill>
            </a:endParaRPr>
          </a:p>
          <a:p>
            <a:pPr indent="0" lvl="0" marL="457200" marR="0" rtl="0" algn="l">
              <a:lnSpc>
                <a:spcPct val="100000"/>
              </a:lnSpc>
              <a:spcBef>
                <a:spcPts val="600"/>
              </a:spcBef>
              <a:spcAft>
                <a:spcPts val="0"/>
              </a:spcAft>
              <a:buNone/>
            </a:pPr>
            <a:r>
              <a:rPr lang="en" sz="1400">
                <a:solidFill>
                  <a:srgbClr val="000000"/>
                </a:solidFill>
              </a:rPr>
              <a:t>Relation: BlogUsers (Normalized)</a:t>
            </a:r>
            <a:endParaRPr sz="1400">
              <a:solidFill>
                <a:srgbClr val="000000"/>
              </a:solidFill>
            </a:endParaRPr>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t/>
            </a:r>
            <a:endParaRPr sz="1000"/>
          </a:p>
          <a:p>
            <a:pPr indent="0" lvl="0" marL="457200" rtl="0" algn="l">
              <a:spcBef>
                <a:spcPts val="600"/>
              </a:spcBef>
              <a:spcAft>
                <a:spcPts val="0"/>
              </a:spcAft>
              <a:buNone/>
            </a:pPr>
            <a:r>
              <a:rPr lang="en" sz="1400"/>
              <a:t>Canonical set:</a:t>
            </a:r>
            <a:br>
              <a:rPr lang="en" sz="1400"/>
            </a:br>
            <a:r>
              <a:rPr lang="en" sz="1400"/>
              <a:t>UserName → BloggerStatus</a:t>
            </a:r>
            <a:br>
              <a:rPr lang="en" sz="1400"/>
            </a:br>
            <a:r>
              <a:rPr lang="en" sz="1400"/>
              <a:t>UserName → FirstName</a:t>
            </a:r>
            <a:br>
              <a:rPr lang="en" sz="1400"/>
            </a:br>
            <a:r>
              <a:rPr lang="en" sz="1400"/>
              <a:t>UserName → LastName</a:t>
            </a:r>
            <a:br>
              <a:rPr lang="en" sz="1400"/>
            </a:br>
            <a:r>
              <a:rPr lang="en" sz="1400" strike="sngStrike">
                <a:solidFill>
                  <a:srgbClr val="FF0000"/>
                </a:solidFill>
              </a:rPr>
              <a:t>UserName → DoB</a:t>
            </a:r>
            <a:endParaRPr sz="1400" strike="sngStrike">
              <a:solidFill>
                <a:srgbClr val="FF0000"/>
              </a:solidFill>
            </a:endParaRPr>
          </a:p>
        </p:txBody>
      </p:sp>
      <p:sp>
        <p:nvSpPr>
          <p:cNvPr id="150" name="Google Shape;150;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Canonical Set</a:t>
            </a:r>
            <a:endParaRPr/>
          </a:p>
        </p:txBody>
      </p:sp>
      <p:graphicFrame>
        <p:nvGraphicFramePr>
          <p:cNvPr id="151" name="Google Shape;151;p22"/>
          <p:cNvGraphicFramePr/>
          <p:nvPr/>
        </p:nvGraphicFramePr>
        <p:xfrm>
          <a:off x="952500" y="2472475"/>
          <a:ext cx="3000000" cy="3000000"/>
        </p:xfrm>
        <a:graphic>
          <a:graphicData uri="http://schemas.openxmlformats.org/drawingml/2006/table">
            <a:tbl>
              <a:tblPr>
                <a:noFill/>
                <a:tableStyleId>{DF42F535-A871-4AA5-B313-C30B35ECC0BE}</a:tableStyleId>
              </a:tblPr>
              <a:tblGrid>
                <a:gridCol w="1447800"/>
                <a:gridCol w="1447800"/>
                <a:gridCol w="1300075"/>
                <a:gridCol w="1326950"/>
                <a:gridCol w="1716375"/>
              </a:tblGrid>
              <a:tr h="381000">
                <a:tc>
                  <a:txBody>
                    <a:bodyPr/>
                    <a:lstStyle/>
                    <a:p>
                      <a:pPr indent="0" lvl="0" marL="0" rtl="0" algn="ctr">
                        <a:spcBef>
                          <a:spcPts val="0"/>
                        </a:spcBef>
                        <a:spcAft>
                          <a:spcPts val="0"/>
                        </a:spcAft>
                        <a:buNone/>
                      </a:pPr>
                      <a:r>
                        <a:rPr lang="en"/>
                        <a:t>UserName</a:t>
                      </a:r>
                      <a:endParaRPr/>
                    </a:p>
                  </a:txBody>
                  <a:tcPr marT="91425" marB="91425" marR="91425" marL="91425"/>
                </a:tc>
                <a:tc>
                  <a:txBody>
                    <a:bodyPr/>
                    <a:lstStyle/>
                    <a:p>
                      <a:pPr indent="0" lvl="0" marL="0" rtl="0" algn="ctr">
                        <a:spcBef>
                          <a:spcPts val="0"/>
                        </a:spcBef>
                        <a:spcAft>
                          <a:spcPts val="0"/>
                        </a:spcAft>
                        <a:buNone/>
                      </a:pPr>
                      <a:r>
                        <a:rPr lang="en"/>
                        <a:t>BloggerStatus</a:t>
                      </a:r>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LastName</a:t>
                      </a:r>
                      <a:endParaRPr/>
                    </a:p>
                  </a:txBody>
                  <a:tcPr marT="91425" marB="91425" marR="91425" marL="91425"/>
                </a:tc>
                <a:tc>
                  <a:txBody>
                    <a:bodyPr/>
                    <a:lstStyle/>
                    <a:p>
                      <a:pPr indent="0" lvl="0" marL="0" rtl="0" algn="ctr">
                        <a:spcBef>
                          <a:spcPts val="0"/>
                        </a:spcBef>
                        <a:spcAft>
                          <a:spcPts val="0"/>
                        </a:spcAft>
                        <a:buNone/>
                      </a:pPr>
                      <a:r>
                        <a:rPr lang="en"/>
                        <a:t>DoB</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Davidson</a:t>
                      </a:r>
                      <a:endParaRPr/>
                    </a:p>
                  </a:txBody>
                  <a:tcPr marT="91425" marB="91425" marR="91425" marL="91425"/>
                </a:tc>
                <a:tc>
                  <a:txBody>
                    <a:bodyPr/>
                    <a:lstStyle/>
                    <a:p>
                      <a:pPr indent="0" lvl="0" marL="0" rtl="0" algn="l">
                        <a:spcBef>
                          <a:spcPts val="0"/>
                        </a:spcBef>
                        <a:spcAft>
                          <a:spcPts val="0"/>
                        </a:spcAft>
                        <a:buNone/>
                      </a:pPr>
                      <a:r>
                        <a:rPr lang="en"/>
                        <a:t>1980-06-10</a:t>
                      </a:r>
                      <a:endParaRPr/>
                    </a:p>
                  </a:txBody>
                  <a:tcPr marT="91425" marB="91425" marR="91425" marL="91425"/>
                </a:tc>
              </a:tr>
              <a:tr h="3810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Daniel</a:t>
                      </a:r>
                      <a:endParaRPr/>
                    </a:p>
                  </a:txBody>
                  <a:tcPr marT="91425" marB="91425" marR="91425" marL="91425"/>
                </a:tc>
                <a:tc>
                  <a:txBody>
                    <a:bodyPr/>
                    <a:lstStyle/>
                    <a:p>
                      <a:pPr indent="0" lvl="0" marL="0" rtl="0" algn="l">
                        <a:spcBef>
                          <a:spcPts val="0"/>
                        </a:spcBef>
                        <a:spcAft>
                          <a:spcPts val="0"/>
                        </a:spcAft>
                        <a:buNone/>
                      </a:pPr>
                      <a:r>
                        <a:rPr lang="en"/>
                        <a:t>Kwan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1992-02-16</a:t>
                      </a:r>
                      <a:endParaRPr/>
                    </a:p>
                  </a:txBody>
                  <a:tcPr marT="91425" marB="91425" marR="91425" marL="91425"/>
                </a:tc>
              </a:tr>
              <a:tr h="3810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t>Marks</a:t>
                      </a:r>
                      <a:endParaRPr/>
                    </a:p>
                  </a:txBody>
                  <a:tcPr marT="91425" marB="91425" marR="91425" marL="91425"/>
                </a:tc>
                <a:tc>
                  <a:txBody>
                    <a:bodyPr/>
                    <a:lstStyle/>
                    <a:p>
                      <a:pPr indent="0" lvl="0" marL="0" rtl="0" algn="l">
                        <a:spcBef>
                          <a:spcPts val="0"/>
                        </a:spcBef>
                        <a:spcAft>
                          <a:spcPts val="0"/>
                        </a:spcAft>
                        <a:buNone/>
                      </a:pPr>
                      <a:r>
                        <a:rPr lang="en"/>
                        <a:t>1991-01-25</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 type="body"/>
          </p:nvPr>
        </p:nvSpPr>
        <p:spPr>
          <a:xfrm>
            <a:off x="104775" y="819150"/>
            <a:ext cx="8963100" cy="42102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b="1" lang="en" sz="2000"/>
              <a:t>Canonical set</a:t>
            </a:r>
            <a:r>
              <a:rPr lang="en" sz="2000"/>
              <a:t>, or </a:t>
            </a:r>
            <a:r>
              <a:rPr b="1" lang="en" sz="2000"/>
              <a:t>minimal set</a:t>
            </a:r>
            <a:r>
              <a:rPr lang="en" sz="2000"/>
              <a:t>, of FDs cannot be further reduced when:</a:t>
            </a:r>
            <a:endParaRPr sz="2000"/>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Each dependent set, Y, contains only one attribute.</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Removing an attribute from the determinant set, X, would alter the relation, R.</a:t>
            </a:r>
            <a:endParaRPr sz="1800">
              <a:solidFill>
                <a:srgbClr val="000000"/>
              </a:solidFill>
            </a:endParaRPr>
          </a:p>
          <a:p>
            <a:pPr indent="-342900" lvl="1" marL="914400" marR="0" rtl="0" algn="l">
              <a:lnSpc>
                <a:spcPct val="100000"/>
              </a:lnSpc>
              <a:spcBef>
                <a:spcPts val="0"/>
              </a:spcBef>
              <a:spcAft>
                <a:spcPts val="0"/>
              </a:spcAft>
              <a:buClr>
                <a:srgbClr val="000000"/>
              </a:buClr>
              <a:buSzPts val="1800"/>
              <a:buChar char="○"/>
            </a:pPr>
            <a:r>
              <a:rPr lang="en" sz="1800">
                <a:solidFill>
                  <a:srgbClr val="000000"/>
                </a:solidFill>
              </a:rPr>
              <a:t>Eliminating a FD from the set would alter the relation, R.</a:t>
            </a:r>
            <a:endParaRPr sz="1800">
              <a:solidFill>
                <a:srgbClr val="000000"/>
              </a:solidFill>
            </a:endParaRPr>
          </a:p>
          <a:p>
            <a:pPr indent="-355600" lvl="0" marL="457200" rtl="0" algn="l">
              <a:spcBef>
                <a:spcPts val="0"/>
              </a:spcBef>
              <a:spcAft>
                <a:spcPts val="0"/>
              </a:spcAft>
              <a:buClr>
                <a:srgbClr val="000000"/>
              </a:buClr>
              <a:buSzPts val="2000"/>
              <a:buChar char="●"/>
            </a:pPr>
            <a:r>
              <a:rPr lang="en" sz="2000"/>
              <a:t>Use a canonical set to reduce redundancies and inconsistencies.</a:t>
            </a:r>
            <a:endParaRPr sz="2000">
              <a:solidFill>
                <a:srgbClr val="000000"/>
              </a:solidFill>
            </a:endParaRPr>
          </a:p>
        </p:txBody>
      </p:sp>
      <p:sp>
        <p:nvSpPr>
          <p:cNvPr id="157" name="Google Shape;157;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Canonical 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FD Properties</a:t>
            </a:r>
            <a:endParaRPr/>
          </a:p>
        </p:txBody>
      </p:sp>
      <p:sp>
        <p:nvSpPr>
          <p:cNvPr id="163" name="Google Shape;163;p24"/>
          <p:cNvSpPr txBox="1"/>
          <p:nvPr>
            <p:ph idx="1" type="body"/>
          </p:nvPr>
        </p:nvSpPr>
        <p:spPr>
          <a:xfrm>
            <a:off x="457200" y="1072425"/>
            <a:ext cx="8399700" cy="3880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Armstrong’s Axioms:</a:t>
            </a:r>
            <a:endParaRPr sz="2400"/>
          </a:p>
          <a:p>
            <a:pPr indent="-381000" lvl="0" marL="457200" marR="0" rtl="0" algn="l">
              <a:lnSpc>
                <a:spcPct val="100000"/>
              </a:lnSpc>
              <a:spcBef>
                <a:spcPts val="600"/>
              </a:spcBef>
              <a:spcAft>
                <a:spcPts val="0"/>
              </a:spcAft>
              <a:buClr>
                <a:schemeClr val="dk1"/>
              </a:buClr>
              <a:buSzPts val="2400"/>
              <a:buFont typeface="Arial"/>
              <a:buChar char="●"/>
            </a:pPr>
            <a:r>
              <a:rPr b="1" lang="en" sz="2400"/>
              <a:t>Augmentation</a:t>
            </a:r>
            <a:r>
              <a:rPr lang="en" sz="2400"/>
              <a:t>: if X → Y, then XZ → YZ</a:t>
            </a:r>
            <a:endParaRPr sz="2400"/>
          </a:p>
          <a:p>
            <a:pPr indent="-381000" lvl="0" marL="457200" marR="0" rtl="0" algn="l">
              <a:lnSpc>
                <a:spcPct val="100000"/>
              </a:lnSpc>
              <a:spcBef>
                <a:spcPts val="0"/>
              </a:spcBef>
              <a:spcAft>
                <a:spcPts val="0"/>
              </a:spcAft>
              <a:buSzPts val="2400"/>
              <a:buChar char="●"/>
            </a:pPr>
            <a:r>
              <a:rPr b="1" lang="en" sz="2400"/>
              <a:t>Reflexivity</a:t>
            </a:r>
            <a:r>
              <a:rPr lang="en" sz="2400"/>
              <a:t>: (subset is related to superset, e.g. identity) if Y &lt;= X, then X → Y.</a:t>
            </a:r>
            <a:endParaRPr sz="2400"/>
          </a:p>
          <a:p>
            <a:pPr indent="-381000" lvl="0" marL="457200" marR="0" rtl="0" algn="l">
              <a:lnSpc>
                <a:spcPct val="100000"/>
              </a:lnSpc>
              <a:spcBef>
                <a:spcPts val="0"/>
              </a:spcBef>
              <a:spcAft>
                <a:spcPts val="0"/>
              </a:spcAft>
              <a:buSzPts val="2400"/>
              <a:buChar char="●"/>
            </a:pPr>
            <a:r>
              <a:rPr b="1" lang="en" sz="2400"/>
              <a:t>Transitivity</a:t>
            </a:r>
            <a:r>
              <a:rPr lang="en" sz="2400"/>
              <a:t>: if X → Y and Y → Z, then X → Z.</a:t>
            </a:r>
            <a:endParaRPr sz="2400"/>
          </a:p>
          <a:p>
            <a:pPr indent="0" lvl="0" marL="0" marR="0" rtl="0" algn="l">
              <a:lnSpc>
                <a:spcPct val="100000"/>
              </a:lnSpc>
              <a:spcBef>
                <a:spcPts val="600"/>
              </a:spcBef>
              <a:spcAft>
                <a:spcPts val="0"/>
              </a:spcAft>
              <a:buNone/>
            </a:pPr>
            <a:r>
              <a:t/>
            </a:r>
            <a:endParaRPr sz="1000"/>
          </a:p>
          <a:p>
            <a:pPr indent="0" lvl="0" marL="0" marR="0" rtl="0" algn="l">
              <a:lnSpc>
                <a:spcPct val="100000"/>
              </a:lnSpc>
              <a:spcBef>
                <a:spcPts val="600"/>
              </a:spcBef>
              <a:spcAft>
                <a:spcPts val="0"/>
              </a:spcAft>
              <a:buNone/>
            </a:pPr>
            <a:r>
              <a:rPr lang="en" sz="2400"/>
              <a:t>Secondary rules:</a:t>
            </a:r>
            <a:endParaRPr sz="2400"/>
          </a:p>
          <a:p>
            <a:pPr indent="-381000" lvl="0" marL="457200" marR="0" rtl="0" algn="l">
              <a:lnSpc>
                <a:spcPct val="100000"/>
              </a:lnSpc>
              <a:spcBef>
                <a:spcPts val="600"/>
              </a:spcBef>
              <a:spcAft>
                <a:spcPts val="0"/>
              </a:spcAft>
              <a:buClr>
                <a:schemeClr val="dk1"/>
              </a:buClr>
              <a:buSzPts val="2400"/>
              <a:buFont typeface="Arial"/>
              <a:buChar char="●"/>
            </a:pPr>
            <a:r>
              <a:rPr b="1" lang="en" sz="2400"/>
              <a:t>Union</a:t>
            </a:r>
            <a:r>
              <a:rPr lang="en" sz="2400"/>
              <a:t>: if X → Y and X → Z, then X → YZ.</a:t>
            </a:r>
            <a:endParaRPr sz="2400"/>
          </a:p>
          <a:p>
            <a:pPr indent="-381000" lvl="0" marL="457200" marR="0" rtl="0" algn="l">
              <a:lnSpc>
                <a:spcPct val="100000"/>
              </a:lnSpc>
              <a:spcBef>
                <a:spcPts val="0"/>
              </a:spcBef>
              <a:spcAft>
                <a:spcPts val="0"/>
              </a:spcAft>
              <a:buSzPts val="2400"/>
              <a:buChar char="●"/>
            </a:pPr>
            <a:r>
              <a:rPr b="1" lang="en" sz="2400"/>
              <a:t>Decomposition</a:t>
            </a:r>
            <a:r>
              <a:rPr lang="en" sz="2400"/>
              <a:t>: if X → YZ, then X → Y and X → Z.</a:t>
            </a:r>
            <a:endParaRPr b="1" sz="2400"/>
          </a:p>
          <a:p>
            <a:pPr indent="-381000" lvl="0" marL="457200" marR="0" rtl="0" algn="l">
              <a:lnSpc>
                <a:spcPct val="100000"/>
              </a:lnSpc>
              <a:spcBef>
                <a:spcPts val="0"/>
              </a:spcBef>
              <a:spcAft>
                <a:spcPts val="0"/>
              </a:spcAft>
              <a:buSzPts val="2400"/>
              <a:buChar char="●"/>
            </a:pPr>
            <a:r>
              <a:rPr b="1" lang="en" sz="2400"/>
              <a:t>Composition</a:t>
            </a:r>
            <a:r>
              <a:rPr lang="en" sz="2400"/>
              <a:t>: if X → Y and Z → W, then XZ → YW.</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a:t>
            </a:r>
            <a:endParaRPr/>
          </a:p>
        </p:txBody>
      </p:sp>
      <p:sp>
        <p:nvSpPr>
          <p:cNvPr id="169" name="Google Shape;169;p25"/>
          <p:cNvSpPr txBox="1"/>
          <p:nvPr>
            <p:ph idx="1" type="body"/>
          </p:nvPr>
        </p:nvSpPr>
        <p:spPr>
          <a:xfrm>
            <a:off x="200725" y="920025"/>
            <a:ext cx="8656200" cy="4147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The closure, F+, of a set of functional dependencies, F, is the set of all functional dependencies logically implied by F.</a:t>
            </a:r>
            <a:endParaRPr sz="2200"/>
          </a:p>
          <a:p>
            <a:pPr indent="-368300" lvl="0" marL="457200" rtl="0" algn="l">
              <a:spcBef>
                <a:spcPts val="0"/>
              </a:spcBef>
              <a:spcAft>
                <a:spcPts val="0"/>
              </a:spcAft>
              <a:buClr>
                <a:srgbClr val="D9D9D9"/>
              </a:buClr>
              <a:buSzPts val="2200"/>
              <a:buChar char="●"/>
            </a:pPr>
            <a:r>
              <a:rPr lang="en" sz="2200">
                <a:solidFill>
                  <a:srgbClr val="D9D9D9"/>
                </a:solidFill>
              </a:rPr>
              <a:t>For the previous example, the closure is</a:t>
            </a:r>
            <a:br>
              <a:rPr lang="en" sz="2200">
                <a:solidFill>
                  <a:srgbClr val="D9D9D9"/>
                </a:solidFill>
              </a:rPr>
            </a:br>
            <a:r>
              <a:rPr lang="en" sz="2200">
                <a:solidFill>
                  <a:srgbClr val="D9D9D9"/>
                </a:solidFill>
              </a:rPr>
              <a:t>UserName -&gt; BloggerStatus,FirstName,LastName,DoB.</a:t>
            </a:r>
            <a:endParaRPr sz="2200">
              <a:solidFill>
                <a:srgbClr val="D9D9D9"/>
              </a:solidFill>
            </a:endParaRPr>
          </a:p>
          <a:p>
            <a:pPr indent="-368300" lvl="0" marL="457200" rtl="0" algn="l">
              <a:spcBef>
                <a:spcPts val="0"/>
              </a:spcBef>
              <a:spcAft>
                <a:spcPts val="0"/>
              </a:spcAft>
              <a:buClr>
                <a:srgbClr val="D9D9D9"/>
              </a:buClr>
              <a:buSzPts val="2200"/>
              <a:buChar char="●"/>
            </a:pPr>
            <a:r>
              <a:rPr lang="en" sz="2200">
                <a:solidFill>
                  <a:srgbClr val="D9D9D9"/>
                </a:solidFill>
              </a:rPr>
              <a:t>When the closure of a relation is one FD, then the determinate set X is a good choice for a primary key.</a:t>
            </a:r>
            <a:endParaRPr sz="2200">
              <a:solidFill>
                <a:srgbClr val="D9D9D9"/>
              </a:solidFill>
            </a:endParaRPr>
          </a:p>
          <a:p>
            <a:pPr indent="0" lvl="0" marL="0" rtl="0" algn="l">
              <a:spcBef>
                <a:spcPts val="600"/>
              </a:spcBef>
              <a:spcAft>
                <a:spcPts val="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1" type="body"/>
          </p:nvPr>
        </p:nvSpPr>
        <p:spPr>
          <a:xfrm>
            <a:off x="200725" y="920025"/>
            <a:ext cx="8656200" cy="4147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rgbClr val="D9D9D9"/>
              </a:buClr>
              <a:buSzPts val="2200"/>
              <a:buChar char="●"/>
            </a:pPr>
            <a:r>
              <a:rPr lang="en" sz="2200">
                <a:solidFill>
                  <a:srgbClr val="D9D9D9"/>
                </a:solidFill>
              </a:rPr>
              <a:t>The closure, F+, of a set of functional dependencies, F, is the set of all functional dependencies logically implied by F.</a:t>
            </a:r>
            <a:endParaRPr sz="2200">
              <a:solidFill>
                <a:srgbClr val="D9D9D9"/>
              </a:solidFill>
            </a:endParaRPr>
          </a:p>
          <a:p>
            <a:pPr indent="-368300" lvl="0" marL="457200" rtl="0" algn="l">
              <a:spcBef>
                <a:spcPts val="0"/>
              </a:spcBef>
              <a:spcAft>
                <a:spcPts val="0"/>
              </a:spcAft>
              <a:buSzPts val="2200"/>
              <a:buChar char="●"/>
            </a:pPr>
            <a:r>
              <a:rPr lang="en" sz="2200"/>
              <a:t>For the previous example, the closure is</a:t>
            </a:r>
            <a:br>
              <a:rPr lang="en" sz="2200"/>
            </a:br>
            <a:r>
              <a:rPr lang="en" sz="2200"/>
              <a:t>UserName → BloggerStatus,FirstName,LastName,DoB.</a:t>
            </a:r>
            <a:endParaRPr sz="2200"/>
          </a:p>
          <a:p>
            <a:pPr indent="0" lvl="0" marL="0" rtl="0" algn="l">
              <a:spcBef>
                <a:spcPts val="600"/>
              </a:spcBef>
              <a:spcAft>
                <a:spcPts val="0"/>
              </a:spcAft>
              <a:buNone/>
            </a:pPr>
            <a:r>
              <a:rPr lang="en" sz="2200"/>
              <a:t>Deductive proof:</a:t>
            </a:r>
            <a:endParaRPr sz="1400"/>
          </a:p>
          <a:p>
            <a:pPr indent="0" lvl="0" marL="0" rtl="0" algn="l">
              <a:spcBef>
                <a:spcPts val="600"/>
              </a:spcBef>
              <a:spcAft>
                <a:spcPts val="0"/>
              </a:spcAft>
              <a:buNone/>
            </a:pPr>
            <a:r>
              <a:rPr lang="en" sz="1400"/>
              <a:t>Given the canonical set:</a:t>
            </a:r>
            <a:endParaRPr sz="1400"/>
          </a:p>
          <a:p>
            <a:pPr indent="0" lvl="0" marL="457200" rtl="0" algn="l">
              <a:spcBef>
                <a:spcPts val="600"/>
              </a:spcBef>
              <a:spcAft>
                <a:spcPts val="0"/>
              </a:spcAft>
              <a:buNone/>
            </a:pPr>
            <a:r>
              <a:rPr lang="en" sz="1400"/>
              <a:t>UserName → BloggerStatus</a:t>
            </a:r>
            <a:br>
              <a:rPr lang="en" sz="1400"/>
            </a:br>
            <a:r>
              <a:rPr lang="en" sz="1400"/>
              <a:t>UserName → FirstName</a:t>
            </a:r>
            <a:br>
              <a:rPr lang="en" sz="1400"/>
            </a:br>
            <a:r>
              <a:rPr lang="en" sz="1400"/>
              <a:t>UserName → LastName</a:t>
            </a:r>
            <a:br>
              <a:rPr lang="en" sz="1400"/>
            </a:br>
            <a:r>
              <a:rPr lang="en" sz="1400"/>
              <a:t>UserName → DoB</a:t>
            </a:r>
            <a:endParaRPr sz="1400"/>
          </a:p>
          <a:p>
            <a:pPr indent="0" lvl="0" marL="0" rtl="0" algn="l">
              <a:spcBef>
                <a:spcPts val="600"/>
              </a:spcBef>
              <a:spcAft>
                <a:spcPts val="0"/>
              </a:spcAft>
              <a:buNone/>
            </a:pPr>
            <a:r>
              <a:rPr lang="en" sz="1400"/>
              <a:t>Apply union (if X → Y and X → Z, then X → YZ) multiple times:</a:t>
            </a:r>
            <a:endParaRPr sz="1400"/>
          </a:p>
          <a:p>
            <a:pPr indent="0" lvl="0" marL="457200" rtl="0" algn="l">
              <a:spcBef>
                <a:spcPts val="600"/>
              </a:spcBef>
              <a:spcAft>
                <a:spcPts val="0"/>
              </a:spcAft>
              <a:buNone/>
            </a:pPr>
            <a:r>
              <a:rPr lang="en" sz="1400"/>
              <a:t>UserName → BloggerStatus,FirstName,LastName,DoB</a:t>
            </a:r>
            <a:br>
              <a:rPr lang="en" sz="1400"/>
            </a:br>
            <a:endParaRPr sz="14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400"/>
          </a:p>
        </p:txBody>
      </p:sp>
      <p:sp>
        <p:nvSpPr>
          <p:cNvPr id="175" name="Google Shape;175;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Design a Relational Model</a:t>
            </a:r>
            <a:endParaRPr sz="3600"/>
          </a:p>
        </p:txBody>
      </p:sp>
      <p:sp>
        <p:nvSpPr>
          <p:cNvPr id="41" name="Google Shape;41;p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L1: Functional Dependencies</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idx="1" type="body"/>
          </p:nvPr>
        </p:nvSpPr>
        <p:spPr>
          <a:xfrm>
            <a:off x="200725" y="920025"/>
            <a:ext cx="8656200" cy="4147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rgbClr val="D9D9D9"/>
              </a:buClr>
              <a:buSzPts val="2200"/>
              <a:buChar char="●"/>
            </a:pPr>
            <a:r>
              <a:rPr lang="en" sz="2200">
                <a:solidFill>
                  <a:srgbClr val="D9D9D9"/>
                </a:solidFill>
              </a:rPr>
              <a:t>The closure, F+, of a set of functional dependencies, F, is the set of all functional dependencies logically implied by F.</a:t>
            </a:r>
            <a:endParaRPr sz="2200">
              <a:solidFill>
                <a:srgbClr val="D9D9D9"/>
              </a:solidFill>
            </a:endParaRPr>
          </a:p>
          <a:p>
            <a:pPr indent="-368300" lvl="0" marL="457200" rtl="0" algn="l">
              <a:spcBef>
                <a:spcPts val="0"/>
              </a:spcBef>
              <a:spcAft>
                <a:spcPts val="0"/>
              </a:spcAft>
              <a:buSzPts val="2200"/>
              <a:buChar char="●"/>
            </a:pPr>
            <a:r>
              <a:rPr lang="en" sz="2200"/>
              <a:t>For the previous example, the closure is</a:t>
            </a:r>
            <a:br>
              <a:rPr lang="en" sz="2200"/>
            </a:br>
            <a:r>
              <a:rPr lang="en" sz="2200"/>
              <a:t>UserName → BloggerStatus,FirstName,LastName,DoB.</a:t>
            </a:r>
            <a:endParaRPr sz="2200"/>
          </a:p>
          <a:p>
            <a:pPr indent="0" lvl="0" marL="0" rtl="0" algn="l">
              <a:spcBef>
                <a:spcPts val="600"/>
              </a:spcBef>
              <a:spcAft>
                <a:spcPts val="0"/>
              </a:spcAft>
              <a:buNone/>
            </a:pPr>
            <a:r>
              <a:rPr lang="en" sz="2200"/>
              <a:t>Deductive proof:</a:t>
            </a:r>
            <a:endParaRPr sz="1400"/>
          </a:p>
          <a:p>
            <a:pPr indent="0" lvl="0" marL="0" rtl="0" algn="l">
              <a:spcBef>
                <a:spcPts val="600"/>
              </a:spcBef>
              <a:spcAft>
                <a:spcPts val="0"/>
              </a:spcAft>
              <a:buNone/>
            </a:pPr>
            <a:r>
              <a:rPr lang="en" sz="1400"/>
              <a:t>Given the closure:</a:t>
            </a:r>
            <a:endParaRPr sz="1400"/>
          </a:p>
          <a:p>
            <a:pPr indent="0" lvl="0" marL="457200" rtl="0" algn="l">
              <a:spcBef>
                <a:spcPts val="600"/>
              </a:spcBef>
              <a:spcAft>
                <a:spcPts val="0"/>
              </a:spcAft>
              <a:buClr>
                <a:schemeClr val="dk1"/>
              </a:buClr>
              <a:buSzPts val="1100"/>
              <a:buFont typeface="Arial"/>
              <a:buNone/>
            </a:pPr>
            <a:r>
              <a:rPr lang="en" sz="1400"/>
              <a:t>UserName → BloggerStatus,FirstName,LastName,DoB</a:t>
            </a:r>
            <a:endParaRPr sz="1400"/>
          </a:p>
          <a:p>
            <a:pPr indent="0" lvl="0" marL="0" rtl="0" algn="l">
              <a:spcBef>
                <a:spcPts val="600"/>
              </a:spcBef>
              <a:spcAft>
                <a:spcPts val="0"/>
              </a:spcAft>
              <a:buNone/>
            </a:pPr>
            <a:r>
              <a:rPr lang="en" sz="1400"/>
              <a:t>Apply decomposition (</a:t>
            </a:r>
            <a:r>
              <a:rPr lang="en" sz="1400"/>
              <a:t>if X → YZ, then X → Y and X → Z</a:t>
            </a:r>
            <a:r>
              <a:rPr lang="en" sz="1400"/>
              <a:t>) multiple times:</a:t>
            </a:r>
            <a:endParaRPr sz="1400"/>
          </a:p>
          <a:p>
            <a:pPr indent="0" lvl="0" marL="457200" rtl="0" algn="l">
              <a:spcBef>
                <a:spcPts val="600"/>
              </a:spcBef>
              <a:spcAft>
                <a:spcPts val="0"/>
              </a:spcAft>
              <a:buNone/>
            </a:pPr>
            <a:r>
              <a:rPr lang="en" sz="1400"/>
              <a:t>UserName → BloggerStatus</a:t>
            </a:r>
            <a:br>
              <a:rPr lang="en" sz="1400"/>
            </a:br>
            <a:r>
              <a:rPr lang="en" sz="1400"/>
              <a:t>UserName → FirstName</a:t>
            </a:r>
            <a:br>
              <a:rPr lang="en" sz="1400"/>
            </a:br>
            <a:r>
              <a:rPr lang="en" sz="1400"/>
              <a:t>UserName → LastName</a:t>
            </a:r>
            <a:br>
              <a:rPr lang="en" sz="1400"/>
            </a:br>
            <a:r>
              <a:rPr lang="en" sz="1400"/>
              <a:t>UserName → DoB</a:t>
            </a:r>
            <a:br>
              <a:rPr lang="en" sz="1400"/>
            </a:br>
            <a:endParaRPr sz="14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400"/>
          </a:p>
        </p:txBody>
      </p:sp>
      <p:sp>
        <p:nvSpPr>
          <p:cNvPr id="181" name="Google Shape;181;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Closure</a:t>
            </a:r>
            <a:endParaRPr/>
          </a:p>
        </p:txBody>
      </p:sp>
      <p:sp>
        <p:nvSpPr>
          <p:cNvPr id="187" name="Google Shape;187;p28"/>
          <p:cNvSpPr txBox="1"/>
          <p:nvPr>
            <p:ph idx="1" type="body"/>
          </p:nvPr>
        </p:nvSpPr>
        <p:spPr>
          <a:xfrm>
            <a:off x="200725" y="920025"/>
            <a:ext cx="8656200" cy="4147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rgbClr val="D9D9D9"/>
              </a:buClr>
              <a:buSzPts val="2200"/>
              <a:buChar char="●"/>
            </a:pPr>
            <a:r>
              <a:rPr lang="en" sz="2200">
                <a:solidFill>
                  <a:srgbClr val="D9D9D9"/>
                </a:solidFill>
              </a:rPr>
              <a:t>The closure, F+, of a set of functional dependencies, F, is the set of all functional dependencies logically implied by F.</a:t>
            </a:r>
            <a:endParaRPr sz="2200">
              <a:solidFill>
                <a:srgbClr val="D9D9D9"/>
              </a:solidFill>
            </a:endParaRPr>
          </a:p>
          <a:p>
            <a:pPr indent="-368300" lvl="0" marL="457200" rtl="0" algn="l">
              <a:spcBef>
                <a:spcPts val="0"/>
              </a:spcBef>
              <a:spcAft>
                <a:spcPts val="0"/>
              </a:spcAft>
              <a:buClr>
                <a:srgbClr val="D9D9D9"/>
              </a:buClr>
              <a:buSzPts val="2200"/>
              <a:buChar char="●"/>
            </a:pPr>
            <a:r>
              <a:rPr lang="en" sz="2200">
                <a:solidFill>
                  <a:srgbClr val="D9D9D9"/>
                </a:solidFill>
              </a:rPr>
              <a:t>For the previous example, the closure is</a:t>
            </a:r>
            <a:br>
              <a:rPr lang="en" sz="2200">
                <a:solidFill>
                  <a:srgbClr val="D9D9D9"/>
                </a:solidFill>
              </a:rPr>
            </a:br>
            <a:r>
              <a:rPr lang="en" sz="2200">
                <a:solidFill>
                  <a:srgbClr val="D9D9D9"/>
                </a:solidFill>
              </a:rPr>
              <a:t>UserName -&gt; BloggerStatus,FirstName,LastName,DoB.</a:t>
            </a:r>
            <a:endParaRPr sz="2200">
              <a:solidFill>
                <a:srgbClr val="D9D9D9"/>
              </a:solidFill>
            </a:endParaRPr>
          </a:p>
          <a:p>
            <a:pPr indent="-368300" lvl="0" marL="457200" rtl="0" algn="l">
              <a:spcBef>
                <a:spcPts val="0"/>
              </a:spcBef>
              <a:spcAft>
                <a:spcPts val="0"/>
              </a:spcAft>
              <a:buSzPts val="2200"/>
              <a:buChar char="●"/>
            </a:pPr>
            <a:r>
              <a:rPr lang="en" sz="2200"/>
              <a:t>When the closure of a relation is one FD, then the determinate set X is a good choice for a primary key.</a:t>
            </a:r>
            <a:endParaRPr sz="2200"/>
          </a:p>
          <a:p>
            <a:pPr indent="0" lvl="0" marL="0" rtl="0" algn="l">
              <a:spcBef>
                <a:spcPts val="600"/>
              </a:spcBef>
              <a:spcAft>
                <a:spcPts val="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Design a Relational Model</a:t>
            </a:r>
            <a:endParaRPr sz="3600"/>
          </a:p>
        </p:txBody>
      </p:sp>
      <p:sp>
        <p:nvSpPr>
          <p:cNvPr id="193" name="Google Shape;193;p29"/>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rPr>
              <a:t>L2: Normalization</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99" name="Google Shape;199;p30"/>
          <p:cNvSpPr txBox="1"/>
          <p:nvPr>
            <p:ph idx="1" type="body"/>
          </p:nvPr>
        </p:nvSpPr>
        <p:spPr>
          <a:xfrm>
            <a:off x="359825" y="1123950"/>
            <a:ext cx="8413800" cy="3725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Process of minimizing redundancy so that modification of an attribute only needs to be done in one table and will be persisted through the database by relationships.</a:t>
            </a:r>
            <a:endParaRPr sz="2000"/>
          </a:p>
          <a:p>
            <a:pPr indent="-355600" lvl="0" marL="457200" marR="0" rtl="0" algn="l">
              <a:lnSpc>
                <a:spcPct val="100000"/>
              </a:lnSpc>
              <a:spcBef>
                <a:spcPts val="0"/>
              </a:spcBef>
              <a:spcAft>
                <a:spcPts val="0"/>
              </a:spcAft>
              <a:buClr>
                <a:srgbClr val="D9D9D9"/>
              </a:buClr>
              <a:buSzPts val="2000"/>
              <a:buChar char="●"/>
            </a:pPr>
            <a:r>
              <a:rPr lang="en" sz="2000">
                <a:solidFill>
                  <a:srgbClr val="D9D9D9"/>
                </a:solidFill>
              </a:rPr>
              <a:t>EF Codd, father of relational dbs, normalization attempts to:</a:t>
            </a:r>
            <a:endParaRPr sz="2000">
              <a:solidFill>
                <a:srgbClr val="D9D9D9"/>
              </a:solidFill>
            </a:endParaRPr>
          </a:p>
          <a:p>
            <a:pPr indent="-355600" lvl="1" marL="914400" marR="0" rtl="0" algn="l">
              <a:lnSpc>
                <a:spcPct val="100000"/>
              </a:lnSpc>
              <a:spcBef>
                <a:spcPts val="0"/>
              </a:spcBef>
              <a:spcAft>
                <a:spcPts val="0"/>
              </a:spcAft>
              <a:buClr>
                <a:srgbClr val="D9D9D9"/>
              </a:buClr>
              <a:buSzPts val="2000"/>
              <a:buChar char="○"/>
            </a:pPr>
            <a:r>
              <a:rPr lang="en" sz="2000">
                <a:solidFill>
                  <a:srgbClr val="D9D9D9"/>
                </a:solidFill>
              </a:rPr>
              <a:t>Eliminate insert, update, delete inconsistencies.</a:t>
            </a:r>
            <a:endParaRPr sz="2000">
              <a:solidFill>
                <a:srgbClr val="D9D9D9"/>
              </a:solidFill>
            </a:endParaRPr>
          </a:p>
          <a:p>
            <a:pPr indent="-355600" lvl="1" marL="914400" marR="0" rtl="0" algn="l">
              <a:lnSpc>
                <a:spcPct val="100000"/>
              </a:lnSpc>
              <a:spcBef>
                <a:spcPts val="0"/>
              </a:spcBef>
              <a:spcAft>
                <a:spcPts val="0"/>
              </a:spcAft>
              <a:buClr>
                <a:srgbClr val="D9D9D9"/>
              </a:buClr>
              <a:buSzPts val="2000"/>
              <a:buChar char="○"/>
            </a:pPr>
            <a:r>
              <a:rPr lang="en" sz="2000">
                <a:solidFill>
                  <a:srgbClr val="D9D9D9"/>
                </a:solidFill>
              </a:rPr>
              <a:t>Reduce need for redesign when new attributes/relations are added.</a:t>
            </a:r>
            <a:endParaRPr sz="2000">
              <a:solidFill>
                <a:srgbClr val="D9D9D9"/>
              </a:solidFill>
            </a:endParaRPr>
          </a:p>
          <a:p>
            <a:pPr indent="-355600" lvl="1" marL="914400" marR="0" rtl="0" algn="l">
              <a:lnSpc>
                <a:spcPct val="100000"/>
              </a:lnSpc>
              <a:spcBef>
                <a:spcPts val="0"/>
              </a:spcBef>
              <a:spcAft>
                <a:spcPts val="0"/>
              </a:spcAft>
              <a:buClr>
                <a:srgbClr val="D9D9D9"/>
              </a:buClr>
              <a:buSzPts val="2000"/>
              <a:buChar char="○"/>
            </a:pPr>
            <a:r>
              <a:rPr lang="en" sz="2000">
                <a:solidFill>
                  <a:srgbClr val="D9D9D9"/>
                </a:solidFill>
              </a:rPr>
              <a:t>Increase query usability.</a:t>
            </a:r>
            <a:endParaRPr sz="2000">
              <a:solidFill>
                <a:srgbClr val="D9D9D9"/>
              </a:solidFill>
            </a:endParaRPr>
          </a:p>
          <a:p>
            <a:pPr indent="-355600" lvl="1" marL="914400" marR="0" rtl="0" algn="l">
              <a:lnSpc>
                <a:spcPct val="100000"/>
              </a:lnSpc>
              <a:spcBef>
                <a:spcPts val="0"/>
              </a:spcBef>
              <a:spcAft>
                <a:spcPts val="0"/>
              </a:spcAft>
              <a:buClr>
                <a:srgbClr val="D9D9D9"/>
              </a:buClr>
              <a:buSzPts val="2000"/>
              <a:buChar char="○"/>
            </a:pPr>
            <a:r>
              <a:rPr lang="en" sz="2000">
                <a:solidFill>
                  <a:srgbClr val="D9D9D9"/>
                </a:solidFill>
              </a:rPr>
              <a:t>Ensure query usability in the future.</a:t>
            </a:r>
            <a:endParaRPr sz="2000">
              <a:solidFill>
                <a:srgbClr val="D9D9D9"/>
              </a:solidFill>
            </a:endParaRPr>
          </a:p>
          <a:p>
            <a:pPr indent="-355600" lvl="0" marL="457200" marR="0" rtl="0" algn="l">
              <a:lnSpc>
                <a:spcPct val="100000"/>
              </a:lnSpc>
              <a:spcBef>
                <a:spcPts val="0"/>
              </a:spcBef>
              <a:spcAft>
                <a:spcPts val="0"/>
              </a:spcAft>
              <a:buClr>
                <a:srgbClr val="D9D9D9"/>
              </a:buClr>
              <a:buSzPts val="2000"/>
              <a:buChar char="●"/>
            </a:pPr>
            <a:r>
              <a:rPr lang="en" sz="2000">
                <a:solidFill>
                  <a:srgbClr val="D9D9D9"/>
                </a:solidFill>
              </a:rPr>
              <a:t>Your relational model is considered normalized if it reaches a certain normal form level and thus is free of modification irregularities.</a:t>
            </a:r>
            <a:endParaRPr sz="2000">
              <a:solidFill>
                <a:srgbClr val="D9D9D9"/>
              </a:solidFill>
            </a:endParaRPr>
          </a:p>
          <a:p>
            <a:pPr indent="0" lvl="0" marL="0" marR="0" rtl="0" algn="l">
              <a:lnSpc>
                <a:spcPct val="100000"/>
              </a:lnSpc>
              <a:spcBef>
                <a:spcPts val="600"/>
              </a:spcBef>
              <a:spcAft>
                <a:spcPts val="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Heath’s Theorem</a:t>
            </a:r>
            <a:endParaRPr/>
          </a:p>
        </p:txBody>
      </p:sp>
      <p:sp>
        <p:nvSpPr>
          <p:cNvPr id="205" name="Google Shape;205;p31"/>
          <p:cNvSpPr txBox="1"/>
          <p:nvPr>
            <p:ph idx="1" type="body"/>
          </p:nvPr>
        </p:nvSpPr>
        <p:spPr>
          <a:xfrm>
            <a:off x="457200" y="1200150"/>
            <a:ext cx="8466600" cy="3725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b="1" lang="en" sz="2400"/>
              <a:t>Heath’s Theorem</a:t>
            </a:r>
            <a:r>
              <a:rPr lang="en" sz="2400"/>
              <a:t>: the join of a decomposition (lossless join) yields the original relation.</a:t>
            </a:r>
            <a:endParaRPr sz="2400"/>
          </a:p>
          <a:p>
            <a:pPr indent="-381000" lvl="0" marL="457200" marR="0" rtl="0" algn="l">
              <a:lnSpc>
                <a:spcPct val="100000"/>
              </a:lnSpc>
              <a:spcBef>
                <a:spcPts val="0"/>
              </a:spcBef>
              <a:spcAft>
                <a:spcPts val="0"/>
              </a:spcAft>
              <a:buSzPts val="2400"/>
              <a:buChar char="●"/>
            </a:pPr>
            <a:r>
              <a:rPr lang="en" sz="2400"/>
              <a:t>Normalization: reorganize relation</a:t>
            </a:r>
            <a:br>
              <a:rPr lang="en" sz="2400"/>
            </a:br>
            <a:r>
              <a:rPr lang="en" sz="2400"/>
              <a:t>(to minimize redundancy and eliminate inconsistencies).</a:t>
            </a:r>
            <a:endParaRPr sz="2400"/>
          </a:p>
          <a:p>
            <a:pPr indent="-381000" lvl="0" marL="457200" marR="0" rtl="0" algn="l">
              <a:lnSpc>
                <a:spcPct val="100000"/>
              </a:lnSpc>
              <a:spcBef>
                <a:spcPts val="0"/>
              </a:spcBef>
              <a:spcAft>
                <a:spcPts val="0"/>
              </a:spcAft>
              <a:buSzPts val="2400"/>
              <a:buChar char="●"/>
            </a:pPr>
            <a:r>
              <a:rPr lang="en" sz="2400"/>
              <a:t>The original relation can be recreated through a join, which will be lossless.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Decomposition (Heath’s Theorem)</a:t>
            </a:r>
            <a:endParaRPr/>
          </a:p>
        </p:txBody>
      </p:sp>
      <p:sp>
        <p:nvSpPr>
          <p:cNvPr id="211" name="Google Shape;211;p32"/>
          <p:cNvSpPr txBox="1"/>
          <p:nvPr>
            <p:ph idx="1" type="body"/>
          </p:nvPr>
        </p:nvSpPr>
        <p:spPr>
          <a:xfrm>
            <a:off x="568750" y="1200150"/>
            <a:ext cx="8289600" cy="390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400"/>
              <a:t>Relation: Top 5 Favorite Blog Sites</a:t>
            </a:r>
            <a:endParaRPr sz="1400"/>
          </a:p>
          <a:p>
            <a:pPr indent="0" lvl="0" marL="0" marR="0" rtl="0" algn="l">
              <a:lnSpc>
                <a:spcPct val="100000"/>
              </a:lnSpc>
              <a:spcBef>
                <a:spcPts val="600"/>
              </a:spcBef>
              <a:spcAft>
                <a:spcPts val="0"/>
              </a:spcAft>
              <a:buClr>
                <a:srgbClr val="000000"/>
              </a:buClr>
              <a:buSzPts val="1100"/>
              <a:buFont typeface="Arial"/>
              <a:buNone/>
            </a:pPr>
            <a:r>
              <a:t/>
            </a:r>
            <a:endParaRPr sz="1400"/>
          </a:p>
        </p:txBody>
      </p:sp>
      <p:graphicFrame>
        <p:nvGraphicFramePr>
          <p:cNvPr id="212" name="Google Shape;212;p32"/>
          <p:cNvGraphicFramePr/>
          <p:nvPr/>
        </p:nvGraphicFramePr>
        <p:xfrm>
          <a:off x="607750" y="1685675"/>
          <a:ext cx="3000000" cy="3000000"/>
        </p:xfrm>
        <a:graphic>
          <a:graphicData uri="http://schemas.openxmlformats.org/drawingml/2006/table">
            <a:tbl>
              <a:tblPr>
                <a:noFill/>
                <a:tableStyleId>{DF42F535-A871-4AA5-B313-C30B35ECC0BE}</a:tableStyleId>
              </a:tblPr>
              <a:tblGrid>
                <a:gridCol w="852900"/>
                <a:gridCol w="494425"/>
                <a:gridCol w="546125"/>
                <a:gridCol w="1171100"/>
              </a:tblGrid>
              <a:tr h="381000">
                <a:tc>
                  <a:txBody>
                    <a:bodyPr/>
                    <a:lstStyle/>
                    <a:p>
                      <a:pPr indent="0" lvl="0" marL="0" rtl="0" algn="ctr">
                        <a:spcBef>
                          <a:spcPts val="0"/>
                        </a:spcBef>
                        <a:spcAft>
                          <a:spcPts val="0"/>
                        </a:spcAft>
                        <a:buNone/>
                      </a:pPr>
                      <a:r>
                        <a:rPr lang="en" sz="1000"/>
                        <a:t>UserName</a:t>
                      </a:r>
                      <a:endParaRPr sz="1000"/>
                    </a:p>
                  </a:txBody>
                  <a:tcPr marT="91425" marB="91425" marR="91425" marL="91425"/>
                </a:tc>
                <a:tc>
                  <a:txBody>
                    <a:bodyPr/>
                    <a:lstStyle/>
                    <a:p>
                      <a:pPr indent="0" lvl="0" marL="0" rtl="0" algn="ctr">
                        <a:spcBef>
                          <a:spcPts val="0"/>
                        </a:spcBef>
                        <a:spcAft>
                          <a:spcPts val="0"/>
                        </a:spcAft>
                        <a:buNone/>
                      </a:pPr>
                      <a:r>
                        <a:rPr lang="en" sz="1000"/>
                        <a:t>Rank</a:t>
                      </a:r>
                      <a:endParaRPr sz="1000"/>
                    </a:p>
                  </a:txBody>
                  <a:tcPr marT="91425" marB="91425" marR="91425" marL="91425"/>
                </a:tc>
                <a:tc>
                  <a:txBody>
                    <a:bodyPr/>
                    <a:lstStyle/>
                    <a:p>
                      <a:pPr indent="0" lvl="0" marL="0" rtl="0" algn="ctr">
                        <a:spcBef>
                          <a:spcPts val="0"/>
                        </a:spcBef>
                        <a:spcAft>
                          <a:spcPts val="0"/>
                        </a:spcAft>
                        <a:buNone/>
                      </a:pPr>
                      <a:r>
                        <a:rPr lang="en" sz="1000"/>
                        <a:t>BlogId</a:t>
                      </a:r>
                      <a:endParaRPr sz="1000"/>
                    </a:p>
                  </a:txBody>
                  <a:tcPr marT="91425" marB="91425" marR="91425" marL="91425"/>
                </a:tc>
                <a:tc>
                  <a:txBody>
                    <a:bodyPr/>
                    <a:lstStyle/>
                    <a:p>
                      <a:pPr indent="0" lvl="0" marL="0" rtl="0" algn="ctr">
                        <a:spcBef>
                          <a:spcPts val="0"/>
                        </a:spcBef>
                        <a:spcAft>
                          <a:spcPts val="0"/>
                        </a:spcAft>
                        <a:buNone/>
                      </a:pPr>
                      <a:r>
                        <a:rPr lang="en" sz="1000"/>
                        <a:t>BlogTitle</a:t>
                      </a:r>
                      <a:endParaRPr sz="1000"/>
                    </a:p>
                  </a:txBody>
                  <a:tcPr marT="91425" marB="91425" marR="91425" marL="91425"/>
                </a:tc>
              </a:tr>
              <a:tr h="381000">
                <a:tc>
                  <a:txBody>
                    <a:bodyPr/>
                    <a:lstStyle/>
                    <a:p>
                      <a:pPr indent="0" lvl="0" marL="0" rtl="0" algn="l">
                        <a:spcBef>
                          <a:spcPts val="0"/>
                        </a:spcBef>
                        <a:spcAft>
                          <a:spcPts val="0"/>
                        </a:spcAft>
                        <a:buNone/>
                      </a:pPr>
                      <a:r>
                        <a:rPr lang="en" sz="1000"/>
                        <a:t>Tony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DBMS Cliff Notes</a:t>
                      </a:r>
                      <a:endParaRPr sz="1000"/>
                    </a:p>
                  </a:txBody>
                  <a:tcPr marT="91425" marB="91425" marR="91425" marL="91425"/>
                </a:tc>
              </a:tr>
              <a:tr h="381000">
                <a:tc>
                  <a:txBody>
                    <a:bodyPr/>
                    <a:lstStyle/>
                    <a:p>
                      <a:pPr indent="0" lvl="0" marL="0" rtl="0" algn="l">
                        <a:spcBef>
                          <a:spcPts val="0"/>
                        </a:spcBef>
                        <a:spcAft>
                          <a:spcPts val="0"/>
                        </a:spcAft>
                        <a:buNone/>
                      </a:pPr>
                      <a:r>
                        <a:rPr lang="en" sz="1000"/>
                        <a:t>Dan</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4</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DBMS Cliff Notes</a:t>
                      </a:r>
                      <a:endParaRPr sz="1000"/>
                    </a:p>
                  </a:txBody>
                  <a:tcPr marT="91425" marB="91425" marR="91425" marL="91425"/>
                </a:tc>
              </a:tr>
              <a:tr h="381000">
                <a:tc>
                  <a:txBody>
                    <a:bodyPr/>
                    <a:lstStyle/>
                    <a:p>
                      <a:pPr indent="0" lvl="0" marL="0" rtl="0" algn="l">
                        <a:spcBef>
                          <a:spcPts val="0"/>
                        </a:spcBef>
                        <a:spcAft>
                          <a:spcPts val="0"/>
                        </a:spcAft>
                        <a:buNone/>
                      </a:pPr>
                      <a:r>
                        <a:rPr lang="en" sz="1000"/>
                        <a:t>James</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7</a:t>
                      </a:r>
                      <a:endParaRPr sz="1000"/>
                    </a:p>
                  </a:txBody>
                  <a:tcPr marT="91425" marB="91425" marR="91425" marL="91425"/>
                </a:tc>
                <a:tc>
                  <a:txBody>
                    <a:bodyPr/>
                    <a:lstStyle/>
                    <a:p>
                      <a:pPr indent="0" lvl="0" marL="0" rtl="0" algn="l">
                        <a:spcBef>
                          <a:spcPts val="0"/>
                        </a:spcBef>
                        <a:spcAft>
                          <a:spcPts val="0"/>
                        </a:spcAft>
                        <a:buNone/>
                      </a:pPr>
                      <a:r>
                        <a:rPr lang="en" sz="1000"/>
                        <a:t>Food for Thought</a:t>
                      </a:r>
                      <a:endParaRPr sz="1000"/>
                    </a:p>
                  </a:txBody>
                  <a:tcPr marT="91425" marB="91425" marR="91425" marL="91425"/>
                </a:tc>
              </a:tr>
              <a:tr h="381000">
                <a:tc>
                  <a:txBody>
                    <a:bodyPr/>
                    <a:lstStyle/>
                    <a:p>
                      <a:pPr indent="0" lvl="0" marL="0" rtl="0" algn="l">
                        <a:spcBef>
                          <a:spcPts val="0"/>
                        </a:spcBef>
                        <a:spcAft>
                          <a:spcPts val="0"/>
                        </a:spcAft>
                        <a:buNone/>
                      </a:pPr>
                      <a:r>
                        <a:rPr lang="en" sz="1000"/>
                        <a:t>Tony</a:t>
                      </a:r>
                      <a:endParaRPr sz="1000"/>
                    </a:p>
                  </a:txBody>
                  <a:tcPr marT="91425" marB="91425" marR="91425" marL="91425"/>
                </a:tc>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9</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Food I Crave</a:t>
                      </a:r>
                      <a:endParaRPr sz="1000"/>
                    </a:p>
                  </a:txBody>
                  <a:tcPr marT="91425" marB="91425" marR="91425" marL="91425"/>
                </a:tc>
              </a:tr>
            </a:tbl>
          </a:graphicData>
        </a:graphic>
      </p:graphicFrame>
      <p:graphicFrame>
        <p:nvGraphicFramePr>
          <p:cNvPr id="213" name="Google Shape;213;p32"/>
          <p:cNvGraphicFramePr/>
          <p:nvPr/>
        </p:nvGraphicFramePr>
        <p:xfrm>
          <a:off x="4341550" y="1685675"/>
          <a:ext cx="3000000" cy="3000000"/>
        </p:xfrm>
        <a:graphic>
          <a:graphicData uri="http://schemas.openxmlformats.org/drawingml/2006/table">
            <a:tbl>
              <a:tblPr>
                <a:noFill/>
                <a:tableStyleId>{DF42F535-A871-4AA5-B313-C30B35ECC0BE}</a:tableStyleId>
              </a:tblPr>
              <a:tblGrid>
                <a:gridCol w="852900"/>
                <a:gridCol w="494425"/>
                <a:gridCol w="546125"/>
              </a:tblGrid>
              <a:tr h="381000">
                <a:tc>
                  <a:txBody>
                    <a:bodyPr/>
                    <a:lstStyle/>
                    <a:p>
                      <a:pPr indent="0" lvl="0" marL="0" rtl="0" algn="ctr">
                        <a:spcBef>
                          <a:spcPts val="0"/>
                        </a:spcBef>
                        <a:spcAft>
                          <a:spcPts val="0"/>
                        </a:spcAft>
                        <a:buNone/>
                      </a:pPr>
                      <a:r>
                        <a:rPr lang="en" sz="1000"/>
                        <a:t>UserName</a:t>
                      </a:r>
                      <a:endParaRPr sz="1000"/>
                    </a:p>
                  </a:txBody>
                  <a:tcPr marT="91425" marB="91425" marR="91425" marL="91425"/>
                </a:tc>
                <a:tc>
                  <a:txBody>
                    <a:bodyPr/>
                    <a:lstStyle/>
                    <a:p>
                      <a:pPr indent="0" lvl="0" marL="0" rtl="0" algn="ctr">
                        <a:spcBef>
                          <a:spcPts val="0"/>
                        </a:spcBef>
                        <a:spcAft>
                          <a:spcPts val="0"/>
                        </a:spcAft>
                        <a:buNone/>
                      </a:pPr>
                      <a:r>
                        <a:rPr lang="en" sz="1000"/>
                        <a:t>Rank</a:t>
                      </a:r>
                      <a:endParaRPr sz="1000"/>
                    </a:p>
                  </a:txBody>
                  <a:tcPr marT="91425" marB="91425" marR="91425" marL="91425"/>
                </a:tc>
                <a:tc>
                  <a:txBody>
                    <a:bodyPr/>
                    <a:lstStyle/>
                    <a:p>
                      <a:pPr indent="0" lvl="0" marL="0" rtl="0" algn="ctr">
                        <a:spcBef>
                          <a:spcPts val="0"/>
                        </a:spcBef>
                        <a:spcAft>
                          <a:spcPts val="0"/>
                        </a:spcAft>
                        <a:buNone/>
                      </a:pPr>
                      <a:r>
                        <a:rPr lang="en" sz="1000"/>
                        <a:t>BlogId</a:t>
                      </a:r>
                      <a:endParaRPr sz="1000"/>
                    </a:p>
                  </a:txBody>
                  <a:tcPr marT="91425" marB="91425" marR="91425" marL="91425"/>
                </a:tc>
              </a:tr>
              <a:tr h="381000">
                <a:tc>
                  <a:txBody>
                    <a:bodyPr/>
                    <a:lstStyle/>
                    <a:p>
                      <a:pPr indent="0" lvl="0" marL="0" rtl="0" algn="l">
                        <a:spcBef>
                          <a:spcPts val="0"/>
                        </a:spcBef>
                        <a:spcAft>
                          <a:spcPts val="0"/>
                        </a:spcAft>
                        <a:buNone/>
                      </a:pPr>
                      <a:r>
                        <a:rPr lang="en" sz="1000"/>
                        <a:t>Tony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c>
                  <a:txBody>
                    <a:bodyPr/>
                    <a:lstStyle/>
                    <a:p>
                      <a:pPr indent="0" lvl="0" marL="0" rtl="0" algn="l">
                        <a:spcBef>
                          <a:spcPts val="0"/>
                        </a:spcBef>
                        <a:spcAft>
                          <a:spcPts val="0"/>
                        </a:spcAft>
                        <a:buNone/>
                      </a:pPr>
                      <a:r>
                        <a:rPr lang="en" sz="1000"/>
                        <a:t>4</a:t>
                      </a:r>
                      <a:endParaRPr sz="1000"/>
                    </a:p>
                  </a:txBody>
                  <a:tcPr marT="91425" marB="91425" marR="91425" marL="91425"/>
                </a:tc>
              </a:tr>
              <a:tr h="381000">
                <a:tc>
                  <a:txBody>
                    <a:bodyPr/>
                    <a:lstStyle/>
                    <a:p>
                      <a:pPr indent="0" lvl="0" marL="0" rtl="0" algn="l">
                        <a:spcBef>
                          <a:spcPts val="0"/>
                        </a:spcBef>
                        <a:spcAft>
                          <a:spcPts val="0"/>
                        </a:spcAft>
                        <a:buNone/>
                      </a:pPr>
                      <a:r>
                        <a:rPr lang="en" sz="1000"/>
                        <a:t>Dan</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4</a:t>
                      </a:r>
                      <a:endParaRPr sz="1000"/>
                    </a:p>
                  </a:txBody>
                  <a:tcPr marT="91425" marB="91425" marR="91425" marL="91425"/>
                </a:tc>
              </a:tr>
              <a:tr h="381000">
                <a:tc>
                  <a:txBody>
                    <a:bodyPr/>
                    <a:lstStyle/>
                    <a:p>
                      <a:pPr indent="0" lvl="0" marL="0" rtl="0" algn="l">
                        <a:spcBef>
                          <a:spcPts val="0"/>
                        </a:spcBef>
                        <a:spcAft>
                          <a:spcPts val="0"/>
                        </a:spcAft>
                        <a:buNone/>
                      </a:pPr>
                      <a:r>
                        <a:rPr lang="en" sz="1000"/>
                        <a:t>James</a:t>
                      </a:r>
                      <a:endParaRPr sz="1000"/>
                    </a:p>
                  </a:txBody>
                  <a:tcPr marT="91425" marB="91425" marR="91425" marL="91425"/>
                </a:tc>
                <a:tc>
                  <a:txBody>
                    <a:bodyPr/>
                    <a:lstStyle/>
                    <a:p>
                      <a:pPr indent="0" lvl="0" marL="0" rtl="0" algn="l">
                        <a:spcBef>
                          <a:spcPts val="0"/>
                        </a:spcBef>
                        <a:spcAft>
                          <a:spcPts val="0"/>
                        </a:spcAft>
                        <a:buNone/>
                      </a:pPr>
                      <a:r>
                        <a:rPr lang="en" sz="1000"/>
                        <a:t>3</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7</a:t>
                      </a:r>
                      <a:endParaRPr sz="1000"/>
                    </a:p>
                  </a:txBody>
                  <a:tcPr marT="91425" marB="91425" marR="91425" marL="91425"/>
                </a:tc>
              </a:tr>
              <a:tr h="381000">
                <a:tc>
                  <a:txBody>
                    <a:bodyPr/>
                    <a:lstStyle/>
                    <a:p>
                      <a:pPr indent="0" lvl="0" marL="0" rtl="0" algn="l">
                        <a:spcBef>
                          <a:spcPts val="0"/>
                        </a:spcBef>
                        <a:spcAft>
                          <a:spcPts val="0"/>
                        </a:spcAft>
                        <a:buNone/>
                      </a:pPr>
                      <a:r>
                        <a:rPr lang="en" sz="1000"/>
                        <a:t>Tony</a:t>
                      </a:r>
                      <a:endParaRPr sz="1000"/>
                    </a:p>
                  </a:txBody>
                  <a:tcPr marT="91425" marB="91425" marR="91425" marL="91425"/>
                </a:tc>
                <a:tc>
                  <a:txBody>
                    <a:bodyPr/>
                    <a:lstStyle/>
                    <a:p>
                      <a:pPr indent="0" lvl="0" marL="0" rtl="0" algn="l">
                        <a:spcBef>
                          <a:spcPts val="0"/>
                        </a:spcBef>
                        <a:spcAft>
                          <a:spcPts val="0"/>
                        </a:spcAft>
                        <a:buNone/>
                      </a:pPr>
                      <a:r>
                        <a:rPr lang="en" sz="1000"/>
                        <a:t>2</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9</a:t>
                      </a:r>
                      <a:endParaRPr sz="1000">
                        <a:solidFill>
                          <a:schemeClr val="dk1"/>
                        </a:solidFill>
                      </a:endParaRPr>
                    </a:p>
                  </a:txBody>
                  <a:tcPr marT="91425" marB="91425" marR="91425" marL="91425"/>
                </a:tc>
              </a:tr>
            </a:tbl>
          </a:graphicData>
        </a:graphic>
      </p:graphicFrame>
      <p:graphicFrame>
        <p:nvGraphicFramePr>
          <p:cNvPr id="214" name="Google Shape;214;p32"/>
          <p:cNvGraphicFramePr/>
          <p:nvPr/>
        </p:nvGraphicFramePr>
        <p:xfrm>
          <a:off x="6779950" y="1685675"/>
          <a:ext cx="3000000" cy="3000000"/>
        </p:xfrm>
        <a:graphic>
          <a:graphicData uri="http://schemas.openxmlformats.org/drawingml/2006/table">
            <a:tbl>
              <a:tblPr>
                <a:noFill/>
                <a:tableStyleId>{DF42F535-A871-4AA5-B313-C30B35ECC0BE}</a:tableStyleId>
              </a:tblPr>
              <a:tblGrid>
                <a:gridCol w="546125"/>
                <a:gridCol w="1171100"/>
              </a:tblGrid>
              <a:tr h="381000">
                <a:tc>
                  <a:txBody>
                    <a:bodyPr/>
                    <a:lstStyle/>
                    <a:p>
                      <a:pPr indent="0" lvl="0" marL="0" rtl="0" algn="ctr">
                        <a:spcBef>
                          <a:spcPts val="0"/>
                        </a:spcBef>
                        <a:spcAft>
                          <a:spcPts val="0"/>
                        </a:spcAft>
                        <a:buNone/>
                      </a:pPr>
                      <a:r>
                        <a:rPr lang="en" sz="1000"/>
                        <a:t>BlogId</a:t>
                      </a:r>
                      <a:endParaRPr sz="1000"/>
                    </a:p>
                  </a:txBody>
                  <a:tcPr marT="91425" marB="91425" marR="91425" marL="91425"/>
                </a:tc>
                <a:tc>
                  <a:txBody>
                    <a:bodyPr/>
                    <a:lstStyle/>
                    <a:p>
                      <a:pPr indent="0" lvl="0" marL="0" rtl="0" algn="ctr">
                        <a:spcBef>
                          <a:spcPts val="0"/>
                        </a:spcBef>
                        <a:spcAft>
                          <a:spcPts val="0"/>
                        </a:spcAft>
                        <a:buNone/>
                      </a:pPr>
                      <a:r>
                        <a:rPr lang="en" sz="1000"/>
                        <a:t>BlogTitle</a:t>
                      </a:r>
                      <a:endParaRPr sz="1000"/>
                    </a:p>
                  </a:txBody>
                  <a:tcPr marT="91425" marB="91425" marR="91425" marL="91425"/>
                </a:tc>
              </a:tr>
              <a:tr h="381000">
                <a:tc>
                  <a:txBody>
                    <a:bodyPr/>
                    <a:lstStyle/>
                    <a:p>
                      <a:pPr indent="0" lvl="0" marL="0" rtl="0" algn="l">
                        <a:spcBef>
                          <a:spcPts val="0"/>
                        </a:spcBef>
                        <a:spcAft>
                          <a:spcPts val="0"/>
                        </a:spcAft>
                        <a:buNone/>
                      </a:pPr>
                      <a:r>
                        <a:rPr lang="en" sz="1000"/>
                        <a:t>4</a:t>
                      </a:r>
                      <a:endParaRPr sz="1000"/>
                    </a:p>
                  </a:txBody>
                  <a:tcPr marT="91425" marB="91425" marR="91425" marL="91425"/>
                </a:tc>
                <a:tc>
                  <a:txBody>
                    <a:bodyPr/>
                    <a:lstStyle/>
                    <a:p>
                      <a:pPr indent="0" lvl="0" marL="0" rtl="0" algn="l">
                        <a:spcBef>
                          <a:spcPts val="0"/>
                        </a:spcBef>
                        <a:spcAft>
                          <a:spcPts val="0"/>
                        </a:spcAft>
                        <a:buNone/>
                      </a:pPr>
                      <a:r>
                        <a:rPr lang="en" sz="1000"/>
                        <a:t>DBMS Cliff Notes</a:t>
                      </a:r>
                      <a:endParaRPr sz="1000"/>
                    </a:p>
                  </a:txBody>
                  <a:tcPr marT="91425" marB="91425" marR="91425" marL="91425"/>
                </a:tc>
              </a:tr>
              <a:tr h="381000">
                <a:tc>
                  <a:txBody>
                    <a:bodyPr/>
                    <a:lstStyle/>
                    <a:p>
                      <a:pPr indent="0" lvl="0" marL="0" rtl="0" algn="l">
                        <a:spcBef>
                          <a:spcPts val="0"/>
                        </a:spcBef>
                        <a:spcAft>
                          <a:spcPts val="0"/>
                        </a:spcAft>
                        <a:buNone/>
                      </a:pPr>
                      <a:r>
                        <a:rPr lang="en" sz="1000">
                          <a:solidFill>
                            <a:schemeClr val="dk1"/>
                          </a:solidFill>
                        </a:rPr>
                        <a:t>7</a:t>
                      </a:r>
                      <a:endParaRPr sz="1000"/>
                    </a:p>
                  </a:txBody>
                  <a:tcPr marT="91425" marB="91425" marR="91425" marL="91425"/>
                </a:tc>
                <a:tc>
                  <a:txBody>
                    <a:bodyPr/>
                    <a:lstStyle/>
                    <a:p>
                      <a:pPr indent="0" lvl="0" marL="0" rtl="0" algn="l">
                        <a:spcBef>
                          <a:spcPts val="0"/>
                        </a:spcBef>
                        <a:spcAft>
                          <a:spcPts val="0"/>
                        </a:spcAft>
                        <a:buNone/>
                      </a:pPr>
                      <a:r>
                        <a:rPr lang="en" sz="1000"/>
                        <a:t>Food for Thought</a:t>
                      </a:r>
                      <a:endParaRPr sz="1000"/>
                    </a:p>
                  </a:txBody>
                  <a:tcPr marT="91425" marB="91425" marR="91425" marL="91425"/>
                </a:tc>
              </a:tr>
              <a:tr h="381000">
                <a:tc>
                  <a:txBody>
                    <a:bodyPr/>
                    <a:lstStyle/>
                    <a:p>
                      <a:pPr indent="0" lvl="0" marL="0" rtl="0" algn="l">
                        <a:spcBef>
                          <a:spcPts val="0"/>
                        </a:spcBef>
                        <a:spcAft>
                          <a:spcPts val="0"/>
                        </a:spcAft>
                        <a:buNone/>
                      </a:pPr>
                      <a:r>
                        <a:rPr lang="en" sz="1000">
                          <a:solidFill>
                            <a:schemeClr val="dk1"/>
                          </a:solidFill>
                        </a:rPr>
                        <a:t>9</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Food I Crave</a:t>
                      </a:r>
                      <a:endParaRPr sz="1000"/>
                    </a:p>
                  </a:txBody>
                  <a:tcPr marT="91425" marB="91425" marR="91425" marL="91425"/>
                </a:tc>
              </a:tr>
            </a:tbl>
          </a:graphicData>
        </a:graphic>
      </p:graphicFrame>
      <p:cxnSp>
        <p:nvCxnSpPr>
          <p:cNvPr id="215" name="Google Shape;215;p32"/>
          <p:cNvCxnSpPr/>
          <p:nvPr/>
        </p:nvCxnSpPr>
        <p:spPr>
          <a:xfrm>
            <a:off x="3674275" y="2231225"/>
            <a:ext cx="669000" cy="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2"/>
          <p:cNvCxnSpPr/>
          <p:nvPr/>
        </p:nvCxnSpPr>
        <p:spPr>
          <a:xfrm>
            <a:off x="3674275" y="2612225"/>
            <a:ext cx="669000" cy="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32"/>
          <p:cNvCxnSpPr/>
          <p:nvPr/>
        </p:nvCxnSpPr>
        <p:spPr>
          <a:xfrm>
            <a:off x="3674275" y="2993225"/>
            <a:ext cx="669000" cy="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2"/>
          <p:cNvCxnSpPr/>
          <p:nvPr/>
        </p:nvCxnSpPr>
        <p:spPr>
          <a:xfrm>
            <a:off x="3674275" y="3374225"/>
            <a:ext cx="669000" cy="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2"/>
          <p:cNvCxnSpPr/>
          <p:nvPr/>
        </p:nvCxnSpPr>
        <p:spPr>
          <a:xfrm>
            <a:off x="6235000" y="2231225"/>
            <a:ext cx="549300" cy="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32"/>
          <p:cNvCxnSpPr/>
          <p:nvPr/>
        </p:nvCxnSpPr>
        <p:spPr>
          <a:xfrm flipH="1">
            <a:off x="6238725" y="2238375"/>
            <a:ext cx="552600" cy="3906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32"/>
          <p:cNvCxnSpPr/>
          <p:nvPr/>
        </p:nvCxnSpPr>
        <p:spPr>
          <a:xfrm flipH="1">
            <a:off x="6238725" y="2619375"/>
            <a:ext cx="552600" cy="3906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32"/>
          <p:cNvCxnSpPr/>
          <p:nvPr/>
        </p:nvCxnSpPr>
        <p:spPr>
          <a:xfrm flipH="1">
            <a:off x="6238725" y="3000375"/>
            <a:ext cx="552600" cy="390600"/>
          </a:xfrm>
          <a:prstGeom prst="straightConnector1">
            <a:avLst/>
          </a:prstGeom>
          <a:noFill/>
          <a:ln cap="flat" cmpd="sng" w="9525">
            <a:solidFill>
              <a:schemeClr val="dk2"/>
            </a:solidFill>
            <a:prstDash val="solid"/>
            <a:round/>
            <a:headEnd len="med" w="med" type="none"/>
            <a:tailEnd len="med" w="med" type="none"/>
          </a:ln>
        </p:spPr>
      </p:cxnSp>
      <p:sp>
        <p:nvSpPr>
          <p:cNvPr id="223" name="Google Shape;223;p32"/>
          <p:cNvSpPr txBox="1"/>
          <p:nvPr>
            <p:ph idx="1" type="body"/>
          </p:nvPr>
        </p:nvSpPr>
        <p:spPr>
          <a:xfrm>
            <a:off x="568750" y="3638550"/>
            <a:ext cx="8289600" cy="390600"/>
          </a:xfrm>
          <a:prstGeom prst="rect">
            <a:avLst/>
          </a:prstGeom>
        </p:spPr>
        <p:txBody>
          <a:bodyPr anchorCtr="0" anchor="t" bIns="91425" lIns="91425" spcFirstLastPara="1" rIns="91425" wrap="square" tIns="91425">
            <a:noAutofit/>
          </a:bodyPr>
          <a:lstStyle/>
          <a:p>
            <a:pPr indent="457200" lvl="0" marL="914400" marR="0" rtl="0" algn="l">
              <a:lnSpc>
                <a:spcPct val="100000"/>
              </a:lnSpc>
              <a:spcBef>
                <a:spcPts val="600"/>
              </a:spcBef>
              <a:spcAft>
                <a:spcPts val="0"/>
              </a:spcAft>
              <a:buNone/>
            </a:pPr>
            <a:r>
              <a:rPr lang="en" sz="1600"/>
              <a:t>R				=		      R1		      ⋈ 		R2</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229" name="Google Shape;229;p33"/>
          <p:cNvSpPr txBox="1"/>
          <p:nvPr>
            <p:ph idx="1" type="body"/>
          </p:nvPr>
        </p:nvSpPr>
        <p:spPr>
          <a:xfrm>
            <a:off x="359825" y="1123950"/>
            <a:ext cx="8413800" cy="3725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rgbClr val="D9D9D9"/>
              </a:buClr>
              <a:buSzPts val="2000"/>
              <a:buChar char="●"/>
            </a:pPr>
            <a:r>
              <a:rPr lang="en" sz="2000">
                <a:solidFill>
                  <a:srgbClr val="D9D9D9"/>
                </a:solidFill>
              </a:rPr>
              <a:t>Process of minimizing redundancy so that modification of an attribute only needs to be done in one table and will be persisted through the database by relationships.</a:t>
            </a:r>
            <a:endParaRPr sz="2000">
              <a:solidFill>
                <a:srgbClr val="D9D9D9"/>
              </a:solidFill>
            </a:endParaRPr>
          </a:p>
          <a:p>
            <a:pPr indent="-355600" lvl="0" marL="457200" marR="0" rtl="0" algn="l">
              <a:lnSpc>
                <a:spcPct val="100000"/>
              </a:lnSpc>
              <a:spcBef>
                <a:spcPts val="0"/>
              </a:spcBef>
              <a:spcAft>
                <a:spcPts val="0"/>
              </a:spcAft>
              <a:buSzPts val="2000"/>
              <a:buChar char="●"/>
            </a:pPr>
            <a:r>
              <a:rPr lang="en" sz="2000"/>
              <a:t>EF Codd, father of relational dbs, normalization attempts to:</a:t>
            </a:r>
            <a:endParaRPr sz="2000"/>
          </a:p>
          <a:p>
            <a:pPr indent="-355600" lvl="1" marL="914400" marR="0" rtl="0" algn="l">
              <a:lnSpc>
                <a:spcPct val="100000"/>
              </a:lnSpc>
              <a:spcBef>
                <a:spcPts val="0"/>
              </a:spcBef>
              <a:spcAft>
                <a:spcPts val="0"/>
              </a:spcAft>
              <a:buSzPts val="2000"/>
              <a:buChar char="○"/>
            </a:pPr>
            <a:r>
              <a:rPr lang="en" sz="2000"/>
              <a:t>Eliminate insert, update, delete inconsistencies.</a:t>
            </a:r>
            <a:endParaRPr sz="2000"/>
          </a:p>
          <a:p>
            <a:pPr indent="-355600" lvl="1" marL="914400" marR="0" rtl="0" algn="l">
              <a:lnSpc>
                <a:spcPct val="100000"/>
              </a:lnSpc>
              <a:spcBef>
                <a:spcPts val="0"/>
              </a:spcBef>
              <a:spcAft>
                <a:spcPts val="0"/>
              </a:spcAft>
              <a:buSzPts val="2000"/>
              <a:buChar char="○"/>
            </a:pPr>
            <a:r>
              <a:rPr lang="en" sz="2000"/>
              <a:t>Reduce need for redesign when new attributes/relations are added.</a:t>
            </a:r>
            <a:endParaRPr sz="2000"/>
          </a:p>
          <a:p>
            <a:pPr indent="-355600" lvl="1" marL="914400" marR="0" rtl="0" algn="l">
              <a:lnSpc>
                <a:spcPct val="100000"/>
              </a:lnSpc>
              <a:spcBef>
                <a:spcPts val="0"/>
              </a:spcBef>
              <a:spcAft>
                <a:spcPts val="0"/>
              </a:spcAft>
              <a:buSzPts val="2000"/>
              <a:buChar char="○"/>
            </a:pPr>
            <a:r>
              <a:rPr lang="en" sz="2000"/>
              <a:t>Increase query usability.</a:t>
            </a:r>
            <a:endParaRPr sz="2000"/>
          </a:p>
          <a:p>
            <a:pPr indent="-355600" lvl="1" marL="914400" marR="0" rtl="0" algn="l">
              <a:lnSpc>
                <a:spcPct val="100000"/>
              </a:lnSpc>
              <a:spcBef>
                <a:spcPts val="0"/>
              </a:spcBef>
              <a:spcAft>
                <a:spcPts val="0"/>
              </a:spcAft>
              <a:buSzPts val="2000"/>
              <a:buChar char="○"/>
            </a:pPr>
            <a:r>
              <a:rPr lang="en" sz="2000"/>
              <a:t>Ensure query usability in the future.</a:t>
            </a:r>
            <a:endParaRPr sz="2000"/>
          </a:p>
          <a:p>
            <a:pPr indent="-355600" lvl="0" marL="457200" marR="0" rtl="0" algn="l">
              <a:lnSpc>
                <a:spcPct val="100000"/>
              </a:lnSpc>
              <a:spcBef>
                <a:spcPts val="0"/>
              </a:spcBef>
              <a:spcAft>
                <a:spcPts val="0"/>
              </a:spcAft>
              <a:buClr>
                <a:srgbClr val="D9D9D9"/>
              </a:buClr>
              <a:buSzPts val="2000"/>
              <a:buChar char="●"/>
            </a:pPr>
            <a:r>
              <a:rPr lang="en" sz="2000">
                <a:solidFill>
                  <a:srgbClr val="D9D9D9"/>
                </a:solidFill>
              </a:rPr>
              <a:t>Your relational model is considered normalized if it reaches a certain normal form level and thus is free of modification irregularities.</a:t>
            </a:r>
            <a:endParaRPr sz="2000">
              <a:solidFill>
                <a:srgbClr val="D9D9D9"/>
              </a:solidFill>
            </a:endParaRPr>
          </a:p>
          <a:p>
            <a:pPr indent="0" lvl="0" marL="0" marR="0" rtl="0" algn="l">
              <a:lnSpc>
                <a:spcPct val="100000"/>
              </a:lnSpc>
              <a:spcBef>
                <a:spcPts val="600"/>
              </a:spcBef>
              <a:spcAft>
                <a:spcPts val="0"/>
              </a:spcAft>
              <a:buNone/>
            </a:pPr>
            <a:r>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Terminology</a:t>
            </a:r>
            <a:endParaRPr/>
          </a:p>
        </p:txBody>
      </p:sp>
      <p:sp>
        <p:nvSpPr>
          <p:cNvPr id="235" name="Google Shape;235;p34"/>
          <p:cNvSpPr txBox="1"/>
          <p:nvPr>
            <p:ph idx="1" type="body"/>
          </p:nvPr>
        </p:nvSpPr>
        <p:spPr>
          <a:xfrm>
            <a:off x="121175" y="1119575"/>
            <a:ext cx="9251400" cy="409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Superkey</a:t>
            </a:r>
            <a:r>
              <a:rPr lang="en" sz="2000"/>
              <a:t>: set of attributes that can uniquely identify a record.</a:t>
            </a:r>
            <a:endParaRPr sz="2000"/>
          </a:p>
          <a:p>
            <a:pPr indent="-355600" lvl="0" marL="457200" rtl="0" algn="l">
              <a:spcBef>
                <a:spcPts val="0"/>
              </a:spcBef>
              <a:spcAft>
                <a:spcPts val="0"/>
              </a:spcAft>
              <a:buSzPts val="2000"/>
              <a:buChar char="●"/>
            </a:pPr>
            <a:r>
              <a:rPr b="1" lang="en" sz="2000"/>
              <a:t>Candidate key</a:t>
            </a:r>
            <a:r>
              <a:rPr lang="en" sz="2000"/>
              <a:t>: a minimal superkey.</a:t>
            </a:r>
            <a:endParaRPr sz="2000"/>
          </a:p>
          <a:p>
            <a:pPr indent="-355600" lvl="0" marL="457200" rtl="0" algn="l">
              <a:spcBef>
                <a:spcPts val="0"/>
              </a:spcBef>
              <a:spcAft>
                <a:spcPts val="0"/>
              </a:spcAft>
              <a:buSzPts val="2000"/>
              <a:buChar char="●"/>
            </a:pPr>
            <a:r>
              <a:rPr b="1" lang="en" sz="2000"/>
              <a:t>Prime attribute</a:t>
            </a:r>
            <a:r>
              <a:rPr lang="en" sz="2000"/>
              <a:t>: attribute that occurs in a candidate key (i.e. in the determinant set).</a:t>
            </a:r>
            <a:endParaRPr sz="2000"/>
          </a:p>
          <a:p>
            <a:pPr indent="-355600" lvl="0" marL="457200" rtl="0" algn="l">
              <a:spcBef>
                <a:spcPts val="0"/>
              </a:spcBef>
              <a:spcAft>
                <a:spcPts val="0"/>
              </a:spcAft>
              <a:buSzPts val="2000"/>
              <a:buChar char="●"/>
            </a:pPr>
            <a:r>
              <a:rPr b="1" lang="en" sz="2000"/>
              <a:t>Non-prime attribute</a:t>
            </a:r>
            <a:r>
              <a:rPr lang="en" sz="2000"/>
              <a:t>: attribute that does not occur in any candidate keys (i.e. in the dependent set).</a:t>
            </a:r>
            <a:endParaRPr sz="2000"/>
          </a:p>
          <a:p>
            <a:pPr indent="-355600" lvl="0" marL="457200" rtl="0" algn="l">
              <a:spcBef>
                <a:spcPts val="0"/>
              </a:spcBef>
              <a:spcAft>
                <a:spcPts val="0"/>
              </a:spcAft>
              <a:buSzPts val="2000"/>
              <a:buChar char="●"/>
            </a:pPr>
            <a:r>
              <a:rPr b="1" lang="en" sz="2000"/>
              <a:t>Primary key</a:t>
            </a:r>
            <a:r>
              <a:rPr lang="en" sz="2000"/>
              <a:t>: superkey chosen for the relation.</a:t>
            </a:r>
            <a:endParaRPr sz="2000"/>
          </a:p>
          <a:p>
            <a:pPr indent="-355600" lvl="0" marL="457200" rtl="0" algn="l">
              <a:spcBef>
                <a:spcPts val="0"/>
              </a:spcBef>
              <a:spcAft>
                <a:spcPts val="0"/>
              </a:spcAft>
              <a:buSzPts val="2000"/>
              <a:buChar char="●"/>
            </a:pPr>
            <a:r>
              <a:rPr b="1" lang="en" sz="2000"/>
              <a:t>Alternate key</a:t>
            </a:r>
            <a:r>
              <a:rPr lang="en" sz="2000"/>
              <a:t>: superkeys that are not the primary key.</a:t>
            </a:r>
            <a:endParaRPr sz="20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Primary Keys</a:t>
            </a:r>
            <a:endParaRPr/>
          </a:p>
        </p:txBody>
      </p:sp>
      <p:sp>
        <p:nvSpPr>
          <p:cNvPr id="241" name="Google Shape;241;p35"/>
          <p:cNvSpPr txBox="1"/>
          <p:nvPr>
            <p:ph idx="1" type="body"/>
          </p:nvPr>
        </p:nvSpPr>
        <p:spPr>
          <a:xfrm>
            <a:off x="94000" y="1119575"/>
            <a:ext cx="8870100" cy="372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Surrogate</a:t>
            </a:r>
            <a:r>
              <a:rPr lang="en" sz="2000"/>
              <a:t>: artificial key chosen for the relation as a substitute for a candidate key.</a:t>
            </a:r>
            <a:endParaRPr sz="2000"/>
          </a:p>
          <a:p>
            <a:pPr indent="-355600" lvl="0" marL="457200" rtl="0" algn="l">
              <a:spcBef>
                <a:spcPts val="0"/>
              </a:spcBef>
              <a:spcAft>
                <a:spcPts val="0"/>
              </a:spcAft>
              <a:buSzPts val="2000"/>
              <a:buChar char="●"/>
            </a:pPr>
            <a:r>
              <a:rPr b="1" lang="en" sz="2000"/>
              <a:t>Natural</a:t>
            </a:r>
            <a:r>
              <a:rPr lang="en" sz="2000"/>
              <a:t>: naturally occurring outside the db.</a:t>
            </a:r>
            <a:endParaRPr sz="2000"/>
          </a:p>
          <a:p>
            <a:pPr indent="-355600" lvl="0" marL="457200" rtl="0" algn="l">
              <a:spcBef>
                <a:spcPts val="0"/>
              </a:spcBef>
              <a:spcAft>
                <a:spcPts val="0"/>
              </a:spcAft>
              <a:buSzPts val="2000"/>
              <a:buChar char="●"/>
            </a:pPr>
            <a:r>
              <a:rPr b="1" lang="en" sz="2000"/>
              <a:t>Foreign</a:t>
            </a:r>
            <a:r>
              <a:rPr lang="en" sz="2000"/>
              <a:t>: primary key from another relation.</a:t>
            </a:r>
            <a:endParaRPr sz="2000"/>
          </a:p>
          <a:p>
            <a:pPr indent="-355600" lvl="0" marL="457200" rtl="0" algn="l">
              <a:spcBef>
                <a:spcPts val="0"/>
              </a:spcBef>
              <a:spcAft>
                <a:spcPts val="0"/>
              </a:spcAft>
              <a:buSzPts val="2000"/>
              <a:buChar char="●"/>
            </a:pPr>
            <a:r>
              <a:rPr b="1" lang="en" sz="2000"/>
              <a:t>Simple</a:t>
            </a:r>
            <a:r>
              <a:rPr lang="en" sz="2000"/>
              <a:t> vs. </a:t>
            </a:r>
            <a:r>
              <a:rPr b="1" lang="en" sz="2000"/>
              <a:t>compound</a:t>
            </a:r>
            <a:r>
              <a:rPr lang="en" sz="2000"/>
              <a:t>: single attribute vs. two or more.</a:t>
            </a:r>
            <a:endParaRPr sz="2000"/>
          </a:p>
          <a:p>
            <a:pPr indent="-355600" lvl="0" marL="457200" rtl="0" algn="l">
              <a:spcBef>
                <a:spcPts val="0"/>
              </a:spcBef>
              <a:spcAft>
                <a:spcPts val="0"/>
              </a:spcAft>
              <a:buSzPts val="2000"/>
              <a:buChar char="●"/>
            </a:pPr>
            <a:r>
              <a:rPr b="1" lang="en" sz="2000"/>
              <a:t>Concatenated</a:t>
            </a:r>
            <a:r>
              <a:rPr lang="en" sz="2000"/>
              <a:t>: two or more attributes combined into one.</a:t>
            </a:r>
            <a:endParaRPr sz="2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idx="1" type="body"/>
          </p:nvPr>
        </p:nvSpPr>
        <p:spPr>
          <a:xfrm>
            <a:off x="359825" y="1123950"/>
            <a:ext cx="8413800" cy="3725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rgbClr val="D9D9D9"/>
              </a:buClr>
              <a:buSzPts val="2000"/>
              <a:buChar char="●"/>
            </a:pPr>
            <a:r>
              <a:rPr lang="en" sz="2000">
                <a:solidFill>
                  <a:srgbClr val="D9D9D9"/>
                </a:solidFill>
              </a:rPr>
              <a:t>Process of minimizing redundancy so that modification of an attribute only needs to be done in one table and will be persisted through the database by relationships.</a:t>
            </a:r>
            <a:endParaRPr sz="2000">
              <a:solidFill>
                <a:srgbClr val="D9D9D9"/>
              </a:solidFill>
            </a:endParaRPr>
          </a:p>
          <a:p>
            <a:pPr indent="-355600" lvl="0" marL="457200" marR="0" rtl="0" algn="l">
              <a:lnSpc>
                <a:spcPct val="100000"/>
              </a:lnSpc>
              <a:spcBef>
                <a:spcPts val="0"/>
              </a:spcBef>
              <a:spcAft>
                <a:spcPts val="0"/>
              </a:spcAft>
              <a:buClr>
                <a:srgbClr val="D9D9D9"/>
              </a:buClr>
              <a:buSzPts val="2000"/>
              <a:buChar char="●"/>
            </a:pPr>
            <a:r>
              <a:rPr lang="en" sz="2000">
                <a:solidFill>
                  <a:srgbClr val="D9D9D9"/>
                </a:solidFill>
              </a:rPr>
              <a:t>EF Codd, father of relational dbs, normalization attempts to:</a:t>
            </a:r>
            <a:endParaRPr sz="2000">
              <a:solidFill>
                <a:srgbClr val="D9D9D9"/>
              </a:solidFill>
            </a:endParaRPr>
          </a:p>
          <a:p>
            <a:pPr indent="-355600" lvl="1" marL="914400" marR="0" rtl="0" algn="l">
              <a:lnSpc>
                <a:spcPct val="100000"/>
              </a:lnSpc>
              <a:spcBef>
                <a:spcPts val="0"/>
              </a:spcBef>
              <a:spcAft>
                <a:spcPts val="0"/>
              </a:spcAft>
              <a:buClr>
                <a:srgbClr val="D9D9D9"/>
              </a:buClr>
              <a:buSzPts val="2000"/>
              <a:buChar char="○"/>
            </a:pPr>
            <a:r>
              <a:rPr lang="en" sz="2000">
                <a:solidFill>
                  <a:srgbClr val="D9D9D9"/>
                </a:solidFill>
              </a:rPr>
              <a:t>Eliminate insert, update, delete inconsistencies.</a:t>
            </a:r>
            <a:endParaRPr sz="2000">
              <a:solidFill>
                <a:srgbClr val="D9D9D9"/>
              </a:solidFill>
            </a:endParaRPr>
          </a:p>
          <a:p>
            <a:pPr indent="-355600" lvl="1" marL="914400" marR="0" rtl="0" algn="l">
              <a:lnSpc>
                <a:spcPct val="100000"/>
              </a:lnSpc>
              <a:spcBef>
                <a:spcPts val="0"/>
              </a:spcBef>
              <a:spcAft>
                <a:spcPts val="0"/>
              </a:spcAft>
              <a:buClr>
                <a:srgbClr val="D9D9D9"/>
              </a:buClr>
              <a:buSzPts val="2000"/>
              <a:buChar char="○"/>
            </a:pPr>
            <a:r>
              <a:rPr lang="en" sz="2000">
                <a:solidFill>
                  <a:srgbClr val="D9D9D9"/>
                </a:solidFill>
              </a:rPr>
              <a:t>Reduce need for redesign when new attributes/relations are added.</a:t>
            </a:r>
            <a:endParaRPr sz="2000">
              <a:solidFill>
                <a:srgbClr val="D9D9D9"/>
              </a:solidFill>
            </a:endParaRPr>
          </a:p>
          <a:p>
            <a:pPr indent="-355600" lvl="1" marL="914400" marR="0" rtl="0" algn="l">
              <a:lnSpc>
                <a:spcPct val="100000"/>
              </a:lnSpc>
              <a:spcBef>
                <a:spcPts val="0"/>
              </a:spcBef>
              <a:spcAft>
                <a:spcPts val="0"/>
              </a:spcAft>
              <a:buClr>
                <a:srgbClr val="D9D9D9"/>
              </a:buClr>
              <a:buSzPts val="2000"/>
              <a:buChar char="○"/>
            </a:pPr>
            <a:r>
              <a:rPr lang="en" sz="2000">
                <a:solidFill>
                  <a:srgbClr val="D9D9D9"/>
                </a:solidFill>
              </a:rPr>
              <a:t>Increase query usability.</a:t>
            </a:r>
            <a:endParaRPr sz="2000">
              <a:solidFill>
                <a:srgbClr val="D9D9D9"/>
              </a:solidFill>
            </a:endParaRPr>
          </a:p>
          <a:p>
            <a:pPr indent="-355600" lvl="1" marL="914400" marR="0" rtl="0" algn="l">
              <a:lnSpc>
                <a:spcPct val="100000"/>
              </a:lnSpc>
              <a:spcBef>
                <a:spcPts val="0"/>
              </a:spcBef>
              <a:spcAft>
                <a:spcPts val="0"/>
              </a:spcAft>
              <a:buClr>
                <a:srgbClr val="D9D9D9"/>
              </a:buClr>
              <a:buSzPts val="2000"/>
              <a:buChar char="○"/>
            </a:pPr>
            <a:r>
              <a:rPr lang="en" sz="2000">
                <a:solidFill>
                  <a:srgbClr val="D9D9D9"/>
                </a:solidFill>
              </a:rPr>
              <a:t>Ensure query usability in the future.</a:t>
            </a:r>
            <a:endParaRPr sz="2000">
              <a:solidFill>
                <a:srgbClr val="D9D9D9"/>
              </a:solidFill>
            </a:endParaRPr>
          </a:p>
          <a:p>
            <a:pPr indent="-355600" lvl="0" marL="457200" marR="0" rtl="0" algn="l">
              <a:lnSpc>
                <a:spcPct val="100000"/>
              </a:lnSpc>
              <a:spcBef>
                <a:spcPts val="0"/>
              </a:spcBef>
              <a:spcAft>
                <a:spcPts val="0"/>
              </a:spcAft>
              <a:buClr>
                <a:srgbClr val="000000"/>
              </a:buClr>
              <a:buSzPts val="2000"/>
              <a:buChar char="●"/>
            </a:pPr>
            <a:r>
              <a:rPr lang="en" sz="2000">
                <a:solidFill>
                  <a:srgbClr val="000000"/>
                </a:solidFill>
              </a:rPr>
              <a:t>Your relational model is considered normalized if it reaches a certain </a:t>
            </a:r>
            <a:r>
              <a:rPr b="1" lang="en" sz="2000">
                <a:solidFill>
                  <a:srgbClr val="000000"/>
                </a:solidFill>
              </a:rPr>
              <a:t>normal form</a:t>
            </a:r>
            <a:r>
              <a:rPr lang="en" sz="2000">
                <a:solidFill>
                  <a:srgbClr val="000000"/>
                </a:solidFill>
              </a:rPr>
              <a:t> level and thus is free of modification irregularities.</a:t>
            </a:r>
            <a:endParaRPr sz="2000">
              <a:solidFill>
                <a:srgbClr val="000000"/>
              </a:solidFill>
            </a:endParaRPr>
          </a:p>
        </p:txBody>
      </p:sp>
      <p:sp>
        <p:nvSpPr>
          <p:cNvPr id="247" name="Google Shape;247;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Dependencies</a:t>
            </a:r>
            <a:endParaRPr/>
          </a:p>
        </p:txBody>
      </p:sp>
      <p:sp>
        <p:nvSpPr>
          <p:cNvPr id="47" name="Google Shape;47;p10"/>
          <p:cNvSpPr txBox="1"/>
          <p:nvPr>
            <p:ph idx="1" type="body"/>
          </p:nvPr>
        </p:nvSpPr>
        <p:spPr>
          <a:xfrm>
            <a:off x="457200" y="1200150"/>
            <a:ext cx="8229600" cy="2012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Given a relation R, a </a:t>
            </a:r>
            <a:r>
              <a:rPr b="1" lang="en" sz="2400"/>
              <a:t>functional dependency</a:t>
            </a:r>
            <a:r>
              <a:rPr lang="en" sz="2400"/>
              <a:t> is a constraint between two sets of attributes in R, let’s say X and Y, such that each value of X is associated with exactly one value of Y.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cxnSp>
        <p:nvCxnSpPr>
          <p:cNvPr id="48" name="Google Shape;48;p10"/>
          <p:cNvCxnSpPr/>
          <p:nvPr/>
        </p:nvCxnSpPr>
        <p:spPr>
          <a:xfrm>
            <a:off x="3334081" y="3086100"/>
            <a:ext cx="3300" cy="1695600"/>
          </a:xfrm>
          <a:prstGeom prst="straightConnector1">
            <a:avLst/>
          </a:prstGeom>
          <a:noFill/>
          <a:ln cap="flat" cmpd="sng" w="28575">
            <a:solidFill>
              <a:schemeClr val="dk2"/>
            </a:solidFill>
            <a:prstDash val="solid"/>
            <a:round/>
            <a:headEnd len="med" w="med" type="stealth"/>
            <a:tailEnd len="med" w="med" type="none"/>
          </a:ln>
        </p:spPr>
      </p:cxnSp>
      <p:cxnSp>
        <p:nvCxnSpPr>
          <p:cNvPr id="49" name="Google Shape;49;p10"/>
          <p:cNvCxnSpPr/>
          <p:nvPr/>
        </p:nvCxnSpPr>
        <p:spPr>
          <a:xfrm flipH="1" rot="10800000">
            <a:off x="3324225" y="4759257"/>
            <a:ext cx="1943100" cy="16800"/>
          </a:xfrm>
          <a:prstGeom prst="straightConnector1">
            <a:avLst/>
          </a:prstGeom>
          <a:noFill/>
          <a:ln cap="flat" cmpd="sng" w="28575">
            <a:solidFill>
              <a:schemeClr val="dk2"/>
            </a:solidFill>
            <a:prstDash val="solid"/>
            <a:round/>
            <a:headEnd len="med" w="med" type="none"/>
            <a:tailEnd len="med" w="med" type="stealth"/>
          </a:ln>
        </p:spPr>
      </p:cxnSp>
      <p:cxnSp>
        <p:nvCxnSpPr>
          <p:cNvPr id="50" name="Google Shape;50;p10"/>
          <p:cNvCxnSpPr/>
          <p:nvPr/>
        </p:nvCxnSpPr>
        <p:spPr>
          <a:xfrm flipH="1" rot="10800000">
            <a:off x="3357066" y="3116145"/>
            <a:ext cx="1897200" cy="1638000"/>
          </a:xfrm>
          <a:prstGeom prst="straightConnector1">
            <a:avLst/>
          </a:prstGeom>
          <a:noFill/>
          <a:ln cap="flat" cmpd="sng" w="28575">
            <a:solidFill>
              <a:schemeClr val="dk2"/>
            </a:solidFill>
            <a:prstDash val="solid"/>
            <a:round/>
            <a:headEnd len="med" w="med" type="none"/>
            <a:tailEnd len="med" w="med" type="stealth"/>
          </a:ln>
        </p:spPr>
      </p:cxnSp>
      <p:cxnSp>
        <p:nvCxnSpPr>
          <p:cNvPr id="51" name="Google Shape;51;p10"/>
          <p:cNvCxnSpPr/>
          <p:nvPr/>
        </p:nvCxnSpPr>
        <p:spPr>
          <a:xfrm>
            <a:off x="3544153" y="3086100"/>
            <a:ext cx="3300" cy="1695600"/>
          </a:xfrm>
          <a:prstGeom prst="straightConnector1">
            <a:avLst/>
          </a:prstGeom>
          <a:noFill/>
          <a:ln cap="flat" cmpd="sng" w="9525">
            <a:solidFill>
              <a:schemeClr val="dk2"/>
            </a:solidFill>
            <a:prstDash val="dot"/>
            <a:round/>
            <a:headEnd len="med" w="med" type="none"/>
            <a:tailEnd len="med" w="med" type="none"/>
          </a:ln>
        </p:spPr>
      </p:cxnSp>
      <p:cxnSp>
        <p:nvCxnSpPr>
          <p:cNvPr id="52" name="Google Shape;52;p10"/>
          <p:cNvCxnSpPr/>
          <p:nvPr/>
        </p:nvCxnSpPr>
        <p:spPr>
          <a:xfrm>
            <a:off x="3754225" y="3086100"/>
            <a:ext cx="3300" cy="1695600"/>
          </a:xfrm>
          <a:prstGeom prst="straightConnector1">
            <a:avLst/>
          </a:prstGeom>
          <a:noFill/>
          <a:ln cap="flat" cmpd="sng" w="9525">
            <a:solidFill>
              <a:schemeClr val="dk2"/>
            </a:solidFill>
            <a:prstDash val="dot"/>
            <a:round/>
            <a:headEnd len="med" w="med" type="none"/>
            <a:tailEnd len="med" w="med" type="none"/>
          </a:ln>
        </p:spPr>
      </p:cxnSp>
      <p:cxnSp>
        <p:nvCxnSpPr>
          <p:cNvPr id="53" name="Google Shape;53;p10"/>
          <p:cNvCxnSpPr/>
          <p:nvPr/>
        </p:nvCxnSpPr>
        <p:spPr>
          <a:xfrm>
            <a:off x="3964298" y="3086100"/>
            <a:ext cx="3300" cy="1695600"/>
          </a:xfrm>
          <a:prstGeom prst="straightConnector1">
            <a:avLst/>
          </a:prstGeom>
          <a:noFill/>
          <a:ln cap="flat" cmpd="sng" w="9525">
            <a:solidFill>
              <a:schemeClr val="dk2"/>
            </a:solidFill>
            <a:prstDash val="dot"/>
            <a:round/>
            <a:headEnd len="med" w="med" type="none"/>
            <a:tailEnd len="med" w="med" type="none"/>
          </a:ln>
        </p:spPr>
      </p:cxnSp>
      <p:cxnSp>
        <p:nvCxnSpPr>
          <p:cNvPr id="54" name="Google Shape;54;p10"/>
          <p:cNvCxnSpPr/>
          <p:nvPr/>
        </p:nvCxnSpPr>
        <p:spPr>
          <a:xfrm>
            <a:off x="4174370" y="3086100"/>
            <a:ext cx="3300" cy="1695600"/>
          </a:xfrm>
          <a:prstGeom prst="straightConnector1">
            <a:avLst/>
          </a:prstGeom>
          <a:noFill/>
          <a:ln cap="flat" cmpd="sng" w="9525">
            <a:solidFill>
              <a:schemeClr val="dk2"/>
            </a:solidFill>
            <a:prstDash val="dot"/>
            <a:round/>
            <a:headEnd len="med" w="med" type="none"/>
            <a:tailEnd len="med" w="med" type="none"/>
          </a:ln>
        </p:spPr>
      </p:cxnSp>
      <p:cxnSp>
        <p:nvCxnSpPr>
          <p:cNvPr id="55" name="Google Shape;55;p10"/>
          <p:cNvCxnSpPr/>
          <p:nvPr/>
        </p:nvCxnSpPr>
        <p:spPr>
          <a:xfrm>
            <a:off x="4384442" y="3086100"/>
            <a:ext cx="3300" cy="1695600"/>
          </a:xfrm>
          <a:prstGeom prst="straightConnector1">
            <a:avLst/>
          </a:prstGeom>
          <a:noFill/>
          <a:ln cap="flat" cmpd="sng" w="9525">
            <a:solidFill>
              <a:schemeClr val="dk2"/>
            </a:solidFill>
            <a:prstDash val="dot"/>
            <a:round/>
            <a:headEnd len="med" w="med" type="none"/>
            <a:tailEnd len="med" w="med" type="none"/>
          </a:ln>
        </p:spPr>
      </p:cxnSp>
      <p:cxnSp>
        <p:nvCxnSpPr>
          <p:cNvPr id="56" name="Google Shape;56;p10"/>
          <p:cNvCxnSpPr/>
          <p:nvPr/>
        </p:nvCxnSpPr>
        <p:spPr>
          <a:xfrm>
            <a:off x="4594514" y="3086100"/>
            <a:ext cx="3300" cy="1695600"/>
          </a:xfrm>
          <a:prstGeom prst="straightConnector1">
            <a:avLst/>
          </a:prstGeom>
          <a:noFill/>
          <a:ln cap="flat" cmpd="sng" w="9525">
            <a:solidFill>
              <a:schemeClr val="dk2"/>
            </a:solidFill>
            <a:prstDash val="dot"/>
            <a:round/>
            <a:headEnd len="med" w="med" type="none"/>
            <a:tailEnd len="med" w="med" type="none"/>
          </a:ln>
        </p:spPr>
      </p:cxnSp>
      <p:cxnSp>
        <p:nvCxnSpPr>
          <p:cNvPr id="57" name="Google Shape;57;p10"/>
          <p:cNvCxnSpPr/>
          <p:nvPr/>
        </p:nvCxnSpPr>
        <p:spPr>
          <a:xfrm>
            <a:off x="4804587" y="3086100"/>
            <a:ext cx="3300" cy="1695600"/>
          </a:xfrm>
          <a:prstGeom prst="straightConnector1">
            <a:avLst/>
          </a:prstGeom>
          <a:noFill/>
          <a:ln cap="flat" cmpd="sng" w="9525">
            <a:solidFill>
              <a:schemeClr val="dk2"/>
            </a:solidFill>
            <a:prstDash val="dot"/>
            <a:round/>
            <a:headEnd len="med" w="med" type="none"/>
            <a:tailEnd len="med" w="med" type="none"/>
          </a:ln>
        </p:spPr>
      </p:cxnSp>
      <p:cxnSp>
        <p:nvCxnSpPr>
          <p:cNvPr id="58" name="Google Shape;58;p10"/>
          <p:cNvCxnSpPr/>
          <p:nvPr/>
        </p:nvCxnSpPr>
        <p:spPr>
          <a:xfrm>
            <a:off x="5014659" y="3086100"/>
            <a:ext cx="3300" cy="16956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Normal Form (1NF)</a:t>
            </a:r>
            <a:endParaRPr/>
          </a:p>
        </p:txBody>
      </p:sp>
      <p:sp>
        <p:nvSpPr>
          <p:cNvPr id="253" name="Google Shape;253;p37"/>
          <p:cNvSpPr txBox="1"/>
          <p:nvPr>
            <p:ph idx="1" type="body"/>
          </p:nvPr>
        </p:nvSpPr>
        <p:spPr>
          <a:xfrm>
            <a:off x="457200" y="1200150"/>
            <a:ext cx="85344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What: each attribute contains a single value and is atomic.</a:t>
            </a:r>
            <a:endParaRPr sz="2400"/>
          </a:p>
          <a:p>
            <a:pPr indent="-381000" lvl="0" marL="457200" rtl="0" algn="l">
              <a:spcBef>
                <a:spcPts val="0"/>
              </a:spcBef>
              <a:spcAft>
                <a:spcPts val="0"/>
              </a:spcAft>
              <a:buSzPts val="2400"/>
              <a:buChar char="●"/>
            </a:pPr>
            <a:r>
              <a:rPr lang="en" sz="2400"/>
              <a:t>How: reorganize attributes that contain repeated (i.e. array) and/or nested (i.e. nested record) values.</a:t>
            </a:r>
            <a:endParaRPr sz="2400"/>
          </a:p>
          <a:p>
            <a:pPr indent="0" lvl="0" marL="0" rtl="0" algn="l">
              <a:spcBef>
                <a:spcPts val="600"/>
              </a:spcBef>
              <a:spcAft>
                <a:spcPts val="0"/>
              </a:spcAft>
              <a:buNone/>
            </a:pPr>
            <a:r>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1NF Example</a:t>
            </a:r>
            <a:endParaRPr/>
          </a:p>
        </p:txBody>
      </p:sp>
      <p:sp>
        <p:nvSpPr>
          <p:cNvPr id="259" name="Google Shape;259;p38"/>
          <p:cNvSpPr txBox="1"/>
          <p:nvPr>
            <p:ph idx="1" type="body"/>
          </p:nvPr>
        </p:nvSpPr>
        <p:spPr>
          <a:xfrm>
            <a:off x="457200" y="958425"/>
            <a:ext cx="8229600" cy="399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Repeated</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p:txBody>
      </p:sp>
      <p:graphicFrame>
        <p:nvGraphicFramePr>
          <p:cNvPr id="260" name="Google Shape;260;p38"/>
          <p:cNvGraphicFramePr/>
          <p:nvPr/>
        </p:nvGraphicFramePr>
        <p:xfrm>
          <a:off x="915575" y="1538275"/>
          <a:ext cx="3000000" cy="3000000"/>
        </p:xfrm>
        <a:graphic>
          <a:graphicData uri="http://schemas.openxmlformats.org/drawingml/2006/table">
            <a:tbl>
              <a:tblPr>
                <a:noFill/>
                <a:tableStyleId>{DF42F535-A871-4AA5-B313-C30B35ECC0BE}</a:tableStyleId>
              </a:tblPr>
              <a:tblGrid>
                <a:gridCol w="1428250"/>
                <a:gridCol w="1428250"/>
                <a:gridCol w="1958200"/>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RegisteredCourses</a:t>
                      </a:r>
                      <a:endParaRPr/>
                    </a:p>
                  </a:txBody>
                  <a:tcPr marT="91425" marB="91425" marR="91425" marL="91425"/>
                </a:tc>
              </a:tr>
              <a:tr h="4297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5200, 5010, 5600</a:t>
                      </a:r>
                      <a:endParaRPr/>
                    </a:p>
                  </a:txBody>
                  <a:tcPr marT="91425" marB="91425" marR="91425" marL="91425"/>
                </a:tc>
              </a:tr>
            </a:tbl>
          </a:graphicData>
        </a:graphic>
      </p:graphicFrame>
      <p:sp>
        <p:nvSpPr>
          <p:cNvPr id="261" name="Google Shape;261;p38"/>
          <p:cNvSpPr/>
          <p:nvPr/>
        </p:nvSpPr>
        <p:spPr>
          <a:xfrm>
            <a:off x="3735325" y="1932025"/>
            <a:ext cx="1762200" cy="358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1NF Example</a:t>
            </a:r>
            <a:endParaRPr/>
          </a:p>
        </p:txBody>
      </p:sp>
      <p:sp>
        <p:nvSpPr>
          <p:cNvPr id="267" name="Google Shape;267;p39"/>
          <p:cNvSpPr txBox="1"/>
          <p:nvPr>
            <p:ph idx="1" type="body"/>
          </p:nvPr>
        </p:nvSpPr>
        <p:spPr>
          <a:xfrm>
            <a:off x="457200" y="958425"/>
            <a:ext cx="8229600" cy="399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Repeated</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2400"/>
              <a:t>1NF [1]</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292100" lvl="0" marL="457200" rtl="0" algn="l">
              <a:spcBef>
                <a:spcPts val="600"/>
              </a:spcBef>
              <a:spcAft>
                <a:spcPts val="0"/>
              </a:spcAft>
              <a:buSzPts val="1000"/>
              <a:buAutoNum type="arabicPeriod"/>
            </a:pPr>
            <a:r>
              <a:rPr lang="en" sz="1000"/>
              <a:t>1NF does not require a candidate key, so duplicate StudentId values can exist. So what’s the 3NF of this relation?</a:t>
            </a:r>
            <a:endParaRPr sz="1000"/>
          </a:p>
        </p:txBody>
      </p:sp>
      <p:graphicFrame>
        <p:nvGraphicFramePr>
          <p:cNvPr id="268" name="Google Shape;268;p39"/>
          <p:cNvGraphicFramePr/>
          <p:nvPr/>
        </p:nvGraphicFramePr>
        <p:xfrm>
          <a:off x="915575" y="1538275"/>
          <a:ext cx="3000000" cy="3000000"/>
        </p:xfrm>
        <a:graphic>
          <a:graphicData uri="http://schemas.openxmlformats.org/drawingml/2006/table">
            <a:tbl>
              <a:tblPr>
                <a:noFill/>
                <a:tableStyleId>{DF42F535-A871-4AA5-B313-C30B35ECC0BE}</a:tableStyleId>
              </a:tblPr>
              <a:tblGrid>
                <a:gridCol w="1428250"/>
                <a:gridCol w="1428250"/>
                <a:gridCol w="1958200"/>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RegisteredCourses</a:t>
                      </a:r>
                      <a:endParaRPr/>
                    </a:p>
                  </a:txBody>
                  <a:tcPr marT="91425" marB="91425" marR="91425" marL="91425"/>
                </a:tc>
              </a:tr>
              <a:tr h="4297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5200, 5010, 5600</a:t>
                      </a:r>
                      <a:endParaRPr/>
                    </a:p>
                  </a:txBody>
                  <a:tcPr marT="91425" marB="91425" marR="91425" marL="91425"/>
                </a:tc>
              </a:tr>
            </a:tbl>
          </a:graphicData>
        </a:graphic>
      </p:graphicFrame>
      <p:graphicFrame>
        <p:nvGraphicFramePr>
          <p:cNvPr id="269" name="Google Shape;269;p39"/>
          <p:cNvGraphicFramePr/>
          <p:nvPr/>
        </p:nvGraphicFramePr>
        <p:xfrm>
          <a:off x="918925" y="2896450"/>
          <a:ext cx="3000000" cy="3000000"/>
        </p:xfrm>
        <a:graphic>
          <a:graphicData uri="http://schemas.openxmlformats.org/drawingml/2006/table">
            <a:tbl>
              <a:tblPr>
                <a:noFill/>
                <a:tableStyleId>{DF42F535-A871-4AA5-B313-C30B35ECC0BE}</a:tableStyleId>
              </a:tblPr>
              <a:tblGrid>
                <a:gridCol w="1428250"/>
                <a:gridCol w="1428250"/>
                <a:gridCol w="1951500"/>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RegisteredCourse</a:t>
                      </a:r>
                      <a:endParaRPr/>
                    </a:p>
                  </a:txBody>
                  <a:tcPr marT="91425" marB="91425" marR="91425" marL="91425"/>
                </a:tc>
              </a:tr>
              <a:tr h="4297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5200</a:t>
                      </a:r>
                      <a:endParaRPr/>
                    </a:p>
                  </a:txBody>
                  <a:tcPr marT="91425" marB="91425" marR="91425" marL="91425"/>
                </a:tc>
              </a:tr>
              <a:tr h="4297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5010</a:t>
                      </a:r>
                      <a:endParaRPr>
                        <a:solidFill>
                          <a:schemeClr val="dk1"/>
                        </a:solidFill>
                      </a:endParaRPr>
                    </a:p>
                  </a:txBody>
                  <a:tcPr marT="91425" marB="91425" marR="91425" marL="91425"/>
                </a:tc>
              </a:tr>
              <a:tr h="4297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5600</a:t>
                      </a:r>
                      <a:endParaRPr>
                        <a:solidFill>
                          <a:schemeClr val="dk1"/>
                        </a:solidFill>
                      </a:endParaRPr>
                    </a:p>
                  </a:txBody>
                  <a:tcPr marT="91425" marB="91425" marR="91425" marL="91425"/>
                </a:tc>
              </a:tr>
            </a:tbl>
          </a:graphicData>
        </a:graphic>
      </p:graphicFrame>
      <p:sp>
        <p:nvSpPr>
          <p:cNvPr id="270" name="Google Shape;270;p39"/>
          <p:cNvSpPr/>
          <p:nvPr/>
        </p:nvSpPr>
        <p:spPr>
          <a:xfrm>
            <a:off x="3735325" y="1932025"/>
            <a:ext cx="1762200" cy="358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1NF Example</a:t>
            </a:r>
            <a:endParaRPr/>
          </a:p>
        </p:txBody>
      </p:sp>
      <p:sp>
        <p:nvSpPr>
          <p:cNvPr id="276" name="Google Shape;276;p4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Nested</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graphicFrame>
        <p:nvGraphicFramePr>
          <p:cNvPr id="277" name="Google Shape;277;p40"/>
          <p:cNvGraphicFramePr/>
          <p:nvPr/>
        </p:nvGraphicFramePr>
        <p:xfrm>
          <a:off x="952500" y="1797750"/>
          <a:ext cx="3000000" cy="3000000"/>
        </p:xfrm>
        <a:graphic>
          <a:graphicData uri="http://schemas.openxmlformats.org/drawingml/2006/table">
            <a:tbl>
              <a:tblPr>
                <a:noFill/>
                <a:tableStyleId>{DF42F535-A871-4AA5-B313-C30B35ECC0BE}</a:tableStyleId>
              </a:tblPr>
              <a:tblGrid>
                <a:gridCol w="1428250"/>
                <a:gridCol w="1428250"/>
                <a:gridCol w="3918925"/>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Grade</a:t>
                      </a:r>
                      <a:endParaRPr/>
                    </a:p>
                  </a:txBody>
                  <a:tcPr marT="91425" marB="91425" marR="91425" marL="91425"/>
                </a:tc>
              </a:tr>
              <a:tr h="6916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78" name="Google Shape;278;p40"/>
          <p:cNvGraphicFramePr/>
          <p:nvPr/>
        </p:nvGraphicFramePr>
        <p:xfrm>
          <a:off x="3964075" y="2328550"/>
          <a:ext cx="3000000" cy="3000000"/>
        </p:xfrm>
        <a:graphic>
          <a:graphicData uri="http://schemas.openxmlformats.org/drawingml/2006/table">
            <a:tbl>
              <a:tblPr>
                <a:noFill/>
                <a:tableStyleId>{DF42F535-A871-4AA5-B313-C30B35ECC0BE}</a:tableStyleId>
              </a:tblPr>
              <a:tblGrid>
                <a:gridCol w="1791400"/>
                <a:gridCol w="1791400"/>
              </a:tblGrid>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bl>
          </a:graphicData>
        </a:graphic>
      </p:graphicFrame>
      <p:sp>
        <p:nvSpPr>
          <p:cNvPr id="279" name="Google Shape;279;p40"/>
          <p:cNvSpPr/>
          <p:nvPr/>
        </p:nvSpPr>
        <p:spPr>
          <a:xfrm>
            <a:off x="3659125" y="2147175"/>
            <a:ext cx="4138200" cy="708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1NF Example</a:t>
            </a:r>
            <a:endParaRPr/>
          </a:p>
        </p:txBody>
      </p:sp>
      <p:sp>
        <p:nvSpPr>
          <p:cNvPr id="285" name="Google Shape;285;p4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Nested</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rPr lang="en" sz="2400"/>
              <a:t>1NF</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graphicFrame>
        <p:nvGraphicFramePr>
          <p:cNvPr id="286" name="Google Shape;286;p41"/>
          <p:cNvGraphicFramePr/>
          <p:nvPr/>
        </p:nvGraphicFramePr>
        <p:xfrm>
          <a:off x="952500" y="1797750"/>
          <a:ext cx="3000000" cy="3000000"/>
        </p:xfrm>
        <a:graphic>
          <a:graphicData uri="http://schemas.openxmlformats.org/drawingml/2006/table">
            <a:tbl>
              <a:tblPr>
                <a:noFill/>
                <a:tableStyleId>{DF42F535-A871-4AA5-B313-C30B35ECC0BE}</a:tableStyleId>
              </a:tblPr>
              <a:tblGrid>
                <a:gridCol w="1428250"/>
                <a:gridCol w="1428250"/>
                <a:gridCol w="3918925"/>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c>
                  <a:txBody>
                    <a:bodyPr/>
                    <a:lstStyle/>
                    <a:p>
                      <a:pPr indent="0" lvl="0" marL="0" rtl="0" algn="ctr">
                        <a:spcBef>
                          <a:spcPts val="0"/>
                        </a:spcBef>
                        <a:spcAft>
                          <a:spcPts val="0"/>
                        </a:spcAft>
                        <a:buNone/>
                      </a:pPr>
                      <a:r>
                        <a:rPr lang="en"/>
                        <a:t>Grade</a:t>
                      </a:r>
                      <a:endParaRPr/>
                    </a:p>
                  </a:txBody>
                  <a:tcPr marT="91425" marB="91425" marR="91425" marL="91425"/>
                </a:tc>
              </a:tr>
              <a:tr h="6916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287" name="Google Shape;287;p41"/>
          <p:cNvGraphicFramePr/>
          <p:nvPr/>
        </p:nvGraphicFramePr>
        <p:xfrm>
          <a:off x="3964075" y="2328550"/>
          <a:ext cx="3000000" cy="3000000"/>
        </p:xfrm>
        <a:graphic>
          <a:graphicData uri="http://schemas.openxmlformats.org/drawingml/2006/table">
            <a:tbl>
              <a:tblPr>
                <a:noFill/>
                <a:tableStyleId>{DF42F535-A871-4AA5-B313-C30B35ECC0BE}</a:tableStyleId>
              </a:tblPr>
              <a:tblGrid>
                <a:gridCol w="1791400"/>
                <a:gridCol w="1791400"/>
              </a:tblGrid>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bl>
          </a:graphicData>
        </a:graphic>
      </p:graphicFrame>
      <p:graphicFrame>
        <p:nvGraphicFramePr>
          <p:cNvPr id="288" name="Google Shape;288;p41"/>
          <p:cNvGraphicFramePr/>
          <p:nvPr/>
        </p:nvGraphicFramePr>
        <p:xfrm>
          <a:off x="952500" y="3616175"/>
          <a:ext cx="3000000" cy="3000000"/>
        </p:xfrm>
        <a:graphic>
          <a:graphicData uri="http://schemas.openxmlformats.org/drawingml/2006/table">
            <a:tbl>
              <a:tblPr>
                <a:noFill/>
                <a:tableStyleId>{DF42F535-A871-4AA5-B313-C30B35ECC0BE}</a:tableStyleId>
              </a:tblPr>
              <a:tblGrid>
                <a:gridCol w="998500"/>
                <a:gridCol w="1152950"/>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FirstName</a:t>
                      </a:r>
                      <a:endParaRPr/>
                    </a:p>
                  </a:txBody>
                  <a:tcPr marT="91425" marB="91425" marR="91425" marL="91425"/>
                </a:tc>
              </a:tr>
              <a:tr h="4297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Tony</a:t>
                      </a:r>
                      <a:endParaRPr/>
                    </a:p>
                  </a:txBody>
                  <a:tcPr marT="91425" marB="91425" marR="91425" marL="91425"/>
                </a:tc>
              </a:tr>
            </a:tbl>
          </a:graphicData>
        </a:graphic>
      </p:graphicFrame>
      <p:graphicFrame>
        <p:nvGraphicFramePr>
          <p:cNvPr id="289" name="Google Shape;289;p41"/>
          <p:cNvGraphicFramePr/>
          <p:nvPr/>
        </p:nvGraphicFramePr>
        <p:xfrm>
          <a:off x="4213350" y="3616175"/>
          <a:ext cx="3000000" cy="3000000"/>
        </p:xfrm>
        <a:graphic>
          <a:graphicData uri="http://schemas.openxmlformats.org/drawingml/2006/table">
            <a:tbl>
              <a:tblPr>
                <a:noFill/>
                <a:tableStyleId>{DF42F535-A871-4AA5-B313-C30B35ECC0BE}</a:tableStyleId>
              </a:tblPr>
              <a:tblGrid>
                <a:gridCol w="964875"/>
                <a:gridCol w="964875"/>
                <a:gridCol w="997125"/>
              </a:tblGrid>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rPr>
                        <a:t>StudentId</a:t>
                      </a:r>
                      <a:endParaRPr/>
                    </a:p>
                  </a:txBody>
                  <a:tcPr marT="91425" marB="91425" marR="91425" marL="91425"/>
                </a:tc>
                <a:tc>
                  <a:txBody>
                    <a:bodyPr/>
                    <a:lstStyle/>
                    <a:p>
                      <a:pPr indent="0" lvl="0" marL="0" rtl="0" algn="ctr">
                        <a:spcBef>
                          <a:spcPts val="0"/>
                        </a:spcBef>
                        <a:spcAft>
                          <a:spcPts val="0"/>
                        </a:spcAft>
                        <a:buNone/>
                      </a:pPr>
                      <a:r>
                        <a:rPr lang="en"/>
                        <a:t>Course</a:t>
                      </a:r>
                      <a:endParaRPr/>
                    </a:p>
                  </a:txBody>
                  <a:tcPr marT="91425" marB="91425" marR="91425" marL="91425"/>
                </a:tc>
                <a:tc>
                  <a:txBody>
                    <a:bodyPr/>
                    <a:lstStyle/>
                    <a:p>
                      <a:pPr indent="0" lvl="0" marL="0" rtl="0" algn="ctr">
                        <a:spcBef>
                          <a:spcPts val="0"/>
                        </a:spcBef>
                        <a:spcAft>
                          <a:spcPts val="0"/>
                        </a:spcAft>
                        <a:buNone/>
                      </a:pPr>
                      <a:r>
                        <a:rPr lang="en"/>
                        <a:t>Grade</a:t>
                      </a:r>
                      <a:endParaRPr/>
                    </a:p>
                  </a:txBody>
                  <a:tcPr marT="91425" marB="91425" marR="91425" marL="91425"/>
                </a:tc>
              </a:tr>
              <a:tr h="4297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bl>
          </a:graphicData>
        </a:graphic>
      </p:graphicFrame>
      <p:sp>
        <p:nvSpPr>
          <p:cNvPr id="290" name="Google Shape;290;p41"/>
          <p:cNvSpPr/>
          <p:nvPr/>
        </p:nvSpPr>
        <p:spPr>
          <a:xfrm>
            <a:off x="3659125" y="2147175"/>
            <a:ext cx="4138200" cy="708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Second Normal Form (2NF)</a:t>
            </a:r>
            <a:endParaRPr/>
          </a:p>
        </p:txBody>
      </p:sp>
      <p:sp>
        <p:nvSpPr>
          <p:cNvPr id="296" name="Google Shape;296;p42"/>
          <p:cNvSpPr txBox="1"/>
          <p:nvPr>
            <p:ph idx="1" type="body"/>
          </p:nvPr>
        </p:nvSpPr>
        <p:spPr>
          <a:xfrm>
            <a:off x="457200" y="1200150"/>
            <a:ext cx="83439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What: in addition to 1NF, every non-prime attribute in the relation is dependent on the </a:t>
            </a:r>
            <a:r>
              <a:rPr i="1" lang="en" sz="2400"/>
              <a:t>whole</a:t>
            </a:r>
            <a:r>
              <a:rPr lang="en" sz="2400"/>
              <a:t> of a candidate key. [1]</a:t>
            </a:r>
            <a:endParaRPr sz="2400"/>
          </a:p>
          <a:p>
            <a:pPr indent="-381000" lvl="0" marL="457200" rtl="0" algn="l">
              <a:spcBef>
                <a:spcPts val="0"/>
              </a:spcBef>
              <a:spcAft>
                <a:spcPts val="0"/>
              </a:spcAft>
              <a:buSzPts val="2400"/>
              <a:buChar char="●"/>
            </a:pPr>
            <a:r>
              <a:rPr lang="en" sz="2400"/>
              <a:t>How: reorganize to ensure no non-prime attribute is dependent on a (proper) subset of a candidate key.</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1. </a:t>
            </a:r>
            <a:r>
              <a:rPr lang="en" sz="1000"/>
              <a:t>Also known as a “f</a:t>
            </a:r>
            <a:r>
              <a:rPr lang="en" sz="1000"/>
              <a:t>ull functional dependency”: dependent set, Y, cannot be functionally dependent on a proper subset of determinant, X.</a:t>
            </a:r>
            <a:br>
              <a:rPr lang="en" sz="1000"/>
            </a:br>
            <a:r>
              <a:rPr lang="en" sz="1000"/>
              <a:t>Stated differently, this is also equivalent to rule #2 of canonical set: removing an attribute from the determinant set, X, would alter the relation, R.</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2NF Example</a:t>
            </a:r>
            <a:endParaRPr/>
          </a:p>
        </p:txBody>
      </p:sp>
      <p:sp>
        <p:nvSpPr>
          <p:cNvPr id="302" name="Google Shape;302;p43"/>
          <p:cNvSpPr txBox="1"/>
          <p:nvPr>
            <p:ph idx="1" type="body"/>
          </p:nvPr>
        </p:nvSpPr>
        <p:spPr>
          <a:xfrm>
            <a:off x="0" y="1200150"/>
            <a:ext cx="8843400" cy="385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342900" lvl="0" marL="457200" rtl="0" algn="l">
              <a:spcBef>
                <a:spcPts val="600"/>
              </a:spcBef>
              <a:spcAft>
                <a:spcPts val="0"/>
              </a:spcAft>
              <a:buSzPts val="1800"/>
              <a:buChar char="●"/>
            </a:pPr>
            <a:r>
              <a:rPr lang="en" sz="1800"/>
              <a:t>FDs: </a:t>
            </a:r>
            <a:r>
              <a:rPr lang="en" sz="1800" u="sng"/>
              <a:t>CourseNumber</a:t>
            </a:r>
            <a:r>
              <a:rPr lang="en" sz="1800"/>
              <a:t>,</a:t>
            </a:r>
            <a:r>
              <a:rPr lang="en" sz="1800" u="sng"/>
              <a:t>Semester</a:t>
            </a:r>
            <a:r>
              <a:rPr lang="en" sz="1800"/>
              <a:t> → Instructor; </a:t>
            </a:r>
            <a:r>
              <a:rPr lang="en" sz="1800" u="sng"/>
              <a:t>CourseNumber</a:t>
            </a:r>
            <a:r>
              <a:rPr lang="en" sz="1800"/>
              <a:t> → Title.</a:t>
            </a:r>
            <a:endParaRPr sz="1800"/>
          </a:p>
          <a:p>
            <a:pPr indent="-342900" lvl="0" marL="457200" rtl="0" algn="l">
              <a:spcBef>
                <a:spcPts val="0"/>
              </a:spcBef>
              <a:spcAft>
                <a:spcPts val="0"/>
              </a:spcAft>
              <a:buSzPts val="1800"/>
              <a:buChar char="●"/>
            </a:pPr>
            <a:r>
              <a:rPr lang="en" sz="1800"/>
              <a:t>CourseNumber is a proper subset of the primary key </a:t>
            </a:r>
            <a:r>
              <a:rPr lang="en" sz="1800" u="sng"/>
              <a:t>CourseNumber</a:t>
            </a:r>
            <a:r>
              <a:rPr lang="en" sz="1800"/>
              <a:t>,</a:t>
            </a:r>
            <a:r>
              <a:rPr lang="en" sz="1800" u="sng"/>
              <a:t>Semester</a:t>
            </a:r>
            <a:r>
              <a:rPr lang="en" sz="1800"/>
              <a:t>.</a:t>
            </a:r>
            <a:endParaRPr sz="18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Advanced example: Given a candidate key that is not the primary key, and a non-prime attribute is dependent on a subset of that candidate key.</a:t>
            </a:r>
            <a:endParaRPr sz="1000"/>
          </a:p>
        </p:txBody>
      </p:sp>
      <p:graphicFrame>
        <p:nvGraphicFramePr>
          <p:cNvPr id="303" name="Google Shape;303;p43"/>
          <p:cNvGraphicFramePr/>
          <p:nvPr/>
        </p:nvGraphicFramePr>
        <p:xfrm>
          <a:off x="912200" y="1341950"/>
          <a:ext cx="3000000" cy="3000000"/>
        </p:xfrm>
        <a:graphic>
          <a:graphicData uri="http://schemas.openxmlformats.org/drawingml/2006/table">
            <a:tbl>
              <a:tblPr>
                <a:noFill/>
                <a:tableStyleId>{DF42F535-A871-4AA5-B313-C30B35ECC0BE}</a:tableStyleId>
              </a:tblPr>
              <a:tblGrid>
                <a:gridCol w="1809750"/>
                <a:gridCol w="1809750"/>
                <a:gridCol w="1809750"/>
                <a:gridCol w="1809750"/>
              </a:tblGrid>
              <a:tr h="381000">
                <a:tc>
                  <a:txBody>
                    <a:bodyPr/>
                    <a:lstStyle/>
                    <a:p>
                      <a:pPr indent="0" lvl="0" marL="0" rtl="0" algn="ctr">
                        <a:spcBef>
                          <a:spcPts val="0"/>
                        </a:spcBef>
                        <a:spcAft>
                          <a:spcPts val="0"/>
                        </a:spcAft>
                        <a:buNone/>
                      </a:pPr>
                      <a:r>
                        <a:rPr lang="en" u="sng"/>
                        <a:t>CourseNumber</a:t>
                      </a:r>
                      <a:endParaRPr u="sng"/>
                    </a:p>
                  </a:txBody>
                  <a:tcPr marT="91425" marB="91425" marR="91425" marL="91425"/>
                </a:tc>
                <a:tc>
                  <a:txBody>
                    <a:bodyPr/>
                    <a:lstStyle/>
                    <a:p>
                      <a:pPr indent="0" lvl="0" marL="0" rtl="0" algn="ctr">
                        <a:spcBef>
                          <a:spcPts val="0"/>
                        </a:spcBef>
                        <a:spcAft>
                          <a:spcPts val="0"/>
                        </a:spcAft>
                        <a:buNone/>
                      </a:pPr>
                      <a:r>
                        <a:rPr lang="en" u="sng"/>
                        <a:t>Semester</a:t>
                      </a:r>
                      <a:endParaRPr u="sng"/>
                    </a:p>
                  </a:txBody>
                  <a:tcPr marT="91425" marB="91425" marR="91425" marL="91425"/>
                </a:tc>
                <a:tc>
                  <a:txBody>
                    <a:bodyPr/>
                    <a:lstStyle/>
                    <a:p>
                      <a:pPr indent="0" lvl="0" marL="0" rtl="0" algn="ctr">
                        <a:spcBef>
                          <a:spcPts val="0"/>
                        </a:spcBef>
                        <a:spcAft>
                          <a:spcPts val="0"/>
                        </a:spcAft>
                        <a:buNone/>
                      </a:pPr>
                      <a:r>
                        <a:rPr lang="en"/>
                        <a:t>Instructor</a:t>
                      </a:r>
                      <a:endParaRPr/>
                    </a:p>
                  </a:txBody>
                  <a:tcPr marT="91425" marB="91425" marR="91425" marL="91425"/>
                </a:tc>
                <a:tc>
                  <a:txBody>
                    <a:bodyPr/>
                    <a:lstStyle/>
                    <a:p>
                      <a:pPr indent="0" lvl="0" marL="0" rtl="0" algn="ctr">
                        <a:spcBef>
                          <a:spcPts val="0"/>
                        </a:spcBef>
                        <a:spcAft>
                          <a:spcPts val="0"/>
                        </a:spcAft>
                        <a:buNone/>
                      </a:pPr>
                      <a:r>
                        <a:rPr lang="en"/>
                        <a:t>Title</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Spring</a:t>
                      </a:r>
                      <a:endParaRPr/>
                    </a:p>
                  </a:txBody>
                  <a:tcPr marT="91425" marB="91425" marR="91425" marL="91425"/>
                </a:tc>
                <a:tc>
                  <a:txBody>
                    <a:bodyPr/>
                    <a:lstStyle/>
                    <a:p>
                      <a:pPr indent="0" lvl="0" marL="0" rtl="0" algn="l">
                        <a:spcBef>
                          <a:spcPts val="0"/>
                        </a:spcBef>
                        <a:spcAft>
                          <a:spcPts val="0"/>
                        </a:spcAft>
                        <a:buNone/>
                      </a:pPr>
                      <a:r>
                        <a:rPr lang="en"/>
                        <a:t>Bruce</a:t>
                      </a:r>
                      <a:endParaRPr/>
                    </a:p>
                  </a:txBody>
                  <a:tcPr marT="91425" marB="91425" marR="91425" marL="91425"/>
                </a:tc>
                <a:tc>
                  <a:txBody>
                    <a:bodyPr/>
                    <a:lstStyle/>
                    <a:p>
                      <a:pPr indent="0" lvl="0" marL="0" rtl="0" algn="l">
                        <a:spcBef>
                          <a:spcPts val="0"/>
                        </a:spcBef>
                        <a:spcAft>
                          <a:spcPts val="0"/>
                        </a:spcAft>
                        <a:buNone/>
                      </a:pPr>
                      <a:r>
                        <a:rPr lang="en"/>
                        <a:t>DBMS</a:t>
                      </a:r>
                      <a:endParaRPr/>
                    </a:p>
                  </a:txBody>
                  <a:tcPr marT="91425" marB="91425" marR="91425" marL="91425"/>
                </a:tc>
              </a:tr>
              <a:tr h="381000">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Spring</a:t>
                      </a:r>
                      <a:endParaRPr/>
                    </a:p>
                  </a:txBody>
                  <a:tcPr marT="91425" marB="91425" marR="91425" marL="91425"/>
                </a:tc>
                <a:tc>
                  <a:txBody>
                    <a:bodyPr/>
                    <a:lstStyle/>
                    <a:p>
                      <a:pPr indent="0" lvl="0" marL="0" rtl="0" algn="l">
                        <a:spcBef>
                          <a:spcPts val="0"/>
                        </a:spcBef>
                        <a:spcAft>
                          <a:spcPts val="0"/>
                        </a:spcAft>
                        <a:buNone/>
                      </a:pPr>
                      <a:r>
                        <a:rPr lang="en"/>
                        <a:t>Ezra</a:t>
                      </a:r>
                      <a:endParaRPr/>
                    </a:p>
                  </a:txBody>
                  <a:tcPr marT="91425" marB="91425" marR="91425" marL="91425"/>
                </a:tc>
                <a:tc>
                  <a:txBody>
                    <a:bodyPr/>
                    <a:lstStyle/>
                    <a:p>
                      <a:pPr indent="0" lvl="0" marL="0" rtl="0" algn="l">
                        <a:spcBef>
                          <a:spcPts val="0"/>
                        </a:spcBef>
                        <a:spcAft>
                          <a:spcPts val="0"/>
                        </a:spcAft>
                        <a:buNone/>
                      </a:pPr>
                      <a:r>
                        <a:rPr lang="en"/>
                        <a:t>PDP</a:t>
                      </a:r>
                      <a:endParaRPr/>
                    </a:p>
                  </a:txBody>
                  <a:tcPr marT="91425" marB="91425" marR="91425" marL="91425"/>
                </a:tc>
              </a:tr>
              <a:tr h="381000">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Spring</a:t>
                      </a:r>
                      <a:endParaRPr/>
                    </a:p>
                  </a:txBody>
                  <a:tcPr marT="91425" marB="91425" marR="91425" marL="91425"/>
                </a:tc>
                <a:tc>
                  <a:txBody>
                    <a:bodyPr/>
                    <a:lstStyle/>
                    <a:p>
                      <a:pPr indent="0" lvl="0" marL="0" rtl="0" algn="l">
                        <a:spcBef>
                          <a:spcPts val="0"/>
                        </a:spcBef>
                        <a:spcAft>
                          <a:spcPts val="0"/>
                        </a:spcAft>
                        <a:buNone/>
                      </a:pPr>
                      <a:r>
                        <a:rPr lang="en"/>
                        <a:t>Nate</a:t>
                      </a:r>
                      <a:endParaRPr/>
                    </a:p>
                  </a:txBody>
                  <a:tcPr marT="91425" marB="91425" marR="91425" marL="91425"/>
                </a:tc>
                <a:tc>
                  <a:txBody>
                    <a:bodyPr/>
                    <a:lstStyle/>
                    <a:p>
                      <a:pPr indent="0" lvl="0" marL="0" rtl="0" algn="l">
                        <a:spcBef>
                          <a:spcPts val="0"/>
                        </a:spcBef>
                        <a:spcAft>
                          <a:spcPts val="0"/>
                        </a:spcAft>
                        <a:buNone/>
                      </a:pPr>
                      <a:r>
                        <a:rPr lang="en"/>
                        <a:t>Systems</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Jose</a:t>
                      </a:r>
                      <a:endParaRPr/>
                    </a:p>
                  </a:txBody>
                  <a:tcPr marT="91425" marB="91425" marR="91425" marL="91425"/>
                </a:tc>
                <a:tc>
                  <a:txBody>
                    <a:bodyPr/>
                    <a:lstStyle/>
                    <a:p>
                      <a:pPr indent="0" lvl="0" marL="0" rtl="0" algn="l">
                        <a:spcBef>
                          <a:spcPts val="0"/>
                        </a:spcBef>
                        <a:spcAft>
                          <a:spcPts val="0"/>
                        </a:spcAft>
                        <a:buNone/>
                      </a:pPr>
                      <a:r>
                        <a:rPr lang="en"/>
                        <a:t>DBMS</a:t>
                      </a:r>
                      <a:endParaRPr/>
                    </a:p>
                  </a:txBody>
                  <a:tcPr marT="91425" marB="91425" marR="91425" marL="91425"/>
                </a:tc>
              </a:tr>
              <a:tr h="381000">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Jim</a:t>
                      </a:r>
                      <a:endParaRPr/>
                    </a:p>
                  </a:txBody>
                  <a:tcPr marT="91425" marB="91425" marR="91425" marL="91425"/>
                </a:tc>
                <a:tc>
                  <a:txBody>
                    <a:bodyPr/>
                    <a:lstStyle/>
                    <a:p>
                      <a:pPr indent="0" lvl="0" marL="0" rtl="0" algn="l">
                        <a:spcBef>
                          <a:spcPts val="0"/>
                        </a:spcBef>
                        <a:spcAft>
                          <a:spcPts val="0"/>
                        </a:spcAft>
                        <a:buNone/>
                      </a:pPr>
                      <a:r>
                        <a:rPr lang="en"/>
                        <a:t>PDP</a:t>
                      </a:r>
                      <a:endParaRPr/>
                    </a:p>
                  </a:txBody>
                  <a:tcPr marT="91425" marB="91425" marR="91425" marL="91425"/>
                </a:tc>
              </a:tr>
            </a:tbl>
          </a:graphicData>
        </a:graphic>
      </p:graphicFrame>
      <p:sp>
        <p:nvSpPr>
          <p:cNvPr id="304" name="Google Shape;304;p43"/>
          <p:cNvSpPr/>
          <p:nvPr/>
        </p:nvSpPr>
        <p:spPr>
          <a:xfrm>
            <a:off x="5016075" y="3919750"/>
            <a:ext cx="2622900" cy="389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2NF Example</a:t>
            </a:r>
            <a:endParaRPr/>
          </a:p>
        </p:txBody>
      </p:sp>
      <p:sp>
        <p:nvSpPr>
          <p:cNvPr id="310" name="Google Shape;310;p44"/>
          <p:cNvSpPr txBox="1"/>
          <p:nvPr>
            <p:ph idx="1" type="body"/>
          </p:nvPr>
        </p:nvSpPr>
        <p:spPr>
          <a:xfrm>
            <a:off x="369300" y="1200150"/>
            <a:ext cx="84741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2NF</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800" u="sng"/>
              <a:t>CourseNumber</a:t>
            </a:r>
            <a:r>
              <a:rPr lang="en" sz="1800"/>
              <a:t>,</a:t>
            </a:r>
            <a:r>
              <a:rPr lang="en" sz="1800" u="sng"/>
              <a:t>Semester</a:t>
            </a:r>
            <a:r>
              <a:rPr lang="en" sz="1800"/>
              <a:t> → Instructor			</a:t>
            </a:r>
            <a:r>
              <a:rPr lang="en" sz="1800" u="sng"/>
              <a:t>CourseNumber</a:t>
            </a:r>
            <a:r>
              <a:rPr lang="en" sz="1800"/>
              <a:t> → Title</a:t>
            </a:r>
            <a:endParaRPr sz="18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2400"/>
          </a:p>
        </p:txBody>
      </p:sp>
      <p:graphicFrame>
        <p:nvGraphicFramePr>
          <p:cNvPr id="311" name="Google Shape;311;p44"/>
          <p:cNvGraphicFramePr/>
          <p:nvPr/>
        </p:nvGraphicFramePr>
        <p:xfrm>
          <a:off x="912200" y="1916350"/>
          <a:ext cx="3000000" cy="3000000"/>
        </p:xfrm>
        <a:graphic>
          <a:graphicData uri="http://schemas.openxmlformats.org/drawingml/2006/table">
            <a:tbl>
              <a:tblPr>
                <a:noFill/>
                <a:tableStyleId>{DF42F535-A871-4AA5-B313-C30B35ECC0BE}</a:tableStyleId>
              </a:tblPr>
              <a:tblGrid>
                <a:gridCol w="1487450"/>
                <a:gridCol w="1245725"/>
                <a:gridCol w="1044250"/>
              </a:tblGrid>
              <a:tr h="100000">
                <a:tc>
                  <a:txBody>
                    <a:bodyPr/>
                    <a:lstStyle/>
                    <a:p>
                      <a:pPr indent="0" lvl="0" marL="0" rtl="0" algn="ctr">
                        <a:spcBef>
                          <a:spcPts val="0"/>
                        </a:spcBef>
                        <a:spcAft>
                          <a:spcPts val="0"/>
                        </a:spcAft>
                        <a:buNone/>
                      </a:pPr>
                      <a:r>
                        <a:rPr lang="en" u="sng"/>
                        <a:t>CourseNumber</a:t>
                      </a:r>
                      <a:endParaRPr u="sng"/>
                    </a:p>
                  </a:txBody>
                  <a:tcPr marT="91425" marB="91425" marR="91425" marL="91425"/>
                </a:tc>
                <a:tc>
                  <a:txBody>
                    <a:bodyPr/>
                    <a:lstStyle/>
                    <a:p>
                      <a:pPr indent="0" lvl="0" marL="0" rtl="0" algn="ctr">
                        <a:spcBef>
                          <a:spcPts val="0"/>
                        </a:spcBef>
                        <a:spcAft>
                          <a:spcPts val="0"/>
                        </a:spcAft>
                        <a:buNone/>
                      </a:pPr>
                      <a:r>
                        <a:rPr lang="en" u="sng"/>
                        <a:t>Semester</a:t>
                      </a:r>
                      <a:endParaRPr u="sng"/>
                    </a:p>
                  </a:txBody>
                  <a:tcPr marT="91425" marB="91425" marR="91425" marL="91425"/>
                </a:tc>
                <a:tc>
                  <a:txBody>
                    <a:bodyPr/>
                    <a:lstStyle/>
                    <a:p>
                      <a:pPr indent="0" lvl="0" marL="0" rtl="0" algn="ctr">
                        <a:spcBef>
                          <a:spcPts val="0"/>
                        </a:spcBef>
                        <a:spcAft>
                          <a:spcPts val="0"/>
                        </a:spcAft>
                        <a:buNone/>
                      </a:pPr>
                      <a:r>
                        <a:rPr lang="en"/>
                        <a:t>Instructor</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Spring</a:t>
                      </a:r>
                      <a:endParaRPr/>
                    </a:p>
                  </a:txBody>
                  <a:tcPr marT="91425" marB="91425" marR="91425" marL="91425"/>
                </a:tc>
                <a:tc>
                  <a:txBody>
                    <a:bodyPr/>
                    <a:lstStyle/>
                    <a:p>
                      <a:pPr indent="0" lvl="0" marL="0" rtl="0" algn="l">
                        <a:spcBef>
                          <a:spcPts val="0"/>
                        </a:spcBef>
                        <a:spcAft>
                          <a:spcPts val="0"/>
                        </a:spcAft>
                        <a:buNone/>
                      </a:pPr>
                      <a:r>
                        <a:rPr lang="en"/>
                        <a:t>Bruce</a:t>
                      </a:r>
                      <a:endParaRPr/>
                    </a:p>
                  </a:txBody>
                  <a:tcPr marT="91425" marB="91425" marR="91425" marL="91425"/>
                </a:tc>
              </a:tr>
              <a:tr h="381000">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Spring</a:t>
                      </a:r>
                      <a:endParaRPr/>
                    </a:p>
                  </a:txBody>
                  <a:tcPr marT="91425" marB="91425" marR="91425" marL="91425"/>
                </a:tc>
                <a:tc>
                  <a:txBody>
                    <a:bodyPr/>
                    <a:lstStyle/>
                    <a:p>
                      <a:pPr indent="0" lvl="0" marL="0" rtl="0" algn="l">
                        <a:spcBef>
                          <a:spcPts val="0"/>
                        </a:spcBef>
                        <a:spcAft>
                          <a:spcPts val="0"/>
                        </a:spcAft>
                        <a:buNone/>
                      </a:pPr>
                      <a:r>
                        <a:rPr lang="en"/>
                        <a:t>Ezra</a:t>
                      </a:r>
                      <a:endParaRPr/>
                    </a:p>
                  </a:txBody>
                  <a:tcPr marT="91425" marB="91425" marR="91425" marL="91425"/>
                </a:tc>
              </a:tr>
              <a:tr h="381000">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Spring</a:t>
                      </a:r>
                      <a:endParaRPr/>
                    </a:p>
                  </a:txBody>
                  <a:tcPr marT="91425" marB="91425" marR="91425" marL="91425"/>
                </a:tc>
                <a:tc>
                  <a:txBody>
                    <a:bodyPr/>
                    <a:lstStyle/>
                    <a:p>
                      <a:pPr indent="0" lvl="0" marL="0" rtl="0" algn="l">
                        <a:spcBef>
                          <a:spcPts val="0"/>
                        </a:spcBef>
                        <a:spcAft>
                          <a:spcPts val="0"/>
                        </a:spcAft>
                        <a:buNone/>
                      </a:pPr>
                      <a:r>
                        <a:rPr lang="en"/>
                        <a:t>Nate</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Jose</a:t>
                      </a:r>
                      <a:endParaRPr/>
                    </a:p>
                  </a:txBody>
                  <a:tcPr marT="91425" marB="91425" marR="91425" marL="91425"/>
                </a:tc>
              </a:tr>
              <a:tr h="381000">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Jim</a:t>
                      </a:r>
                      <a:endParaRPr/>
                    </a:p>
                  </a:txBody>
                  <a:tcPr marT="91425" marB="91425" marR="91425" marL="91425"/>
                </a:tc>
              </a:tr>
            </a:tbl>
          </a:graphicData>
        </a:graphic>
      </p:graphicFrame>
      <p:graphicFrame>
        <p:nvGraphicFramePr>
          <p:cNvPr id="312" name="Google Shape;312;p44"/>
          <p:cNvGraphicFramePr/>
          <p:nvPr/>
        </p:nvGraphicFramePr>
        <p:xfrm>
          <a:off x="5296950" y="1916350"/>
          <a:ext cx="3000000" cy="3000000"/>
        </p:xfrm>
        <a:graphic>
          <a:graphicData uri="http://schemas.openxmlformats.org/drawingml/2006/table">
            <a:tbl>
              <a:tblPr>
                <a:noFill/>
                <a:tableStyleId>{DF42F535-A871-4AA5-B313-C30B35ECC0BE}</a:tableStyleId>
              </a:tblPr>
              <a:tblGrid>
                <a:gridCol w="1464050"/>
                <a:gridCol w="1470800"/>
              </a:tblGrid>
              <a:tr h="381000">
                <a:tc>
                  <a:txBody>
                    <a:bodyPr/>
                    <a:lstStyle/>
                    <a:p>
                      <a:pPr indent="0" lvl="0" marL="0" rtl="0" algn="l">
                        <a:spcBef>
                          <a:spcPts val="0"/>
                        </a:spcBef>
                        <a:spcAft>
                          <a:spcPts val="0"/>
                        </a:spcAft>
                        <a:buNone/>
                      </a:pPr>
                      <a:r>
                        <a:rPr lang="en" u="sng"/>
                        <a:t>CourseNumber</a:t>
                      </a:r>
                      <a:endParaRPr u="sng"/>
                    </a:p>
                  </a:txBody>
                  <a:tcPr marT="91425" marB="91425" marR="91425" marL="91425"/>
                </a:tc>
                <a:tc>
                  <a:txBody>
                    <a:bodyPr/>
                    <a:lstStyle/>
                    <a:p>
                      <a:pPr indent="0" lvl="0" marL="0" rtl="0" algn="l">
                        <a:spcBef>
                          <a:spcPts val="0"/>
                        </a:spcBef>
                        <a:spcAft>
                          <a:spcPts val="0"/>
                        </a:spcAft>
                        <a:buNone/>
                      </a:pPr>
                      <a:r>
                        <a:rPr lang="en"/>
                        <a:t>Title</a:t>
                      </a:r>
                      <a:endParaRPr/>
                    </a:p>
                  </a:txBody>
                  <a:tcPr marT="91425" marB="91425" marR="91425" marL="91425"/>
                </a:tc>
              </a:tr>
              <a:tr h="381000">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t>PDP</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DBMS</a:t>
                      </a:r>
                      <a:endParaRPr/>
                    </a:p>
                  </a:txBody>
                  <a:tcPr marT="91425" marB="91425" marR="91425" marL="91425"/>
                </a:tc>
              </a:tr>
              <a:tr h="381000">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t>Systems</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Third Normal Form (3NF)</a:t>
            </a:r>
            <a:endParaRPr/>
          </a:p>
        </p:txBody>
      </p:sp>
      <p:sp>
        <p:nvSpPr>
          <p:cNvPr id="318" name="Google Shape;318;p4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What: in addition to 2NF, all attributes in the relation are dependent on the primary key and only the primary key. </a:t>
            </a:r>
            <a:endParaRPr sz="2400"/>
          </a:p>
          <a:p>
            <a:pPr indent="-381000" lvl="0" marL="457200" rtl="0" algn="l">
              <a:spcBef>
                <a:spcPts val="0"/>
              </a:spcBef>
              <a:spcAft>
                <a:spcPts val="0"/>
              </a:spcAft>
              <a:buSzPts val="2400"/>
              <a:buChar char="●"/>
            </a:pPr>
            <a:r>
              <a:rPr lang="en" sz="2400"/>
              <a:t>How: reorganize to eliminate non-prime attributes that are dependent on other non-prime attributes (i.e. remove non-prime attributes that have a transitive dependency on a superkey).</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3NF Example</a:t>
            </a:r>
            <a:endParaRPr/>
          </a:p>
        </p:txBody>
      </p:sp>
      <p:sp>
        <p:nvSpPr>
          <p:cNvPr id="324" name="Google Shape;324;p46"/>
          <p:cNvSpPr txBox="1"/>
          <p:nvPr>
            <p:ph idx="1" type="body"/>
          </p:nvPr>
        </p:nvSpPr>
        <p:spPr>
          <a:xfrm>
            <a:off x="-92225" y="1063375"/>
            <a:ext cx="9323700" cy="39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900"/>
          </a:p>
          <a:p>
            <a:pPr indent="0" lvl="0" marL="0" rtl="0" algn="l">
              <a:spcBef>
                <a:spcPts val="600"/>
              </a:spcBef>
              <a:spcAft>
                <a:spcPts val="0"/>
              </a:spcAft>
              <a:buNone/>
            </a:pPr>
            <a:r>
              <a:t/>
            </a:r>
            <a:endParaRPr sz="900"/>
          </a:p>
          <a:p>
            <a:pPr indent="0" lvl="0" marL="0" rtl="0" algn="l">
              <a:spcBef>
                <a:spcPts val="600"/>
              </a:spcBef>
              <a:spcAft>
                <a:spcPts val="0"/>
              </a:spcAft>
              <a:buNone/>
            </a:pPr>
            <a:r>
              <a:t/>
            </a:r>
            <a:endParaRPr sz="900"/>
          </a:p>
          <a:p>
            <a:pPr indent="-330200" lvl="0" marL="457200" rtl="0" algn="l">
              <a:spcBef>
                <a:spcPts val="600"/>
              </a:spcBef>
              <a:spcAft>
                <a:spcPts val="0"/>
              </a:spcAft>
              <a:buSzPts val="1600"/>
              <a:buChar char="●"/>
            </a:pPr>
            <a:r>
              <a:rPr lang="en" sz="1600"/>
              <a:t>FDs:</a:t>
            </a:r>
            <a:br>
              <a:rPr lang="en" sz="1600"/>
            </a:br>
            <a:r>
              <a:rPr lang="en" sz="1600" u="sng"/>
              <a:t>CourseNumber,Semester</a:t>
            </a:r>
            <a:r>
              <a:rPr lang="en" sz="1600"/>
              <a:t> → Instructor</a:t>
            </a:r>
            <a:br>
              <a:rPr lang="en" sz="1600"/>
            </a:br>
            <a:r>
              <a:rPr lang="en" sz="1600" u="sng"/>
              <a:t>CourseNumber,Semester</a:t>
            </a:r>
            <a:r>
              <a:rPr lang="en" sz="1600"/>
              <a:t> → InstructorHanded</a:t>
            </a:r>
            <a:br>
              <a:rPr lang="en" sz="1600"/>
            </a:br>
            <a:r>
              <a:rPr lang="en" sz="1600"/>
              <a:t>Instructor → InstructorHanded</a:t>
            </a:r>
            <a:endParaRPr sz="1600"/>
          </a:p>
          <a:p>
            <a:pPr indent="-330200" lvl="0" marL="457200" rtl="0" algn="l">
              <a:spcBef>
                <a:spcPts val="0"/>
              </a:spcBef>
              <a:spcAft>
                <a:spcPts val="0"/>
              </a:spcAft>
              <a:buSzPts val="1600"/>
              <a:buChar char="●"/>
            </a:pPr>
            <a:r>
              <a:rPr lang="en" sz="1600"/>
              <a:t>InstructorHanded, a non-prime attribute, is dependent on Instructor, another non-prime attribute.</a:t>
            </a:r>
            <a:endParaRPr sz="1600"/>
          </a:p>
          <a:p>
            <a:pPr indent="0" lvl="0" marL="0" rtl="0" algn="l">
              <a:spcBef>
                <a:spcPts val="600"/>
              </a:spcBef>
              <a:spcAft>
                <a:spcPts val="0"/>
              </a:spcAft>
              <a:buNone/>
            </a:pPr>
            <a:r>
              <a:t/>
            </a:r>
            <a:endParaRPr sz="2400"/>
          </a:p>
        </p:txBody>
      </p:sp>
      <p:graphicFrame>
        <p:nvGraphicFramePr>
          <p:cNvPr id="325" name="Google Shape;325;p46"/>
          <p:cNvGraphicFramePr/>
          <p:nvPr/>
        </p:nvGraphicFramePr>
        <p:xfrm>
          <a:off x="912200" y="1207675"/>
          <a:ext cx="3000000" cy="3000000"/>
        </p:xfrm>
        <a:graphic>
          <a:graphicData uri="http://schemas.openxmlformats.org/drawingml/2006/table">
            <a:tbl>
              <a:tblPr>
                <a:noFill/>
                <a:tableStyleId>{DF42F535-A871-4AA5-B313-C30B35ECC0BE}</a:tableStyleId>
              </a:tblPr>
              <a:tblGrid>
                <a:gridCol w="1809750"/>
                <a:gridCol w="1809750"/>
                <a:gridCol w="1809750"/>
                <a:gridCol w="1809750"/>
              </a:tblGrid>
              <a:tr h="381000">
                <a:tc>
                  <a:txBody>
                    <a:bodyPr/>
                    <a:lstStyle/>
                    <a:p>
                      <a:pPr indent="0" lvl="0" marL="0" rtl="0" algn="ctr">
                        <a:spcBef>
                          <a:spcPts val="0"/>
                        </a:spcBef>
                        <a:spcAft>
                          <a:spcPts val="0"/>
                        </a:spcAft>
                        <a:buNone/>
                      </a:pPr>
                      <a:r>
                        <a:rPr lang="en" u="sng"/>
                        <a:t>CourseNumber</a:t>
                      </a:r>
                      <a:endParaRPr u="sng"/>
                    </a:p>
                  </a:txBody>
                  <a:tcPr marT="91425" marB="91425" marR="91425" marL="91425"/>
                </a:tc>
                <a:tc>
                  <a:txBody>
                    <a:bodyPr/>
                    <a:lstStyle/>
                    <a:p>
                      <a:pPr indent="0" lvl="0" marL="0" rtl="0" algn="ctr">
                        <a:spcBef>
                          <a:spcPts val="0"/>
                        </a:spcBef>
                        <a:spcAft>
                          <a:spcPts val="0"/>
                        </a:spcAft>
                        <a:buNone/>
                      </a:pPr>
                      <a:r>
                        <a:rPr lang="en" u="sng"/>
                        <a:t>Semester</a:t>
                      </a:r>
                      <a:endParaRPr u="sng"/>
                    </a:p>
                  </a:txBody>
                  <a:tcPr marT="91425" marB="91425" marR="91425" marL="91425"/>
                </a:tc>
                <a:tc>
                  <a:txBody>
                    <a:bodyPr/>
                    <a:lstStyle/>
                    <a:p>
                      <a:pPr indent="0" lvl="0" marL="0" rtl="0" algn="ctr">
                        <a:spcBef>
                          <a:spcPts val="0"/>
                        </a:spcBef>
                        <a:spcAft>
                          <a:spcPts val="0"/>
                        </a:spcAft>
                        <a:buNone/>
                      </a:pPr>
                      <a:r>
                        <a:rPr lang="en"/>
                        <a:t>Instructor</a:t>
                      </a:r>
                      <a:endParaRPr/>
                    </a:p>
                  </a:txBody>
                  <a:tcPr marT="91425" marB="91425" marR="91425" marL="91425"/>
                </a:tc>
                <a:tc>
                  <a:txBody>
                    <a:bodyPr/>
                    <a:lstStyle/>
                    <a:p>
                      <a:pPr indent="0" lvl="0" marL="0" rtl="0" algn="ctr">
                        <a:spcBef>
                          <a:spcPts val="0"/>
                        </a:spcBef>
                        <a:spcAft>
                          <a:spcPts val="0"/>
                        </a:spcAft>
                        <a:buNone/>
                      </a:pPr>
                      <a:r>
                        <a:rPr lang="en"/>
                        <a:t>InstructorHanded</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Spring</a:t>
                      </a:r>
                      <a:endParaRPr/>
                    </a:p>
                  </a:txBody>
                  <a:tcPr marT="91425" marB="91425" marR="91425" marL="91425"/>
                </a:tc>
                <a:tc>
                  <a:txBody>
                    <a:bodyPr/>
                    <a:lstStyle/>
                    <a:p>
                      <a:pPr indent="0" lvl="0" marL="0" rtl="0" algn="l">
                        <a:spcBef>
                          <a:spcPts val="0"/>
                        </a:spcBef>
                        <a:spcAft>
                          <a:spcPts val="0"/>
                        </a:spcAft>
                        <a:buNone/>
                      </a:pPr>
                      <a:r>
                        <a:rPr lang="en"/>
                        <a:t>Bruce</a:t>
                      </a:r>
                      <a:endParaRPr/>
                    </a:p>
                  </a:txBody>
                  <a:tcPr marT="91425" marB="91425" marR="91425" marL="91425"/>
                </a:tc>
                <a:tc>
                  <a:txBody>
                    <a:bodyPr/>
                    <a:lstStyle/>
                    <a:p>
                      <a:pPr indent="0" lvl="0" marL="0" rtl="0" algn="l">
                        <a:spcBef>
                          <a:spcPts val="0"/>
                        </a:spcBef>
                        <a:spcAft>
                          <a:spcPts val="0"/>
                        </a:spcAft>
                        <a:buNone/>
                      </a:pPr>
                      <a:r>
                        <a:rPr lang="en"/>
                        <a:t>Right</a:t>
                      </a:r>
                      <a:endParaRPr/>
                    </a:p>
                  </a:txBody>
                  <a:tcPr marT="91425" marB="91425" marR="91425" marL="91425"/>
                </a:tc>
              </a:tr>
              <a:tr h="381000">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Spring</a:t>
                      </a:r>
                      <a:endParaRPr/>
                    </a:p>
                  </a:txBody>
                  <a:tcPr marT="91425" marB="91425" marR="91425" marL="91425"/>
                </a:tc>
                <a:tc>
                  <a:txBody>
                    <a:bodyPr/>
                    <a:lstStyle/>
                    <a:p>
                      <a:pPr indent="0" lvl="0" marL="0" rtl="0" algn="l">
                        <a:spcBef>
                          <a:spcPts val="0"/>
                        </a:spcBef>
                        <a:spcAft>
                          <a:spcPts val="0"/>
                        </a:spcAft>
                        <a:buNone/>
                      </a:pPr>
                      <a:r>
                        <a:rPr lang="en"/>
                        <a:t>Ezra</a:t>
                      </a:r>
                      <a:endParaRPr/>
                    </a:p>
                  </a:txBody>
                  <a:tcPr marT="91425" marB="91425" marR="91425" marL="91425"/>
                </a:tc>
                <a:tc>
                  <a:txBody>
                    <a:bodyPr/>
                    <a:lstStyle/>
                    <a:p>
                      <a:pPr indent="0" lvl="0" marL="0" rtl="0" algn="l">
                        <a:spcBef>
                          <a:spcPts val="0"/>
                        </a:spcBef>
                        <a:spcAft>
                          <a:spcPts val="0"/>
                        </a:spcAft>
                        <a:buNone/>
                      </a:pPr>
                      <a:r>
                        <a:rPr lang="en"/>
                        <a:t>Right</a:t>
                      </a:r>
                      <a:endParaRPr/>
                    </a:p>
                  </a:txBody>
                  <a:tcPr marT="91425" marB="91425" marR="91425" marL="91425"/>
                </a:tc>
              </a:tr>
              <a:tr h="381000">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Spring</a:t>
                      </a:r>
                      <a:endParaRPr/>
                    </a:p>
                  </a:txBody>
                  <a:tcPr marT="91425" marB="91425" marR="91425" marL="91425"/>
                </a:tc>
                <a:tc>
                  <a:txBody>
                    <a:bodyPr/>
                    <a:lstStyle/>
                    <a:p>
                      <a:pPr indent="0" lvl="0" marL="0" rtl="0" algn="l">
                        <a:spcBef>
                          <a:spcPts val="0"/>
                        </a:spcBef>
                        <a:spcAft>
                          <a:spcPts val="0"/>
                        </a:spcAft>
                        <a:buNone/>
                      </a:pPr>
                      <a:r>
                        <a:rPr lang="en"/>
                        <a:t>Nate</a:t>
                      </a:r>
                      <a:endParaRPr/>
                    </a:p>
                  </a:txBody>
                  <a:tcPr marT="91425" marB="91425" marR="91425" marL="91425"/>
                </a:tc>
                <a:tc>
                  <a:txBody>
                    <a:bodyPr/>
                    <a:lstStyle/>
                    <a:p>
                      <a:pPr indent="0" lvl="0" marL="0" rtl="0" algn="l">
                        <a:spcBef>
                          <a:spcPts val="0"/>
                        </a:spcBef>
                        <a:spcAft>
                          <a:spcPts val="0"/>
                        </a:spcAft>
                        <a:buNone/>
                      </a:pPr>
                      <a:r>
                        <a:rPr lang="en"/>
                        <a:t>Left</a:t>
                      </a:r>
                      <a:endParaRPr/>
                    </a:p>
                  </a:txBody>
                  <a:tcPr marT="91425" marB="91425" marR="91425" marL="91425"/>
                </a:tc>
              </a:tr>
              <a:tr h="381000">
                <a:tc>
                  <a:txBody>
                    <a:bodyPr/>
                    <a:lstStyle/>
                    <a:p>
                      <a:pPr indent="0" lvl="0" marL="0" rtl="0" algn="l">
                        <a:spcBef>
                          <a:spcPts val="0"/>
                        </a:spcBef>
                        <a:spcAft>
                          <a:spcPts val="0"/>
                        </a:spcAft>
                        <a:buNone/>
                      </a:pPr>
                      <a:r>
                        <a:rPr lang="en"/>
                        <a:t>8003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Bruce</a:t>
                      </a:r>
                      <a:endParaRPr/>
                    </a:p>
                  </a:txBody>
                  <a:tcPr marT="91425" marB="91425" marR="91425" marL="91425"/>
                </a:tc>
                <a:tc>
                  <a:txBody>
                    <a:bodyPr/>
                    <a:lstStyle/>
                    <a:p>
                      <a:pPr indent="0" lvl="0" marL="0" rtl="0" algn="l">
                        <a:spcBef>
                          <a:spcPts val="0"/>
                        </a:spcBef>
                        <a:spcAft>
                          <a:spcPts val="0"/>
                        </a:spcAft>
                        <a:buNone/>
                      </a:pPr>
                      <a:r>
                        <a:rPr lang="en"/>
                        <a:t>Right</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Jim</a:t>
                      </a:r>
                      <a:endParaRPr/>
                    </a:p>
                  </a:txBody>
                  <a:tcPr marT="91425" marB="91425" marR="91425" marL="91425"/>
                </a:tc>
                <a:tc>
                  <a:txBody>
                    <a:bodyPr/>
                    <a:lstStyle/>
                    <a:p>
                      <a:pPr indent="0" lvl="0" marL="0" rtl="0" algn="l">
                        <a:spcBef>
                          <a:spcPts val="0"/>
                        </a:spcBef>
                        <a:spcAft>
                          <a:spcPts val="0"/>
                        </a:spcAft>
                        <a:buNone/>
                      </a:pPr>
                      <a:r>
                        <a:rPr lang="en"/>
                        <a:t>Right</a:t>
                      </a:r>
                      <a:endParaRPr/>
                    </a:p>
                  </a:txBody>
                  <a:tcPr marT="91425" marB="91425" marR="91425" marL="91425"/>
                </a:tc>
              </a:tr>
            </a:tbl>
          </a:graphicData>
        </a:graphic>
      </p:graphicFrame>
      <p:sp>
        <p:nvSpPr>
          <p:cNvPr id="326" name="Google Shape;326;p46"/>
          <p:cNvSpPr/>
          <p:nvPr/>
        </p:nvSpPr>
        <p:spPr>
          <a:xfrm>
            <a:off x="302900" y="4288600"/>
            <a:ext cx="3114900" cy="40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Dependencies</a:t>
            </a:r>
            <a:endParaRPr/>
          </a:p>
        </p:txBody>
      </p:sp>
      <p:sp>
        <p:nvSpPr>
          <p:cNvPr id="64" name="Google Shape;64;p1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D9D9D9"/>
              </a:buClr>
              <a:buSzPts val="2400"/>
              <a:buChar char="●"/>
            </a:pPr>
            <a:r>
              <a:rPr lang="en" sz="2400">
                <a:solidFill>
                  <a:srgbClr val="D9D9D9"/>
                </a:solidFill>
              </a:rPr>
              <a:t>Given a relation R, a </a:t>
            </a:r>
            <a:r>
              <a:rPr b="1" lang="en" sz="2400">
                <a:solidFill>
                  <a:srgbClr val="D9D9D9"/>
                </a:solidFill>
              </a:rPr>
              <a:t>functional dependency</a:t>
            </a:r>
            <a:r>
              <a:rPr lang="en" sz="2400">
                <a:solidFill>
                  <a:srgbClr val="D9D9D9"/>
                </a:solidFill>
              </a:rPr>
              <a:t> is a constraint between two sets of attributes in R, let’s say X and Y, such that each value of X is associated with exactly one value of Y. </a:t>
            </a:r>
            <a:endParaRPr sz="2400">
              <a:solidFill>
                <a:srgbClr val="D9D9D9"/>
              </a:solidFill>
            </a:endParaRPr>
          </a:p>
          <a:p>
            <a:pPr indent="-381000" lvl="0" marL="457200" rtl="0" algn="l">
              <a:spcBef>
                <a:spcPts val="0"/>
              </a:spcBef>
              <a:spcAft>
                <a:spcPts val="0"/>
              </a:spcAft>
              <a:buSzPts val="2400"/>
              <a:buChar char="●"/>
            </a:pPr>
            <a:r>
              <a:rPr lang="en" sz="2400"/>
              <a:t>Written as X → Y, or f(x) = y.</a:t>
            </a:r>
            <a:endParaRPr sz="2400"/>
          </a:p>
          <a:p>
            <a:pPr indent="-381000" lvl="0" marL="457200" rtl="0" algn="l">
              <a:spcBef>
                <a:spcPts val="0"/>
              </a:spcBef>
              <a:spcAft>
                <a:spcPts val="0"/>
              </a:spcAft>
              <a:buSzPts val="2400"/>
              <a:buChar char="●"/>
            </a:pPr>
            <a:r>
              <a:rPr lang="en" sz="2400"/>
              <a:t>The function establishes a relationship between X and Y, where X is determinant set, Y is dependent set.</a:t>
            </a:r>
            <a:endParaRPr sz="2400"/>
          </a:p>
          <a:p>
            <a:pPr indent="-381000" lvl="0" marL="457200" rtl="0" algn="l">
              <a:spcBef>
                <a:spcPts val="0"/>
              </a:spcBef>
              <a:spcAft>
                <a:spcPts val="0"/>
              </a:spcAft>
              <a:buSzPts val="2400"/>
              <a:buChar char="●"/>
            </a:pPr>
            <a:r>
              <a:rPr lang="en" sz="2400"/>
              <a:t>Constraint that enforces integrity of records.</a:t>
            </a:r>
            <a:endParaRPr sz="2400"/>
          </a:p>
          <a:p>
            <a:pPr indent="0" lvl="0" marL="0" rtl="0" algn="l">
              <a:spcBef>
                <a:spcPts val="600"/>
              </a:spcBef>
              <a:spcAft>
                <a:spcPts val="0"/>
              </a:spcAft>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3NF Example</a:t>
            </a:r>
            <a:endParaRPr/>
          </a:p>
        </p:txBody>
      </p:sp>
      <p:sp>
        <p:nvSpPr>
          <p:cNvPr id="332" name="Google Shape;332;p47"/>
          <p:cNvSpPr txBox="1"/>
          <p:nvPr>
            <p:ph idx="1" type="body"/>
          </p:nvPr>
        </p:nvSpPr>
        <p:spPr>
          <a:xfrm>
            <a:off x="369300" y="1200150"/>
            <a:ext cx="84741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3NF</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800" u="sng"/>
              <a:t>CourseNumber</a:t>
            </a:r>
            <a:r>
              <a:rPr lang="en" sz="1800"/>
              <a:t>,</a:t>
            </a:r>
            <a:r>
              <a:rPr lang="en" sz="1800" u="sng"/>
              <a:t>Semester</a:t>
            </a:r>
            <a:r>
              <a:rPr lang="en" sz="1800"/>
              <a:t> → Instructor</a:t>
            </a:r>
            <a:r>
              <a:rPr lang="en" sz="1200"/>
              <a:t>             </a:t>
            </a:r>
            <a:r>
              <a:rPr lang="en" sz="1800" u="sng"/>
              <a:t>Instructor</a:t>
            </a:r>
            <a:r>
              <a:rPr lang="en" sz="1800"/>
              <a:t> → InstructorHanded</a:t>
            </a:r>
            <a:endParaRPr sz="18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2400"/>
          </a:p>
        </p:txBody>
      </p:sp>
      <p:graphicFrame>
        <p:nvGraphicFramePr>
          <p:cNvPr id="333" name="Google Shape;333;p47"/>
          <p:cNvGraphicFramePr/>
          <p:nvPr/>
        </p:nvGraphicFramePr>
        <p:xfrm>
          <a:off x="5296950" y="1916350"/>
          <a:ext cx="3000000" cy="3000000"/>
        </p:xfrm>
        <a:graphic>
          <a:graphicData uri="http://schemas.openxmlformats.org/drawingml/2006/table">
            <a:tbl>
              <a:tblPr>
                <a:noFill/>
                <a:tableStyleId>{DF42F535-A871-4AA5-B313-C30B35ECC0BE}</a:tableStyleId>
              </a:tblPr>
              <a:tblGrid>
                <a:gridCol w="1464050"/>
                <a:gridCol w="1631950"/>
              </a:tblGrid>
              <a:tr h="381000">
                <a:tc>
                  <a:txBody>
                    <a:bodyPr/>
                    <a:lstStyle/>
                    <a:p>
                      <a:pPr indent="0" lvl="0" marL="0" rtl="0" algn="l">
                        <a:spcBef>
                          <a:spcPts val="0"/>
                        </a:spcBef>
                        <a:spcAft>
                          <a:spcPts val="0"/>
                        </a:spcAft>
                        <a:buNone/>
                      </a:pPr>
                      <a:r>
                        <a:rPr lang="en" u="sng"/>
                        <a:t>Instructor</a:t>
                      </a:r>
                      <a:endParaRPr u="sng"/>
                    </a:p>
                  </a:txBody>
                  <a:tcPr marT="91425" marB="91425" marR="91425" marL="91425"/>
                </a:tc>
                <a:tc>
                  <a:txBody>
                    <a:bodyPr/>
                    <a:lstStyle/>
                    <a:p>
                      <a:pPr indent="0" lvl="0" marL="0" rtl="0" algn="l">
                        <a:spcBef>
                          <a:spcPts val="0"/>
                        </a:spcBef>
                        <a:spcAft>
                          <a:spcPts val="0"/>
                        </a:spcAft>
                        <a:buNone/>
                      </a:pPr>
                      <a:r>
                        <a:rPr lang="en"/>
                        <a:t>InstructorHanded</a:t>
                      </a:r>
                      <a:endParaRPr/>
                    </a:p>
                  </a:txBody>
                  <a:tcPr marT="91425" marB="91425" marR="91425" marL="91425"/>
                </a:tc>
              </a:tr>
              <a:tr h="381000">
                <a:tc>
                  <a:txBody>
                    <a:bodyPr/>
                    <a:lstStyle/>
                    <a:p>
                      <a:pPr indent="0" lvl="0" marL="0" rtl="0" algn="l">
                        <a:spcBef>
                          <a:spcPts val="0"/>
                        </a:spcBef>
                        <a:spcAft>
                          <a:spcPts val="0"/>
                        </a:spcAft>
                        <a:buNone/>
                      </a:pPr>
                      <a:r>
                        <a:rPr lang="en"/>
                        <a:t>Bruce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Right</a:t>
                      </a:r>
                      <a:endParaRPr/>
                    </a:p>
                  </a:txBody>
                  <a:tcPr marT="91425" marB="91425" marR="91425" marL="91425"/>
                </a:tc>
              </a:tr>
              <a:tr h="381000">
                <a:tc>
                  <a:txBody>
                    <a:bodyPr/>
                    <a:lstStyle/>
                    <a:p>
                      <a:pPr indent="0" lvl="0" marL="0" rtl="0" algn="l">
                        <a:spcBef>
                          <a:spcPts val="0"/>
                        </a:spcBef>
                        <a:spcAft>
                          <a:spcPts val="0"/>
                        </a:spcAft>
                        <a:buNone/>
                      </a:pPr>
                      <a:r>
                        <a:rPr lang="en"/>
                        <a:t>Ezra</a:t>
                      </a:r>
                      <a:endParaRPr/>
                    </a:p>
                  </a:txBody>
                  <a:tcPr marT="91425" marB="91425" marR="91425" marL="91425"/>
                </a:tc>
                <a:tc>
                  <a:txBody>
                    <a:bodyPr/>
                    <a:lstStyle/>
                    <a:p>
                      <a:pPr indent="0" lvl="0" marL="0" rtl="0" algn="l">
                        <a:spcBef>
                          <a:spcPts val="0"/>
                        </a:spcBef>
                        <a:spcAft>
                          <a:spcPts val="0"/>
                        </a:spcAft>
                        <a:buNone/>
                      </a:pPr>
                      <a:r>
                        <a:rPr lang="en"/>
                        <a:t>Right</a:t>
                      </a:r>
                      <a:endParaRPr/>
                    </a:p>
                  </a:txBody>
                  <a:tcPr marT="91425" marB="91425" marR="91425" marL="91425"/>
                </a:tc>
              </a:tr>
              <a:tr h="381000">
                <a:tc>
                  <a:txBody>
                    <a:bodyPr/>
                    <a:lstStyle/>
                    <a:p>
                      <a:pPr indent="0" lvl="0" marL="0" rtl="0" algn="l">
                        <a:spcBef>
                          <a:spcPts val="0"/>
                        </a:spcBef>
                        <a:spcAft>
                          <a:spcPts val="0"/>
                        </a:spcAft>
                        <a:buNone/>
                      </a:pPr>
                      <a:r>
                        <a:rPr lang="en"/>
                        <a:t>Nate</a:t>
                      </a:r>
                      <a:endParaRPr/>
                    </a:p>
                  </a:txBody>
                  <a:tcPr marT="91425" marB="91425" marR="91425" marL="91425"/>
                </a:tc>
                <a:tc>
                  <a:txBody>
                    <a:bodyPr/>
                    <a:lstStyle/>
                    <a:p>
                      <a:pPr indent="0" lvl="0" marL="0" rtl="0" algn="l">
                        <a:spcBef>
                          <a:spcPts val="0"/>
                        </a:spcBef>
                        <a:spcAft>
                          <a:spcPts val="0"/>
                        </a:spcAft>
                        <a:buNone/>
                      </a:pPr>
                      <a:r>
                        <a:rPr lang="en"/>
                        <a:t>Left</a:t>
                      </a:r>
                      <a:endParaRPr/>
                    </a:p>
                  </a:txBody>
                  <a:tcPr marT="91425" marB="91425" marR="91425" marL="91425"/>
                </a:tc>
              </a:tr>
              <a:tr h="381000">
                <a:tc>
                  <a:txBody>
                    <a:bodyPr/>
                    <a:lstStyle/>
                    <a:p>
                      <a:pPr indent="0" lvl="0" marL="0" rtl="0" algn="l">
                        <a:spcBef>
                          <a:spcPts val="0"/>
                        </a:spcBef>
                        <a:spcAft>
                          <a:spcPts val="0"/>
                        </a:spcAft>
                        <a:buNone/>
                      </a:pPr>
                      <a:r>
                        <a:rPr lang="en"/>
                        <a:t>Jim</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Right</a:t>
                      </a:r>
                      <a:endParaRPr/>
                    </a:p>
                  </a:txBody>
                  <a:tcPr marT="91425" marB="91425" marR="91425" marL="91425"/>
                </a:tc>
              </a:tr>
            </a:tbl>
          </a:graphicData>
        </a:graphic>
      </p:graphicFrame>
      <p:graphicFrame>
        <p:nvGraphicFramePr>
          <p:cNvPr id="334" name="Google Shape;334;p47"/>
          <p:cNvGraphicFramePr/>
          <p:nvPr/>
        </p:nvGraphicFramePr>
        <p:xfrm>
          <a:off x="912200" y="1916350"/>
          <a:ext cx="3000000" cy="3000000"/>
        </p:xfrm>
        <a:graphic>
          <a:graphicData uri="http://schemas.openxmlformats.org/drawingml/2006/table">
            <a:tbl>
              <a:tblPr>
                <a:noFill/>
                <a:tableStyleId>{DF42F535-A871-4AA5-B313-C30B35ECC0BE}</a:tableStyleId>
              </a:tblPr>
              <a:tblGrid>
                <a:gridCol w="1487450"/>
                <a:gridCol w="1245725"/>
                <a:gridCol w="1044250"/>
              </a:tblGrid>
              <a:tr h="100000">
                <a:tc>
                  <a:txBody>
                    <a:bodyPr/>
                    <a:lstStyle/>
                    <a:p>
                      <a:pPr indent="0" lvl="0" marL="0" rtl="0" algn="ctr">
                        <a:spcBef>
                          <a:spcPts val="0"/>
                        </a:spcBef>
                        <a:spcAft>
                          <a:spcPts val="0"/>
                        </a:spcAft>
                        <a:buNone/>
                      </a:pPr>
                      <a:r>
                        <a:rPr lang="en" u="sng"/>
                        <a:t>CourseNumber</a:t>
                      </a:r>
                      <a:endParaRPr u="sng"/>
                    </a:p>
                  </a:txBody>
                  <a:tcPr marT="91425" marB="91425" marR="91425" marL="91425"/>
                </a:tc>
                <a:tc>
                  <a:txBody>
                    <a:bodyPr/>
                    <a:lstStyle/>
                    <a:p>
                      <a:pPr indent="0" lvl="0" marL="0" rtl="0" algn="ctr">
                        <a:spcBef>
                          <a:spcPts val="0"/>
                        </a:spcBef>
                        <a:spcAft>
                          <a:spcPts val="0"/>
                        </a:spcAft>
                        <a:buNone/>
                      </a:pPr>
                      <a:r>
                        <a:rPr lang="en" u="sng"/>
                        <a:t>Semester</a:t>
                      </a:r>
                      <a:endParaRPr u="sng"/>
                    </a:p>
                  </a:txBody>
                  <a:tcPr marT="91425" marB="91425" marR="91425" marL="91425"/>
                </a:tc>
                <a:tc>
                  <a:txBody>
                    <a:bodyPr/>
                    <a:lstStyle/>
                    <a:p>
                      <a:pPr indent="0" lvl="0" marL="0" rtl="0" algn="ctr">
                        <a:spcBef>
                          <a:spcPts val="0"/>
                        </a:spcBef>
                        <a:spcAft>
                          <a:spcPts val="0"/>
                        </a:spcAft>
                        <a:buNone/>
                      </a:pPr>
                      <a:r>
                        <a:rPr lang="en"/>
                        <a:t>Instructor</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Spring</a:t>
                      </a:r>
                      <a:endParaRPr/>
                    </a:p>
                  </a:txBody>
                  <a:tcPr marT="91425" marB="91425" marR="91425" marL="91425"/>
                </a:tc>
                <a:tc>
                  <a:txBody>
                    <a:bodyPr/>
                    <a:lstStyle/>
                    <a:p>
                      <a:pPr indent="0" lvl="0" marL="0" rtl="0" algn="l">
                        <a:spcBef>
                          <a:spcPts val="0"/>
                        </a:spcBef>
                        <a:spcAft>
                          <a:spcPts val="0"/>
                        </a:spcAft>
                        <a:buNone/>
                      </a:pPr>
                      <a:r>
                        <a:rPr lang="en"/>
                        <a:t>Bruce</a:t>
                      </a:r>
                      <a:endParaRPr/>
                    </a:p>
                  </a:txBody>
                  <a:tcPr marT="91425" marB="91425" marR="91425" marL="91425"/>
                </a:tc>
              </a:tr>
              <a:tr h="381000">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Spring</a:t>
                      </a:r>
                      <a:endParaRPr/>
                    </a:p>
                  </a:txBody>
                  <a:tcPr marT="91425" marB="91425" marR="91425" marL="91425"/>
                </a:tc>
                <a:tc>
                  <a:txBody>
                    <a:bodyPr/>
                    <a:lstStyle/>
                    <a:p>
                      <a:pPr indent="0" lvl="0" marL="0" rtl="0" algn="l">
                        <a:spcBef>
                          <a:spcPts val="0"/>
                        </a:spcBef>
                        <a:spcAft>
                          <a:spcPts val="0"/>
                        </a:spcAft>
                        <a:buNone/>
                      </a:pPr>
                      <a:r>
                        <a:rPr lang="en"/>
                        <a:t>Ezra</a:t>
                      </a:r>
                      <a:endParaRPr/>
                    </a:p>
                  </a:txBody>
                  <a:tcPr marT="91425" marB="91425" marR="91425" marL="91425"/>
                </a:tc>
              </a:tr>
              <a:tr h="381000">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Spring</a:t>
                      </a:r>
                      <a:endParaRPr/>
                    </a:p>
                  </a:txBody>
                  <a:tcPr marT="91425" marB="91425" marR="91425" marL="91425"/>
                </a:tc>
                <a:tc>
                  <a:txBody>
                    <a:bodyPr/>
                    <a:lstStyle/>
                    <a:p>
                      <a:pPr indent="0" lvl="0" marL="0" rtl="0" algn="l">
                        <a:spcBef>
                          <a:spcPts val="0"/>
                        </a:spcBef>
                        <a:spcAft>
                          <a:spcPts val="0"/>
                        </a:spcAft>
                        <a:buNone/>
                      </a:pPr>
                      <a:r>
                        <a:rPr lang="en"/>
                        <a:t>Nate</a:t>
                      </a:r>
                      <a:endParaRPr/>
                    </a:p>
                  </a:txBody>
                  <a:tcPr marT="91425" marB="91425" marR="91425" marL="91425"/>
                </a:tc>
              </a:tr>
              <a:tr h="381000">
                <a:tc>
                  <a:txBody>
                    <a:bodyPr/>
                    <a:lstStyle/>
                    <a:p>
                      <a:pPr indent="0" lvl="0" marL="0" rtl="0" algn="l">
                        <a:spcBef>
                          <a:spcPts val="0"/>
                        </a:spcBef>
                        <a:spcAft>
                          <a:spcPts val="0"/>
                        </a:spcAft>
                        <a:buNone/>
                      </a:pPr>
                      <a:r>
                        <a:rPr lang="en"/>
                        <a:t>8003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Bruce</a:t>
                      </a:r>
                      <a:endParaRPr/>
                    </a:p>
                  </a:txBody>
                  <a:tcPr marT="91425" marB="91425" marR="91425" marL="91425"/>
                </a:tc>
              </a:tr>
              <a:tr h="381000">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Fall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Jim</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Boyce-Codd (BCNF)</a:t>
            </a:r>
            <a:endParaRPr/>
          </a:p>
        </p:txBody>
      </p:sp>
      <p:sp>
        <p:nvSpPr>
          <p:cNvPr id="340" name="Google Shape;340;p4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What: stronger version of 3NF, also known as 3.5NF -- every functional dependency in a relation is a dependency on a superkey.</a:t>
            </a:r>
            <a:endParaRPr sz="2400"/>
          </a:p>
          <a:p>
            <a:pPr indent="-381000" lvl="0" marL="457200" rtl="0" algn="l">
              <a:spcBef>
                <a:spcPts val="0"/>
              </a:spcBef>
              <a:spcAft>
                <a:spcPts val="0"/>
              </a:spcAft>
              <a:buSzPts val="2400"/>
              <a:buChar char="●"/>
            </a:pPr>
            <a:r>
              <a:rPr lang="en" sz="2400"/>
              <a:t>How: reorganize to remove prime attributes that have a functional dependency.</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 Form in Practice</a:t>
            </a:r>
            <a:endParaRPr/>
          </a:p>
        </p:txBody>
      </p:sp>
      <p:sp>
        <p:nvSpPr>
          <p:cNvPr id="346" name="Google Shape;346;p4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3NF is the standard since it eliminates modification irregularities.</a:t>
            </a:r>
            <a:endParaRPr sz="2400"/>
          </a:p>
          <a:p>
            <a:pPr indent="-381000" lvl="0" marL="457200" rtl="0" algn="l">
              <a:spcBef>
                <a:spcPts val="0"/>
              </a:spcBef>
              <a:spcAft>
                <a:spcPts val="0"/>
              </a:spcAft>
              <a:buSzPts val="2400"/>
              <a:buChar char="●"/>
            </a:pPr>
            <a:r>
              <a:rPr lang="en" sz="2400"/>
              <a:t>3NF is usually BCNF.</a:t>
            </a:r>
            <a:endParaRPr sz="2400"/>
          </a:p>
          <a:p>
            <a:pPr indent="-381000" lvl="0" marL="457200" rtl="0" algn="l">
              <a:spcBef>
                <a:spcPts val="0"/>
              </a:spcBef>
              <a:spcAft>
                <a:spcPts val="0"/>
              </a:spcAft>
              <a:buSzPts val="2400"/>
              <a:buChar char="●"/>
            </a:pPr>
            <a:r>
              <a:rPr lang="en" sz="2400"/>
              <a:t>Design for 3NF from the start (instead of intentionally working through all normal forms).</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 Form in Practice</a:t>
            </a:r>
            <a:endParaRPr/>
          </a:p>
        </p:txBody>
      </p:sp>
      <p:sp>
        <p:nvSpPr>
          <p:cNvPr id="352" name="Google Shape;352;p5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The relational db oath:</a:t>
            </a:r>
            <a:br>
              <a:rPr lang="en" sz="2400"/>
            </a:br>
            <a:r>
              <a:rPr lang="en" sz="2400"/>
              <a:t>“Every non-key attribute must provide a fact about </a:t>
            </a:r>
            <a:r>
              <a:rPr lang="en" sz="2400" u="sng"/>
              <a:t>the key</a:t>
            </a:r>
            <a:r>
              <a:rPr lang="en" sz="2400"/>
              <a:t> </a:t>
            </a:r>
            <a:r>
              <a:rPr i="1" lang="en" sz="2400"/>
              <a:t>(1NF)</a:t>
            </a:r>
            <a:r>
              <a:rPr lang="en" sz="2400"/>
              <a:t>, the </a:t>
            </a:r>
            <a:r>
              <a:rPr lang="en" sz="2400" u="sng"/>
              <a:t>whole key</a:t>
            </a:r>
            <a:r>
              <a:rPr lang="en" sz="2400"/>
              <a:t> </a:t>
            </a:r>
            <a:r>
              <a:rPr i="1" lang="en" sz="2400"/>
              <a:t>(2NF)</a:t>
            </a:r>
            <a:r>
              <a:rPr lang="en" sz="2400"/>
              <a:t>, and </a:t>
            </a:r>
            <a:r>
              <a:rPr lang="en" sz="2400" u="sng"/>
              <a:t>nothing but the key</a:t>
            </a:r>
            <a:r>
              <a:rPr lang="en" sz="2400"/>
              <a:t> </a:t>
            </a:r>
            <a:r>
              <a:rPr i="1" lang="en" sz="2400"/>
              <a:t>(3NF)</a:t>
            </a:r>
            <a:r>
              <a:rPr lang="en" sz="2400"/>
              <a:t>, so help me Codd.” [1].</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292100" lvl="0" marL="457200" rtl="0" algn="l">
              <a:spcBef>
                <a:spcPts val="600"/>
              </a:spcBef>
              <a:spcAft>
                <a:spcPts val="0"/>
              </a:spcAft>
              <a:buSzPts val="1000"/>
              <a:buAutoNum type="arabicPeriod"/>
            </a:pPr>
            <a:r>
              <a:rPr lang="en" sz="1000"/>
              <a:t>Affirmation for the oath of truth: I solemnly swear to tell the truth, the whole truth, and nothing but the truth, so help me God.</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70" name="Google Shape;70;p1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400"/>
              <a:t>Relation: Student Grades</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rtl="0" algn="l">
              <a:spcBef>
                <a:spcPts val="600"/>
              </a:spcBef>
              <a:spcAft>
                <a:spcPts val="0"/>
              </a:spcAft>
              <a:buNone/>
            </a:pPr>
            <a:r>
              <a:t/>
            </a:r>
            <a:endParaRPr sz="2400"/>
          </a:p>
        </p:txBody>
      </p:sp>
      <p:graphicFrame>
        <p:nvGraphicFramePr>
          <p:cNvPr id="71" name="Google Shape;71;p12"/>
          <p:cNvGraphicFramePr/>
          <p:nvPr/>
        </p:nvGraphicFramePr>
        <p:xfrm>
          <a:off x="2678200" y="1703775"/>
          <a:ext cx="3000000" cy="3000000"/>
        </p:xfrm>
        <a:graphic>
          <a:graphicData uri="http://schemas.openxmlformats.org/drawingml/2006/table">
            <a:tbl>
              <a:tblPr>
                <a:noFill/>
                <a:tableStyleId>{DF42F535-A871-4AA5-B313-C30B35ECC0BE}</a:tableStyleId>
              </a:tblPr>
              <a:tblGrid>
                <a:gridCol w="1893800"/>
                <a:gridCol w="1920650"/>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Grade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77" name="Google Shape;77;p1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400"/>
              <a:t>Relation: Student Grades</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en" sz="2400"/>
              <a:t>StudentId → Grade</a:t>
            </a:r>
            <a:endParaRPr sz="2400"/>
          </a:p>
          <a:p>
            <a:pPr indent="0" lvl="0" marL="0" rtl="0" algn="l">
              <a:spcBef>
                <a:spcPts val="600"/>
              </a:spcBef>
              <a:spcAft>
                <a:spcPts val="0"/>
              </a:spcAft>
              <a:buNone/>
            </a:pPr>
            <a:r>
              <a:t/>
            </a:r>
            <a:endParaRPr sz="2400"/>
          </a:p>
        </p:txBody>
      </p:sp>
      <p:graphicFrame>
        <p:nvGraphicFramePr>
          <p:cNvPr id="78" name="Google Shape;78;p13"/>
          <p:cNvGraphicFramePr/>
          <p:nvPr/>
        </p:nvGraphicFramePr>
        <p:xfrm>
          <a:off x="2678200" y="1703775"/>
          <a:ext cx="3000000" cy="3000000"/>
        </p:xfrm>
        <a:graphic>
          <a:graphicData uri="http://schemas.openxmlformats.org/drawingml/2006/table">
            <a:tbl>
              <a:tblPr>
                <a:noFill/>
                <a:tableStyleId>{DF42F535-A871-4AA5-B313-C30B35ECC0BE}</a:tableStyleId>
              </a:tblPr>
              <a:tblGrid>
                <a:gridCol w="1893800"/>
                <a:gridCol w="1920650"/>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Grade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84" name="Google Shape;84;p1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400"/>
              <a:t>Relation: Student Grades</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rtl="0" algn="l">
              <a:spcBef>
                <a:spcPts val="600"/>
              </a:spcBef>
              <a:spcAft>
                <a:spcPts val="0"/>
              </a:spcAft>
              <a:buNone/>
            </a:pPr>
            <a:r>
              <a:t/>
            </a:r>
            <a:endParaRPr sz="2400"/>
          </a:p>
        </p:txBody>
      </p:sp>
      <p:graphicFrame>
        <p:nvGraphicFramePr>
          <p:cNvPr id="85" name="Google Shape;85;p14"/>
          <p:cNvGraphicFramePr/>
          <p:nvPr/>
        </p:nvGraphicFramePr>
        <p:xfrm>
          <a:off x="2221550" y="1703775"/>
          <a:ext cx="3000000" cy="3000000"/>
        </p:xfrm>
        <a:graphic>
          <a:graphicData uri="http://schemas.openxmlformats.org/drawingml/2006/table">
            <a:tbl>
              <a:tblPr>
                <a:noFill/>
                <a:tableStyleId>{DF42F535-A871-4AA5-B313-C30B35ECC0BE}</a:tableStyleId>
              </a:tblPr>
              <a:tblGrid>
                <a:gridCol w="1459550"/>
                <a:gridCol w="1607250"/>
                <a:gridCol w="1533325"/>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CourseId</a:t>
                      </a:r>
                      <a:endParaRPr/>
                    </a:p>
                  </a:txBody>
                  <a:tcPr marT="91425" marB="91425" marR="91425" marL="91425"/>
                </a:tc>
                <a:tc>
                  <a:txBody>
                    <a:bodyPr/>
                    <a:lstStyle/>
                    <a:p>
                      <a:pPr indent="0" lvl="0" marL="0" rtl="0" algn="ctr">
                        <a:spcBef>
                          <a:spcPts val="0"/>
                        </a:spcBef>
                        <a:spcAft>
                          <a:spcPts val="0"/>
                        </a:spcAft>
                        <a:buNone/>
                      </a:pPr>
                      <a:r>
                        <a:rPr lang="en"/>
                        <a:t>Grade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t>3.8</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91" name="Google Shape;91;p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400"/>
              <a:t>Relation: Student Grades</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en" sz="2400"/>
              <a:t>StudentId, CourseId → Grade</a:t>
            </a:r>
            <a:endParaRPr sz="2400"/>
          </a:p>
          <a:p>
            <a:pPr indent="0" lvl="0" marL="0" rtl="0" algn="l">
              <a:spcBef>
                <a:spcPts val="600"/>
              </a:spcBef>
              <a:spcAft>
                <a:spcPts val="0"/>
              </a:spcAft>
              <a:buNone/>
            </a:pPr>
            <a:r>
              <a:t/>
            </a:r>
            <a:endParaRPr sz="2400"/>
          </a:p>
        </p:txBody>
      </p:sp>
      <p:graphicFrame>
        <p:nvGraphicFramePr>
          <p:cNvPr id="92" name="Google Shape;92;p15"/>
          <p:cNvGraphicFramePr/>
          <p:nvPr/>
        </p:nvGraphicFramePr>
        <p:xfrm>
          <a:off x="2221550" y="1703775"/>
          <a:ext cx="3000000" cy="3000000"/>
        </p:xfrm>
        <a:graphic>
          <a:graphicData uri="http://schemas.openxmlformats.org/drawingml/2006/table">
            <a:tbl>
              <a:tblPr>
                <a:noFill/>
                <a:tableStyleId>{DF42F535-A871-4AA5-B313-C30B35ECC0BE}</a:tableStyleId>
              </a:tblPr>
              <a:tblGrid>
                <a:gridCol w="1459550"/>
                <a:gridCol w="1607250"/>
                <a:gridCol w="1533325"/>
              </a:tblGrid>
              <a:tr h="381000">
                <a:tc>
                  <a:txBody>
                    <a:bodyPr/>
                    <a:lstStyle/>
                    <a:p>
                      <a:pPr indent="0" lvl="0" marL="0" rtl="0" algn="ctr">
                        <a:spcBef>
                          <a:spcPts val="0"/>
                        </a:spcBef>
                        <a:spcAft>
                          <a:spcPts val="0"/>
                        </a:spcAft>
                        <a:buNone/>
                      </a:pPr>
                      <a:r>
                        <a:rPr lang="en"/>
                        <a:t>StudentId</a:t>
                      </a:r>
                      <a:endParaRPr/>
                    </a:p>
                  </a:txBody>
                  <a:tcPr marT="91425" marB="91425" marR="91425" marL="91425"/>
                </a:tc>
                <a:tc>
                  <a:txBody>
                    <a:bodyPr/>
                    <a:lstStyle/>
                    <a:p>
                      <a:pPr indent="0" lvl="0" marL="0" rtl="0" algn="ctr">
                        <a:spcBef>
                          <a:spcPts val="0"/>
                        </a:spcBef>
                        <a:spcAft>
                          <a:spcPts val="0"/>
                        </a:spcAft>
                        <a:buNone/>
                      </a:pPr>
                      <a:r>
                        <a:rPr lang="en"/>
                        <a:t>CourseId</a:t>
                      </a:r>
                      <a:endParaRPr/>
                    </a:p>
                  </a:txBody>
                  <a:tcPr marT="91425" marB="91425" marR="91425" marL="91425"/>
                </a:tc>
                <a:tc>
                  <a:txBody>
                    <a:bodyPr/>
                    <a:lstStyle/>
                    <a:p>
                      <a:pPr indent="0" lvl="0" marL="0" rtl="0" algn="ctr">
                        <a:spcBef>
                          <a:spcPts val="0"/>
                        </a:spcBef>
                        <a:spcAft>
                          <a:spcPts val="0"/>
                        </a:spcAft>
                        <a:buNone/>
                      </a:pPr>
                      <a:r>
                        <a:rPr lang="en"/>
                        <a:t>Grade</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5200</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t>3.8</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5010</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5600</a:t>
                      </a:r>
                      <a:endParaRPr/>
                    </a:p>
                  </a:txBody>
                  <a:tcPr marT="91425" marB="91425" marR="91425" marL="91425"/>
                </a:tc>
                <a:tc>
                  <a:txBody>
                    <a:bodyPr/>
                    <a:lstStyle/>
                    <a:p>
                      <a:pPr indent="0" lvl="0" marL="0" rtl="0" algn="l">
                        <a:spcBef>
                          <a:spcPts val="0"/>
                        </a:spcBef>
                        <a:spcAft>
                          <a:spcPts val="0"/>
                        </a:spcAft>
                        <a:buNone/>
                      </a:pPr>
                      <a:r>
                        <a:rPr lang="en"/>
                        <a:t>3.9</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98" name="Google Shape;98;p1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400"/>
              <a:t>Relation: Top 5 Favorite Blog Sites</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1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1800"/>
          </a:p>
          <a:p>
            <a:pPr indent="0" lvl="0" marL="0" rtl="0" algn="l">
              <a:spcBef>
                <a:spcPts val="600"/>
              </a:spcBef>
              <a:spcAft>
                <a:spcPts val="0"/>
              </a:spcAft>
              <a:buNone/>
            </a:pPr>
            <a:r>
              <a:t/>
            </a:r>
            <a:endParaRPr sz="2400"/>
          </a:p>
        </p:txBody>
      </p:sp>
      <p:graphicFrame>
        <p:nvGraphicFramePr>
          <p:cNvPr id="99" name="Google Shape;99;p16"/>
          <p:cNvGraphicFramePr/>
          <p:nvPr/>
        </p:nvGraphicFramePr>
        <p:xfrm>
          <a:off x="952500" y="1710475"/>
          <a:ext cx="3000000" cy="3000000"/>
        </p:xfrm>
        <a:graphic>
          <a:graphicData uri="http://schemas.openxmlformats.org/drawingml/2006/table">
            <a:tbl>
              <a:tblPr>
                <a:noFill/>
                <a:tableStyleId>{DF42F535-A871-4AA5-B313-C30B35ECC0BE}</a:tableStyleId>
              </a:tblPr>
              <a:tblGrid>
                <a:gridCol w="1447800"/>
                <a:gridCol w="1447800"/>
                <a:gridCol w="1300075"/>
                <a:gridCol w="1326950"/>
                <a:gridCol w="1716375"/>
              </a:tblGrid>
              <a:tr h="381000">
                <a:tc>
                  <a:txBody>
                    <a:bodyPr/>
                    <a:lstStyle/>
                    <a:p>
                      <a:pPr indent="0" lvl="0" marL="0" rtl="0" algn="ctr">
                        <a:spcBef>
                          <a:spcPts val="0"/>
                        </a:spcBef>
                        <a:spcAft>
                          <a:spcPts val="0"/>
                        </a:spcAft>
                        <a:buNone/>
                      </a:pPr>
                      <a:r>
                        <a:rPr lang="en"/>
                        <a:t>UserName</a:t>
                      </a:r>
                      <a:endParaRPr/>
                    </a:p>
                  </a:txBody>
                  <a:tcPr marT="91425" marB="91425" marR="91425" marL="91425"/>
                </a:tc>
                <a:tc>
                  <a:txBody>
                    <a:bodyPr/>
                    <a:lstStyle/>
                    <a:p>
                      <a:pPr indent="0" lvl="0" marL="0" rtl="0" algn="ctr">
                        <a:spcBef>
                          <a:spcPts val="0"/>
                        </a:spcBef>
                        <a:spcAft>
                          <a:spcPts val="0"/>
                        </a:spcAft>
                        <a:buNone/>
                      </a:pPr>
                      <a:r>
                        <a:rPr lang="en"/>
                        <a:t>BloggerStatus</a:t>
                      </a:r>
                      <a:endParaRPr/>
                    </a:p>
                  </a:txBody>
                  <a:tcPr marT="91425" marB="91425" marR="91425" marL="91425"/>
                </a:tc>
                <a:tc>
                  <a:txBody>
                    <a:bodyPr/>
                    <a:lstStyle/>
                    <a:p>
                      <a:pPr indent="0" lvl="0" marL="0" rtl="0" algn="ctr">
                        <a:spcBef>
                          <a:spcPts val="0"/>
                        </a:spcBef>
                        <a:spcAft>
                          <a:spcPts val="0"/>
                        </a:spcAft>
                        <a:buNone/>
                      </a:pPr>
                      <a:r>
                        <a:rPr lang="en"/>
                        <a:t>Rank</a:t>
                      </a:r>
                      <a:endParaRPr/>
                    </a:p>
                  </a:txBody>
                  <a:tcPr marT="91425" marB="91425" marR="91425" marL="91425"/>
                </a:tc>
                <a:tc>
                  <a:txBody>
                    <a:bodyPr/>
                    <a:lstStyle/>
                    <a:p>
                      <a:pPr indent="0" lvl="0" marL="0" rtl="0" algn="ctr">
                        <a:spcBef>
                          <a:spcPts val="0"/>
                        </a:spcBef>
                        <a:spcAft>
                          <a:spcPts val="0"/>
                        </a:spcAft>
                        <a:buNone/>
                      </a:pPr>
                      <a:r>
                        <a:rPr lang="en"/>
                        <a:t>BlogId</a:t>
                      </a:r>
                      <a:endParaRPr/>
                    </a:p>
                  </a:txBody>
                  <a:tcPr marT="91425" marB="91425" marR="91425" marL="91425"/>
                </a:tc>
                <a:tc>
                  <a:txBody>
                    <a:bodyPr/>
                    <a:lstStyle/>
                    <a:p>
                      <a:pPr indent="0" lvl="0" marL="0" rtl="0" algn="ctr">
                        <a:spcBef>
                          <a:spcPts val="0"/>
                        </a:spcBef>
                        <a:spcAft>
                          <a:spcPts val="0"/>
                        </a:spcAft>
                        <a:buNone/>
                      </a:pPr>
                      <a:r>
                        <a:rPr lang="en"/>
                        <a:t>BlogTitle</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t>Advanced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DBMS Cliff Notes</a:t>
                      </a:r>
                      <a:endParaRPr/>
                    </a:p>
                  </a:txBody>
                  <a:tcPr marT="91425" marB="91425" marR="91425" marL="91425"/>
                </a:tc>
              </a:tr>
              <a:tr h="381000">
                <a:tc>
                  <a:txBody>
                    <a:bodyPr/>
                    <a:lstStyle/>
                    <a:p>
                      <a:pPr indent="0" lvl="0" marL="0" rtl="0" algn="l">
                        <a:spcBef>
                          <a:spcPts val="0"/>
                        </a:spcBef>
                        <a:spcAft>
                          <a:spcPts val="0"/>
                        </a:spcAft>
                        <a:buNone/>
                      </a:pPr>
                      <a:r>
                        <a:rPr lang="en"/>
                        <a:t>Dan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Intermediate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DBMS Cliff Notes</a:t>
                      </a:r>
                      <a:endParaRPr/>
                    </a:p>
                  </a:txBody>
                  <a:tcPr marT="91425" marB="91425" marR="91425" marL="91425"/>
                </a:tc>
              </a:tr>
              <a:tr h="381000">
                <a:tc>
                  <a:txBody>
                    <a:bodyPr/>
                    <a:lstStyle/>
                    <a:p>
                      <a:pPr indent="0" lvl="0" marL="0" rtl="0" algn="l">
                        <a:spcBef>
                          <a:spcPts val="0"/>
                        </a:spcBef>
                        <a:spcAft>
                          <a:spcPts val="0"/>
                        </a:spcAft>
                        <a:buNone/>
                      </a:pPr>
                      <a:r>
                        <a:rPr lang="en"/>
                        <a:t>James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Intermediate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p>
                  </a:txBody>
                  <a:tcPr marT="91425" marB="91425" marR="91425" marL="91425"/>
                </a:tc>
                <a:tc>
                  <a:txBody>
                    <a:bodyPr/>
                    <a:lstStyle/>
                    <a:p>
                      <a:pPr indent="0" lvl="0" marL="0" rtl="0" algn="l">
                        <a:spcBef>
                          <a:spcPts val="0"/>
                        </a:spcBef>
                        <a:spcAft>
                          <a:spcPts val="0"/>
                        </a:spcAft>
                        <a:buNone/>
                      </a:pPr>
                      <a:r>
                        <a:rPr lang="en"/>
                        <a:t>Food for Thought</a:t>
                      </a:r>
                      <a:endParaRPr/>
                    </a:p>
                  </a:txBody>
                  <a:tcPr marT="91425" marB="91425" marR="91425" marL="91425"/>
                </a:tc>
              </a:tr>
              <a:tr h="381000">
                <a:tc>
                  <a:txBody>
                    <a:bodyPr/>
                    <a:lstStyle/>
                    <a:p>
                      <a:pPr indent="0" lvl="0" marL="0" rtl="0" algn="l">
                        <a:spcBef>
                          <a:spcPts val="0"/>
                        </a:spcBef>
                        <a:spcAft>
                          <a:spcPts val="0"/>
                        </a:spcAft>
                        <a:buNone/>
                      </a:pPr>
                      <a:r>
                        <a:rPr lang="en"/>
                        <a:t>Tony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Advanced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Food I Crave</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