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83877C-141C-4CBA-B8C0-AA881AD9F93A}">
  <a:tblStyle styleId="{4283877C-141C-4CBA-B8C0-AA881AD9F93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7a7bd53b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7a7bd53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BlogComments PostId is a foreign key (constraint) that references the BlogPosts PostId primary key.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7a7bd53b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7a7bd5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NOTE: this example expresses BlogPosts&lt;-&gt;BlogComments is an aggregation relationship. How do we know? Hint: look at NULL PostId values. This example is for illustration purposes only. Our UML expresses a composition relationship. What would this look like if it was a composition relationship?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Heath’s Theorem: the join of a decomposition yields the original relation (loss-less join).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Intersection: Can be derived from set union and difference.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7a7bd53b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7a7bd5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 B is also known as the relative complement of B in A, “B</a:t>
            </a:r>
            <a:r>
              <a:rPr baseline="30000" lang="en"/>
              <a:t>C</a:t>
            </a:r>
            <a:r>
              <a:rPr lang="en"/>
              <a:t> ∩ 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a7bd53b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a7bd53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 B is also known as the relative complement of B in A, “B</a:t>
            </a:r>
            <a:r>
              <a:rPr baseline="30000" lang="en"/>
              <a:t>C</a:t>
            </a:r>
            <a:r>
              <a:rPr lang="en"/>
              <a:t> ∩ 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7a7bd53b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7a7bd53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 B is also known as the relative complement of B in A, “B</a:t>
            </a:r>
            <a:r>
              <a:rPr baseline="30000" lang="en"/>
              <a:t>C</a:t>
            </a:r>
            <a:r>
              <a:rPr lang="en"/>
              <a:t> ∩ 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BlogPost records do not have foreign key references in BlogComments?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7a7bd53b_0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7a7bd53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cartesian product involves two sets, cross product involves two vectors in three-dimensional space.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7a7bd53b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7a7bd53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7a7bd53b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7a7bd53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7a7bd53b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7a7bd53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 2 records. |B| = 3 records. |A x B| = |A| * |B| = 2 * 3 = 6.</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7a7bd53b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7a7bd53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23dbcc686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23dbcc6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ecb24704_0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ecb24704_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7a7bd53b_0_2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7a7bd53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7a7bd53b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7a7bd53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7a7bd53b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7a7bd53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7a7bd53b_0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7a7bd53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ecb24704_0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cb24704_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7a7bd53b_0_2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7a7bd53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7a7bd53b_0_2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7a7bd53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6ecb24704_0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ecb24704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7a7bd53b_0_2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7a7bd53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6ecb24704_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6ecb24704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7a7bd53b_0_2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7a7bd53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dbcc6866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dbcc68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6ecb24704_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ecb24704_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DML includes modifying data with insert, update, delete, which we covered in the previous module.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6ecb24704_0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ecb24704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6ecb24704_0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ecb24704_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Only ambiguous column names (column names that appear in more than one table, e.g. PK -&gt; FK joins) need fully qualified names.</a:t>
            </a:r>
            <a:endParaRPr>
              <a:solidFill>
                <a:schemeClr val="dk1"/>
              </a:solidFill>
            </a:endParaRPr>
          </a:p>
          <a:p>
            <a:pPr indent="0" lvl="0" marL="0" rtl="0" algn="l">
              <a:spcBef>
                <a:spcPts val="0"/>
              </a:spcBef>
              <a:spcAft>
                <a:spcPts val="0"/>
              </a:spcAft>
              <a:buNone/>
            </a:pPr>
            <a:r>
              <a:rPr lang="en">
                <a:solidFill>
                  <a:schemeClr val="dk1"/>
                </a:solidFill>
              </a:rPr>
              <a:t>If a column name is unique to the SELECT statement (column name appears in only one table in the query), then it can be resolved automatically.</a:t>
            </a:r>
            <a:endParaRPr>
              <a:solidFill>
                <a:schemeClr val="dk1"/>
              </a:solidFill>
            </a:endParaRPr>
          </a:p>
          <a:p>
            <a:pPr indent="0" lvl="0" marL="0" rtl="0" algn="l">
              <a:spcBef>
                <a:spcPts val="0"/>
              </a:spcBef>
              <a:spcAft>
                <a:spcPts val="0"/>
              </a:spcAft>
              <a:buNone/>
            </a:pPr>
            <a:r>
              <a:rPr lang="en">
                <a:solidFill>
                  <a:schemeClr val="dk1"/>
                </a:solidFill>
              </a:rPr>
              <a:t>* is a short-hand for all column names.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7a7bd53b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7a7bd53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7a7bd53b_0_2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7a7bd53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7a7bd53b_0_2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7a7bd53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example combines both Rename and Projection: in addition to Rename, we exclude other columns. For Rename only, all columns must be listed in the SELECT clause.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7a7bd53b_0_2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67a7bd53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example combines both Rename and Projection: in addition to Rename, we exclude other columns. For Rename only, all columns must be listed in the SELECT clause.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6ecb24704_0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ecb24704_0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67a7bd53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67a7bd5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DML includes modifying data with insert, update, delete, which we covered in the previous module.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just relational databases. Most big data analytical systems support a SQL-like language based on relational algebra.</a:t>
            </a:r>
            <a:endParaRPr/>
          </a:p>
          <a:p>
            <a:pPr indent="0" lvl="0" marL="0" rtl="0" algn="l">
              <a:spcBef>
                <a:spcPts val="0"/>
              </a:spcBef>
              <a:spcAft>
                <a:spcPts val="0"/>
              </a:spcAft>
              <a:buNone/>
            </a:pPr>
            <a:r>
              <a:rPr lang="en"/>
              <a:t>Examples:</a:t>
            </a:r>
            <a:br>
              <a:rPr lang="en"/>
            </a:br>
            <a:r>
              <a:rPr lang="en"/>
              <a:t>* Apache Hive (SQL on Hadoop)</a:t>
            </a:r>
            <a:endParaRPr/>
          </a:p>
          <a:p>
            <a:pPr indent="0" lvl="0" marL="0" rtl="0" algn="l">
              <a:spcBef>
                <a:spcPts val="0"/>
              </a:spcBef>
              <a:spcAft>
                <a:spcPts val="0"/>
              </a:spcAft>
              <a:buNone/>
            </a:pPr>
            <a:r>
              <a:rPr lang="en"/>
              <a:t>* Spark (in-memory Hadoop)</a:t>
            </a:r>
            <a:endParaRPr/>
          </a:p>
          <a:p>
            <a:pPr indent="0" lvl="0" marL="0" rtl="0" algn="l">
              <a:spcBef>
                <a:spcPts val="0"/>
              </a:spcBef>
              <a:spcAft>
                <a:spcPts val="0"/>
              </a:spcAft>
              <a:buNone/>
            </a:pPr>
            <a:r>
              <a:rPr lang="en"/>
              <a:t>* Presto (Facebook)</a:t>
            </a:r>
            <a:endParaRPr/>
          </a:p>
          <a:p>
            <a:pPr indent="0" lvl="0" marL="0" rtl="0" algn="l">
              <a:spcBef>
                <a:spcPts val="0"/>
              </a:spcBef>
              <a:spcAft>
                <a:spcPts val="0"/>
              </a:spcAft>
              <a:buNone/>
            </a:pPr>
            <a:r>
              <a:rPr lang="en"/>
              <a:t>* Multiple SQL on NoSQL (HBase, Cassandra)</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6ecb24704_0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ecb24704_0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7a7bd53b_0_3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67a7bd53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7a7bd53b_0_3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7a7bd53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67a7bd53b_0_3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67a7bd53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6ecb24704_0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ecb24704_0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JOIN types:</a:t>
            </a:r>
            <a:endParaRPr/>
          </a:p>
          <a:p>
            <a:pPr indent="0" lvl="0" marL="0" rtl="0" algn="l">
              <a:spcBef>
                <a:spcPts val="0"/>
              </a:spcBef>
              <a:spcAft>
                <a:spcPts val="0"/>
              </a:spcAft>
              <a:buNone/>
            </a:pPr>
            <a:r>
              <a:rPr lang="en"/>
              <a:t>* “STRAIGHT_JOIN is similar to JOIN, except that the left table is always read before the right table. This can be used for those (few) cases for which the join optimizer processes the tables in a suboptimal order.” Not supported by all RDBMS. Execution hint, and breaks “declarative” style of standard SQL.</a:t>
            </a:r>
            <a:endParaRPr/>
          </a:p>
          <a:p>
            <a:pPr indent="0" lvl="0" marL="0" rtl="0" algn="l">
              <a:spcBef>
                <a:spcPts val="0"/>
              </a:spcBef>
              <a:spcAft>
                <a:spcPts val="0"/>
              </a:spcAft>
              <a:buNone/>
            </a:pPr>
            <a:r>
              <a:rPr lang="en"/>
              <a:t>* “Redundant columns of a NATURAL join do not appear. … The NATURAL [LEFT] JOIN of two tables is defined to be semantically equivalent to an INNER JOIN or a LEFT JOIN with a USING clause that names all columns that exist in both tables.” The USING prevents duplicate column names, and instead coalesces duplicates into one common name. An INNER JOIN or LEFT OUTER JOIN with SELECT clause projection and rename is equivalent, so we use INNER JOIN or LEFT OUTER JOIN for simplicity.</a:t>
            </a:r>
            <a:endParaRPr/>
          </a:p>
          <a:p>
            <a:pPr indent="0" lvl="0" marL="0" rtl="0" algn="l">
              <a:spcBef>
                <a:spcPts val="0"/>
              </a:spcBef>
              <a:spcAft>
                <a:spcPts val="0"/>
              </a:spcAft>
              <a:buNone/>
            </a:pPr>
            <a:r>
              <a:rPr lang="en"/>
              <a:t>* FULL OUTER JOIN supported on other RDBMS.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67a7bd53b_0_3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67a7bd53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 need to be compatible, IE same attributes.</a:t>
            </a:r>
            <a:endParaRPr/>
          </a:p>
          <a:p>
            <a:pPr indent="0" lvl="0" marL="0" rtl="0" algn="l">
              <a:spcBef>
                <a:spcPts val="0"/>
              </a:spcBef>
              <a:spcAft>
                <a:spcPts val="0"/>
              </a:spcAft>
              <a:buNone/>
            </a:pPr>
            <a:r>
              <a:rPr lang="en"/>
              <a:t>Union of sets A and B: “A ⋃ B”.</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67a7bd53b_0_3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67a7bd53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 need to be compatible, IE same attributes.</a:t>
            </a:r>
            <a:endParaRPr/>
          </a:p>
          <a:p>
            <a:pPr indent="0" lvl="0" marL="0" rtl="0" algn="l">
              <a:spcBef>
                <a:spcPts val="0"/>
              </a:spcBef>
              <a:spcAft>
                <a:spcPts val="0"/>
              </a:spcAft>
              <a:buNone/>
            </a:pPr>
            <a:r>
              <a:rPr lang="en"/>
              <a:t>Union of sets A and B: “A ⋃ B”.</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67a7bd53b_0_3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67a7bd53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B need to be compatible, IE PK-FK, Heath’s Theorem.</a:t>
            </a:r>
            <a:endParaRPr/>
          </a:p>
          <a:p>
            <a:pPr indent="0" lvl="0" marL="0" rtl="0" algn="l">
              <a:spcBef>
                <a:spcPts val="0"/>
              </a:spcBef>
              <a:spcAft>
                <a:spcPts val="0"/>
              </a:spcAft>
              <a:buClr>
                <a:schemeClr val="dk1"/>
              </a:buClr>
              <a:buSzPts val="1100"/>
              <a:buFont typeface="Arial"/>
              <a:buNone/>
            </a:pPr>
            <a:r>
              <a:rPr lang="en"/>
              <a:t>Intersection of Sets A and B: “A ∩ 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alternative is to express “ON” sub-clause in the WHERE clause.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67a7bd53b_0_4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67a7bd53b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Notice this is when NATURAL JOIN can be useful, since PostId appears twice. Of course, this can be done with projection and rename in the SELECT clause.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“Redundant columns of a NATURAL join do not appear. … The NATURAL [LEFT] JOIN of two tables is defined to be semantically equivalent to an INNER JOIN or a LEFT JOIN with a USING clause that names all columns that exist in both tables.” The USING prevents duplicate column names, and instead coalesces duplicates into one common name. An INNER JOIN or LEFT OUTER JOIN with SELECT clause projection and rename is equivalent, so we use INNER JOIN or LEFT OUTER JOIN for simplicity.</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67a7bd53b_0_4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67a7bd53b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Only ambiguous column names (column names that appear in more than one table, e.g. PK -&gt; FK joins) need fully qualified names.</a:t>
            </a:r>
            <a:endParaRPr/>
          </a:p>
          <a:p>
            <a:pPr indent="0" lvl="0" marL="0" rtl="0" algn="l">
              <a:spcBef>
                <a:spcPts val="0"/>
              </a:spcBef>
              <a:spcAft>
                <a:spcPts val="0"/>
              </a:spcAft>
              <a:buClr>
                <a:schemeClr val="dk1"/>
              </a:buClr>
              <a:buSzPts val="1100"/>
              <a:buFont typeface="Arial"/>
              <a:buNone/>
            </a:pPr>
            <a:r>
              <a:rPr lang="en"/>
              <a:t>If a column name is unique to the SELECT statement (column name appears in only one table in the query), then it can be resolved automatically.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6ecb24704_0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6ecb24704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67a7bd53b_0_5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67a7bd53b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ambiguous column names (column names that appear more than once, e.g. PK -&gt; FK joins) need fully qualified names.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7a7bd53b_0_4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7a7bd53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B need to be compatible, IE PK-FK, Heath’s Theorem.</a:t>
            </a:r>
            <a:endParaRPr>
              <a:solidFill>
                <a:schemeClr val="dk1"/>
              </a:solidFill>
            </a:endParaRPr>
          </a:p>
          <a:p>
            <a:pPr indent="0" lvl="0" marL="0" rtl="0" algn="l">
              <a:spcBef>
                <a:spcPts val="0"/>
              </a:spcBef>
              <a:spcAft>
                <a:spcPts val="0"/>
              </a:spcAft>
              <a:buNone/>
            </a:pPr>
            <a:r>
              <a:rPr lang="en">
                <a:solidFill>
                  <a:schemeClr val="dk1"/>
                </a:solidFill>
              </a:rPr>
              <a:t>Set difference of A and B: “A \ B” or “A - B”.</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Difference: Which BlogPost records do not have foreign key references in BlogComments?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RIGHT OUTER JOIN: just use LEFT OUTER JOIN for simplicity since JOIN expressions are usually evaluated from left-to-right.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FULL OUTER JOIN includes A\B plus A ∩ B plus B\A. We can achieve the equivalent through:</a:t>
            </a:r>
            <a:endParaRPr>
              <a:solidFill>
                <a:schemeClr val="dk1"/>
              </a:solidFill>
            </a:endParaRPr>
          </a:p>
          <a:p>
            <a:pPr indent="0" lvl="0" marL="0" rtl="0" algn="l">
              <a:spcBef>
                <a:spcPts val="0"/>
              </a:spcBef>
              <a:spcAft>
                <a:spcPts val="0"/>
              </a:spcAft>
              <a:buNone/>
            </a:pPr>
            <a:r>
              <a:rPr lang="en">
                <a:solidFill>
                  <a:schemeClr val="dk1"/>
                </a:solidFill>
              </a:rPr>
              <a:t>A LEFT OUTER JOIN B</a:t>
            </a:r>
            <a:endParaRPr>
              <a:solidFill>
                <a:schemeClr val="dk1"/>
              </a:solidFill>
            </a:endParaRPr>
          </a:p>
          <a:p>
            <a:pPr indent="0" lvl="0" marL="0" rtl="0" algn="l">
              <a:spcBef>
                <a:spcPts val="0"/>
              </a:spcBef>
              <a:spcAft>
                <a:spcPts val="0"/>
              </a:spcAft>
              <a:buNone/>
            </a:pPr>
            <a:r>
              <a:rPr lang="en">
                <a:solidFill>
                  <a:schemeClr val="dk1"/>
                </a:solidFill>
              </a:rPr>
              <a:t>UNION DISTINCT</a:t>
            </a:r>
            <a:endParaRPr>
              <a:solidFill>
                <a:schemeClr val="dk1"/>
              </a:solidFill>
            </a:endParaRPr>
          </a:p>
          <a:p>
            <a:pPr indent="0" lvl="0" marL="0" rtl="0" algn="l">
              <a:spcBef>
                <a:spcPts val="0"/>
              </a:spcBef>
              <a:spcAft>
                <a:spcPts val="0"/>
              </a:spcAft>
              <a:buNone/>
            </a:pPr>
            <a:r>
              <a:rPr lang="en">
                <a:solidFill>
                  <a:schemeClr val="dk1"/>
                </a:solidFill>
              </a:rPr>
              <a:t>B LEFT OUTER JOIN A</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67a7bd53b_0_3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67a7bd53b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clause LEFT OUTER JOIN  produces an intermediate result set: difference plus intersection.</a:t>
            </a:r>
            <a:endParaRPr/>
          </a:p>
          <a:p>
            <a:pPr indent="0" lvl="0" marL="0" rtl="0" algn="l">
              <a:spcBef>
                <a:spcPts val="0"/>
              </a:spcBef>
              <a:spcAft>
                <a:spcPts val="0"/>
              </a:spcAft>
              <a:buNone/>
            </a:pPr>
            <a:r>
              <a:rPr lang="en"/>
              <a:t>Then apply the WHERE clause to filter out row in the intersection.</a:t>
            </a:r>
            <a:endParaRPr/>
          </a:p>
          <a:p>
            <a:pPr indent="0" lvl="0" marL="0" rtl="0" algn="l">
              <a:spcBef>
                <a:spcPts val="0"/>
              </a:spcBef>
              <a:spcAft>
                <a:spcPts val="0"/>
              </a:spcAft>
              <a:buNone/>
            </a:pPr>
            <a:r>
              <a:rPr lang="en"/>
              <a:t>The final result set is the set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Checking CommentId IS NULL: CommentId is the PK of BlogComments is non-nullable by definition.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67a7bd53b_0_4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67a7bd53b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FROM clause LEFT OUTER JOIN  produces an intermediate result set: difference plus intersection.</a:t>
            </a:r>
            <a:endParaRPr>
              <a:solidFill>
                <a:schemeClr val="dk1"/>
              </a:solidFill>
            </a:endParaRPr>
          </a:p>
          <a:p>
            <a:pPr indent="0" lvl="0" marL="0" rtl="0" algn="l">
              <a:spcBef>
                <a:spcPts val="0"/>
              </a:spcBef>
              <a:spcAft>
                <a:spcPts val="0"/>
              </a:spcAft>
              <a:buNone/>
            </a:pPr>
            <a:r>
              <a:rPr lang="en">
                <a:solidFill>
                  <a:schemeClr val="dk1"/>
                </a:solidFill>
              </a:rPr>
              <a:t>Then apply the WHERE clause to filter out row in the difference.</a:t>
            </a:r>
            <a:endParaRPr>
              <a:solidFill>
                <a:schemeClr val="dk1"/>
              </a:solidFill>
            </a:endParaRPr>
          </a:p>
          <a:p>
            <a:pPr indent="0" lvl="0" marL="0" rtl="0" algn="l">
              <a:spcBef>
                <a:spcPts val="0"/>
              </a:spcBef>
              <a:spcAft>
                <a:spcPts val="0"/>
              </a:spcAft>
              <a:buNone/>
            </a:pPr>
            <a:r>
              <a:rPr lang="en">
                <a:solidFill>
                  <a:schemeClr val="dk1"/>
                </a:solidFill>
              </a:rPr>
              <a:t>The final result set is the set intersection.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an anti-pattern because the result set is equivalent to an INNER JOIN, but is not declared as an INNER JOIN.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Checking CommentId IS NULL: CommentId is the PK of BlogComments is non-nullable by definition.</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67a7bd53b_0_5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67a7bd53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Terminology: cartesian product involves two sets, cross product involves two vectors in three-dimensional space.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B are not compatible.</a:t>
            </a:r>
            <a:endParaRPr>
              <a:solidFill>
                <a:schemeClr val="dk1"/>
              </a:solidFill>
            </a:endParaRPr>
          </a:p>
          <a:p>
            <a:pPr indent="0" lvl="0" marL="0" rtl="0" algn="l">
              <a:spcBef>
                <a:spcPts val="0"/>
              </a:spcBef>
              <a:spcAft>
                <a:spcPts val="0"/>
              </a:spcAft>
              <a:buNone/>
            </a:pPr>
            <a:r>
              <a:rPr lang="en">
                <a:solidFill>
                  <a:schemeClr val="dk1"/>
                </a:solidFill>
              </a:rPr>
              <a:t>Each record in A is combined with each record in B.</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Size (cardinality) of |A x B| = |A| * |B|.</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6ecb24704_0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6ecb24704_0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this slide!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3dbcc6866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3dbcc68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6f5371cb0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6f5371c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67a7bd53b_0_5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67a7bd53b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7a7bd53b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7a7bd53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7a7bd53b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7a7bd5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7a7bd53b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7a7bd53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ecb24704_0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ecb24704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Heath’s Theorem: the join of a decomposition yields the original relation (loss-less join).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 name="Google Shape;11;p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goo.gl/hqEp1Z"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dev.mysql.com/doc/refman/5.7/en/select.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dev.mysql.com/doc/refman/5.7/en/function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dev.mysql.com/doc/refman/5.7/en/join.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goo.gl/86a11H" TargetMode="External"/><Relationship Id="rId4" Type="http://schemas.openxmlformats.org/officeDocument/2006/relationships/hyperlink" Target="http://goo.gl/m4Y7rh" TargetMode="External"/><Relationship Id="rId5" Type="http://schemas.openxmlformats.org/officeDocument/2006/relationships/hyperlink" Target="http://goo.gl/MbyNR2"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www.ssa.gov/oact/babynames/limits.html" TargetMode="External"/><Relationship Id="rId4" Type="http://schemas.openxmlformats.org/officeDocument/2006/relationships/hyperlink" Target="http://www.ssa.gov/oact/babynames/names.zip" TargetMode="External"/><Relationship Id="rId5" Type="http://schemas.openxmlformats.org/officeDocument/2006/relationships/hyperlink" Target="http://goo.gl/mBRJe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Interact with Data</a:t>
            </a:r>
            <a:endParaRPr/>
          </a:p>
        </p:txBody>
      </p:sp>
      <p:sp>
        <p:nvSpPr>
          <p:cNvPr id="35" name="Google Shape;35;p8"/>
          <p:cNvSpPr txBox="1"/>
          <p:nvPr>
            <p:ph idx="1" type="subTitle"/>
          </p:nvPr>
        </p:nvSpPr>
        <p:spPr>
          <a:xfrm>
            <a:off x="685800" y="2840051"/>
            <a:ext cx="7772400" cy="17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u="sng">
                <a:solidFill>
                  <a:schemeClr val="hlink"/>
                </a:solidFill>
                <a:hlinkClick r:id="rId3"/>
              </a:rPr>
              <a:t>http://goo.gl/hqEp1Z</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CS5200 DBMS</a:t>
            </a:r>
            <a:endParaRPr sz="2400"/>
          </a:p>
          <a:p>
            <a:pPr indent="0" lvl="0" marL="0" rtl="0" algn="ctr">
              <a:spcBef>
                <a:spcPts val="0"/>
              </a:spcBef>
              <a:spcAft>
                <a:spcPts val="0"/>
              </a:spcAft>
              <a:buNone/>
            </a:pPr>
            <a:r>
              <a:rPr lang="en" sz="2400"/>
              <a:t>Bruce Chhay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Intersection</a:t>
            </a:r>
            <a:endParaRPr/>
          </a:p>
        </p:txBody>
      </p:sp>
      <p:sp>
        <p:nvSpPr>
          <p:cNvPr id="103" name="Google Shape;103;p17"/>
          <p:cNvSpPr txBox="1"/>
          <p:nvPr>
            <p:ph idx="1" type="body"/>
          </p:nvPr>
        </p:nvSpPr>
        <p:spPr>
          <a:xfrm>
            <a:off x="457200" y="895350"/>
            <a:ext cx="8686800" cy="13845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Intersection</a:t>
            </a:r>
            <a:endParaRPr sz="2200"/>
          </a:p>
          <a:p>
            <a:pPr indent="-368300" lvl="1" marL="914400" rtl="0" algn="l">
              <a:spcBef>
                <a:spcPts val="0"/>
              </a:spcBef>
              <a:spcAft>
                <a:spcPts val="0"/>
              </a:spcAft>
              <a:buSzPts val="2200"/>
              <a:buChar char="○"/>
            </a:pPr>
            <a:r>
              <a:rPr lang="en" sz="2200"/>
              <a:t>A, B need to be compatible, IE PK-FK, Heath’s Theorem.</a:t>
            </a:r>
            <a:endParaRPr sz="2200"/>
          </a:p>
          <a:p>
            <a:pPr indent="-368300" lvl="1" marL="914400" rtl="0" algn="l">
              <a:spcBef>
                <a:spcPts val="0"/>
              </a:spcBef>
              <a:spcAft>
                <a:spcPts val="0"/>
              </a:spcAft>
              <a:buClr>
                <a:srgbClr val="D9D9D9"/>
              </a:buClr>
              <a:buSzPts val="2200"/>
              <a:buChar char="○"/>
            </a:pPr>
            <a:r>
              <a:rPr lang="en" sz="2200">
                <a:solidFill>
                  <a:srgbClr val="D9D9D9"/>
                </a:solidFill>
              </a:rPr>
              <a:t>Intersection of Sets A and B</a:t>
            </a:r>
            <a:r>
              <a:rPr lang="en" sz="2200">
                <a:solidFill>
                  <a:srgbClr val="D9D9D9"/>
                </a:solidFill>
              </a:rPr>
              <a:t>: “A ∩ B”.</a:t>
            </a:r>
            <a:endParaRPr sz="2200">
              <a:solidFill>
                <a:srgbClr val="D9D9D9"/>
              </a:solidFill>
            </a:endParaRPr>
          </a:p>
        </p:txBody>
      </p:sp>
      <p:graphicFrame>
        <p:nvGraphicFramePr>
          <p:cNvPr id="104" name="Google Shape;104;p17"/>
          <p:cNvGraphicFramePr/>
          <p:nvPr/>
        </p:nvGraphicFramePr>
        <p:xfrm>
          <a:off x="129925" y="31000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solidFill>
                            <a:srgbClr val="D9D9D9"/>
                          </a:solidFill>
                        </a:rPr>
                        <a:t>Title</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1</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Dancing Cats</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2</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Sleeping Cats</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3</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Laser Cats</a:t>
                      </a:r>
                      <a:endParaRPr sz="1000">
                        <a:solidFill>
                          <a:srgbClr val="D9D9D9"/>
                        </a:solidFill>
                      </a:endParaRPr>
                    </a:p>
                  </a:txBody>
                  <a:tcPr marT="91425" marB="91425" marR="91425" marL="91425"/>
                </a:tc>
              </a:tr>
            </a:tbl>
          </a:graphicData>
        </a:graphic>
      </p:graphicFrame>
      <p:graphicFrame>
        <p:nvGraphicFramePr>
          <p:cNvPr id="105" name="Google Shape;105;p17"/>
          <p:cNvGraphicFramePr/>
          <p:nvPr/>
        </p:nvGraphicFramePr>
        <p:xfrm>
          <a:off x="2166175" y="31000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solidFill>
                            <a:srgbClr val="D9D9D9"/>
                          </a:solidFill>
                        </a:rPr>
                        <a:t>CommentId</a:t>
                      </a:r>
                      <a:endParaRPr sz="1000" u="sng">
                        <a:solidFill>
                          <a:srgbClr val="D9D9D9"/>
                        </a:solidFill>
                      </a:endParaRPr>
                    </a:p>
                  </a:txBody>
                  <a:tcPr marT="91425" marB="91425" marR="91425" marL="91425"/>
                </a:tc>
                <a:tc>
                  <a:txBody>
                    <a:bodyPr/>
                    <a:lstStyle/>
                    <a:p>
                      <a:pPr indent="0" lvl="0" marL="0" rtl="0" algn="ctr">
                        <a:spcBef>
                          <a:spcPts val="0"/>
                        </a:spcBef>
                        <a:spcAft>
                          <a:spcPts val="0"/>
                        </a:spcAft>
                        <a:buNone/>
                      </a:pPr>
                      <a:r>
                        <a:rPr lang="en" sz="1000">
                          <a:solidFill>
                            <a:srgbClr val="D9D9D9"/>
                          </a:solidFill>
                        </a:rPr>
                        <a:t>Content</a:t>
                      </a:r>
                      <a:endParaRPr sz="1000">
                        <a:solidFill>
                          <a:srgbClr val="D9D9D9"/>
                        </a:solidFill>
                      </a:endParaRPr>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1</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Partayyy!</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1</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2</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Yawn</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NULL</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3</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Roar</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1</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4</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Adorable</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NULL</a:t>
                      </a:r>
                      <a:endParaRPr sz="1000">
                        <a:solidFill>
                          <a:srgbClr val="D9D9D9"/>
                        </a:solidFill>
                      </a:endParaRPr>
                    </a:p>
                  </a:txBody>
                  <a:tcPr marT="91425" marB="91425" marR="91425" marL="91425"/>
                </a:tc>
              </a:tr>
            </a:tbl>
          </a:graphicData>
        </a:graphic>
      </p:graphicFrame>
      <p:sp>
        <p:nvSpPr>
          <p:cNvPr id="106" name="Google Shape;106;p17"/>
          <p:cNvSpPr txBox="1"/>
          <p:nvPr>
            <p:ph idx="1" type="body"/>
          </p:nvPr>
        </p:nvSpPr>
        <p:spPr>
          <a:xfrm>
            <a:off x="0" y="21907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107" name="Google Shape;107;p17"/>
          <p:cNvSpPr txBox="1"/>
          <p:nvPr>
            <p:ph idx="1" type="body"/>
          </p:nvPr>
        </p:nvSpPr>
        <p:spPr>
          <a:xfrm>
            <a:off x="2133600" y="2190750"/>
            <a:ext cx="27411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108" name="Google Shape;108;p17"/>
          <p:cNvSpPr/>
          <p:nvPr/>
        </p:nvSpPr>
        <p:spPr>
          <a:xfrm rot="5400000">
            <a:off x="2097750" y="895750"/>
            <a:ext cx="389100" cy="39357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Intersection</a:t>
            </a:r>
            <a:endParaRPr/>
          </a:p>
        </p:txBody>
      </p:sp>
      <p:sp>
        <p:nvSpPr>
          <p:cNvPr id="114" name="Google Shape;114;p18"/>
          <p:cNvSpPr txBox="1"/>
          <p:nvPr>
            <p:ph idx="1" type="body"/>
          </p:nvPr>
        </p:nvSpPr>
        <p:spPr>
          <a:xfrm>
            <a:off x="457200" y="895350"/>
            <a:ext cx="8346600" cy="13845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Intersection</a:t>
            </a:r>
            <a:endParaRPr sz="2200"/>
          </a:p>
          <a:p>
            <a:pPr indent="-368300" lvl="1" marL="914400" rtl="0" algn="l">
              <a:spcBef>
                <a:spcPts val="0"/>
              </a:spcBef>
              <a:spcAft>
                <a:spcPts val="0"/>
              </a:spcAft>
              <a:buSzPts val="2200"/>
              <a:buChar char="○"/>
            </a:pPr>
            <a:r>
              <a:rPr lang="en" sz="2200"/>
              <a:t>A, B need to be compatible, IE PK-FK, Heath’s Theorem.</a:t>
            </a:r>
            <a:endParaRPr sz="2200"/>
          </a:p>
          <a:p>
            <a:pPr indent="-368300" lvl="1" marL="914400" rtl="0" algn="l">
              <a:spcBef>
                <a:spcPts val="0"/>
              </a:spcBef>
              <a:spcAft>
                <a:spcPts val="0"/>
              </a:spcAft>
              <a:buSzPts val="2200"/>
              <a:buChar char="○"/>
            </a:pPr>
            <a:r>
              <a:rPr lang="en" sz="2200"/>
              <a:t>Intersection of Sets A and B</a:t>
            </a:r>
            <a:r>
              <a:rPr lang="en" sz="2200"/>
              <a:t>: “A ∩ B”.</a:t>
            </a:r>
            <a:endParaRPr sz="2200"/>
          </a:p>
        </p:txBody>
      </p:sp>
      <p:graphicFrame>
        <p:nvGraphicFramePr>
          <p:cNvPr id="115" name="Google Shape;115;p18"/>
          <p:cNvGraphicFramePr/>
          <p:nvPr/>
        </p:nvGraphicFramePr>
        <p:xfrm>
          <a:off x="129925" y="31000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Laser Cats</a:t>
                      </a:r>
                      <a:endParaRPr sz="1000"/>
                    </a:p>
                  </a:txBody>
                  <a:tcPr marT="91425" marB="91425" marR="91425" marL="91425"/>
                </a:tc>
              </a:tr>
            </a:tbl>
          </a:graphicData>
        </a:graphic>
      </p:graphicFrame>
      <p:graphicFrame>
        <p:nvGraphicFramePr>
          <p:cNvPr id="116" name="Google Shape;116;p18"/>
          <p:cNvGraphicFramePr/>
          <p:nvPr/>
        </p:nvGraphicFramePr>
        <p:xfrm>
          <a:off x="2166175" y="31000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t>CommentId</a:t>
                      </a:r>
                      <a:endParaRPr sz="1000" u="sng"/>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Yawn</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Adorable</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graphicFrame>
        <p:nvGraphicFramePr>
          <p:cNvPr id="117" name="Google Shape;117;p18"/>
          <p:cNvGraphicFramePr/>
          <p:nvPr/>
        </p:nvGraphicFramePr>
        <p:xfrm>
          <a:off x="5284025" y="3100025"/>
          <a:ext cx="3000000" cy="3000000"/>
        </p:xfrm>
        <a:graphic>
          <a:graphicData uri="http://schemas.openxmlformats.org/drawingml/2006/table">
            <a:tbl>
              <a:tblPr>
                <a:noFill/>
                <a:tableStyleId>{4283877C-141C-4CBA-B8C0-AA881AD9F93A}</a:tableStyleId>
              </a:tblPr>
              <a:tblGrid>
                <a:gridCol w="565250"/>
                <a:gridCol w="970575"/>
                <a:gridCol w="859225"/>
                <a:gridCol w="748075"/>
                <a:gridCol w="553375"/>
              </a:tblGrid>
              <a:tr h="191000">
                <a:tc>
                  <a:txBody>
                    <a:bodyPr/>
                    <a:lstStyle/>
                    <a:p>
                      <a:pPr indent="0" lvl="0" marL="0" rtl="0" algn="ctr">
                        <a:spcBef>
                          <a:spcPts val="0"/>
                        </a:spcBef>
                        <a:spcAft>
                          <a:spcPts val="0"/>
                        </a:spcAft>
                        <a:buNone/>
                      </a:pPr>
                      <a:r>
                        <a:rPr lang="en" sz="1000"/>
                        <a:t>PostId</a:t>
                      </a:r>
                      <a:endParaRPr sz="1000"/>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c>
                  <a:txBody>
                    <a:bodyPr/>
                    <a:lstStyle/>
                    <a:p>
                      <a:pPr indent="0" lvl="0" marL="0" rtl="0" algn="ctr">
                        <a:spcBef>
                          <a:spcPts val="0"/>
                        </a:spcBef>
                        <a:spcAft>
                          <a:spcPts val="0"/>
                        </a:spcAft>
                        <a:buNone/>
                      </a:pPr>
                      <a:r>
                        <a:rPr lang="en" sz="1000"/>
                        <a:t>CommentId</a:t>
                      </a:r>
                      <a:endParaRPr sz="1000"/>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bl>
          </a:graphicData>
        </a:graphic>
      </p:graphicFrame>
      <p:sp>
        <p:nvSpPr>
          <p:cNvPr id="118" name="Google Shape;118;p18"/>
          <p:cNvSpPr txBox="1"/>
          <p:nvPr>
            <p:ph idx="1" type="body"/>
          </p:nvPr>
        </p:nvSpPr>
        <p:spPr>
          <a:xfrm>
            <a:off x="0" y="21907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119" name="Google Shape;119;p18"/>
          <p:cNvSpPr txBox="1"/>
          <p:nvPr>
            <p:ph idx="1" type="body"/>
          </p:nvPr>
        </p:nvSpPr>
        <p:spPr>
          <a:xfrm>
            <a:off x="2133600" y="2190750"/>
            <a:ext cx="27783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120" name="Google Shape;120;p18"/>
          <p:cNvSpPr txBox="1"/>
          <p:nvPr>
            <p:ph idx="1" type="body"/>
          </p:nvPr>
        </p:nvSpPr>
        <p:spPr>
          <a:xfrm>
            <a:off x="5257800" y="2190750"/>
            <a:ext cx="26205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 B</a:t>
            </a:r>
            <a:endParaRPr sz="1600"/>
          </a:p>
        </p:txBody>
      </p:sp>
      <p:cxnSp>
        <p:nvCxnSpPr>
          <p:cNvPr id="121" name="Google Shape;121;p18"/>
          <p:cNvCxnSpPr/>
          <p:nvPr/>
        </p:nvCxnSpPr>
        <p:spPr>
          <a:xfrm flipH="1" rot="10800000">
            <a:off x="759950" y="3512375"/>
            <a:ext cx="3012000" cy="9300"/>
          </a:xfrm>
          <a:prstGeom prst="straightConnector1">
            <a:avLst/>
          </a:prstGeom>
          <a:noFill/>
          <a:ln cap="flat" cmpd="sng" w="28575">
            <a:solidFill>
              <a:schemeClr val="dk2"/>
            </a:solidFill>
            <a:prstDash val="solid"/>
            <a:round/>
            <a:headEnd len="med" w="med" type="stealth"/>
            <a:tailEnd len="med" w="med" type="stealth"/>
          </a:ln>
        </p:spPr>
      </p:cxnSp>
      <p:cxnSp>
        <p:nvCxnSpPr>
          <p:cNvPr id="122" name="Google Shape;122;p18"/>
          <p:cNvCxnSpPr/>
          <p:nvPr/>
        </p:nvCxnSpPr>
        <p:spPr>
          <a:xfrm>
            <a:off x="778475" y="3669950"/>
            <a:ext cx="3002700" cy="593100"/>
          </a:xfrm>
          <a:prstGeom prst="straightConnector1">
            <a:avLst/>
          </a:prstGeom>
          <a:noFill/>
          <a:ln cap="flat" cmpd="sng" w="28575">
            <a:solidFill>
              <a:schemeClr val="dk2"/>
            </a:solidFill>
            <a:prstDash val="solid"/>
            <a:round/>
            <a:headEnd len="med" w="med" type="stealth"/>
            <a:tailEnd len="med" w="med" type="stealth"/>
          </a:ln>
        </p:spPr>
      </p:cxnSp>
      <p:cxnSp>
        <p:nvCxnSpPr>
          <p:cNvPr id="123" name="Google Shape;123;p18"/>
          <p:cNvCxnSpPr/>
          <p:nvPr/>
        </p:nvCxnSpPr>
        <p:spPr>
          <a:xfrm flipH="1" rot="10800000">
            <a:off x="4605975" y="3567975"/>
            <a:ext cx="648600" cy="9300"/>
          </a:xfrm>
          <a:prstGeom prst="straightConnector1">
            <a:avLst/>
          </a:prstGeom>
          <a:noFill/>
          <a:ln cap="flat" cmpd="sng" w="28575">
            <a:solidFill>
              <a:schemeClr val="dk2"/>
            </a:solidFill>
            <a:prstDash val="solid"/>
            <a:round/>
            <a:headEnd len="med" w="med" type="none"/>
            <a:tailEnd len="med" w="med" type="stealth"/>
          </a:ln>
        </p:spPr>
      </p:cxnSp>
      <p:cxnSp>
        <p:nvCxnSpPr>
          <p:cNvPr id="124" name="Google Shape;124;p18"/>
          <p:cNvCxnSpPr/>
          <p:nvPr/>
        </p:nvCxnSpPr>
        <p:spPr>
          <a:xfrm flipH="1" rot="10800000">
            <a:off x="4587450" y="3957225"/>
            <a:ext cx="639600" cy="3522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p:nvPr/>
        </p:nvSpPr>
        <p:spPr>
          <a:xfrm>
            <a:off x="2214950" y="2231425"/>
            <a:ext cx="3994200" cy="2448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ph idx="1" type="body"/>
          </p:nvPr>
        </p:nvSpPr>
        <p:spPr>
          <a:xfrm>
            <a:off x="457200" y="895350"/>
            <a:ext cx="8594400" cy="12000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Difference</a:t>
            </a:r>
            <a:endParaRPr sz="2200"/>
          </a:p>
          <a:p>
            <a:pPr indent="-368300" lvl="1" marL="914400" rtl="0" algn="l">
              <a:spcBef>
                <a:spcPts val="0"/>
              </a:spcBef>
              <a:spcAft>
                <a:spcPts val="0"/>
              </a:spcAft>
              <a:buSzPts val="2200"/>
              <a:buChar char="○"/>
            </a:pPr>
            <a:r>
              <a:rPr lang="en" sz="2200"/>
              <a:t>A, B need to be compatible, IE PK-FK, Heath’s Theorem.</a:t>
            </a:r>
            <a:endParaRPr sz="2200"/>
          </a:p>
          <a:p>
            <a:pPr indent="-368300" lvl="1" marL="914400" rtl="0" algn="l">
              <a:spcBef>
                <a:spcPts val="0"/>
              </a:spcBef>
              <a:spcAft>
                <a:spcPts val="0"/>
              </a:spcAft>
              <a:buSzPts val="2200"/>
              <a:buChar char="○"/>
            </a:pPr>
            <a:r>
              <a:rPr lang="en" sz="2200"/>
              <a:t>Set difference of A and B: “A \ B” (blue).</a:t>
            </a:r>
            <a:endParaRPr sz="22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457200" lvl="0" marL="5943600" rtl="0" algn="l">
              <a:spcBef>
                <a:spcPts val="600"/>
              </a:spcBef>
              <a:spcAft>
                <a:spcPts val="0"/>
              </a:spcAft>
              <a:buNone/>
            </a:pPr>
            <a:r>
              <a:t/>
            </a:r>
            <a:endParaRPr sz="1000"/>
          </a:p>
          <a:p>
            <a:pPr indent="457200" lvl="0" marL="5943600" rtl="0" algn="l">
              <a:spcBef>
                <a:spcPts val="600"/>
              </a:spcBef>
              <a:spcAft>
                <a:spcPts val="0"/>
              </a:spcAft>
              <a:buNone/>
            </a:pPr>
            <a:r>
              <a:rPr lang="en" sz="1000"/>
              <a:t>Sometimes A-B is used for set</a:t>
            </a:r>
            <a:endParaRPr sz="1000"/>
          </a:p>
          <a:p>
            <a:pPr indent="457200" lvl="0" marL="5943600" rtl="0" algn="l">
              <a:spcBef>
                <a:spcPts val="600"/>
              </a:spcBef>
              <a:spcAft>
                <a:spcPts val="0"/>
              </a:spcAft>
              <a:buNone/>
            </a:pPr>
            <a:r>
              <a:rPr lang="en" sz="1000"/>
              <a:t>difference.</a:t>
            </a:r>
            <a:endParaRPr sz="1000"/>
          </a:p>
        </p:txBody>
      </p:sp>
      <p:sp>
        <p:nvSpPr>
          <p:cNvPr id="131" name="Google Shape;131;p19"/>
          <p:cNvSpPr/>
          <p:nvPr/>
        </p:nvSpPr>
        <p:spPr>
          <a:xfrm>
            <a:off x="2515625" y="2475450"/>
            <a:ext cx="2024400" cy="20214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t>A \ B</a:t>
            </a:r>
            <a:endParaRPr sz="3600"/>
          </a:p>
        </p:txBody>
      </p:sp>
      <p:sp>
        <p:nvSpPr>
          <p:cNvPr id="132" name="Google Shape;132;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Difference</a:t>
            </a:r>
            <a:endParaRPr/>
          </a:p>
        </p:txBody>
      </p:sp>
      <p:sp>
        <p:nvSpPr>
          <p:cNvPr id="133" name="Google Shape;133;p19"/>
          <p:cNvSpPr/>
          <p:nvPr/>
        </p:nvSpPr>
        <p:spPr>
          <a:xfrm>
            <a:off x="3887225" y="2475450"/>
            <a:ext cx="2024400" cy="20214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Difference</a:t>
            </a:r>
            <a:endParaRPr/>
          </a:p>
        </p:txBody>
      </p:sp>
      <p:sp>
        <p:nvSpPr>
          <p:cNvPr id="139" name="Google Shape;139;p20"/>
          <p:cNvSpPr txBox="1"/>
          <p:nvPr>
            <p:ph idx="1" type="body"/>
          </p:nvPr>
        </p:nvSpPr>
        <p:spPr>
          <a:xfrm>
            <a:off x="457200" y="895350"/>
            <a:ext cx="8594400" cy="12918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Difference</a:t>
            </a:r>
            <a:endParaRPr sz="2200"/>
          </a:p>
          <a:p>
            <a:pPr indent="-368300" lvl="1" marL="914400" rtl="0" algn="l">
              <a:spcBef>
                <a:spcPts val="0"/>
              </a:spcBef>
              <a:spcAft>
                <a:spcPts val="0"/>
              </a:spcAft>
              <a:buSzPts val="2200"/>
              <a:buChar char="○"/>
            </a:pPr>
            <a:r>
              <a:rPr lang="en" sz="2200"/>
              <a:t>A, B need to be compatible, IE PK-FK, Heath’s Theorem.</a:t>
            </a:r>
            <a:endParaRPr sz="2200"/>
          </a:p>
          <a:p>
            <a:pPr indent="-368300" lvl="1" marL="914400" rtl="0" algn="l">
              <a:spcBef>
                <a:spcPts val="0"/>
              </a:spcBef>
              <a:spcAft>
                <a:spcPts val="0"/>
              </a:spcAft>
              <a:buClr>
                <a:srgbClr val="D9D9D9"/>
              </a:buClr>
              <a:buSzPts val="2200"/>
              <a:buChar char="○"/>
            </a:pPr>
            <a:r>
              <a:rPr lang="en" sz="2200">
                <a:solidFill>
                  <a:srgbClr val="D9D9D9"/>
                </a:solidFill>
              </a:rPr>
              <a:t>Set difference of A and B: “A \ B”.</a:t>
            </a:r>
            <a:endParaRPr sz="1000">
              <a:solidFill>
                <a:srgbClr val="D9D9D9"/>
              </a:solidFill>
            </a:endParaRPr>
          </a:p>
          <a:p>
            <a:pPr indent="457200" lvl="0" marL="5943600" rtl="0" algn="l">
              <a:spcBef>
                <a:spcPts val="600"/>
              </a:spcBef>
              <a:spcAft>
                <a:spcPts val="0"/>
              </a:spcAft>
              <a:buNone/>
            </a:pPr>
            <a:r>
              <a:t/>
            </a:r>
            <a:endParaRPr sz="1000"/>
          </a:p>
        </p:txBody>
      </p:sp>
      <p:graphicFrame>
        <p:nvGraphicFramePr>
          <p:cNvPr id="140" name="Google Shape;140;p20"/>
          <p:cNvGraphicFramePr/>
          <p:nvPr/>
        </p:nvGraphicFramePr>
        <p:xfrm>
          <a:off x="129925" y="31000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solidFill>
                            <a:srgbClr val="D9D9D9"/>
                          </a:solidFill>
                        </a:rPr>
                        <a:t>Title</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1</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Dancing Cats</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2</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Sleeping Cats</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3</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Laser Cats</a:t>
                      </a:r>
                      <a:endParaRPr sz="1000">
                        <a:solidFill>
                          <a:srgbClr val="D9D9D9"/>
                        </a:solidFill>
                      </a:endParaRPr>
                    </a:p>
                  </a:txBody>
                  <a:tcPr marT="91425" marB="91425" marR="91425" marL="91425"/>
                </a:tc>
              </a:tr>
            </a:tbl>
          </a:graphicData>
        </a:graphic>
      </p:graphicFrame>
      <p:graphicFrame>
        <p:nvGraphicFramePr>
          <p:cNvPr id="141" name="Google Shape;141;p20"/>
          <p:cNvGraphicFramePr/>
          <p:nvPr/>
        </p:nvGraphicFramePr>
        <p:xfrm>
          <a:off x="2166175" y="31000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solidFill>
                            <a:srgbClr val="D9D9D9"/>
                          </a:solidFill>
                        </a:rPr>
                        <a:t>CommentId</a:t>
                      </a:r>
                      <a:endParaRPr sz="1000" u="sng">
                        <a:solidFill>
                          <a:srgbClr val="D9D9D9"/>
                        </a:solidFill>
                      </a:endParaRPr>
                    </a:p>
                  </a:txBody>
                  <a:tcPr marT="91425" marB="91425" marR="91425" marL="91425"/>
                </a:tc>
                <a:tc>
                  <a:txBody>
                    <a:bodyPr/>
                    <a:lstStyle/>
                    <a:p>
                      <a:pPr indent="0" lvl="0" marL="0" rtl="0" algn="ctr">
                        <a:spcBef>
                          <a:spcPts val="0"/>
                        </a:spcBef>
                        <a:spcAft>
                          <a:spcPts val="0"/>
                        </a:spcAft>
                        <a:buNone/>
                      </a:pPr>
                      <a:r>
                        <a:rPr lang="en" sz="1000">
                          <a:solidFill>
                            <a:srgbClr val="D9D9D9"/>
                          </a:solidFill>
                        </a:rPr>
                        <a:t>Content</a:t>
                      </a:r>
                      <a:endParaRPr sz="1000">
                        <a:solidFill>
                          <a:srgbClr val="D9D9D9"/>
                        </a:solidFill>
                      </a:endParaRPr>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1</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Partayyy!</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1</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2</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Yawn</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NULL</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3</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Roar</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1</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4</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Adorable</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NULL</a:t>
                      </a:r>
                      <a:endParaRPr sz="1000">
                        <a:solidFill>
                          <a:srgbClr val="D9D9D9"/>
                        </a:solidFill>
                      </a:endParaRPr>
                    </a:p>
                  </a:txBody>
                  <a:tcPr marT="91425" marB="91425" marR="91425" marL="91425"/>
                </a:tc>
              </a:tr>
            </a:tbl>
          </a:graphicData>
        </a:graphic>
      </p:graphicFrame>
      <p:sp>
        <p:nvSpPr>
          <p:cNvPr id="142" name="Google Shape;142;p20"/>
          <p:cNvSpPr txBox="1"/>
          <p:nvPr>
            <p:ph idx="1" type="body"/>
          </p:nvPr>
        </p:nvSpPr>
        <p:spPr>
          <a:xfrm>
            <a:off x="0" y="21907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143" name="Google Shape;143;p20"/>
          <p:cNvSpPr txBox="1"/>
          <p:nvPr>
            <p:ph idx="1" type="body"/>
          </p:nvPr>
        </p:nvSpPr>
        <p:spPr>
          <a:xfrm>
            <a:off x="2133600" y="2190750"/>
            <a:ext cx="27411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144" name="Google Shape;144;p20"/>
          <p:cNvSpPr/>
          <p:nvPr/>
        </p:nvSpPr>
        <p:spPr>
          <a:xfrm rot="5400000">
            <a:off x="2097750" y="895750"/>
            <a:ext cx="389100" cy="39357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Difference</a:t>
            </a:r>
            <a:endParaRPr/>
          </a:p>
        </p:txBody>
      </p:sp>
      <p:sp>
        <p:nvSpPr>
          <p:cNvPr id="150" name="Google Shape;150;p21"/>
          <p:cNvSpPr txBox="1"/>
          <p:nvPr>
            <p:ph idx="1" type="body"/>
          </p:nvPr>
        </p:nvSpPr>
        <p:spPr>
          <a:xfrm>
            <a:off x="457200" y="895350"/>
            <a:ext cx="8594400" cy="12918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Difference</a:t>
            </a:r>
            <a:endParaRPr sz="2200"/>
          </a:p>
          <a:p>
            <a:pPr indent="-368300" lvl="1" marL="914400" rtl="0" algn="l">
              <a:spcBef>
                <a:spcPts val="0"/>
              </a:spcBef>
              <a:spcAft>
                <a:spcPts val="0"/>
              </a:spcAft>
              <a:buSzPts val="2200"/>
              <a:buChar char="○"/>
            </a:pPr>
            <a:r>
              <a:rPr lang="en" sz="2200"/>
              <a:t>A, B need to be compatible, IE PK-FK, Heath’s Theorem.</a:t>
            </a:r>
            <a:endParaRPr sz="2200"/>
          </a:p>
          <a:p>
            <a:pPr indent="-368300" lvl="1" marL="914400" rtl="0" algn="l">
              <a:spcBef>
                <a:spcPts val="0"/>
              </a:spcBef>
              <a:spcAft>
                <a:spcPts val="0"/>
              </a:spcAft>
              <a:buSzPts val="2200"/>
              <a:buChar char="○"/>
            </a:pPr>
            <a:r>
              <a:rPr lang="en" sz="2200"/>
              <a:t>Set difference of A and B: “A \ B”.</a:t>
            </a:r>
            <a:endParaRPr sz="1000"/>
          </a:p>
          <a:p>
            <a:pPr indent="457200" lvl="0" marL="5943600" rtl="0" algn="l">
              <a:spcBef>
                <a:spcPts val="600"/>
              </a:spcBef>
              <a:spcAft>
                <a:spcPts val="0"/>
              </a:spcAft>
              <a:buNone/>
            </a:pPr>
            <a:r>
              <a:t/>
            </a:r>
            <a:endParaRPr sz="1000"/>
          </a:p>
        </p:txBody>
      </p:sp>
      <p:graphicFrame>
        <p:nvGraphicFramePr>
          <p:cNvPr id="151" name="Google Shape;151;p21"/>
          <p:cNvGraphicFramePr/>
          <p:nvPr/>
        </p:nvGraphicFramePr>
        <p:xfrm>
          <a:off x="129925" y="31000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Laser Cats</a:t>
                      </a:r>
                      <a:endParaRPr sz="1000"/>
                    </a:p>
                  </a:txBody>
                  <a:tcPr marT="91425" marB="91425" marR="91425" marL="91425"/>
                </a:tc>
              </a:tr>
            </a:tbl>
          </a:graphicData>
        </a:graphic>
      </p:graphicFrame>
      <p:graphicFrame>
        <p:nvGraphicFramePr>
          <p:cNvPr id="152" name="Google Shape;152;p21"/>
          <p:cNvGraphicFramePr/>
          <p:nvPr/>
        </p:nvGraphicFramePr>
        <p:xfrm>
          <a:off x="5122375" y="3100025"/>
          <a:ext cx="3000000" cy="3000000"/>
        </p:xfrm>
        <a:graphic>
          <a:graphicData uri="http://schemas.openxmlformats.org/drawingml/2006/table">
            <a:tbl>
              <a:tblPr>
                <a:noFill/>
                <a:tableStyleId>{4283877C-141C-4CBA-B8C0-AA881AD9F93A}</a:tableStyleId>
              </a:tblPr>
              <a:tblGrid>
                <a:gridCol w="601550"/>
                <a:gridCol w="997075"/>
                <a:gridCol w="909625"/>
                <a:gridCol w="752100"/>
                <a:gridCol w="616825"/>
              </a:tblGrid>
              <a:tr h="191000">
                <a:tc>
                  <a:txBody>
                    <a:bodyPr/>
                    <a:lstStyle/>
                    <a:p>
                      <a:pPr indent="0" lvl="0" marL="0" rtl="0" algn="ctr">
                        <a:spcBef>
                          <a:spcPts val="0"/>
                        </a:spcBef>
                        <a:spcAft>
                          <a:spcPts val="0"/>
                        </a:spcAft>
                        <a:buNone/>
                      </a:pPr>
                      <a:r>
                        <a:rPr lang="en" sz="1000"/>
                        <a:t>PostId</a:t>
                      </a:r>
                      <a:endParaRPr sz="1000"/>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c>
                  <a:txBody>
                    <a:bodyPr/>
                    <a:lstStyle/>
                    <a:p>
                      <a:pPr indent="0" lvl="0" marL="0" rtl="0" algn="ctr">
                        <a:spcBef>
                          <a:spcPts val="0"/>
                        </a:spcBef>
                        <a:spcAft>
                          <a:spcPts val="0"/>
                        </a:spcAft>
                        <a:buNone/>
                      </a:pPr>
                      <a:r>
                        <a:rPr lang="en" sz="1000"/>
                        <a:t>CommentId</a:t>
                      </a:r>
                      <a:endParaRPr sz="1000"/>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337675">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337675">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Laser Cats</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graphicFrame>
        <p:nvGraphicFramePr>
          <p:cNvPr id="153" name="Google Shape;153;p21"/>
          <p:cNvGraphicFramePr/>
          <p:nvPr/>
        </p:nvGraphicFramePr>
        <p:xfrm>
          <a:off x="2166175" y="31000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t>CommentId</a:t>
                      </a:r>
                      <a:endParaRPr sz="1000" u="sng"/>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Yawn</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Adorable</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sp>
        <p:nvSpPr>
          <p:cNvPr id="154" name="Google Shape;154;p21"/>
          <p:cNvSpPr txBox="1"/>
          <p:nvPr>
            <p:ph idx="1" type="body"/>
          </p:nvPr>
        </p:nvSpPr>
        <p:spPr>
          <a:xfrm>
            <a:off x="0" y="21907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155" name="Google Shape;155;p21"/>
          <p:cNvSpPr txBox="1"/>
          <p:nvPr>
            <p:ph idx="1" type="body"/>
          </p:nvPr>
        </p:nvSpPr>
        <p:spPr>
          <a:xfrm>
            <a:off x="2133600" y="2190750"/>
            <a:ext cx="27042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156" name="Google Shape;156;p21"/>
          <p:cNvSpPr txBox="1"/>
          <p:nvPr>
            <p:ph idx="1" type="body"/>
          </p:nvPr>
        </p:nvSpPr>
        <p:spPr>
          <a:xfrm>
            <a:off x="5105400" y="2190750"/>
            <a:ext cx="26205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 B</a:t>
            </a:r>
            <a:endParaRPr sz="1600"/>
          </a:p>
        </p:txBody>
      </p:sp>
      <p:cxnSp>
        <p:nvCxnSpPr>
          <p:cNvPr id="157" name="Google Shape;157;p21"/>
          <p:cNvCxnSpPr/>
          <p:nvPr/>
        </p:nvCxnSpPr>
        <p:spPr>
          <a:xfrm flipH="1" rot="10800000">
            <a:off x="750675" y="3605150"/>
            <a:ext cx="4337100" cy="324300"/>
          </a:xfrm>
          <a:prstGeom prst="straightConnector1">
            <a:avLst/>
          </a:prstGeom>
          <a:noFill/>
          <a:ln cap="flat" cmpd="sng" w="28575">
            <a:solidFill>
              <a:schemeClr val="dk2"/>
            </a:solidFill>
            <a:prstDash val="solid"/>
            <a:round/>
            <a:headEnd len="med" w="med" type="none"/>
            <a:tailEnd len="med" w="med" type="stealth"/>
          </a:ln>
        </p:spPr>
      </p:cxnSp>
      <p:cxnSp>
        <p:nvCxnSpPr>
          <p:cNvPr id="158" name="Google Shape;158;p21"/>
          <p:cNvCxnSpPr/>
          <p:nvPr/>
        </p:nvCxnSpPr>
        <p:spPr>
          <a:xfrm flipH="1" rot="10800000">
            <a:off x="759950" y="3920175"/>
            <a:ext cx="4300200" cy="3429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Cartesian Product</a:t>
            </a:r>
            <a:endParaRPr/>
          </a:p>
        </p:txBody>
      </p:sp>
      <p:sp>
        <p:nvSpPr>
          <p:cNvPr id="164" name="Google Shape;164;p22"/>
          <p:cNvSpPr txBox="1"/>
          <p:nvPr>
            <p:ph idx="1" type="body"/>
          </p:nvPr>
        </p:nvSpPr>
        <p:spPr>
          <a:xfrm>
            <a:off x="457200" y="819150"/>
            <a:ext cx="8346600" cy="15051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Cartesian Product</a:t>
            </a:r>
            <a:endParaRPr sz="2200"/>
          </a:p>
          <a:p>
            <a:pPr indent="-368300" lvl="1" marL="914400" rtl="0" algn="l">
              <a:spcBef>
                <a:spcPts val="0"/>
              </a:spcBef>
              <a:spcAft>
                <a:spcPts val="0"/>
              </a:spcAft>
              <a:buSzPts val="2200"/>
              <a:buChar char="○"/>
            </a:pPr>
            <a:r>
              <a:rPr lang="en" sz="2200"/>
              <a:t>A, B are not compatible.</a:t>
            </a:r>
            <a:endParaRPr sz="2200"/>
          </a:p>
          <a:p>
            <a:pPr indent="-368300" lvl="1" marL="914400" rtl="0" algn="l">
              <a:spcBef>
                <a:spcPts val="0"/>
              </a:spcBef>
              <a:spcAft>
                <a:spcPts val="0"/>
              </a:spcAft>
              <a:buSzPts val="2200"/>
              <a:buChar char="○"/>
            </a:pPr>
            <a:r>
              <a:rPr lang="en" sz="2200"/>
              <a:t>Each record in A is combined with each record in B.</a:t>
            </a:r>
            <a:endParaRPr sz="2200"/>
          </a:p>
          <a:p>
            <a:pPr indent="-368300" lvl="1" marL="914400" rtl="0" algn="l">
              <a:spcBef>
                <a:spcPts val="0"/>
              </a:spcBef>
              <a:spcAft>
                <a:spcPts val="0"/>
              </a:spcAft>
              <a:buSzPts val="2200"/>
              <a:buChar char="○"/>
            </a:pPr>
            <a:r>
              <a:rPr lang="en" sz="2200"/>
              <a:t>Size (cardinality) of |A x B| = |A| * |B| (blue).</a:t>
            </a:r>
            <a:endParaRPr sz="2200"/>
          </a:p>
        </p:txBody>
      </p:sp>
      <p:sp>
        <p:nvSpPr>
          <p:cNvPr id="165" name="Google Shape;165;p22"/>
          <p:cNvSpPr/>
          <p:nvPr/>
        </p:nvSpPr>
        <p:spPr>
          <a:xfrm>
            <a:off x="2519750" y="2460025"/>
            <a:ext cx="3994200" cy="2626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3430025" y="3008850"/>
            <a:ext cx="2018400" cy="1991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{X,1} {X,2} {X3} {Y,1} {Y,2} {Y,3} {Z,1} {Z,2} {Z,3}</a:t>
            </a:r>
            <a:endParaRPr/>
          </a:p>
        </p:txBody>
      </p:sp>
      <p:sp>
        <p:nvSpPr>
          <p:cNvPr id="167" name="Google Shape;167;p22"/>
          <p:cNvSpPr/>
          <p:nvPr/>
        </p:nvSpPr>
        <p:spPr>
          <a:xfrm>
            <a:off x="3430025" y="2551650"/>
            <a:ext cx="2018400" cy="4107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	2	3</a:t>
            </a:r>
            <a:endParaRPr/>
          </a:p>
        </p:txBody>
      </p:sp>
      <p:sp>
        <p:nvSpPr>
          <p:cNvPr id="168" name="Google Shape;168;p22"/>
          <p:cNvSpPr/>
          <p:nvPr/>
        </p:nvSpPr>
        <p:spPr>
          <a:xfrm>
            <a:off x="2866925" y="3104125"/>
            <a:ext cx="410700" cy="18045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r>
              <a:rPr lang="en"/>
              <a:t>	Y	Z</a:t>
            </a:r>
            <a:endParaRPr/>
          </a:p>
        </p:txBody>
      </p:sp>
      <p:sp>
        <p:nvSpPr>
          <p:cNvPr id="169" name="Google Shape;169;p22"/>
          <p:cNvSpPr txBox="1"/>
          <p:nvPr/>
        </p:nvSpPr>
        <p:spPr>
          <a:xfrm>
            <a:off x="2647950" y="2905125"/>
            <a:ext cx="4107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70" name="Google Shape;170;p22"/>
          <p:cNvSpPr txBox="1"/>
          <p:nvPr/>
        </p:nvSpPr>
        <p:spPr>
          <a:xfrm>
            <a:off x="3181350" y="2371725"/>
            <a:ext cx="4107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71" name="Google Shape;171;p22"/>
          <p:cNvSpPr txBox="1"/>
          <p:nvPr/>
        </p:nvSpPr>
        <p:spPr>
          <a:xfrm>
            <a:off x="5324475" y="4556125"/>
            <a:ext cx="6669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x 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Cartesian Product</a:t>
            </a:r>
            <a:endParaRPr/>
          </a:p>
        </p:txBody>
      </p:sp>
      <p:sp>
        <p:nvSpPr>
          <p:cNvPr id="177" name="Google Shape;177;p23"/>
          <p:cNvSpPr txBox="1"/>
          <p:nvPr>
            <p:ph idx="1" type="body"/>
          </p:nvPr>
        </p:nvSpPr>
        <p:spPr>
          <a:xfrm>
            <a:off x="457200" y="819150"/>
            <a:ext cx="8346600" cy="159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Cartesian Product</a:t>
            </a:r>
            <a:endParaRPr sz="2000"/>
          </a:p>
          <a:p>
            <a:pPr indent="-355600" lvl="1" marL="914400" rtl="0" algn="l">
              <a:spcBef>
                <a:spcPts val="0"/>
              </a:spcBef>
              <a:spcAft>
                <a:spcPts val="0"/>
              </a:spcAft>
              <a:buSzPts val="2000"/>
              <a:buChar char="○"/>
            </a:pPr>
            <a:r>
              <a:rPr lang="en" sz="2000"/>
              <a:t>A, B are not compatible.</a:t>
            </a:r>
            <a:endParaRPr sz="2000"/>
          </a:p>
          <a:p>
            <a:pPr indent="-355600" lvl="1" marL="914400" rtl="0" algn="l">
              <a:spcBef>
                <a:spcPts val="0"/>
              </a:spcBef>
              <a:spcAft>
                <a:spcPts val="0"/>
              </a:spcAft>
              <a:buClr>
                <a:srgbClr val="D9D9D9"/>
              </a:buClr>
              <a:buSzPts val="2000"/>
              <a:buChar char="○"/>
            </a:pPr>
            <a:r>
              <a:rPr lang="en" sz="2000">
                <a:solidFill>
                  <a:srgbClr val="D9D9D9"/>
                </a:solidFill>
              </a:rPr>
              <a:t>Each record in A is combined with each record in B.</a:t>
            </a:r>
            <a:endParaRPr sz="2000">
              <a:solidFill>
                <a:srgbClr val="D9D9D9"/>
              </a:solidFill>
            </a:endParaRPr>
          </a:p>
          <a:p>
            <a:pPr indent="-355600" lvl="1" marL="914400" rtl="0" algn="l">
              <a:spcBef>
                <a:spcPts val="0"/>
              </a:spcBef>
              <a:spcAft>
                <a:spcPts val="0"/>
              </a:spcAft>
              <a:buClr>
                <a:srgbClr val="D9D9D9"/>
              </a:buClr>
              <a:buSzPts val="2000"/>
              <a:buChar char="○"/>
            </a:pPr>
            <a:r>
              <a:rPr lang="en" sz="2000">
                <a:solidFill>
                  <a:srgbClr val="D9D9D9"/>
                </a:solidFill>
              </a:rPr>
              <a:t>Size (cardinality) of |A x B| = |A| * |B|.</a:t>
            </a:r>
            <a:endParaRPr sz="2000">
              <a:solidFill>
                <a:srgbClr val="D9D9D9"/>
              </a:solidFill>
            </a:endParaRPr>
          </a:p>
        </p:txBody>
      </p:sp>
      <p:graphicFrame>
        <p:nvGraphicFramePr>
          <p:cNvPr id="178" name="Google Shape;178;p23"/>
          <p:cNvGraphicFramePr/>
          <p:nvPr/>
        </p:nvGraphicFramePr>
        <p:xfrm>
          <a:off x="1806325" y="2338025"/>
          <a:ext cx="3000000" cy="3000000"/>
        </p:xfrm>
        <a:graphic>
          <a:graphicData uri="http://schemas.openxmlformats.org/drawingml/2006/table">
            <a:tbl>
              <a:tblPr>
                <a:noFill/>
                <a:tableStyleId>{4283877C-141C-4CBA-B8C0-AA881AD9F93A}</a:tableStyleId>
              </a:tblPr>
              <a:tblGrid>
                <a:gridCol w="399800"/>
                <a:gridCol w="399800"/>
                <a:gridCol w="414875"/>
              </a:tblGrid>
              <a:tr h="295700">
                <a:tc>
                  <a:txBody>
                    <a:bodyPr/>
                    <a:lstStyle/>
                    <a:p>
                      <a:pPr indent="0" lvl="0" marL="0" rtl="0" algn="ctr">
                        <a:spcBef>
                          <a:spcPts val="0"/>
                        </a:spcBef>
                        <a:spcAft>
                          <a:spcPts val="0"/>
                        </a:spcAft>
                        <a:buNone/>
                      </a:pPr>
                      <a:r>
                        <a:rPr lang="en" sz="1000" u="sng"/>
                        <a:t>AId</a:t>
                      </a:r>
                      <a:endParaRPr sz="1000" u="sng"/>
                    </a:p>
                  </a:txBody>
                  <a:tcPr marT="91425" marB="91425" marR="91425" marL="91425">
                    <a:solidFill>
                      <a:srgbClr val="4A86E8"/>
                    </a:solidFill>
                  </a:tcPr>
                </a:tc>
                <a:tc>
                  <a:txBody>
                    <a:bodyPr/>
                    <a:lstStyle/>
                    <a:p>
                      <a:pPr indent="0" lvl="0" marL="0" rtl="0" algn="ctr">
                        <a:spcBef>
                          <a:spcPts val="0"/>
                        </a:spcBef>
                        <a:spcAft>
                          <a:spcPts val="0"/>
                        </a:spcAft>
                        <a:buNone/>
                      </a:pPr>
                      <a:r>
                        <a:rPr lang="en" sz="1000"/>
                        <a:t>A1</a:t>
                      </a:r>
                      <a:endParaRPr sz="1000"/>
                    </a:p>
                  </a:txBody>
                  <a:tcPr marT="91425" marB="91425" marR="91425" marL="91425">
                    <a:solidFill>
                      <a:srgbClr val="4A86E8"/>
                    </a:solidFill>
                  </a:tcPr>
                </a:tc>
                <a:tc>
                  <a:txBody>
                    <a:bodyPr/>
                    <a:lstStyle/>
                    <a:p>
                      <a:pPr indent="0" lvl="0" marL="0" rtl="0" algn="ctr">
                        <a:spcBef>
                          <a:spcPts val="0"/>
                        </a:spcBef>
                        <a:spcAft>
                          <a:spcPts val="0"/>
                        </a:spcAft>
                        <a:buNone/>
                      </a:pPr>
                      <a:r>
                        <a:rPr lang="en" sz="1000"/>
                        <a:t>A2</a:t>
                      </a:r>
                      <a:endParaRPr sz="1000"/>
                    </a:p>
                  </a:txBody>
                  <a:tcPr marT="91425" marB="91425" marR="91425" marL="91425">
                    <a:solidFill>
                      <a:srgbClr val="4A86E8"/>
                    </a:solidFill>
                  </a:tcPr>
                </a:tc>
              </a:tr>
              <a:tr h="295700">
                <a:tc>
                  <a:txBody>
                    <a:bodyPr/>
                    <a:lstStyle/>
                    <a:p>
                      <a:pPr indent="0" lvl="0" marL="0" rtl="0" algn="l">
                        <a:spcBef>
                          <a:spcPts val="0"/>
                        </a:spcBef>
                        <a:spcAft>
                          <a:spcPts val="0"/>
                        </a:spcAft>
                        <a:buNone/>
                      </a:pPr>
                      <a:r>
                        <a:rPr lang="en" sz="1000">
                          <a:solidFill>
                            <a:srgbClr val="D9D9D9"/>
                          </a:solidFill>
                        </a:rPr>
                        <a:t>A1</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M</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N</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A2</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Y</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Z</a:t>
                      </a:r>
                      <a:endParaRPr sz="1000">
                        <a:solidFill>
                          <a:srgbClr val="D9D9D9"/>
                        </a:solidFill>
                      </a:endParaRPr>
                    </a:p>
                  </a:txBody>
                  <a:tcPr marT="91425" marB="91425" marR="91425" marL="91425"/>
                </a:tc>
              </a:tr>
            </a:tbl>
          </a:graphicData>
        </a:graphic>
      </p:graphicFrame>
      <p:graphicFrame>
        <p:nvGraphicFramePr>
          <p:cNvPr id="179" name="Google Shape;179;p23"/>
          <p:cNvGraphicFramePr/>
          <p:nvPr/>
        </p:nvGraphicFramePr>
        <p:xfrm>
          <a:off x="1806325" y="3724350"/>
          <a:ext cx="3000000" cy="3000000"/>
        </p:xfrm>
        <a:graphic>
          <a:graphicData uri="http://schemas.openxmlformats.org/drawingml/2006/table">
            <a:tbl>
              <a:tblPr>
                <a:noFill/>
                <a:tableStyleId>{4283877C-141C-4CBA-B8C0-AA881AD9F93A}</a:tableStyleId>
              </a:tblPr>
              <a:tblGrid>
                <a:gridCol w="538250"/>
                <a:gridCol w="538250"/>
                <a:gridCol w="561625"/>
                <a:gridCol w="542625"/>
              </a:tblGrid>
              <a:tr h="295700">
                <a:tc>
                  <a:txBody>
                    <a:bodyPr/>
                    <a:lstStyle/>
                    <a:p>
                      <a:pPr indent="0" lvl="0" marL="0" rtl="0" algn="ctr">
                        <a:spcBef>
                          <a:spcPts val="0"/>
                        </a:spcBef>
                        <a:spcAft>
                          <a:spcPts val="0"/>
                        </a:spcAft>
                        <a:buNone/>
                      </a:pPr>
                      <a:r>
                        <a:rPr lang="en" sz="1000" u="sng"/>
                        <a:t>BId</a:t>
                      </a:r>
                      <a:endParaRPr sz="1000" u="sng"/>
                    </a:p>
                  </a:txBody>
                  <a:tcPr marT="91425" marB="91425" marR="91425" marL="91425">
                    <a:solidFill>
                      <a:srgbClr val="FF0000"/>
                    </a:solidFill>
                  </a:tcPr>
                </a:tc>
                <a:tc>
                  <a:txBody>
                    <a:bodyPr/>
                    <a:lstStyle/>
                    <a:p>
                      <a:pPr indent="0" lvl="0" marL="0" rtl="0" algn="ctr">
                        <a:spcBef>
                          <a:spcPts val="0"/>
                        </a:spcBef>
                        <a:spcAft>
                          <a:spcPts val="0"/>
                        </a:spcAft>
                        <a:buNone/>
                      </a:pPr>
                      <a:r>
                        <a:rPr lang="en" sz="1000"/>
                        <a:t>B1</a:t>
                      </a:r>
                      <a:endParaRPr sz="1000"/>
                    </a:p>
                  </a:txBody>
                  <a:tcPr marT="91425" marB="91425" marR="91425" marL="91425">
                    <a:solidFill>
                      <a:srgbClr val="FF0000"/>
                    </a:solidFill>
                  </a:tcPr>
                </a:tc>
                <a:tc>
                  <a:txBody>
                    <a:bodyPr/>
                    <a:lstStyle/>
                    <a:p>
                      <a:pPr indent="0" lvl="0" marL="0" rtl="0" algn="ctr">
                        <a:spcBef>
                          <a:spcPts val="0"/>
                        </a:spcBef>
                        <a:spcAft>
                          <a:spcPts val="0"/>
                        </a:spcAft>
                        <a:buNone/>
                      </a:pPr>
                      <a:r>
                        <a:rPr lang="en" sz="1000"/>
                        <a:t>B2</a:t>
                      </a:r>
                      <a:endParaRPr sz="1000"/>
                    </a:p>
                  </a:txBody>
                  <a:tcPr marT="91425" marB="91425" marR="91425" marL="91425">
                    <a:solidFill>
                      <a:srgbClr val="FF0000"/>
                    </a:solidFill>
                  </a:tcPr>
                </a:tc>
                <a:tc>
                  <a:txBody>
                    <a:bodyPr/>
                    <a:lstStyle/>
                    <a:p>
                      <a:pPr indent="0" lvl="0" marL="0" rtl="0" algn="ctr">
                        <a:spcBef>
                          <a:spcPts val="0"/>
                        </a:spcBef>
                        <a:spcAft>
                          <a:spcPts val="0"/>
                        </a:spcAft>
                        <a:buNone/>
                      </a:pPr>
                      <a:r>
                        <a:rPr lang="en" sz="1000"/>
                        <a:t>B3</a:t>
                      </a:r>
                      <a:endParaRPr sz="1000"/>
                    </a:p>
                  </a:txBody>
                  <a:tcPr marT="91425" marB="91425" marR="91425" marL="91425">
                    <a:solidFill>
                      <a:srgbClr val="FF0000"/>
                    </a:solidFill>
                  </a:tcPr>
                </a:tc>
              </a:tr>
              <a:tr h="295700">
                <a:tc>
                  <a:txBody>
                    <a:bodyPr/>
                    <a:lstStyle/>
                    <a:p>
                      <a:pPr indent="0" lvl="0" marL="0" rtl="0" algn="l">
                        <a:spcBef>
                          <a:spcPts val="0"/>
                        </a:spcBef>
                        <a:spcAft>
                          <a:spcPts val="0"/>
                        </a:spcAft>
                        <a:buNone/>
                      </a:pPr>
                      <a:r>
                        <a:rPr lang="en" sz="1000">
                          <a:solidFill>
                            <a:srgbClr val="D9D9D9"/>
                          </a:solidFill>
                        </a:rPr>
                        <a:t>B1</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200</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400</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600</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B2</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500</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1000</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1500</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B3</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700</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1400</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2100</a:t>
                      </a:r>
                      <a:endParaRPr sz="1000">
                        <a:solidFill>
                          <a:srgbClr val="D9D9D9"/>
                        </a:solidFill>
                      </a:endParaRPr>
                    </a:p>
                  </a:txBody>
                  <a:tcPr marT="91425" marB="91425" marR="91425" marL="91425"/>
                </a:tc>
              </a:tr>
            </a:tbl>
          </a:graphicData>
        </a:graphic>
      </p:graphicFrame>
      <p:sp>
        <p:nvSpPr>
          <p:cNvPr id="180" name="Google Shape;180;p23"/>
          <p:cNvSpPr txBox="1"/>
          <p:nvPr>
            <p:ph idx="1" type="body"/>
          </p:nvPr>
        </p:nvSpPr>
        <p:spPr>
          <a:xfrm>
            <a:off x="598275" y="215742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a:t>
            </a:r>
            <a:endParaRPr sz="1600"/>
          </a:p>
        </p:txBody>
      </p:sp>
      <p:sp>
        <p:nvSpPr>
          <p:cNvPr id="181" name="Google Shape;181;p23"/>
          <p:cNvSpPr txBox="1"/>
          <p:nvPr>
            <p:ph idx="1" type="body"/>
          </p:nvPr>
        </p:nvSpPr>
        <p:spPr>
          <a:xfrm>
            <a:off x="541650" y="348577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Cartesian Product</a:t>
            </a:r>
            <a:endParaRPr/>
          </a:p>
        </p:txBody>
      </p:sp>
      <p:sp>
        <p:nvSpPr>
          <p:cNvPr id="187" name="Google Shape;187;p24"/>
          <p:cNvSpPr txBox="1"/>
          <p:nvPr>
            <p:ph idx="1" type="body"/>
          </p:nvPr>
        </p:nvSpPr>
        <p:spPr>
          <a:xfrm>
            <a:off x="457200" y="819150"/>
            <a:ext cx="8346600" cy="159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Cartesian Product</a:t>
            </a:r>
            <a:endParaRPr sz="2000"/>
          </a:p>
          <a:p>
            <a:pPr indent="-355600" lvl="1" marL="914400" rtl="0" algn="l">
              <a:spcBef>
                <a:spcPts val="0"/>
              </a:spcBef>
              <a:spcAft>
                <a:spcPts val="0"/>
              </a:spcAft>
              <a:buClr>
                <a:srgbClr val="D9D9D9"/>
              </a:buClr>
              <a:buSzPts val="2000"/>
              <a:buChar char="○"/>
            </a:pPr>
            <a:r>
              <a:rPr lang="en" sz="2000">
                <a:solidFill>
                  <a:srgbClr val="D9D9D9"/>
                </a:solidFill>
              </a:rPr>
              <a:t>A, B are not compatible.</a:t>
            </a:r>
            <a:endParaRPr sz="2000">
              <a:solidFill>
                <a:srgbClr val="D9D9D9"/>
              </a:solidFill>
            </a:endParaRPr>
          </a:p>
          <a:p>
            <a:pPr indent="-355600" lvl="1" marL="914400" rtl="0" algn="l">
              <a:spcBef>
                <a:spcPts val="0"/>
              </a:spcBef>
              <a:spcAft>
                <a:spcPts val="0"/>
              </a:spcAft>
              <a:buSzPts val="2000"/>
              <a:buChar char="○"/>
            </a:pPr>
            <a:r>
              <a:rPr lang="en" sz="2000"/>
              <a:t>Each record in A is combined with each record in B.</a:t>
            </a:r>
            <a:endParaRPr sz="2000"/>
          </a:p>
          <a:p>
            <a:pPr indent="-355600" lvl="1" marL="914400" rtl="0" algn="l">
              <a:spcBef>
                <a:spcPts val="0"/>
              </a:spcBef>
              <a:spcAft>
                <a:spcPts val="0"/>
              </a:spcAft>
              <a:buClr>
                <a:srgbClr val="D9D9D9"/>
              </a:buClr>
              <a:buSzPts val="2000"/>
              <a:buChar char="○"/>
            </a:pPr>
            <a:r>
              <a:rPr lang="en" sz="2000">
                <a:solidFill>
                  <a:srgbClr val="D9D9D9"/>
                </a:solidFill>
              </a:rPr>
              <a:t>Size (cardinality) of |A x B| = |A| * |B|.</a:t>
            </a:r>
            <a:endParaRPr sz="2000">
              <a:solidFill>
                <a:srgbClr val="D9D9D9"/>
              </a:solidFill>
            </a:endParaRPr>
          </a:p>
        </p:txBody>
      </p:sp>
      <p:graphicFrame>
        <p:nvGraphicFramePr>
          <p:cNvPr id="188" name="Google Shape;188;p24"/>
          <p:cNvGraphicFramePr/>
          <p:nvPr/>
        </p:nvGraphicFramePr>
        <p:xfrm>
          <a:off x="1806325" y="2338025"/>
          <a:ext cx="3000000" cy="3000000"/>
        </p:xfrm>
        <a:graphic>
          <a:graphicData uri="http://schemas.openxmlformats.org/drawingml/2006/table">
            <a:tbl>
              <a:tblPr>
                <a:noFill/>
                <a:tableStyleId>{4283877C-141C-4CBA-B8C0-AA881AD9F93A}</a:tableStyleId>
              </a:tblPr>
              <a:tblGrid>
                <a:gridCol w="399800"/>
                <a:gridCol w="399800"/>
                <a:gridCol w="414875"/>
              </a:tblGrid>
              <a:tr h="295700">
                <a:tc>
                  <a:txBody>
                    <a:bodyPr/>
                    <a:lstStyle/>
                    <a:p>
                      <a:pPr indent="0" lvl="0" marL="0" rtl="0" algn="ctr">
                        <a:spcBef>
                          <a:spcPts val="0"/>
                        </a:spcBef>
                        <a:spcAft>
                          <a:spcPts val="0"/>
                        </a:spcAft>
                        <a:buNone/>
                      </a:pPr>
                      <a:r>
                        <a:rPr lang="en" sz="1000" u="sng"/>
                        <a:t>AId</a:t>
                      </a:r>
                      <a:endParaRPr sz="1000" u="sng"/>
                    </a:p>
                  </a:txBody>
                  <a:tcPr marT="91425" marB="91425" marR="91425" marL="91425"/>
                </a:tc>
                <a:tc>
                  <a:txBody>
                    <a:bodyPr/>
                    <a:lstStyle/>
                    <a:p>
                      <a:pPr indent="0" lvl="0" marL="0" rtl="0" algn="ctr">
                        <a:spcBef>
                          <a:spcPts val="0"/>
                        </a:spcBef>
                        <a:spcAft>
                          <a:spcPts val="0"/>
                        </a:spcAft>
                        <a:buNone/>
                      </a:pPr>
                      <a:r>
                        <a:rPr lang="en" sz="1000"/>
                        <a:t>A1</a:t>
                      </a:r>
                      <a:endParaRPr sz="1000"/>
                    </a:p>
                  </a:txBody>
                  <a:tcPr marT="91425" marB="91425" marR="91425" marL="91425"/>
                </a:tc>
                <a:tc>
                  <a:txBody>
                    <a:bodyPr/>
                    <a:lstStyle/>
                    <a:p>
                      <a:pPr indent="0" lvl="0" marL="0" rtl="0" algn="ctr">
                        <a:spcBef>
                          <a:spcPts val="0"/>
                        </a:spcBef>
                        <a:spcAft>
                          <a:spcPts val="0"/>
                        </a:spcAft>
                        <a:buNone/>
                      </a:pPr>
                      <a:r>
                        <a:rPr lang="en" sz="1000"/>
                        <a:t>A2</a:t>
                      </a:r>
                      <a:endParaRPr sz="1000"/>
                    </a:p>
                  </a:txBody>
                  <a:tcPr marT="91425" marB="91425" marR="91425" marL="91425"/>
                </a:tc>
              </a:tr>
              <a:tr h="295700">
                <a:tc>
                  <a:txBody>
                    <a:bodyPr/>
                    <a:lstStyle/>
                    <a:p>
                      <a:pPr indent="0" lvl="0" marL="0" rtl="0" algn="l">
                        <a:spcBef>
                          <a:spcPts val="0"/>
                        </a:spcBef>
                        <a:spcAft>
                          <a:spcPts val="0"/>
                        </a:spcAft>
                        <a:buNone/>
                      </a:pPr>
                      <a:r>
                        <a:rPr lang="en" sz="1000"/>
                        <a:t>A1</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M</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N</a:t>
                      </a:r>
                      <a:endParaRPr sz="1000"/>
                    </a:p>
                  </a:txBody>
                  <a:tcPr marT="91425" marB="91425" marR="91425" marL="91425">
                    <a:solidFill>
                      <a:srgbClr val="4A86E8"/>
                    </a:solidFill>
                  </a:tcPr>
                </a:tc>
              </a:tr>
              <a:tr h="295700">
                <a:tc>
                  <a:txBody>
                    <a:bodyPr/>
                    <a:lstStyle/>
                    <a:p>
                      <a:pPr indent="0" lvl="0" marL="0" rtl="0" algn="l">
                        <a:spcBef>
                          <a:spcPts val="0"/>
                        </a:spcBef>
                        <a:spcAft>
                          <a:spcPts val="0"/>
                        </a:spcAft>
                        <a:buNone/>
                      </a:pPr>
                      <a:r>
                        <a:rPr lang="en" sz="1000"/>
                        <a:t>A2</a:t>
                      </a:r>
                      <a:endParaRPr sz="1000"/>
                    </a:p>
                  </a:txBody>
                  <a:tcPr marT="91425" marB="91425" marR="91425" marL="91425"/>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r>
            </a:tbl>
          </a:graphicData>
        </a:graphic>
      </p:graphicFrame>
      <p:graphicFrame>
        <p:nvGraphicFramePr>
          <p:cNvPr id="189" name="Google Shape;189;p24"/>
          <p:cNvGraphicFramePr/>
          <p:nvPr/>
        </p:nvGraphicFramePr>
        <p:xfrm>
          <a:off x="1806325" y="3724350"/>
          <a:ext cx="3000000" cy="3000000"/>
        </p:xfrm>
        <a:graphic>
          <a:graphicData uri="http://schemas.openxmlformats.org/drawingml/2006/table">
            <a:tbl>
              <a:tblPr>
                <a:noFill/>
                <a:tableStyleId>{4283877C-141C-4CBA-B8C0-AA881AD9F93A}</a:tableStyleId>
              </a:tblPr>
              <a:tblGrid>
                <a:gridCol w="538250"/>
                <a:gridCol w="538250"/>
                <a:gridCol w="561625"/>
                <a:gridCol w="542625"/>
              </a:tblGrid>
              <a:tr h="295700">
                <a:tc>
                  <a:txBody>
                    <a:bodyPr/>
                    <a:lstStyle/>
                    <a:p>
                      <a:pPr indent="0" lvl="0" marL="0" rtl="0" algn="ctr">
                        <a:spcBef>
                          <a:spcPts val="0"/>
                        </a:spcBef>
                        <a:spcAft>
                          <a:spcPts val="0"/>
                        </a:spcAft>
                        <a:buNone/>
                      </a:pPr>
                      <a:r>
                        <a:rPr lang="en" sz="1000" u="sng"/>
                        <a:t>BId</a:t>
                      </a:r>
                      <a:endParaRPr sz="1000" u="sng"/>
                    </a:p>
                  </a:txBody>
                  <a:tcPr marT="91425" marB="91425" marR="91425" marL="91425"/>
                </a:tc>
                <a:tc>
                  <a:txBody>
                    <a:bodyPr/>
                    <a:lstStyle/>
                    <a:p>
                      <a:pPr indent="0" lvl="0" marL="0" rtl="0" algn="ctr">
                        <a:spcBef>
                          <a:spcPts val="0"/>
                        </a:spcBef>
                        <a:spcAft>
                          <a:spcPts val="0"/>
                        </a:spcAft>
                        <a:buNone/>
                      </a:pPr>
                      <a:r>
                        <a:rPr lang="en" sz="1000"/>
                        <a:t>B1</a:t>
                      </a:r>
                      <a:endParaRPr sz="1000"/>
                    </a:p>
                  </a:txBody>
                  <a:tcPr marT="91425" marB="91425" marR="91425" marL="91425"/>
                </a:tc>
                <a:tc>
                  <a:txBody>
                    <a:bodyPr/>
                    <a:lstStyle/>
                    <a:p>
                      <a:pPr indent="0" lvl="0" marL="0" rtl="0" algn="ctr">
                        <a:spcBef>
                          <a:spcPts val="0"/>
                        </a:spcBef>
                        <a:spcAft>
                          <a:spcPts val="0"/>
                        </a:spcAft>
                        <a:buNone/>
                      </a:pPr>
                      <a:r>
                        <a:rPr lang="en" sz="1000"/>
                        <a:t>B2</a:t>
                      </a:r>
                      <a:endParaRPr sz="1000"/>
                    </a:p>
                  </a:txBody>
                  <a:tcPr marT="91425" marB="91425" marR="91425" marL="91425"/>
                </a:tc>
                <a:tc>
                  <a:txBody>
                    <a:bodyPr/>
                    <a:lstStyle/>
                    <a:p>
                      <a:pPr indent="0" lvl="0" marL="0" rtl="0" algn="ctr">
                        <a:spcBef>
                          <a:spcPts val="0"/>
                        </a:spcBef>
                        <a:spcAft>
                          <a:spcPts val="0"/>
                        </a:spcAft>
                        <a:buNone/>
                      </a:pPr>
                      <a:r>
                        <a:rPr lang="en" sz="1000"/>
                        <a:t>B3</a:t>
                      </a:r>
                      <a:endParaRPr sz="1000"/>
                    </a:p>
                  </a:txBody>
                  <a:tcPr marT="91425" marB="91425" marR="91425" marL="91425"/>
                </a:tc>
              </a:tr>
              <a:tr h="295700">
                <a:tc>
                  <a:txBody>
                    <a:bodyPr/>
                    <a:lstStyle/>
                    <a:p>
                      <a:pPr indent="0" lvl="0" marL="0" rtl="0" algn="l">
                        <a:spcBef>
                          <a:spcPts val="0"/>
                        </a:spcBef>
                        <a:spcAft>
                          <a:spcPts val="0"/>
                        </a:spcAft>
                        <a:buNone/>
                      </a:pPr>
                      <a:r>
                        <a:rPr lang="en" sz="1000"/>
                        <a:t>B1</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200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400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600</a:t>
                      </a:r>
                      <a:endParaRPr sz="1000"/>
                    </a:p>
                  </a:txBody>
                  <a:tcPr marT="91425" marB="91425" marR="91425" marL="91425">
                    <a:solidFill>
                      <a:srgbClr val="FF0000"/>
                    </a:solidFill>
                  </a:tcPr>
                </a:tc>
              </a:tr>
              <a:tr h="295700">
                <a:tc>
                  <a:txBody>
                    <a:bodyPr/>
                    <a:lstStyle/>
                    <a:p>
                      <a:pPr indent="0" lvl="0" marL="0" rtl="0" algn="l">
                        <a:spcBef>
                          <a:spcPts val="0"/>
                        </a:spcBef>
                        <a:spcAft>
                          <a:spcPts val="0"/>
                        </a:spcAft>
                        <a:buNone/>
                      </a:pPr>
                      <a:r>
                        <a:rPr lang="en" sz="1000"/>
                        <a:t>B2</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500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1000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1500</a:t>
                      </a:r>
                      <a:endParaRPr sz="1000"/>
                    </a:p>
                  </a:txBody>
                  <a:tcPr marT="91425" marB="91425" marR="91425" marL="91425">
                    <a:solidFill>
                      <a:srgbClr val="FF0000"/>
                    </a:solidFill>
                  </a:tcPr>
                </a:tc>
              </a:tr>
              <a:tr h="295700">
                <a:tc>
                  <a:txBody>
                    <a:bodyPr/>
                    <a:lstStyle/>
                    <a:p>
                      <a:pPr indent="0" lvl="0" marL="0" rtl="0" algn="l">
                        <a:spcBef>
                          <a:spcPts val="0"/>
                        </a:spcBef>
                        <a:spcAft>
                          <a:spcPts val="0"/>
                        </a:spcAft>
                        <a:buNone/>
                      </a:pPr>
                      <a:r>
                        <a:rPr lang="en" sz="1000"/>
                        <a:t>B3</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700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1400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2100</a:t>
                      </a:r>
                      <a:endParaRPr sz="1000"/>
                    </a:p>
                  </a:txBody>
                  <a:tcPr marT="91425" marB="91425" marR="91425" marL="91425">
                    <a:solidFill>
                      <a:srgbClr val="FF0000"/>
                    </a:solidFill>
                  </a:tcPr>
                </a:tc>
              </a:tr>
            </a:tbl>
          </a:graphicData>
        </a:graphic>
      </p:graphicFrame>
      <p:graphicFrame>
        <p:nvGraphicFramePr>
          <p:cNvPr id="190" name="Google Shape;190;p24"/>
          <p:cNvGraphicFramePr/>
          <p:nvPr/>
        </p:nvGraphicFramePr>
        <p:xfrm>
          <a:off x="5383900" y="2704050"/>
          <a:ext cx="3000000" cy="3000000"/>
        </p:xfrm>
        <a:graphic>
          <a:graphicData uri="http://schemas.openxmlformats.org/drawingml/2006/table">
            <a:tbl>
              <a:tblPr>
                <a:noFill/>
                <a:tableStyleId>{4283877C-141C-4CBA-B8C0-AA881AD9F93A}</a:tableStyleId>
              </a:tblPr>
              <a:tblGrid>
                <a:gridCol w="473625"/>
                <a:gridCol w="473625"/>
                <a:gridCol w="436875"/>
                <a:gridCol w="494750"/>
                <a:gridCol w="494750"/>
                <a:gridCol w="515500"/>
                <a:gridCol w="549275"/>
              </a:tblGrid>
              <a:tr h="191000">
                <a:tc>
                  <a:txBody>
                    <a:bodyPr/>
                    <a:lstStyle/>
                    <a:p>
                      <a:pPr indent="0" lvl="0" marL="0" rtl="0" algn="ctr">
                        <a:spcBef>
                          <a:spcPts val="0"/>
                        </a:spcBef>
                        <a:spcAft>
                          <a:spcPts val="0"/>
                        </a:spcAft>
                        <a:buNone/>
                      </a:pPr>
                      <a:r>
                        <a:rPr lang="en" sz="1000"/>
                        <a:t>AId</a:t>
                      </a:r>
                      <a:endParaRPr sz="1000"/>
                    </a:p>
                  </a:txBody>
                  <a:tcPr marT="91425" marB="91425" marR="91425" marL="91425"/>
                </a:tc>
                <a:tc>
                  <a:txBody>
                    <a:bodyPr/>
                    <a:lstStyle/>
                    <a:p>
                      <a:pPr indent="0" lvl="0" marL="0" rtl="0" algn="ctr">
                        <a:spcBef>
                          <a:spcPts val="0"/>
                        </a:spcBef>
                        <a:spcAft>
                          <a:spcPts val="0"/>
                        </a:spcAft>
                        <a:buNone/>
                      </a:pPr>
                      <a:r>
                        <a:rPr lang="en" sz="1000"/>
                        <a:t>A1</a:t>
                      </a:r>
                      <a:endParaRPr sz="1000"/>
                    </a:p>
                  </a:txBody>
                  <a:tcPr marT="91425" marB="91425" marR="91425" marL="91425"/>
                </a:tc>
                <a:tc>
                  <a:txBody>
                    <a:bodyPr/>
                    <a:lstStyle/>
                    <a:p>
                      <a:pPr indent="0" lvl="0" marL="0" rtl="0" algn="ctr">
                        <a:spcBef>
                          <a:spcPts val="0"/>
                        </a:spcBef>
                        <a:spcAft>
                          <a:spcPts val="0"/>
                        </a:spcAft>
                        <a:buNone/>
                      </a:pPr>
                      <a:r>
                        <a:rPr lang="en" sz="1000"/>
                        <a:t>A2</a:t>
                      </a:r>
                      <a:endParaRPr sz="1000"/>
                    </a:p>
                  </a:txBody>
                  <a:tcPr marT="91425" marB="91425" marR="91425" marL="91425"/>
                </a:tc>
                <a:tc>
                  <a:txBody>
                    <a:bodyPr/>
                    <a:lstStyle/>
                    <a:p>
                      <a:pPr indent="0" lvl="0" marL="0" rtl="0" algn="ctr">
                        <a:spcBef>
                          <a:spcPts val="0"/>
                        </a:spcBef>
                        <a:spcAft>
                          <a:spcPts val="0"/>
                        </a:spcAft>
                        <a:buNone/>
                      </a:pPr>
                      <a:r>
                        <a:rPr lang="en" sz="1000"/>
                        <a:t>BId</a:t>
                      </a:r>
                      <a:endParaRPr sz="1000"/>
                    </a:p>
                  </a:txBody>
                  <a:tcPr marT="91425" marB="91425" marR="91425" marL="91425"/>
                </a:tc>
                <a:tc>
                  <a:txBody>
                    <a:bodyPr/>
                    <a:lstStyle/>
                    <a:p>
                      <a:pPr indent="0" lvl="0" marL="0" rtl="0" algn="ctr">
                        <a:spcBef>
                          <a:spcPts val="0"/>
                        </a:spcBef>
                        <a:spcAft>
                          <a:spcPts val="0"/>
                        </a:spcAft>
                        <a:buNone/>
                      </a:pPr>
                      <a:r>
                        <a:rPr lang="en" sz="1000"/>
                        <a:t>B1</a:t>
                      </a:r>
                      <a:endParaRPr sz="1000"/>
                    </a:p>
                  </a:txBody>
                  <a:tcPr marT="91425" marB="91425" marR="91425" marL="91425"/>
                </a:tc>
                <a:tc>
                  <a:txBody>
                    <a:bodyPr/>
                    <a:lstStyle/>
                    <a:p>
                      <a:pPr indent="0" lvl="0" marL="0" rtl="0" algn="ctr">
                        <a:spcBef>
                          <a:spcPts val="0"/>
                        </a:spcBef>
                        <a:spcAft>
                          <a:spcPts val="0"/>
                        </a:spcAft>
                        <a:buNone/>
                      </a:pPr>
                      <a:r>
                        <a:rPr lang="en" sz="1000"/>
                        <a:t>B2</a:t>
                      </a:r>
                      <a:endParaRPr sz="1000"/>
                    </a:p>
                  </a:txBody>
                  <a:tcPr marT="91425" marB="91425" marR="91425" marL="91425"/>
                </a:tc>
                <a:tc>
                  <a:txBody>
                    <a:bodyPr/>
                    <a:lstStyle/>
                    <a:p>
                      <a:pPr indent="0" lvl="0" marL="0" rtl="0" algn="ctr">
                        <a:spcBef>
                          <a:spcPts val="0"/>
                        </a:spcBef>
                        <a:spcAft>
                          <a:spcPts val="0"/>
                        </a:spcAft>
                        <a:buNone/>
                      </a:pPr>
                      <a:r>
                        <a:rPr lang="en" sz="1000"/>
                        <a:t>B3</a:t>
                      </a:r>
                      <a:endParaRPr sz="1000"/>
                    </a:p>
                  </a:txBody>
                  <a:tcPr marT="91425" marB="91425" marR="91425" marL="91425"/>
                </a:tc>
              </a:tr>
              <a:tr h="337675">
                <a:tc>
                  <a:txBody>
                    <a:bodyPr/>
                    <a:lstStyle/>
                    <a:p>
                      <a:pPr indent="0" lvl="0" marL="0" rtl="0" algn="l">
                        <a:spcBef>
                          <a:spcPts val="0"/>
                        </a:spcBef>
                        <a:spcAft>
                          <a:spcPts val="0"/>
                        </a:spcAft>
                        <a:buNone/>
                      </a:pPr>
                      <a:r>
                        <a:rPr lang="en" sz="1000"/>
                        <a:t>A1</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M</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N</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B1</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200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400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600</a:t>
                      </a:r>
                      <a:endParaRPr sz="1000"/>
                    </a:p>
                  </a:txBody>
                  <a:tcPr marT="91425" marB="91425" marR="91425" marL="91425">
                    <a:solidFill>
                      <a:srgbClr val="FF0000"/>
                    </a:solidFill>
                  </a:tcPr>
                </a:tc>
              </a:tr>
              <a:tr h="337675">
                <a:tc>
                  <a:txBody>
                    <a:bodyPr/>
                    <a:lstStyle/>
                    <a:p>
                      <a:pPr indent="0" lvl="0" marL="0" rtl="0" algn="l">
                        <a:spcBef>
                          <a:spcPts val="0"/>
                        </a:spcBef>
                        <a:spcAft>
                          <a:spcPts val="0"/>
                        </a:spcAft>
                        <a:buNone/>
                      </a:pPr>
                      <a:r>
                        <a:rPr lang="en" sz="1000">
                          <a:solidFill>
                            <a:schemeClr val="dk1"/>
                          </a:solidFill>
                        </a:rPr>
                        <a:t>A1</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M</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N</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B2</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500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1000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1500</a:t>
                      </a:r>
                      <a:endParaRPr sz="1000"/>
                    </a:p>
                  </a:txBody>
                  <a:tcPr marT="91425" marB="91425" marR="91425" marL="91425">
                    <a:solidFill>
                      <a:srgbClr val="FF0000"/>
                    </a:solidFill>
                  </a:tcPr>
                </a:tc>
              </a:tr>
              <a:tr h="337675">
                <a:tc>
                  <a:txBody>
                    <a:bodyPr/>
                    <a:lstStyle/>
                    <a:p>
                      <a:pPr indent="0" lvl="0" marL="0" rtl="0" algn="l">
                        <a:spcBef>
                          <a:spcPts val="0"/>
                        </a:spcBef>
                        <a:spcAft>
                          <a:spcPts val="0"/>
                        </a:spcAft>
                        <a:buNone/>
                      </a:pPr>
                      <a:r>
                        <a:rPr lang="en" sz="1000">
                          <a:solidFill>
                            <a:schemeClr val="dk1"/>
                          </a:solidFill>
                        </a:rPr>
                        <a:t>A1</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M</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N</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B3</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700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1400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2100</a:t>
                      </a:r>
                      <a:endParaRPr sz="1000"/>
                    </a:p>
                  </a:txBody>
                  <a:tcPr marT="91425" marB="91425" marR="91425" marL="91425">
                    <a:solidFill>
                      <a:srgbClr val="FF0000"/>
                    </a:solidFill>
                  </a:tcPr>
                </a:tc>
              </a:tr>
              <a:tr h="337675">
                <a:tc>
                  <a:txBody>
                    <a:bodyPr/>
                    <a:lstStyle/>
                    <a:p>
                      <a:pPr indent="0" lvl="0" marL="0" rtl="0" algn="l">
                        <a:spcBef>
                          <a:spcPts val="0"/>
                        </a:spcBef>
                        <a:spcAft>
                          <a:spcPts val="0"/>
                        </a:spcAft>
                        <a:buNone/>
                      </a:pPr>
                      <a:r>
                        <a:rPr lang="en" sz="1000"/>
                        <a:t>A2</a:t>
                      </a:r>
                      <a:endParaRPr sz="1000"/>
                    </a:p>
                  </a:txBody>
                  <a:tcPr marT="91425" marB="91425" marR="91425" marL="91425"/>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c>
                  <a:txBody>
                    <a:bodyPr/>
                    <a:lstStyle/>
                    <a:p>
                      <a:pPr indent="0" lvl="0" marL="0" rtl="0" algn="l">
                        <a:spcBef>
                          <a:spcPts val="0"/>
                        </a:spcBef>
                        <a:spcAft>
                          <a:spcPts val="0"/>
                        </a:spcAft>
                        <a:buNone/>
                      </a:pPr>
                      <a:r>
                        <a:rPr lang="en" sz="1000"/>
                        <a:t>B1</a:t>
                      </a:r>
                      <a:endParaRPr sz="1000"/>
                    </a:p>
                  </a:txBody>
                  <a:tcPr marT="91425" marB="91425" marR="91425" marL="91425"/>
                </a:tc>
                <a:tc>
                  <a:txBody>
                    <a:bodyPr/>
                    <a:lstStyle/>
                    <a:p>
                      <a:pPr indent="0" lvl="0" marL="0" rtl="0" algn="l">
                        <a:spcBef>
                          <a:spcPts val="0"/>
                        </a:spcBef>
                        <a:spcAft>
                          <a:spcPts val="0"/>
                        </a:spcAft>
                        <a:buNone/>
                      </a:pPr>
                      <a:r>
                        <a:rPr lang="en" sz="1000"/>
                        <a:t>200</a:t>
                      </a:r>
                      <a:endParaRPr sz="1000"/>
                    </a:p>
                  </a:txBody>
                  <a:tcPr marT="91425" marB="91425" marR="91425" marL="91425"/>
                </a:tc>
                <a:tc>
                  <a:txBody>
                    <a:bodyPr/>
                    <a:lstStyle/>
                    <a:p>
                      <a:pPr indent="0" lvl="0" marL="0" rtl="0" algn="l">
                        <a:spcBef>
                          <a:spcPts val="0"/>
                        </a:spcBef>
                        <a:spcAft>
                          <a:spcPts val="0"/>
                        </a:spcAft>
                        <a:buNone/>
                      </a:pPr>
                      <a:r>
                        <a:rPr lang="en" sz="1000"/>
                        <a:t>400</a:t>
                      </a:r>
                      <a:endParaRPr sz="1000"/>
                    </a:p>
                  </a:txBody>
                  <a:tcPr marT="91425" marB="91425" marR="91425" marL="91425"/>
                </a:tc>
                <a:tc>
                  <a:txBody>
                    <a:bodyPr/>
                    <a:lstStyle/>
                    <a:p>
                      <a:pPr indent="0" lvl="0" marL="0" rtl="0" algn="l">
                        <a:spcBef>
                          <a:spcPts val="0"/>
                        </a:spcBef>
                        <a:spcAft>
                          <a:spcPts val="0"/>
                        </a:spcAft>
                        <a:buNone/>
                      </a:pPr>
                      <a:r>
                        <a:rPr lang="en" sz="1000"/>
                        <a:t>600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A2</a:t>
                      </a:r>
                      <a:endParaRPr sz="1000"/>
                    </a:p>
                  </a:txBody>
                  <a:tcPr marT="91425" marB="91425" marR="91425" marL="91425"/>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c>
                  <a:txBody>
                    <a:bodyPr/>
                    <a:lstStyle/>
                    <a:p>
                      <a:pPr indent="0" lvl="0" marL="0" rtl="0" algn="l">
                        <a:spcBef>
                          <a:spcPts val="0"/>
                        </a:spcBef>
                        <a:spcAft>
                          <a:spcPts val="0"/>
                        </a:spcAft>
                        <a:buNone/>
                      </a:pPr>
                      <a:r>
                        <a:rPr lang="en" sz="1000"/>
                        <a:t>B2</a:t>
                      </a:r>
                      <a:endParaRPr sz="1000"/>
                    </a:p>
                  </a:txBody>
                  <a:tcPr marT="91425" marB="91425" marR="91425" marL="91425"/>
                </a:tc>
                <a:tc>
                  <a:txBody>
                    <a:bodyPr/>
                    <a:lstStyle/>
                    <a:p>
                      <a:pPr indent="0" lvl="0" marL="0" rtl="0" algn="l">
                        <a:spcBef>
                          <a:spcPts val="0"/>
                        </a:spcBef>
                        <a:spcAft>
                          <a:spcPts val="0"/>
                        </a:spcAft>
                        <a:buNone/>
                      </a:pPr>
                      <a:r>
                        <a:rPr lang="en" sz="1000"/>
                        <a:t>500</a:t>
                      </a:r>
                      <a:endParaRPr sz="1000"/>
                    </a:p>
                  </a:txBody>
                  <a:tcPr marT="91425" marB="91425" marR="91425" marL="91425"/>
                </a:tc>
                <a:tc>
                  <a:txBody>
                    <a:bodyPr/>
                    <a:lstStyle/>
                    <a:p>
                      <a:pPr indent="0" lvl="0" marL="0" rtl="0" algn="l">
                        <a:spcBef>
                          <a:spcPts val="0"/>
                        </a:spcBef>
                        <a:spcAft>
                          <a:spcPts val="0"/>
                        </a:spcAft>
                        <a:buNone/>
                      </a:pPr>
                      <a:r>
                        <a:rPr lang="en" sz="1000"/>
                        <a:t>1000</a:t>
                      </a:r>
                      <a:endParaRPr sz="1000"/>
                    </a:p>
                  </a:txBody>
                  <a:tcPr marT="91425" marB="91425" marR="91425" marL="91425"/>
                </a:tc>
                <a:tc>
                  <a:txBody>
                    <a:bodyPr/>
                    <a:lstStyle/>
                    <a:p>
                      <a:pPr indent="0" lvl="0" marL="0" rtl="0" algn="l">
                        <a:spcBef>
                          <a:spcPts val="0"/>
                        </a:spcBef>
                        <a:spcAft>
                          <a:spcPts val="0"/>
                        </a:spcAft>
                        <a:buNone/>
                      </a:pPr>
                      <a:r>
                        <a:rPr lang="en" sz="1000"/>
                        <a:t>1500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A2</a:t>
                      </a:r>
                      <a:endParaRPr sz="1000"/>
                    </a:p>
                  </a:txBody>
                  <a:tcPr marT="91425" marB="91425" marR="91425" marL="91425"/>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c>
                  <a:txBody>
                    <a:bodyPr/>
                    <a:lstStyle/>
                    <a:p>
                      <a:pPr indent="0" lvl="0" marL="0" rtl="0" algn="l">
                        <a:spcBef>
                          <a:spcPts val="0"/>
                        </a:spcBef>
                        <a:spcAft>
                          <a:spcPts val="0"/>
                        </a:spcAft>
                        <a:buNone/>
                      </a:pPr>
                      <a:r>
                        <a:rPr lang="en" sz="1000"/>
                        <a:t>B3</a:t>
                      </a:r>
                      <a:endParaRPr sz="1000"/>
                    </a:p>
                  </a:txBody>
                  <a:tcPr marT="91425" marB="91425" marR="91425" marL="91425"/>
                </a:tc>
                <a:tc>
                  <a:txBody>
                    <a:bodyPr/>
                    <a:lstStyle/>
                    <a:p>
                      <a:pPr indent="0" lvl="0" marL="0" rtl="0" algn="l">
                        <a:spcBef>
                          <a:spcPts val="0"/>
                        </a:spcBef>
                        <a:spcAft>
                          <a:spcPts val="0"/>
                        </a:spcAft>
                        <a:buNone/>
                      </a:pPr>
                      <a:r>
                        <a:rPr lang="en" sz="1000"/>
                        <a:t>700</a:t>
                      </a:r>
                      <a:endParaRPr sz="1000"/>
                    </a:p>
                  </a:txBody>
                  <a:tcPr marT="91425" marB="91425" marR="91425" marL="91425"/>
                </a:tc>
                <a:tc>
                  <a:txBody>
                    <a:bodyPr/>
                    <a:lstStyle/>
                    <a:p>
                      <a:pPr indent="0" lvl="0" marL="0" rtl="0" algn="l">
                        <a:spcBef>
                          <a:spcPts val="0"/>
                        </a:spcBef>
                        <a:spcAft>
                          <a:spcPts val="0"/>
                        </a:spcAft>
                        <a:buNone/>
                      </a:pPr>
                      <a:r>
                        <a:rPr lang="en" sz="1000"/>
                        <a:t>1400</a:t>
                      </a:r>
                      <a:endParaRPr sz="1000"/>
                    </a:p>
                  </a:txBody>
                  <a:tcPr marT="91425" marB="91425" marR="91425" marL="91425"/>
                </a:tc>
                <a:tc>
                  <a:txBody>
                    <a:bodyPr/>
                    <a:lstStyle/>
                    <a:p>
                      <a:pPr indent="0" lvl="0" marL="0" rtl="0" algn="l">
                        <a:spcBef>
                          <a:spcPts val="0"/>
                        </a:spcBef>
                        <a:spcAft>
                          <a:spcPts val="0"/>
                        </a:spcAft>
                        <a:buNone/>
                      </a:pPr>
                      <a:r>
                        <a:rPr lang="en" sz="1000"/>
                        <a:t>2100</a:t>
                      </a:r>
                      <a:endParaRPr sz="1000"/>
                    </a:p>
                  </a:txBody>
                  <a:tcPr marT="91425" marB="91425" marR="91425" marL="91425"/>
                </a:tc>
              </a:tr>
            </a:tbl>
          </a:graphicData>
        </a:graphic>
      </p:graphicFrame>
      <p:sp>
        <p:nvSpPr>
          <p:cNvPr id="191" name="Google Shape;191;p24"/>
          <p:cNvSpPr txBox="1"/>
          <p:nvPr>
            <p:ph idx="1" type="body"/>
          </p:nvPr>
        </p:nvSpPr>
        <p:spPr>
          <a:xfrm>
            <a:off x="598275" y="215742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a:t>
            </a:r>
            <a:endParaRPr sz="1600"/>
          </a:p>
        </p:txBody>
      </p:sp>
      <p:sp>
        <p:nvSpPr>
          <p:cNvPr id="192" name="Google Shape;192;p24"/>
          <p:cNvSpPr txBox="1"/>
          <p:nvPr>
            <p:ph idx="1" type="body"/>
          </p:nvPr>
        </p:nvSpPr>
        <p:spPr>
          <a:xfrm>
            <a:off x="541650" y="348577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a:t>
            </a:r>
            <a:endParaRPr sz="1600"/>
          </a:p>
        </p:txBody>
      </p:sp>
      <p:sp>
        <p:nvSpPr>
          <p:cNvPr id="193" name="Google Shape;193;p24"/>
          <p:cNvSpPr txBox="1"/>
          <p:nvPr>
            <p:ph idx="1" type="body"/>
          </p:nvPr>
        </p:nvSpPr>
        <p:spPr>
          <a:xfrm>
            <a:off x="5300025" y="2290950"/>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X B</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Cartesian Product</a:t>
            </a:r>
            <a:endParaRPr/>
          </a:p>
        </p:txBody>
      </p:sp>
      <p:sp>
        <p:nvSpPr>
          <p:cNvPr id="199" name="Google Shape;199;p25"/>
          <p:cNvSpPr txBox="1"/>
          <p:nvPr>
            <p:ph idx="1" type="body"/>
          </p:nvPr>
        </p:nvSpPr>
        <p:spPr>
          <a:xfrm>
            <a:off x="457200" y="819150"/>
            <a:ext cx="8346600" cy="159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Cartesian Product</a:t>
            </a:r>
            <a:endParaRPr sz="2000"/>
          </a:p>
          <a:p>
            <a:pPr indent="-355600" lvl="1" marL="914400" rtl="0" algn="l">
              <a:spcBef>
                <a:spcPts val="0"/>
              </a:spcBef>
              <a:spcAft>
                <a:spcPts val="0"/>
              </a:spcAft>
              <a:buClr>
                <a:srgbClr val="D9D9D9"/>
              </a:buClr>
              <a:buSzPts val="2000"/>
              <a:buChar char="○"/>
            </a:pPr>
            <a:r>
              <a:rPr lang="en" sz="2000">
                <a:solidFill>
                  <a:srgbClr val="D9D9D9"/>
                </a:solidFill>
              </a:rPr>
              <a:t>A, B are not compatible.</a:t>
            </a:r>
            <a:endParaRPr sz="2000">
              <a:solidFill>
                <a:srgbClr val="D9D9D9"/>
              </a:solidFill>
            </a:endParaRPr>
          </a:p>
          <a:p>
            <a:pPr indent="-355600" lvl="1" marL="914400" rtl="0" algn="l">
              <a:spcBef>
                <a:spcPts val="0"/>
              </a:spcBef>
              <a:spcAft>
                <a:spcPts val="0"/>
              </a:spcAft>
              <a:buSzPts val="2000"/>
              <a:buChar char="○"/>
            </a:pPr>
            <a:r>
              <a:rPr lang="en" sz="2000"/>
              <a:t>Each record in A is combined with each record in B.</a:t>
            </a:r>
            <a:endParaRPr sz="2000"/>
          </a:p>
          <a:p>
            <a:pPr indent="-355600" lvl="1" marL="914400" rtl="0" algn="l">
              <a:spcBef>
                <a:spcPts val="0"/>
              </a:spcBef>
              <a:spcAft>
                <a:spcPts val="0"/>
              </a:spcAft>
              <a:buClr>
                <a:srgbClr val="D9D9D9"/>
              </a:buClr>
              <a:buSzPts val="2000"/>
              <a:buChar char="○"/>
            </a:pPr>
            <a:r>
              <a:rPr lang="en" sz="2000">
                <a:solidFill>
                  <a:srgbClr val="D9D9D9"/>
                </a:solidFill>
              </a:rPr>
              <a:t>Size (cardinality) of |A x B| = |A| * |B|.</a:t>
            </a:r>
            <a:endParaRPr sz="2000">
              <a:solidFill>
                <a:srgbClr val="D9D9D9"/>
              </a:solidFill>
            </a:endParaRPr>
          </a:p>
        </p:txBody>
      </p:sp>
      <p:graphicFrame>
        <p:nvGraphicFramePr>
          <p:cNvPr id="200" name="Google Shape;200;p25"/>
          <p:cNvGraphicFramePr/>
          <p:nvPr/>
        </p:nvGraphicFramePr>
        <p:xfrm>
          <a:off x="1806325" y="2338025"/>
          <a:ext cx="3000000" cy="3000000"/>
        </p:xfrm>
        <a:graphic>
          <a:graphicData uri="http://schemas.openxmlformats.org/drawingml/2006/table">
            <a:tbl>
              <a:tblPr>
                <a:noFill/>
                <a:tableStyleId>{4283877C-141C-4CBA-B8C0-AA881AD9F93A}</a:tableStyleId>
              </a:tblPr>
              <a:tblGrid>
                <a:gridCol w="399800"/>
                <a:gridCol w="399800"/>
                <a:gridCol w="414875"/>
              </a:tblGrid>
              <a:tr h="295700">
                <a:tc>
                  <a:txBody>
                    <a:bodyPr/>
                    <a:lstStyle/>
                    <a:p>
                      <a:pPr indent="0" lvl="0" marL="0" rtl="0" algn="ctr">
                        <a:spcBef>
                          <a:spcPts val="0"/>
                        </a:spcBef>
                        <a:spcAft>
                          <a:spcPts val="0"/>
                        </a:spcAft>
                        <a:buNone/>
                      </a:pPr>
                      <a:r>
                        <a:rPr lang="en" sz="1000" u="sng"/>
                        <a:t>AId</a:t>
                      </a:r>
                      <a:endParaRPr sz="1000" u="sng"/>
                    </a:p>
                  </a:txBody>
                  <a:tcPr marT="91425" marB="91425" marR="91425" marL="91425"/>
                </a:tc>
                <a:tc>
                  <a:txBody>
                    <a:bodyPr/>
                    <a:lstStyle/>
                    <a:p>
                      <a:pPr indent="0" lvl="0" marL="0" rtl="0" algn="ctr">
                        <a:spcBef>
                          <a:spcPts val="0"/>
                        </a:spcBef>
                        <a:spcAft>
                          <a:spcPts val="0"/>
                        </a:spcAft>
                        <a:buNone/>
                      </a:pPr>
                      <a:r>
                        <a:rPr lang="en" sz="1000"/>
                        <a:t>A1</a:t>
                      </a:r>
                      <a:endParaRPr sz="1000"/>
                    </a:p>
                  </a:txBody>
                  <a:tcPr marT="91425" marB="91425" marR="91425" marL="91425"/>
                </a:tc>
                <a:tc>
                  <a:txBody>
                    <a:bodyPr/>
                    <a:lstStyle/>
                    <a:p>
                      <a:pPr indent="0" lvl="0" marL="0" rtl="0" algn="ctr">
                        <a:spcBef>
                          <a:spcPts val="0"/>
                        </a:spcBef>
                        <a:spcAft>
                          <a:spcPts val="0"/>
                        </a:spcAft>
                        <a:buNone/>
                      </a:pPr>
                      <a:r>
                        <a:rPr lang="en" sz="1000"/>
                        <a:t>A2</a:t>
                      </a:r>
                      <a:endParaRPr sz="1000"/>
                    </a:p>
                  </a:txBody>
                  <a:tcPr marT="91425" marB="91425" marR="91425" marL="91425"/>
                </a:tc>
              </a:tr>
              <a:tr h="295700">
                <a:tc>
                  <a:txBody>
                    <a:bodyPr/>
                    <a:lstStyle/>
                    <a:p>
                      <a:pPr indent="0" lvl="0" marL="0" rtl="0" algn="l">
                        <a:spcBef>
                          <a:spcPts val="0"/>
                        </a:spcBef>
                        <a:spcAft>
                          <a:spcPts val="0"/>
                        </a:spcAft>
                        <a:buNone/>
                      </a:pPr>
                      <a:r>
                        <a:rPr lang="en" sz="1000"/>
                        <a:t>A1</a:t>
                      </a:r>
                      <a:endParaRPr sz="1000"/>
                    </a:p>
                  </a:txBody>
                  <a:tcPr marT="91425" marB="91425" marR="91425" marL="91425"/>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r>
              <a:tr h="295700">
                <a:tc>
                  <a:txBody>
                    <a:bodyPr/>
                    <a:lstStyle/>
                    <a:p>
                      <a:pPr indent="0" lvl="0" marL="0" rtl="0" algn="l">
                        <a:spcBef>
                          <a:spcPts val="0"/>
                        </a:spcBef>
                        <a:spcAft>
                          <a:spcPts val="0"/>
                        </a:spcAft>
                        <a:buNone/>
                      </a:pPr>
                      <a:r>
                        <a:rPr lang="en" sz="1000"/>
                        <a:t>A2</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Y</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Z</a:t>
                      </a:r>
                      <a:endParaRPr sz="1000"/>
                    </a:p>
                  </a:txBody>
                  <a:tcPr marT="91425" marB="91425" marR="91425" marL="91425">
                    <a:solidFill>
                      <a:srgbClr val="4A86E8"/>
                    </a:solidFill>
                  </a:tcPr>
                </a:tc>
              </a:tr>
            </a:tbl>
          </a:graphicData>
        </a:graphic>
      </p:graphicFrame>
      <p:graphicFrame>
        <p:nvGraphicFramePr>
          <p:cNvPr id="201" name="Google Shape;201;p25"/>
          <p:cNvGraphicFramePr/>
          <p:nvPr/>
        </p:nvGraphicFramePr>
        <p:xfrm>
          <a:off x="1806325" y="3724350"/>
          <a:ext cx="3000000" cy="3000000"/>
        </p:xfrm>
        <a:graphic>
          <a:graphicData uri="http://schemas.openxmlformats.org/drawingml/2006/table">
            <a:tbl>
              <a:tblPr>
                <a:noFill/>
                <a:tableStyleId>{4283877C-141C-4CBA-B8C0-AA881AD9F93A}</a:tableStyleId>
              </a:tblPr>
              <a:tblGrid>
                <a:gridCol w="538250"/>
                <a:gridCol w="538250"/>
                <a:gridCol w="561625"/>
                <a:gridCol w="542625"/>
              </a:tblGrid>
              <a:tr h="295700">
                <a:tc>
                  <a:txBody>
                    <a:bodyPr/>
                    <a:lstStyle/>
                    <a:p>
                      <a:pPr indent="0" lvl="0" marL="0" rtl="0" algn="ctr">
                        <a:spcBef>
                          <a:spcPts val="0"/>
                        </a:spcBef>
                        <a:spcAft>
                          <a:spcPts val="0"/>
                        </a:spcAft>
                        <a:buNone/>
                      </a:pPr>
                      <a:r>
                        <a:rPr lang="en" sz="1000" u="sng"/>
                        <a:t>BId</a:t>
                      </a:r>
                      <a:endParaRPr sz="1000" u="sng"/>
                    </a:p>
                  </a:txBody>
                  <a:tcPr marT="91425" marB="91425" marR="91425" marL="91425"/>
                </a:tc>
                <a:tc>
                  <a:txBody>
                    <a:bodyPr/>
                    <a:lstStyle/>
                    <a:p>
                      <a:pPr indent="0" lvl="0" marL="0" rtl="0" algn="ctr">
                        <a:spcBef>
                          <a:spcPts val="0"/>
                        </a:spcBef>
                        <a:spcAft>
                          <a:spcPts val="0"/>
                        </a:spcAft>
                        <a:buNone/>
                      </a:pPr>
                      <a:r>
                        <a:rPr lang="en" sz="1000"/>
                        <a:t>B1</a:t>
                      </a:r>
                      <a:endParaRPr sz="1000"/>
                    </a:p>
                  </a:txBody>
                  <a:tcPr marT="91425" marB="91425" marR="91425" marL="91425"/>
                </a:tc>
                <a:tc>
                  <a:txBody>
                    <a:bodyPr/>
                    <a:lstStyle/>
                    <a:p>
                      <a:pPr indent="0" lvl="0" marL="0" rtl="0" algn="ctr">
                        <a:spcBef>
                          <a:spcPts val="0"/>
                        </a:spcBef>
                        <a:spcAft>
                          <a:spcPts val="0"/>
                        </a:spcAft>
                        <a:buNone/>
                      </a:pPr>
                      <a:r>
                        <a:rPr lang="en" sz="1000"/>
                        <a:t>B2</a:t>
                      </a:r>
                      <a:endParaRPr sz="1000"/>
                    </a:p>
                  </a:txBody>
                  <a:tcPr marT="91425" marB="91425" marR="91425" marL="91425"/>
                </a:tc>
                <a:tc>
                  <a:txBody>
                    <a:bodyPr/>
                    <a:lstStyle/>
                    <a:p>
                      <a:pPr indent="0" lvl="0" marL="0" rtl="0" algn="ctr">
                        <a:spcBef>
                          <a:spcPts val="0"/>
                        </a:spcBef>
                        <a:spcAft>
                          <a:spcPts val="0"/>
                        </a:spcAft>
                        <a:buNone/>
                      </a:pPr>
                      <a:r>
                        <a:rPr lang="en" sz="1000"/>
                        <a:t>B3</a:t>
                      </a:r>
                      <a:endParaRPr sz="1000"/>
                    </a:p>
                  </a:txBody>
                  <a:tcPr marT="91425" marB="91425" marR="91425" marL="91425"/>
                </a:tc>
              </a:tr>
              <a:tr h="295700">
                <a:tc>
                  <a:txBody>
                    <a:bodyPr/>
                    <a:lstStyle/>
                    <a:p>
                      <a:pPr indent="0" lvl="0" marL="0" rtl="0" algn="l">
                        <a:spcBef>
                          <a:spcPts val="0"/>
                        </a:spcBef>
                        <a:spcAft>
                          <a:spcPts val="0"/>
                        </a:spcAft>
                        <a:buNone/>
                      </a:pPr>
                      <a:r>
                        <a:rPr lang="en" sz="1000"/>
                        <a:t>B1</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200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400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600</a:t>
                      </a:r>
                      <a:endParaRPr sz="1000"/>
                    </a:p>
                  </a:txBody>
                  <a:tcPr marT="91425" marB="91425" marR="91425" marL="91425">
                    <a:solidFill>
                      <a:srgbClr val="FF0000"/>
                    </a:solidFill>
                  </a:tcPr>
                </a:tc>
              </a:tr>
              <a:tr h="295700">
                <a:tc>
                  <a:txBody>
                    <a:bodyPr/>
                    <a:lstStyle/>
                    <a:p>
                      <a:pPr indent="0" lvl="0" marL="0" rtl="0" algn="l">
                        <a:spcBef>
                          <a:spcPts val="0"/>
                        </a:spcBef>
                        <a:spcAft>
                          <a:spcPts val="0"/>
                        </a:spcAft>
                        <a:buNone/>
                      </a:pPr>
                      <a:r>
                        <a:rPr lang="en" sz="1000"/>
                        <a:t>B2</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500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1000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1500</a:t>
                      </a:r>
                      <a:endParaRPr sz="1000"/>
                    </a:p>
                  </a:txBody>
                  <a:tcPr marT="91425" marB="91425" marR="91425" marL="91425">
                    <a:solidFill>
                      <a:srgbClr val="FF0000"/>
                    </a:solidFill>
                  </a:tcPr>
                </a:tc>
              </a:tr>
              <a:tr h="295700">
                <a:tc>
                  <a:txBody>
                    <a:bodyPr/>
                    <a:lstStyle/>
                    <a:p>
                      <a:pPr indent="0" lvl="0" marL="0" rtl="0" algn="l">
                        <a:spcBef>
                          <a:spcPts val="0"/>
                        </a:spcBef>
                        <a:spcAft>
                          <a:spcPts val="0"/>
                        </a:spcAft>
                        <a:buNone/>
                      </a:pPr>
                      <a:r>
                        <a:rPr lang="en" sz="1000"/>
                        <a:t>B3</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700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1400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2100</a:t>
                      </a:r>
                      <a:endParaRPr sz="1000"/>
                    </a:p>
                  </a:txBody>
                  <a:tcPr marT="91425" marB="91425" marR="91425" marL="91425">
                    <a:solidFill>
                      <a:srgbClr val="FF0000"/>
                    </a:solidFill>
                  </a:tcPr>
                </a:tc>
              </a:tr>
            </a:tbl>
          </a:graphicData>
        </a:graphic>
      </p:graphicFrame>
      <p:graphicFrame>
        <p:nvGraphicFramePr>
          <p:cNvPr id="202" name="Google Shape;202;p25"/>
          <p:cNvGraphicFramePr/>
          <p:nvPr/>
        </p:nvGraphicFramePr>
        <p:xfrm>
          <a:off x="5383900" y="2704050"/>
          <a:ext cx="3000000" cy="3000000"/>
        </p:xfrm>
        <a:graphic>
          <a:graphicData uri="http://schemas.openxmlformats.org/drawingml/2006/table">
            <a:tbl>
              <a:tblPr>
                <a:noFill/>
                <a:tableStyleId>{4283877C-141C-4CBA-B8C0-AA881AD9F93A}</a:tableStyleId>
              </a:tblPr>
              <a:tblGrid>
                <a:gridCol w="473625"/>
                <a:gridCol w="473625"/>
                <a:gridCol w="436875"/>
                <a:gridCol w="494750"/>
                <a:gridCol w="494750"/>
                <a:gridCol w="515500"/>
                <a:gridCol w="549275"/>
              </a:tblGrid>
              <a:tr h="191000">
                <a:tc>
                  <a:txBody>
                    <a:bodyPr/>
                    <a:lstStyle/>
                    <a:p>
                      <a:pPr indent="0" lvl="0" marL="0" rtl="0" algn="ctr">
                        <a:spcBef>
                          <a:spcPts val="0"/>
                        </a:spcBef>
                        <a:spcAft>
                          <a:spcPts val="0"/>
                        </a:spcAft>
                        <a:buNone/>
                      </a:pPr>
                      <a:r>
                        <a:rPr lang="en" sz="1000"/>
                        <a:t>AId</a:t>
                      </a:r>
                      <a:endParaRPr sz="1000"/>
                    </a:p>
                  </a:txBody>
                  <a:tcPr marT="91425" marB="91425" marR="91425" marL="91425"/>
                </a:tc>
                <a:tc>
                  <a:txBody>
                    <a:bodyPr/>
                    <a:lstStyle/>
                    <a:p>
                      <a:pPr indent="0" lvl="0" marL="0" rtl="0" algn="ctr">
                        <a:spcBef>
                          <a:spcPts val="0"/>
                        </a:spcBef>
                        <a:spcAft>
                          <a:spcPts val="0"/>
                        </a:spcAft>
                        <a:buNone/>
                      </a:pPr>
                      <a:r>
                        <a:rPr lang="en" sz="1000"/>
                        <a:t>A1</a:t>
                      </a:r>
                      <a:endParaRPr sz="1000"/>
                    </a:p>
                  </a:txBody>
                  <a:tcPr marT="91425" marB="91425" marR="91425" marL="91425"/>
                </a:tc>
                <a:tc>
                  <a:txBody>
                    <a:bodyPr/>
                    <a:lstStyle/>
                    <a:p>
                      <a:pPr indent="0" lvl="0" marL="0" rtl="0" algn="ctr">
                        <a:spcBef>
                          <a:spcPts val="0"/>
                        </a:spcBef>
                        <a:spcAft>
                          <a:spcPts val="0"/>
                        </a:spcAft>
                        <a:buNone/>
                      </a:pPr>
                      <a:r>
                        <a:rPr lang="en" sz="1000"/>
                        <a:t>A2</a:t>
                      </a:r>
                      <a:endParaRPr sz="1000"/>
                    </a:p>
                  </a:txBody>
                  <a:tcPr marT="91425" marB="91425" marR="91425" marL="91425"/>
                </a:tc>
                <a:tc>
                  <a:txBody>
                    <a:bodyPr/>
                    <a:lstStyle/>
                    <a:p>
                      <a:pPr indent="0" lvl="0" marL="0" rtl="0" algn="ctr">
                        <a:spcBef>
                          <a:spcPts val="0"/>
                        </a:spcBef>
                        <a:spcAft>
                          <a:spcPts val="0"/>
                        </a:spcAft>
                        <a:buNone/>
                      </a:pPr>
                      <a:r>
                        <a:rPr lang="en" sz="1000"/>
                        <a:t>BId</a:t>
                      </a:r>
                      <a:endParaRPr sz="1000"/>
                    </a:p>
                  </a:txBody>
                  <a:tcPr marT="91425" marB="91425" marR="91425" marL="91425"/>
                </a:tc>
                <a:tc>
                  <a:txBody>
                    <a:bodyPr/>
                    <a:lstStyle/>
                    <a:p>
                      <a:pPr indent="0" lvl="0" marL="0" rtl="0" algn="ctr">
                        <a:spcBef>
                          <a:spcPts val="0"/>
                        </a:spcBef>
                        <a:spcAft>
                          <a:spcPts val="0"/>
                        </a:spcAft>
                        <a:buNone/>
                      </a:pPr>
                      <a:r>
                        <a:rPr lang="en" sz="1000"/>
                        <a:t>B1</a:t>
                      </a:r>
                      <a:endParaRPr sz="1000"/>
                    </a:p>
                  </a:txBody>
                  <a:tcPr marT="91425" marB="91425" marR="91425" marL="91425"/>
                </a:tc>
                <a:tc>
                  <a:txBody>
                    <a:bodyPr/>
                    <a:lstStyle/>
                    <a:p>
                      <a:pPr indent="0" lvl="0" marL="0" rtl="0" algn="ctr">
                        <a:spcBef>
                          <a:spcPts val="0"/>
                        </a:spcBef>
                        <a:spcAft>
                          <a:spcPts val="0"/>
                        </a:spcAft>
                        <a:buNone/>
                      </a:pPr>
                      <a:r>
                        <a:rPr lang="en" sz="1000"/>
                        <a:t>B2</a:t>
                      </a:r>
                      <a:endParaRPr sz="1000"/>
                    </a:p>
                  </a:txBody>
                  <a:tcPr marT="91425" marB="91425" marR="91425" marL="91425"/>
                </a:tc>
                <a:tc>
                  <a:txBody>
                    <a:bodyPr/>
                    <a:lstStyle/>
                    <a:p>
                      <a:pPr indent="0" lvl="0" marL="0" rtl="0" algn="ctr">
                        <a:spcBef>
                          <a:spcPts val="0"/>
                        </a:spcBef>
                        <a:spcAft>
                          <a:spcPts val="0"/>
                        </a:spcAft>
                        <a:buNone/>
                      </a:pPr>
                      <a:r>
                        <a:rPr lang="en" sz="1000"/>
                        <a:t>B3</a:t>
                      </a:r>
                      <a:endParaRPr sz="1000"/>
                    </a:p>
                  </a:txBody>
                  <a:tcPr marT="91425" marB="91425" marR="91425" marL="91425"/>
                </a:tc>
              </a:tr>
              <a:tr h="337675">
                <a:tc>
                  <a:txBody>
                    <a:bodyPr/>
                    <a:lstStyle/>
                    <a:p>
                      <a:pPr indent="0" lvl="0" marL="0" rtl="0" algn="l">
                        <a:spcBef>
                          <a:spcPts val="0"/>
                        </a:spcBef>
                        <a:spcAft>
                          <a:spcPts val="0"/>
                        </a:spcAft>
                        <a:buNone/>
                      </a:pPr>
                      <a:r>
                        <a:rPr lang="en" sz="1000"/>
                        <a:t>A1</a:t>
                      </a:r>
                      <a:endParaRPr sz="1000"/>
                    </a:p>
                  </a:txBody>
                  <a:tcPr marT="91425" marB="91425" marR="91425" marL="91425"/>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B1</a:t>
                      </a:r>
                      <a:endParaRPr sz="1000"/>
                    </a:p>
                  </a:txBody>
                  <a:tcPr marT="91425" marB="91425" marR="91425" marL="91425"/>
                </a:tc>
                <a:tc>
                  <a:txBody>
                    <a:bodyPr/>
                    <a:lstStyle/>
                    <a:p>
                      <a:pPr indent="0" lvl="0" marL="0" rtl="0" algn="l">
                        <a:spcBef>
                          <a:spcPts val="0"/>
                        </a:spcBef>
                        <a:spcAft>
                          <a:spcPts val="0"/>
                        </a:spcAft>
                        <a:buNone/>
                      </a:pPr>
                      <a:r>
                        <a:rPr lang="en" sz="1000"/>
                        <a:t>200</a:t>
                      </a:r>
                      <a:endParaRPr sz="1000"/>
                    </a:p>
                  </a:txBody>
                  <a:tcPr marT="91425" marB="91425" marR="91425" marL="91425"/>
                </a:tc>
                <a:tc>
                  <a:txBody>
                    <a:bodyPr/>
                    <a:lstStyle/>
                    <a:p>
                      <a:pPr indent="0" lvl="0" marL="0" rtl="0" algn="l">
                        <a:spcBef>
                          <a:spcPts val="0"/>
                        </a:spcBef>
                        <a:spcAft>
                          <a:spcPts val="0"/>
                        </a:spcAft>
                        <a:buNone/>
                      </a:pPr>
                      <a:r>
                        <a:rPr lang="en" sz="1000"/>
                        <a:t>400</a:t>
                      </a:r>
                      <a:endParaRPr sz="1000"/>
                    </a:p>
                  </a:txBody>
                  <a:tcPr marT="91425" marB="91425" marR="91425" marL="91425"/>
                </a:tc>
                <a:tc>
                  <a:txBody>
                    <a:bodyPr/>
                    <a:lstStyle/>
                    <a:p>
                      <a:pPr indent="0" lvl="0" marL="0" rtl="0" algn="l">
                        <a:spcBef>
                          <a:spcPts val="0"/>
                        </a:spcBef>
                        <a:spcAft>
                          <a:spcPts val="0"/>
                        </a:spcAft>
                        <a:buNone/>
                      </a:pPr>
                      <a:r>
                        <a:rPr lang="en" sz="1000"/>
                        <a:t>600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A1</a:t>
                      </a:r>
                      <a:endParaRPr sz="1000"/>
                    </a:p>
                  </a:txBody>
                  <a:tcPr marT="91425" marB="91425" marR="91425" marL="91425"/>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B2</a:t>
                      </a:r>
                      <a:endParaRPr sz="1000"/>
                    </a:p>
                  </a:txBody>
                  <a:tcPr marT="91425" marB="91425" marR="91425" marL="91425"/>
                </a:tc>
                <a:tc>
                  <a:txBody>
                    <a:bodyPr/>
                    <a:lstStyle/>
                    <a:p>
                      <a:pPr indent="0" lvl="0" marL="0" rtl="0" algn="l">
                        <a:spcBef>
                          <a:spcPts val="0"/>
                        </a:spcBef>
                        <a:spcAft>
                          <a:spcPts val="0"/>
                        </a:spcAft>
                        <a:buNone/>
                      </a:pPr>
                      <a:r>
                        <a:rPr lang="en" sz="1000"/>
                        <a:t>500</a:t>
                      </a:r>
                      <a:endParaRPr sz="1000"/>
                    </a:p>
                  </a:txBody>
                  <a:tcPr marT="91425" marB="91425" marR="91425" marL="91425"/>
                </a:tc>
                <a:tc>
                  <a:txBody>
                    <a:bodyPr/>
                    <a:lstStyle/>
                    <a:p>
                      <a:pPr indent="0" lvl="0" marL="0" rtl="0" algn="l">
                        <a:spcBef>
                          <a:spcPts val="0"/>
                        </a:spcBef>
                        <a:spcAft>
                          <a:spcPts val="0"/>
                        </a:spcAft>
                        <a:buNone/>
                      </a:pPr>
                      <a:r>
                        <a:rPr lang="en" sz="1000"/>
                        <a:t>1000</a:t>
                      </a:r>
                      <a:endParaRPr sz="1000"/>
                    </a:p>
                  </a:txBody>
                  <a:tcPr marT="91425" marB="91425" marR="91425" marL="91425"/>
                </a:tc>
                <a:tc>
                  <a:txBody>
                    <a:bodyPr/>
                    <a:lstStyle/>
                    <a:p>
                      <a:pPr indent="0" lvl="0" marL="0" rtl="0" algn="l">
                        <a:spcBef>
                          <a:spcPts val="0"/>
                        </a:spcBef>
                        <a:spcAft>
                          <a:spcPts val="0"/>
                        </a:spcAft>
                        <a:buNone/>
                      </a:pPr>
                      <a:r>
                        <a:rPr lang="en" sz="1000"/>
                        <a:t>1500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A1</a:t>
                      </a:r>
                      <a:endParaRPr sz="1000"/>
                    </a:p>
                  </a:txBody>
                  <a:tcPr marT="91425" marB="91425" marR="91425" marL="91425"/>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B3</a:t>
                      </a:r>
                      <a:endParaRPr sz="1000"/>
                    </a:p>
                  </a:txBody>
                  <a:tcPr marT="91425" marB="91425" marR="91425" marL="91425"/>
                </a:tc>
                <a:tc>
                  <a:txBody>
                    <a:bodyPr/>
                    <a:lstStyle/>
                    <a:p>
                      <a:pPr indent="0" lvl="0" marL="0" rtl="0" algn="l">
                        <a:spcBef>
                          <a:spcPts val="0"/>
                        </a:spcBef>
                        <a:spcAft>
                          <a:spcPts val="0"/>
                        </a:spcAft>
                        <a:buNone/>
                      </a:pPr>
                      <a:r>
                        <a:rPr lang="en" sz="1000"/>
                        <a:t>700</a:t>
                      </a:r>
                      <a:endParaRPr sz="1000"/>
                    </a:p>
                  </a:txBody>
                  <a:tcPr marT="91425" marB="91425" marR="91425" marL="91425"/>
                </a:tc>
                <a:tc>
                  <a:txBody>
                    <a:bodyPr/>
                    <a:lstStyle/>
                    <a:p>
                      <a:pPr indent="0" lvl="0" marL="0" rtl="0" algn="l">
                        <a:spcBef>
                          <a:spcPts val="0"/>
                        </a:spcBef>
                        <a:spcAft>
                          <a:spcPts val="0"/>
                        </a:spcAft>
                        <a:buNone/>
                      </a:pPr>
                      <a:r>
                        <a:rPr lang="en" sz="1000"/>
                        <a:t>1400</a:t>
                      </a:r>
                      <a:endParaRPr sz="1000"/>
                    </a:p>
                  </a:txBody>
                  <a:tcPr marT="91425" marB="91425" marR="91425" marL="91425"/>
                </a:tc>
                <a:tc>
                  <a:txBody>
                    <a:bodyPr/>
                    <a:lstStyle/>
                    <a:p>
                      <a:pPr indent="0" lvl="0" marL="0" rtl="0" algn="l">
                        <a:spcBef>
                          <a:spcPts val="0"/>
                        </a:spcBef>
                        <a:spcAft>
                          <a:spcPts val="0"/>
                        </a:spcAft>
                        <a:buNone/>
                      </a:pPr>
                      <a:r>
                        <a:rPr lang="en" sz="1000"/>
                        <a:t>2100</a:t>
                      </a:r>
                      <a:endParaRPr sz="1000"/>
                    </a:p>
                  </a:txBody>
                  <a:tcPr marT="91425" marB="91425" marR="91425" marL="91425"/>
                </a:tc>
              </a:tr>
              <a:tr h="337675">
                <a:tc>
                  <a:txBody>
                    <a:bodyPr/>
                    <a:lstStyle/>
                    <a:p>
                      <a:pPr indent="0" lvl="0" marL="0" rtl="0" algn="l">
                        <a:spcBef>
                          <a:spcPts val="0"/>
                        </a:spcBef>
                        <a:spcAft>
                          <a:spcPts val="0"/>
                        </a:spcAft>
                        <a:buNone/>
                      </a:pPr>
                      <a:r>
                        <a:rPr lang="en" sz="1000"/>
                        <a:t>A2</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Y</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Z</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B1</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200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400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600</a:t>
                      </a:r>
                      <a:endParaRPr sz="1000"/>
                    </a:p>
                  </a:txBody>
                  <a:tcPr marT="91425" marB="91425" marR="91425" marL="91425">
                    <a:solidFill>
                      <a:srgbClr val="FF0000"/>
                    </a:solidFill>
                  </a:tcPr>
                </a:tc>
              </a:tr>
              <a:tr h="337675">
                <a:tc>
                  <a:txBody>
                    <a:bodyPr/>
                    <a:lstStyle/>
                    <a:p>
                      <a:pPr indent="0" lvl="0" marL="0" rtl="0" algn="l">
                        <a:spcBef>
                          <a:spcPts val="0"/>
                        </a:spcBef>
                        <a:spcAft>
                          <a:spcPts val="0"/>
                        </a:spcAft>
                        <a:buNone/>
                      </a:pPr>
                      <a:r>
                        <a:rPr lang="en" sz="1000">
                          <a:solidFill>
                            <a:schemeClr val="dk1"/>
                          </a:solidFill>
                        </a:rPr>
                        <a:t>A2</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Y</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Z</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B2</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500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1000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1500</a:t>
                      </a:r>
                      <a:endParaRPr sz="1000"/>
                    </a:p>
                  </a:txBody>
                  <a:tcPr marT="91425" marB="91425" marR="91425" marL="91425">
                    <a:solidFill>
                      <a:srgbClr val="FF0000"/>
                    </a:solidFill>
                  </a:tcPr>
                </a:tc>
              </a:tr>
              <a:tr h="337675">
                <a:tc>
                  <a:txBody>
                    <a:bodyPr/>
                    <a:lstStyle/>
                    <a:p>
                      <a:pPr indent="0" lvl="0" marL="0" rtl="0" algn="l">
                        <a:spcBef>
                          <a:spcPts val="0"/>
                        </a:spcBef>
                        <a:spcAft>
                          <a:spcPts val="0"/>
                        </a:spcAft>
                        <a:buNone/>
                      </a:pPr>
                      <a:r>
                        <a:rPr lang="en" sz="1000">
                          <a:solidFill>
                            <a:schemeClr val="dk1"/>
                          </a:solidFill>
                        </a:rPr>
                        <a:t>A2</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Y</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Z</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B3</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700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1400</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2100</a:t>
                      </a:r>
                      <a:endParaRPr sz="1000"/>
                    </a:p>
                  </a:txBody>
                  <a:tcPr marT="91425" marB="91425" marR="91425" marL="91425">
                    <a:solidFill>
                      <a:srgbClr val="FF0000"/>
                    </a:solidFill>
                  </a:tcPr>
                </a:tc>
              </a:tr>
            </a:tbl>
          </a:graphicData>
        </a:graphic>
      </p:graphicFrame>
      <p:sp>
        <p:nvSpPr>
          <p:cNvPr id="203" name="Google Shape;203;p25"/>
          <p:cNvSpPr txBox="1"/>
          <p:nvPr>
            <p:ph idx="1" type="body"/>
          </p:nvPr>
        </p:nvSpPr>
        <p:spPr>
          <a:xfrm>
            <a:off x="598275" y="215742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a:t>
            </a:r>
            <a:endParaRPr sz="1600"/>
          </a:p>
        </p:txBody>
      </p:sp>
      <p:sp>
        <p:nvSpPr>
          <p:cNvPr id="204" name="Google Shape;204;p25"/>
          <p:cNvSpPr txBox="1"/>
          <p:nvPr>
            <p:ph idx="1" type="body"/>
          </p:nvPr>
        </p:nvSpPr>
        <p:spPr>
          <a:xfrm>
            <a:off x="541650" y="348577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a:t>
            </a:r>
            <a:endParaRPr sz="1600"/>
          </a:p>
        </p:txBody>
      </p:sp>
      <p:sp>
        <p:nvSpPr>
          <p:cNvPr id="205" name="Google Shape;205;p25"/>
          <p:cNvSpPr txBox="1"/>
          <p:nvPr>
            <p:ph idx="1" type="body"/>
          </p:nvPr>
        </p:nvSpPr>
        <p:spPr>
          <a:xfrm>
            <a:off x="5300025" y="2290950"/>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X B</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Cartesian Product</a:t>
            </a:r>
            <a:endParaRPr/>
          </a:p>
        </p:txBody>
      </p:sp>
      <p:sp>
        <p:nvSpPr>
          <p:cNvPr id="211" name="Google Shape;211;p26"/>
          <p:cNvSpPr txBox="1"/>
          <p:nvPr>
            <p:ph idx="1" type="body"/>
          </p:nvPr>
        </p:nvSpPr>
        <p:spPr>
          <a:xfrm>
            <a:off x="457200" y="819150"/>
            <a:ext cx="8346600" cy="159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Cartesian Product</a:t>
            </a:r>
            <a:endParaRPr sz="2000"/>
          </a:p>
          <a:p>
            <a:pPr indent="-355600" lvl="1" marL="914400" rtl="0" algn="l">
              <a:spcBef>
                <a:spcPts val="0"/>
              </a:spcBef>
              <a:spcAft>
                <a:spcPts val="0"/>
              </a:spcAft>
              <a:buSzPts val="2000"/>
              <a:buChar char="○"/>
            </a:pPr>
            <a:r>
              <a:rPr lang="en" sz="2000"/>
              <a:t>A, B are not compatible.</a:t>
            </a:r>
            <a:endParaRPr sz="2000"/>
          </a:p>
          <a:p>
            <a:pPr indent="-355600" lvl="1" marL="914400" rtl="0" algn="l">
              <a:spcBef>
                <a:spcPts val="0"/>
              </a:spcBef>
              <a:spcAft>
                <a:spcPts val="0"/>
              </a:spcAft>
              <a:buSzPts val="2000"/>
              <a:buChar char="○"/>
            </a:pPr>
            <a:r>
              <a:rPr lang="en" sz="2000"/>
              <a:t>Each record in A is combined with each record in B.</a:t>
            </a:r>
            <a:endParaRPr sz="2000"/>
          </a:p>
          <a:p>
            <a:pPr indent="-355600" lvl="1" marL="914400" rtl="0" algn="l">
              <a:spcBef>
                <a:spcPts val="0"/>
              </a:spcBef>
              <a:spcAft>
                <a:spcPts val="0"/>
              </a:spcAft>
              <a:buSzPts val="2000"/>
              <a:buChar char="○"/>
            </a:pPr>
            <a:r>
              <a:rPr lang="en" sz="2000"/>
              <a:t>Size (cardinality) of |A x B| = |A| * |B|.</a:t>
            </a:r>
            <a:endParaRPr sz="2000"/>
          </a:p>
        </p:txBody>
      </p:sp>
      <p:graphicFrame>
        <p:nvGraphicFramePr>
          <p:cNvPr id="212" name="Google Shape;212;p26"/>
          <p:cNvGraphicFramePr/>
          <p:nvPr/>
        </p:nvGraphicFramePr>
        <p:xfrm>
          <a:off x="1806325" y="2338025"/>
          <a:ext cx="3000000" cy="3000000"/>
        </p:xfrm>
        <a:graphic>
          <a:graphicData uri="http://schemas.openxmlformats.org/drawingml/2006/table">
            <a:tbl>
              <a:tblPr>
                <a:noFill/>
                <a:tableStyleId>{4283877C-141C-4CBA-B8C0-AA881AD9F93A}</a:tableStyleId>
              </a:tblPr>
              <a:tblGrid>
                <a:gridCol w="399800"/>
                <a:gridCol w="399800"/>
                <a:gridCol w="414875"/>
              </a:tblGrid>
              <a:tr h="295700">
                <a:tc>
                  <a:txBody>
                    <a:bodyPr/>
                    <a:lstStyle/>
                    <a:p>
                      <a:pPr indent="0" lvl="0" marL="0" rtl="0" algn="ctr">
                        <a:spcBef>
                          <a:spcPts val="0"/>
                        </a:spcBef>
                        <a:spcAft>
                          <a:spcPts val="0"/>
                        </a:spcAft>
                        <a:buNone/>
                      </a:pPr>
                      <a:r>
                        <a:rPr lang="en" sz="1000" u="sng"/>
                        <a:t>AId</a:t>
                      </a:r>
                      <a:endParaRPr sz="1000" u="sng"/>
                    </a:p>
                  </a:txBody>
                  <a:tcPr marT="91425" marB="91425" marR="91425" marL="91425"/>
                </a:tc>
                <a:tc>
                  <a:txBody>
                    <a:bodyPr/>
                    <a:lstStyle/>
                    <a:p>
                      <a:pPr indent="0" lvl="0" marL="0" rtl="0" algn="ctr">
                        <a:spcBef>
                          <a:spcPts val="0"/>
                        </a:spcBef>
                        <a:spcAft>
                          <a:spcPts val="0"/>
                        </a:spcAft>
                        <a:buNone/>
                      </a:pPr>
                      <a:r>
                        <a:rPr lang="en" sz="1000"/>
                        <a:t>A1</a:t>
                      </a:r>
                      <a:endParaRPr sz="1000"/>
                    </a:p>
                  </a:txBody>
                  <a:tcPr marT="91425" marB="91425" marR="91425" marL="91425"/>
                </a:tc>
                <a:tc>
                  <a:txBody>
                    <a:bodyPr/>
                    <a:lstStyle/>
                    <a:p>
                      <a:pPr indent="0" lvl="0" marL="0" rtl="0" algn="ctr">
                        <a:spcBef>
                          <a:spcPts val="0"/>
                        </a:spcBef>
                        <a:spcAft>
                          <a:spcPts val="0"/>
                        </a:spcAft>
                        <a:buNone/>
                      </a:pPr>
                      <a:r>
                        <a:rPr lang="en" sz="1000"/>
                        <a:t>A2</a:t>
                      </a:r>
                      <a:endParaRPr sz="1000"/>
                    </a:p>
                  </a:txBody>
                  <a:tcPr marT="91425" marB="91425" marR="91425" marL="91425"/>
                </a:tc>
              </a:tr>
              <a:tr h="295700">
                <a:tc>
                  <a:txBody>
                    <a:bodyPr/>
                    <a:lstStyle/>
                    <a:p>
                      <a:pPr indent="0" lvl="0" marL="0" rtl="0" algn="l">
                        <a:spcBef>
                          <a:spcPts val="0"/>
                        </a:spcBef>
                        <a:spcAft>
                          <a:spcPts val="0"/>
                        </a:spcAft>
                        <a:buNone/>
                      </a:pPr>
                      <a:r>
                        <a:rPr lang="en" sz="1000"/>
                        <a:t>A1</a:t>
                      </a:r>
                      <a:endParaRPr sz="1000"/>
                    </a:p>
                  </a:txBody>
                  <a:tcPr marT="91425" marB="91425" marR="91425" marL="91425"/>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r>
              <a:tr h="295700">
                <a:tc>
                  <a:txBody>
                    <a:bodyPr/>
                    <a:lstStyle/>
                    <a:p>
                      <a:pPr indent="0" lvl="0" marL="0" rtl="0" algn="l">
                        <a:spcBef>
                          <a:spcPts val="0"/>
                        </a:spcBef>
                        <a:spcAft>
                          <a:spcPts val="0"/>
                        </a:spcAft>
                        <a:buNone/>
                      </a:pPr>
                      <a:r>
                        <a:rPr lang="en" sz="1000"/>
                        <a:t>A2</a:t>
                      </a:r>
                      <a:endParaRPr sz="1000"/>
                    </a:p>
                  </a:txBody>
                  <a:tcPr marT="91425" marB="91425" marR="91425" marL="91425"/>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r>
            </a:tbl>
          </a:graphicData>
        </a:graphic>
      </p:graphicFrame>
      <p:graphicFrame>
        <p:nvGraphicFramePr>
          <p:cNvPr id="213" name="Google Shape;213;p26"/>
          <p:cNvGraphicFramePr/>
          <p:nvPr/>
        </p:nvGraphicFramePr>
        <p:xfrm>
          <a:off x="1806325" y="3724350"/>
          <a:ext cx="3000000" cy="3000000"/>
        </p:xfrm>
        <a:graphic>
          <a:graphicData uri="http://schemas.openxmlformats.org/drawingml/2006/table">
            <a:tbl>
              <a:tblPr>
                <a:noFill/>
                <a:tableStyleId>{4283877C-141C-4CBA-B8C0-AA881AD9F93A}</a:tableStyleId>
              </a:tblPr>
              <a:tblGrid>
                <a:gridCol w="538250"/>
                <a:gridCol w="538250"/>
                <a:gridCol w="561625"/>
                <a:gridCol w="542625"/>
              </a:tblGrid>
              <a:tr h="295700">
                <a:tc>
                  <a:txBody>
                    <a:bodyPr/>
                    <a:lstStyle/>
                    <a:p>
                      <a:pPr indent="0" lvl="0" marL="0" rtl="0" algn="ctr">
                        <a:spcBef>
                          <a:spcPts val="0"/>
                        </a:spcBef>
                        <a:spcAft>
                          <a:spcPts val="0"/>
                        </a:spcAft>
                        <a:buNone/>
                      </a:pPr>
                      <a:r>
                        <a:rPr lang="en" sz="1000" u="sng"/>
                        <a:t>BId</a:t>
                      </a:r>
                      <a:endParaRPr sz="1000" u="sng"/>
                    </a:p>
                  </a:txBody>
                  <a:tcPr marT="91425" marB="91425" marR="91425" marL="91425"/>
                </a:tc>
                <a:tc>
                  <a:txBody>
                    <a:bodyPr/>
                    <a:lstStyle/>
                    <a:p>
                      <a:pPr indent="0" lvl="0" marL="0" rtl="0" algn="ctr">
                        <a:spcBef>
                          <a:spcPts val="0"/>
                        </a:spcBef>
                        <a:spcAft>
                          <a:spcPts val="0"/>
                        </a:spcAft>
                        <a:buNone/>
                      </a:pPr>
                      <a:r>
                        <a:rPr lang="en" sz="1000"/>
                        <a:t>B1</a:t>
                      </a:r>
                      <a:endParaRPr sz="1000"/>
                    </a:p>
                  </a:txBody>
                  <a:tcPr marT="91425" marB="91425" marR="91425" marL="91425"/>
                </a:tc>
                <a:tc>
                  <a:txBody>
                    <a:bodyPr/>
                    <a:lstStyle/>
                    <a:p>
                      <a:pPr indent="0" lvl="0" marL="0" rtl="0" algn="ctr">
                        <a:spcBef>
                          <a:spcPts val="0"/>
                        </a:spcBef>
                        <a:spcAft>
                          <a:spcPts val="0"/>
                        </a:spcAft>
                        <a:buNone/>
                      </a:pPr>
                      <a:r>
                        <a:rPr lang="en" sz="1000"/>
                        <a:t>B2</a:t>
                      </a:r>
                      <a:endParaRPr sz="1000"/>
                    </a:p>
                  </a:txBody>
                  <a:tcPr marT="91425" marB="91425" marR="91425" marL="91425"/>
                </a:tc>
                <a:tc>
                  <a:txBody>
                    <a:bodyPr/>
                    <a:lstStyle/>
                    <a:p>
                      <a:pPr indent="0" lvl="0" marL="0" rtl="0" algn="ctr">
                        <a:spcBef>
                          <a:spcPts val="0"/>
                        </a:spcBef>
                        <a:spcAft>
                          <a:spcPts val="0"/>
                        </a:spcAft>
                        <a:buNone/>
                      </a:pPr>
                      <a:r>
                        <a:rPr lang="en" sz="1000"/>
                        <a:t>B3</a:t>
                      </a:r>
                      <a:endParaRPr sz="1000"/>
                    </a:p>
                  </a:txBody>
                  <a:tcPr marT="91425" marB="91425" marR="91425" marL="91425"/>
                </a:tc>
              </a:tr>
              <a:tr h="295700">
                <a:tc>
                  <a:txBody>
                    <a:bodyPr/>
                    <a:lstStyle/>
                    <a:p>
                      <a:pPr indent="0" lvl="0" marL="0" rtl="0" algn="l">
                        <a:spcBef>
                          <a:spcPts val="0"/>
                        </a:spcBef>
                        <a:spcAft>
                          <a:spcPts val="0"/>
                        </a:spcAft>
                        <a:buNone/>
                      </a:pPr>
                      <a:r>
                        <a:rPr lang="en" sz="1000"/>
                        <a:t>B1</a:t>
                      </a:r>
                      <a:endParaRPr sz="1000"/>
                    </a:p>
                  </a:txBody>
                  <a:tcPr marT="91425" marB="91425" marR="91425" marL="91425"/>
                </a:tc>
                <a:tc>
                  <a:txBody>
                    <a:bodyPr/>
                    <a:lstStyle/>
                    <a:p>
                      <a:pPr indent="0" lvl="0" marL="0" rtl="0" algn="l">
                        <a:spcBef>
                          <a:spcPts val="0"/>
                        </a:spcBef>
                        <a:spcAft>
                          <a:spcPts val="0"/>
                        </a:spcAft>
                        <a:buNone/>
                      </a:pPr>
                      <a:r>
                        <a:rPr lang="en" sz="1000"/>
                        <a:t>200</a:t>
                      </a:r>
                      <a:endParaRPr sz="1000"/>
                    </a:p>
                  </a:txBody>
                  <a:tcPr marT="91425" marB="91425" marR="91425" marL="91425"/>
                </a:tc>
                <a:tc>
                  <a:txBody>
                    <a:bodyPr/>
                    <a:lstStyle/>
                    <a:p>
                      <a:pPr indent="0" lvl="0" marL="0" rtl="0" algn="l">
                        <a:spcBef>
                          <a:spcPts val="0"/>
                        </a:spcBef>
                        <a:spcAft>
                          <a:spcPts val="0"/>
                        </a:spcAft>
                        <a:buNone/>
                      </a:pPr>
                      <a:r>
                        <a:rPr lang="en" sz="1000"/>
                        <a:t>400</a:t>
                      </a:r>
                      <a:endParaRPr sz="1000"/>
                    </a:p>
                  </a:txBody>
                  <a:tcPr marT="91425" marB="91425" marR="91425" marL="91425"/>
                </a:tc>
                <a:tc>
                  <a:txBody>
                    <a:bodyPr/>
                    <a:lstStyle/>
                    <a:p>
                      <a:pPr indent="0" lvl="0" marL="0" rtl="0" algn="l">
                        <a:spcBef>
                          <a:spcPts val="0"/>
                        </a:spcBef>
                        <a:spcAft>
                          <a:spcPts val="0"/>
                        </a:spcAft>
                        <a:buNone/>
                      </a:pPr>
                      <a:r>
                        <a:rPr lang="en" sz="1000"/>
                        <a:t>600</a:t>
                      </a:r>
                      <a:endParaRPr sz="1000"/>
                    </a:p>
                  </a:txBody>
                  <a:tcPr marT="91425" marB="91425" marR="91425" marL="91425"/>
                </a:tc>
              </a:tr>
              <a:tr h="295700">
                <a:tc>
                  <a:txBody>
                    <a:bodyPr/>
                    <a:lstStyle/>
                    <a:p>
                      <a:pPr indent="0" lvl="0" marL="0" rtl="0" algn="l">
                        <a:spcBef>
                          <a:spcPts val="0"/>
                        </a:spcBef>
                        <a:spcAft>
                          <a:spcPts val="0"/>
                        </a:spcAft>
                        <a:buNone/>
                      </a:pPr>
                      <a:r>
                        <a:rPr lang="en" sz="1000"/>
                        <a:t>B2</a:t>
                      </a:r>
                      <a:endParaRPr sz="1000"/>
                    </a:p>
                  </a:txBody>
                  <a:tcPr marT="91425" marB="91425" marR="91425" marL="91425"/>
                </a:tc>
                <a:tc>
                  <a:txBody>
                    <a:bodyPr/>
                    <a:lstStyle/>
                    <a:p>
                      <a:pPr indent="0" lvl="0" marL="0" rtl="0" algn="l">
                        <a:spcBef>
                          <a:spcPts val="0"/>
                        </a:spcBef>
                        <a:spcAft>
                          <a:spcPts val="0"/>
                        </a:spcAft>
                        <a:buNone/>
                      </a:pPr>
                      <a:r>
                        <a:rPr lang="en" sz="1000"/>
                        <a:t>500</a:t>
                      </a:r>
                      <a:endParaRPr sz="1000"/>
                    </a:p>
                  </a:txBody>
                  <a:tcPr marT="91425" marB="91425" marR="91425" marL="91425"/>
                </a:tc>
                <a:tc>
                  <a:txBody>
                    <a:bodyPr/>
                    <a:lstStyle/>
                    <a:p>
                      <a:pPr indent="0" lvl="0" marL="0" rtl="0" algn="l">
                        <a:spcBef>
                          <a:spcPts val="0"/>
                        </a:spcBef>
                        <a:spcAft>
                          <a:spcPts val="0"/>
                        </a:spcAft>
                        <a:buNone/>
                      </a:pPr>
                      <a:r>
                        <a:rPr lang="en" sz="1000"/>
                        <a:t>1000</a:t>
                      </a:r>
                      <a:endParaRPr sz="1000"/>
                    </a:p>
                  </a:txBody>
                  <a:tcPr marT="91425" marB="91425" marR="91425" marL="91425"/>
                </a:tc>
                <a:tc>
                  <a:txBody>
                    <a:bodyPr/>
                    <a:lstStyle/>
                    <a:p>
                      <a:pPr indent="0" lvl="0" marL="0" rtl="0" algn="l">
                        <a:spcBef>
                          <a:spcPts val="0"/>
                        </a:spcBef>
                        <a:spcAft>
                          <a:spcPts val="0"/>
                        </a:spcAft>
                        <a:buNone/>
                      </a:pPr>
                      <a:r>
                        <a:rPr lang="en" sz="1000"/>
                        <a:t>1500</a:t>
                      </a:r>
                      <a:endParaRPr sz="1000"/>
                    </a:p>
                  </a:txBody>
                  <a:tcPr marT="91425" marB="91425" marR="91425" marL="91425"/>
                </a:tc>
              </a:tr>
              <a:tr h="295700">
                <a:tc>
                  <a:txBody>
                    <a:bodyPr/>
                    <a:lstStyle/>
                    <a:p>
                      <a:pPr indent="0" lvl="0" marL="0" rtl="0" algn="l">
                        <a:spcBef>
                          <a:spcPts val="0"/>
                        </a:spcBef>
                        <a:spcAft>
                          <a:spcPts val="0"/>
                        </a:spcAft>
                        <a:buNone/>
                      </a:pPr>
                      <a:r>
                        <a:rPr lang="en" sz="1000"/>
                        <a:t>B3</a:t>
                      </a:r>
                      <a:endParaRPr sz="1000"/>
                    </a:p>
                  </a:txBody>
                  <a:tcPr marT="91425" marB="91425" marR="91425" marL="91425"/>
                </a:tc>
                <a:tc>
                  <a:txBody>
                    <a:bodyPr/>
                    <a:lstStyle/>
                    <a:p>
                      <a:pPr indent="0" lvl="0" marL="0" rtl="0" algn="l">
                        <a:spcBef>
                          <a:spcPts val="0"/>
                        </a:spcBef>
                        <a:spcAft>
                          <a:spcPts val="0"/>
                        </a:spcAft>
                        <a:buNone/>
                      </a:pPr>
                      <a:r>
                        <a:rPr lang="en" sz="1000"/>
                        <a:t>700</a:t>
                      </a:r>
                      <a:endParaRPr sz="1000"/>
                    </a:p>
                  </a:txBody>
                  <a:tcPr marT="91425" marB="91425" marR="91425" marL="91425"/>
                </a:tc>
                <a:tc>
                  <a:txBody>
                    <a:bodyPr/>
                    <a:lstStyle/>
                    <a:p>
                      <a:pPr indent="0" lvl="0" marL="0" rtl="0" algn="l">
                        <a:spcBef>
                          <a:spcPts val="0"/>
                        </a:spcBef>
                        <a:spcAft>
                          <a:spcPts val="0"/>
                        </a:spcAft>
                        <a:buNone/>
                      </a:pPr>
                      <a:r>
                        <a:rPr lang="en" sz="1000"/>
                        <a:t>1400</a:t>
                      </a:r>
                      <a:endParaRPr sz="1000"/>
                    </a:p>
                  </a:txBody>
                  <a:tcPr marT="91425" marB="91425" marR="91425" marL="91425"/>
                </a:tc>
                <a:tc>
                  <a:txBody>
                    <a:bodyPr/>
                    <a:lstStyle/>
                    <a:p>
                      <a:pPr indent="0" lvl="0" marL="0" rtl="0" algn="l">
                        <a:spcBef>
                          <a:spcPts val="0"/>
                        </a:spcBef>
                        <a:spcAft>
                          <a:spcPts val="0"/>
                        </a:spcAft>
                        <a:buNone/>
                      </a:pPr>
                      <a:r>
                        <a:rPr lang="en" sz="1000"/>
                        <a:t>2100</a:t>
                      </a:r>
                      <a:endParaRPr sz="1000"/>
                    </a:p>
                  </a:txBody>
                  <a:tcPr marT="91425" marB="91425" marR="91425" marL="91425"/>
                </a:tc>
              </a:tr>
            </a:tbl>
          </a:graphicData>
        </a:graphic>
      </p:graphicFrame>
      <p:graphicFrame>
        <p:nvGraphicFramePr>
          <p:cNvPr id="214" name="Google Shape;214;p26"/>
          <p:cNvGraphicFramePr/>
          <p:nvPr/>
        </p:nvGraphicFramePr>
        <p:xfrm>
          <a:off x="5383900" y="2704050"/>
          <a:ext cx="3000000" cy="3000000"/>
        </p:xfrm>
        <a:graphic>
          <a:graphicData uri="http://schemas.openxmlformats.org/drawingml/2006/table">
            <a:tbl>
              <a:tblPr>
                <a:noFill/>
                <a:tableStyleId>{4283877C-141C-4CBA-B8C0-AA881AD9F93A}</a:tableStyleId>
              </a:tblPr>
              <a:tblGrid>
                <a:gridCol w="473625"/>
                <a:gridCol w="473625"/>
                <a:gridCol w="436875"/>
                <a:gridCol w="494750"/>
                <a:gridCol w="494750"/>
                <a:gridCol w="515500"/>
                <a:gridCol w="549275"/>
              </a:tblGrid>
              <a:tr h="191000">
                <a:tc>
                  <a:txBody>
                    <a:bodyPr/>
                    <a:lstStyle/>
                    <a:p>
                      <a:pPr indent="0" lvl="0" marL="0" rtl="0" algn="ctr">
                        <a:spcBef>
                          <a:spcPts val="0"/>
                        </a:spcBef>
                        <a:spcAft>
                          <a:spcPts val="0"/>
                        </a:spcAft>
                        <a:buNone/>
                      </a:pPr>
                      <a:r>
                        <a:rPr lang="en" sz="1000"/>
                        <a:t>AId</a:t>
                      </a:r>
                      <a:endParaRPr sz="1000"/>
                    </a:p>
                  </a:txBody>
                  <a:tcPr marT="91425" marB="91425" marR="91425" marL="91425"/>
                </a:tc>
                <a:tc>
                  <a:txBody>
                    <a:bodyPr/>
                    <a:lstStyle/>
                    <a:p>
                      <a:pPr indent="0" lvl="0" marL="0" rtl="0" algn="ctr">
                        <a:spcBef>
                          <a:spcPts val="0"/>
                        </a:spcBef>
                        <a:spcAft>
                          <a:spcPts val="0"/>
                        </a:spcAft>
                        <a:buNone/>
                      </a:pPr>
                      <a:r>
                        <a:rPr lang="en" sz="1000"/>
                        <a:t>A1</a:t>
                      </a:r>
                      <a:endParaRPr sz="1000"/>
                    </a:p>
                  </a:txBody>
                  <a:tcPr marT="91425" marB="91425" marR="91425" marL="91425"/>
                </a:tc>
                <a:tc>
                  <a:txBody>
                    <a:bodyPr/>
                    <a:lstStyle/>
                    <a:p>
                      <a:pPr indent="0" lvl="0" marL="0" rtl="0" algn="ctr">
                        <a:spcBef>
                          <a:spcPts val="0"/>
                        </a:spcBef>
                        <a:spcAft>
                          <a:spcPts val="0"/>
                        </a:spcAft>
                        <a:buNone/>
                      </a:pPr>
                      <a:r>
                        <a:rPr lang="en" sz="1000"/>
                        <a:t>A2</a:t>
                      </a:r>
                      <a:endParaRPr sz="1000"/>
                    </a:p>
                  </a:txBody>
                  <a:tcPr marT="91425" marB="91425" marR="91425" marL="91425"/>
                </a:tc>
                <a:tc>
                  <a:txBody>
                    <a:bodyPr/>
                    <a:lstStyle/>
                    <a:p>
                      <a:pPr indent="0" lvl="0" marL="0" rtl="0" algn="ctr">
                        <a:spcBef>
                          <a:spcPts val="0"/>
                        </a:spcBef>
                        <a:spcAft>
                          <a:spcPts val="0"/>
                        </a:spcAft>
                        <a:buNone/>
                      </a:pPr>
                      <a:r>
                        <a:rPr lang="en" sz="1000"/>
                        <a:t>BId</a:t>
                      </a:r>
                      <a:endParaRPr sz="1000"/>
                    </a:p>
                  </a:txBody>
                  <a:tcPr marT="91425" marB="91425" marR="91425" marL="91425"/>
                </a:tc>
                <a:tc>
                  <a:txBody>
                    <a:bodyPr/>
                    <a:lstStyle/>
                    <a:p>
                      <a:pPr indent="0" lvl="0" marL="0" rtl="0" algn="ctr">
                        <a:spcBef>
                          <a:spcPts val="0"/>
                        </a:spcBef>
                        <a:spcAft>
                          <a:spcPts val="0"/>
                        </a:spcAft>
                        <a:buNone/>
                      </a:pPr>
                      <a:r>
                        <a:rPr lang="en" sz="1000"/>
                        <a:t>B1</a:t>
                      </a:r>
                      <a:endParaRPr sz="1000"/>
                    </a:p>
                  </a:txBody>
                  <a:tcPr marT="91425" marB="91425" marR="91425" marL="91425"/>
                </a:tc>
                <a:tc>
                  <a:txBody>
                    <a:bodyPr/>
                    <a:lstStyle/>
                    <a:p>
                      <a:pPr indent="0" lvl="0" marL="0" rtl="0" algn="ctr">
                        <a:spcBef>
                          <a:spcPts val="0"/>
                        </a:spcBef>
                        <a:spcAft>
                          <a:spcPts val="0"/>
                        </a:spcAft>
                        <a:buNone/>
                      </a:pPr>
                      <a:r>
                        <a:rPr lang="en" sz="1000"/>
                        <a:t>B2</a:t>
                      </a:r>
                      <a:endParaRPr sz="1000"/>
                    </a:p>
                  </a:txBody>
                  <a:tcPr marT="91425" marB="91425" marR="91425" marL="91425"/>
                </a:tc>
                <a:tc>
                  <a:txBody>
                    <a:bodyPr/>
                    <a:lstStyle/>
                    <a:p>
                      <a:pPr indent="0" lvl="0" marL="0" rtl="0" algn="ctr">
                        <a:spcBef>
                          <a:spcPts val="0"/>
                        </a:spcBef>
                        <a:spcAft>
                          <a:spcPts val="0"/>
                        </a:spcAft>
                        <a:buNone/>
                      </a:pPr>
                      <a:r>
                        <a:rPr lang="en" sz="1000"/>
                        <a:t>B3</a:t>
                      </a:r>
                      <a:endParaRPr sz="1000"/>
                    </a:p>
                  </a:txBody>
                  <a:tcPr marT="91425" marB="91425" marR="91425" marL="91425"/>
                </a:tc>
              </a:tr>
              <a:tr h="337675">
                <a:tc>
                  <a:txBody>
                    <a:bodyPr/>
                    <a:lstStyle/>
                    <a:p>
                      <a:pPr indent="0" lvl="0" marL="0" rtl="0" algn="l">
                        <a:spcBef>
                          <a:spcPts val="0"/>
                        </a:spcBef>
                        <a:spcAft>
                          <a:spcPts val="0"/>
                        </a:spcAft>
                        <a:buNone/>
                      </a:pPr>
                      <a:r>
                        <a:rPr lang="en" sz="1000"/>
                        <a:t>A1</a:t>
                      </a:r>
                      <a:endParaRPr sz="1000"/>
                    </a:p>
                  </a:txBody>
                  <a:tcPr marT="91425" marB="91425" marR="91425" marL="91425"/>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B1</a:t>
                      </a:r>
                      <a:endParaRPr sz="1000"/>
                    </a:p>
                  </a:txBody>
                  <a:tcPr marT="91425" marB="91425" marR="91425" marL="91425"/>
                </a:tc>
                <a:tc>
                  <a:txBody>
                    <a:bodyPr/>
                    <a:lstStyle/>
                    <a:p>
                      <a:pPr indent="0" lvl="0" marL="0" rtl="0" algn="l">
                        <a:spcBef>
                          <a:spcPts val="0"/>
                        </a:spcBef>
                        <a:spcAft>
                          <a:spcPts val="0"/>
                        </a:spcAft>
                        <a:buNone/>
                      </a:pPr>
                      <a:r>
                        <a:rPr lang="en" sz="1000"/>
                        <a:t>200</a:t>
                      </a:r>
                      <a:endParaRPr sz="1000"/>
                    </a:p>
                  </a:txBody>
                  <a:tcPr marT="91425" marB="91425" marR="91425" marL="91425"/>
                </a:tc>
                <a:tc>
                  <a:txBody>
                    <a:bodyPr/>
                    <a:lstStyle/>
                    <a:p>
                      <a:pPr indent="0" lvl="0" marL="0" rtl="0" algn="l">
                        <a:spcBef>
                          <a:spcPts val="0"/>
                        </a:spcBef>
                        <a:spcAft>
                          <a:spcPts val="0"/>
                        </a:spcAft>
                        <a:buNone/>
                      </a:pPr>
                      <a:r>
                        <a:rPr lang="en" sz="1000"/>
                        <a:t>400</a:t>
                      </a:r>
                      <a:endParaRPr sz="1000"/>
                    </a:p>
                  </a:txBody>
                  <a:tcPr marT="91425" marB="91425" marR="91425" marL="91425"/>
                </a:tc>
                <a:tc>
                  <a:txBody>
                    <a:bodyPr/>
                    <a:lstStyle/>
                    <a:p>
                      <a:pPr indent="0" lvl="0" marL="0" rtl="0" algn="l">
                        <a:spcBef>
                          <a:spcPts val="0"/>
                        </a:spcBef>
                        <a:spcAft>
                          <a:spcPts val="0"/>
                        </a:spcAft>
                        <a:buNone/>
                      </a:pPr>
                      <a:r>
                        <a:rPr lang="en" sz="1000"/>
                        <a:t>600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A1</a:t>
                      </a:r>
                      <a:endParaRPr sz="1000"/>
                    </a:p>
                  </a:txBody>
                  <a:tcPr marT="91425" marB="91425" marR="91425" marL="91425"/>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B2</a:t>
                      </a:r>
                      <a:endParaRPr sz="1000"/>
                    </a:p>
                  </a:txBody>
                  <a:tcPr marT="91425" marB="91425" marR="91425" marL="91425"/>
                </a:tc>
                <a:tc>
                  <a:txBody>
                    <a:bodyPr/>
                    <a:lstStyle/>
                    <a:p>
                      <a:pPr indent="0" lvl="0" marL="0" rtl="0" algn="l">
                        <a:spcBef>
                          <a:spcPts val="0"/>
                        </a:spcBef>
                        <a:spcAft>
                          <a:spcPts val="0"/>
                        </a:spcAft>
                        <a:buNone/>
                      </a:pPr>
                      <a:r>
                        <a:rPr lang="en" sz="1000"/>
                        <a:t>500</a:t>
                      </a:r>
                      <a:endParaRPr sz="1000"/>
                    </a:p>
                  </a:txBody>
                  <a:tcPr marT="91425" marB="91425" marR="91425" marL="91425"/>
                </a:tc>
                <a:tc>
                  <a:txBody>
                    <a:bodyPr/>
                    <a:lstStyle/>
                    <a:p>
                      <a:pPr indent="0" lvl="0" marL="0" rtl="0" algn="l">
                        <a:spcBef>
                          <a:spcPts val="0"/>
                        </a:spcBef>
                        <a:spcAft>
                          <a:spcPts val="0"/>
                        </a:spcAft>
                        <a:buNone/>
                      </a:pPr>
                      <a:r>
                        <a:rPr lang="en" sz="1000"/>
                        <a:t>1000</a:t>
                      </a:r>
                      <a:endParaRPr sz="1000"/>
                    </a:p>
                  </a:txBody>
                  <a:tcPr marT="91425" marB="91425" marR="91425" marL="91425"/>
                </a:tc>
                <a:tc>
                  <a:txBody>
                    <a:bodyPr/>
                    <a:lstStyle/>
                    <a:p>
                      <a:pPr indent="0" lvl="0" marL="0" rtl="0" algn="l">
                        <a:spcBef>
                          <a:spcPts val="0"/>
                        </a:spcBef>
                        <a:spcAft>
                          <a:spcPts val="0"/>
                        </a:spcAft>
                        <a:buNone/>
                      </a:pPr>
                      <a:r>
                        <a:rPr lang="en" sz="1000"/>
                        <a:t>1500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A1</a:t>
                      </a:r>
                      <a:endParaRPr sz="1000"/>
                    </a:p>
                  </a:txBody>
                  <a:tcPr marT="91425" marB="91425" marR="91425" marL="91425"/>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B3</a:t>
                      </a:r>
                      <a:endParaRPr sz="1000"/>
                    </a:p>
                  </a:txBody>
                  <a:tcPr marT="91425" marB="91425" marR="91425" marL="91425"/>
                </a:tc>
                <a:tc>
                  <a:txBody>
                    <a:bodyPr/>
                    <a:lstStyle/>
                    <a:p>
                      <a:pPr indent="0" lvl="0" marL="0" rtl="0" algn="l">
                        <a:spcBef>
                          <a:spcPts val="0"/>
                        </a:spcBef>
                        <a:spcAft>
                          <a:spcPts val="0"/>
                        </a:spcAft>
                        <a:buNone/>
                      </a:pPr>
                      <a:r>
                        <a:rPr lang="en" sz="1000"/>
                        <a:t>700</a:t>
                      </a:r>
                      <a:endParaRPr sz="1000"/>
                    </a:p>
                  </a:txBody>
                  <a:tcPr marT="91425" marB="91425" marR="91425" marL="91425"/>
                </a:tc>
                <a:tc>
                  <a:txBody>
                    <a:bodyPr/>
                    <a:lstStyle/>
                    <a:p>
                      <a:pPr indent="0" lvl="0" marL="0" rtl="0" algn="l">
                        <a:spcBef>
                          <a:spcPts val="0"/>
                        </a:spcBef>
                        <a:spcAft>
                          <a:spcPts val="0"/>
                        </a:spcAft>
                        <a:buNone/>
                      </a:pPr>
                      <a:r>
                        <a:rPr lang="en" sz="1000"/>
                        <a:t>1400</a:t>
                      </a:r>
                      <a:endParaRPr sz="1000"/>
                    </a:p>
                  </a:txBody>
                  <a:tcPr marT="91425" marB="91425" marR="91425" marL="91425"/>
                </a:tc>
                <a:tc>
                  <a:txBody>
                    <a:bodyPr/>
                    <a:lstStyle/>
                    <a:p>
                      <a:pPr indent="0" lvl="0" marL="0" rtl="0" algn="l">
                        <a:spcBef>
                          <a:spcPts val="0"/>
                        </a:spcBef>
                        <a:spcAft>
                          <a:spcPts val="0"/>
                        </a:spcAft>
                        <a:buNone/>
                      </a:pPr>
                      <a:r>
                        <a:rPr lang="en" sz="1000"/>
                        <a:t>2100</a:t>
                      </a:r>
                      <a:endParaRPr sz="1000"/>
                    </a:p>
                  </a:txBody>
                  <a:tcPr marT="91425" marB="91425" marR="91425" marL="91425"/>
                </a:tc>
              </a:tr>
              <a:tr h="337675">
                <a:tc>
                  <a:txBody>
                    <a:bodyPr/>
                    <a:lstStyle/>
                    <a:p>
                      <a:pPr indent="0" lvl="0" marL="0" rtl="0" algn="l">
                        <a:spcBef>
                          <a:spcPts val="0"/>
                        </a:spcBef>
                        <a:spcAft>
                          <a:spcPts val="0"/>
                        </a:spcAft>
                        <a:buNone/>
                      </a:pPr>
                      <a:r>
                        <a:rPr lang="en" sz="1000"/>
                        <a:t>A2</a:t>
                      </a:r>
                      <a:endParaRPr sz="1000"/>
                    </a:p>
                  </a:txBody>
                  <a:tcPr marT="91425" marB="91425" marR="91425" marL="91425"/>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c>
                  <a:txBody>
                    <a:bodyPr/>
                    <a:lstStyle/>
                    <a:p>
                      <a:pPr indent="0" lvl="0" marL="0" rtl="0" algn="l">
                        <a:spcBef>
                          <a:spcPts val="0"/>
                        </a:spcBef>
                        <a:spcAft>
                          <a:spcPts val="0"/>
                        </a:spcAft>
                        <a:buNone/>
                      </a:pPr>
                      <a:r>
                        <a:rPr lang="en" sz="1000"/>
                        <a:t>B1</a:t>
                      </a:r>
                      <a:endParaRPr sz="1000"/>
                    </a:p>
                  </a:txBody>
                  <a:tcPr marT="91425" marB="91425" marR="91425" marL="91425"/>
                </a:tc>
                <a:tc>
                  <a:txBody>
                    <a:bodyPr/>
                    <a:lstStyle/>
                    <a:p>
                      <a:pPr indent="0" lvl="0" marL="0" rtl="0" algn="l">
                        <a:spcBef>
                          <a:spcPts val="0"/>
                        </a:spcBef>
                        <a:spcAft>
                          <a:spcPts val="0"/>
                        </a:spcAft>
                        <a:buNone/>
                      </a:pPr>
                      <a:r>
                        <a:rPr lang="en" sz="1000"/>
                        <a:t>200</a:t>
                      </a:r>
                      <a:endParaRPr sz="1000"/>
                    </a:p>
                  </a:txBody>
                  <a:tcPr marT="91425" marB="91425" marR="91425" marL="91425"/>
                </a:tc>
                <a:tc>
                  <a:txBody>
                    <a:bodyPr/>
                    <a:lstStyle/>
                    <a:p>
                      <a:pPr indent="0" lvl="0" marL="0" rtl="0" algn="l">
                        <a:spcBef>
                          <a:spcPts val="0"/>
                        </a:spcBef>
                        <a:spcAft>
                          <a:spcPts val="0"/>
                        </a:spcAft>
                        <a:buNone/>
                      </a:pPr>
                      <a:r>
                        <a:rPr lang="en" sz="1000"/>
                        <a:t>400</a:t>
                      </a:r>
                      <a:endParaRPr sz="1000"/>
                    </a:p>
                  </a:txBody>
                  <a:tcPr marT="91425" marB="91425" marR="91425" marL="91425"/>
                </a:tc>
                <a:tc>
                  <a:txBody>
                    <a:bodyPr/>
                    <a:lstStyle/>
                    <a:p>
                      <a:pPr indent="0" lvl="0" marL="0" rtl="0" algn="l">
                        <a:spcBef>
                          <a:spcPts val="0"/>
                        </a:spcBef>
                        <a:spcAft>
                          <a:spcPts val="0"/>
                        </a:spcAft>
                        <a:buNone/>
                      </a:pPr>
                      <a:r>
                        <a:rPr lang="en" sz="1000"/>
                        <a:t>600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A2</a:t>
                      </a:r>
                      <a:endParaRPr sz="1000"/>
                    </a:p>
                  </a:txBody>
                  <a:tcPr marT="91425" marB="91425" marR="91425" marL="91425"/>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c>
                  <a:txBody>
                    <a:bodyPr/>
                    <a:lstStyle/>
                    <a:p>
                      <a:pPr indent="0" lvl="0" marL="0" rtl="0" algn="l">
                        <a:spcBef>
                          <a:spcPts val="0"/>
                        </a:spcBef>
                        <a:spcAft>
                          <a:spcPts val="0"/>
                        </a:spcAft>
                        <a:buNone/>
                      </a:pPr>
                      <a:r>
                        <a:rPr lang="en" sz="1000"/>
                        <a:t>B2</a:t>
                      </a:r>
                      <a:endParaRPr sz="1000"/>
                    </a:p>
                  </a:txBody>
                  <a:tcPr marT="91425" marB="91425" marR="91425" marL="91425"/>
                </a:tc>
                <a:tc>
                  <a:txBody>
                    <a:bodyPr/>
                    <a:lstStyle/>
                    <a:p>
                      <a:pPr indent="0" lvl="0" marL="0" rtl="0" algn="l">
                        <a:spcBef>
                          <a:spcPts val="0"/>
                        </a:spcBef>
                        <a:spcAft>
                          <a:spcPts val="0"/>
                        </a:spcAft>
                        <a:buNone/>
                      </a:pPr>
                      <a:r>
                        <a:rPr lang="en" sz="1000"/>
                        <a:t>500</a:t>
                      </a:r>
                      <a:endParaRPr sz="1000"/>
                    </a:p>
                  </a:txBody>
                  <a:tcPr marT="91425" marB="91425" marR="91425" marL="91425"/>
                </a:tc>
                <a:tc>
                  <a:txBody>
                    <a:bodyPr/>
                    <a:lstStyle/>
                    <a:p>
                      <a:pPr indent="0" lvl="0" marL="0" rtl="0" algn="l">
                        <a:spcBef>
                          <a:spcPts val="0"/>
                        </a:spcBef>
                        <a:spcAft>
                          <a:spcPts val="0"/>
                        </a:spcAft>
                        <a:buNone/>
                      </a:pPr>
                      <a:r>
                        <a:rPr lang="en" sz="1000"/>
                        <a:t>1000</a:t>
                      </a:r>
                      <a:endParaRPr sz="1000"/>
                    </a:p>
                  </a:txBody>
                  <a:tcPr marT="91425" marB="91425" marR="91425" marL="91425"/>
                </a:tc>
                <a:tc>
                  <a:txBody>
                    <a:bodyPr/>
                    <a:lstStyle/>
                    <a:p>
                      <a:pPr indent="0" lvl="0" marL="0" rtl="0" algn="l">
                        <a:spcBef>
                          <a:spcPts val="0"/>
                        </a:spcBef>
                        <a:spcAft>
                          <a:spcPts val="0"/>
                        </a:spcAft>
                        <a:buNone/>
                      </a:pPr>
                      <a:r>
                        <a:rPr lang="en" sz="1000"/>
                        <a:t>1500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A2</a:t>
                      </a:r>
                      <a:endParaRPr sz="1000"/>
                    </a:p>
                  </a:txBody>
                  <a:tcPr marT="91425" marB="91425" marR="91425" marL="91425"/>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c>
                  <a:txBody>
                    <a:bodyPr/>
                    <a:lstStyle/>
                    <a:p>
                      <a:pPr indent="0" lvl="0" marL="0" rtl="0" algn="l">
                        <a:spcBef>
                          <a:spcPts val="0"/>
                        </a:spcBef>
                        <a:spcAft>
                          <a:spcPts val="0"/>
                        </a:spcAft>
                        <a:buNone/>
                      </a:pPr>
                      <a:r>
                        <a:rPr lang="en" sz="1000"/>
                        <a:t>B3</a:t>
                      </a:r>
                      <a:endParaRPr sz="1000"/>
                    </a:p>
                  </a:txBody>
                  <a:tcPr marT="91425" marB="91425" marR="91425" marL="91425"/>
                </a:tc>
                <a:tc>
                  <a:txBody>
                    <a:bodyPr/>
                    <a:lstStyle/>
                    <a:p>
                      <a:pPr indent="0" lvl="0" marL="0" rtl="0" algn="l">
                        <a:spcBef>
                          <a:spcPts val="0"/>
                        </a:spcBef>
                        <a:spcAft>
                          <a:spcPts val="0"/>
                        </a:spcAft>
                        <a:buNone/>
                      </a:pPr>
                      <a:r>
                        <a:rPr lang="en" sz="1000"/>
                        <a:t>700</a:t>
                      </a:r>
                      <a:endParaRPr sz="1000"/>
                    </a:p>
                  </a:txBody>
                  <a:tcPr marT="91425" marB="91425" marR="91425" marL="91425"/>
                </a:tc>
                <a:tc>
                  <a:txBody>
                    <a:bodyPr/>
                    <a:lstStyle/>
                    <a:p>
                      <a:pPr indent="0" lvl="0" marL="0" rtl="0" algn="l">
                        <a:spcBef>
                          <a:spcPts val="0"/>
                        </a:spcBef>
                        <a:spcAft>
                          <a:spcPts val="0"/>
                        </a:spcAft>
                        <a:buNone/>
                      </a:pPr>
                      <a:r>
                        <a:rPr lang="en" sz="1000"/>
                        <a:t>1400</a:t>
                      </a:r>
                      <a:endParaRPr sz="1000"/>
                    </a:p>
                  </a:txBody>
                  <a:tcPr marT="91425" marB="91425" marR="91425" marL="91425"/>
                </a:tc>
                <a:tc>
                  <a:txBody>
                    <a:bodyPr/>
                    <a:lstStyle/>
                    <a:p>
                      <a:pPr indent="0" lvl="0" marL="0" rtl="0" algn="l">
                        <a:spcBef>
                          <a:spcPts val="0"/>
                        </a:spcBef>
                        <a:spcAft>
                          <a:spcPts val="0"/>
                        </a:spcAft>
                        <a:buNone/>
                      </a:pPr>
                      <a:r>
                        <a:rPr lang="en" sz="1000"/>
                        <a:t>2100</a:t>
                      </a:r>
                      <a:endParaRPr sz="1000"/>
                    </a:p>
                  </a:txBody>
                  <a:tcPr marT="91425" marB="91425" marR="91425" marL="91425"/>
                </a:tc>
              </a:tr>
            </a:tbl>
          </a:graphicData>
        </a:graphic>
      </p:graphicFrame>
      <p:sp>
        <p:nvSpPr>
          <p:cNvPr id="215" name="Google Shape;215;p26"/>
          <p:cNvSpPr txBox="1"/>
          <p:nvPr>
            <p:ph idx="1" type="body"/>
          </p:nvPr>
        </p:nvSpPr>
        <p:spPr>
          <a:xfrm>
            <a:off x="598275" y="215742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a:t>
            </a:r>
            <a:endParaRPr sz="1600"/>
          </a:p>
        </p:txBody>
      </p:sp>
      <p:sp>
        <p:nvSpPr>
          <p:cNvPr id="216" name="Google Shape;216;p26"/>
          <p:cNvSpPr txBox="1"/>
          <p:nvPr>
            <p:ph idx="1" type="body"/>
          </p:nvPr>
        </p:nvSpPr>
        <p:spPr>
          <a:xfrm>
            <a:off x="541650" y="348577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a:t>
            </a:r>
            <a:endParaRPr sz="1600"/>
          </a:p>
        </p:txBody>
      </p:sp>
      <p:sp>
        <p:nvSpPr>
          <p:cNvPr id="217" name="Google Shape;217;p26"/>
          <p:cNvSpPr txBox="1"/>
          <p:nvPr>
            <p:ph idx="1" type="body"/>
          </p:nvPr>
        </p:nvSpPr>
        <p:spPr>
          <a:xfrm>
            <a:off x="5300025" y="2290950"/>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X B</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Interact with Data</a:t>
            </a:r>
            <a:endParaRPr sz="3600"/>
          </a:p>
        </p:txBody>
      </p:sp>
      <p:sp>
        <p:nvSpPr>
          <p:cNvPr id="41" name="Google Shape;41;p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L1: Relational Algebra</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Selection</a:t>
            </a:r>
            <a:endParaRPr/>
          </a:p>
        </p:txBody>
      </p:sp>
      <p:sp>
        <p:nvSpPr>
          <p:cNvPr id="223" name="Google Shape;223;p27"/>
          <p:cNvSpPr txBox="1"/>
          <p:nvPr>
            <p:ph idx="1" type="body"/>
          </p:nvPr>
        </p:nvSpPr>
        <p:spPr>
          <a:xfrm>
            <a:off x="457200" y="8953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Restriction of tuples (to keep specific rows).</a:t>
            </a:r>
            <a:endParaRPr sz="2400"/>
          </a:p>
          <a:p>
            <a:pPr indent="-381000" lvl="0" marL="457200" rtl="0" algn="l">
              <a:spcBef>
                <a:spcPts val="0"/>
              </a:spcBef>
              <a:spcAft>
                <a:spcPts val="0"/>
              </a:spcAft>
              <a:buSzPts val="2400"/>
              <a:buChar char="●"/>
            </a:pPr>
            <a:r>
              <a:rPr lang="en" sz="2400"/>
              <a:t>Selection: σ</a:t>
            </a:r>
            <a:r>
              <a:rPr baseline="-25000" lang="en" sz="2400"/>
              <a:t>aθb</a:t>
            </a:r>
            <a:r>
              <a:rPr lang="en" sz="2400"/>
              <a:t>(R) where a,b are attributes in relation R (or a constant) and θ is a conditional operator (&lt;, &lt;=, =, &lt;&gt;, &gt;=, &gt;).</a:t>
            </a:r>
            <a:endParaRPr sz="2400"/>
          </a:p>
          <a:p>
            <a:pPr indent="-381000" lvl="0" marL="457200" rtl="0" algn="l">
              <a:spcBef>
                <a:spcPts val="0"/>
              </a:spcBef>
              <a:spcAft>
                <a:spcPts val="0"/>
              </a:spcAft>
              <a:buSzPts val="2400"/>
              <a:buChar char="●"/>
            </a:pPr>
            <a:r>
              <a:rPr lang="en" sz="2400"/>
              <a:t>Sequences of aθb can be chained together through logical operators (and, or, negation).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idx="1" type="body"/>
          </p:nvPr>
        </p:nvSpPr>
        <p:spPr>
          <a:xfrm>
            <a:off x="457200" y="742950"/>
            <a:ext cx="8346600" cy="1600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rgbClr val="D9D9D9"/>
              </a:buClr>
              <a:buSzPts val="2200"/>
              <a:buChar char="●"/>
            </a:pPr>
            <a:r>
              <a:rPr lang="en" sz="2200">
                <a:solidFill>
                  <a:srgbClr val="D9D9D9"/>
                </a:solidFill>
              </a:rPr>
              <a:t>Examples:</a:t>
            </a:r>
            <a:endParaRPr sz="2200">
              <a:solidFill>
                <a:srgbClr val="D9D9D9"/>
              </a:solidFill>
            </a:endParaRPr>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a:t>
            </a:r>
            <a:r>
              <a:rPr lang="en" sz="2200">
                <a:solidFill>
                  <a:srgbClr val="D9D9D9"/>
                </a:solidFill>
              </a:rPr>
              <a:t>(BlogUsers)</a:t>
            </a:r>
            <a:endParaRPr sz="2200">
              <a:solidFill>
                <a:srgbClr val="D9D9D9"/>
              </a:solidFill>
            </a:endParaRPr>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DoB&gt;1990-02-05</a:t>
            </a:r>
            <a:r>
              <a:rPr lang="en" sz="2200">
                <a:solidFill>
                  <a:srgbClr val="D9D9D9"/>
                </a:solidFill>
              </a:rPr>
              <a:t>(BlogUsers)</a:t>
            </a:r>
            <a:endParaRPr sz="2200">
              <a:solidFill>
                <a:srgbClr val="D9D9D9"/>
              </a:solidFill>
            </a:endParaRPr>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 AND DoB&gt;1990-02-05 </a:t>
            </a:r>
            <a:r>
              <a:rPr lang="en" sz="2200">
                <a:solidFill>
                  <a:srgbClr val="D9D9D9"/>
                </a:solidFill>
              </a:rPr>
              <a:t>(BlogUsers)</a:t>
            </a:r>
            <a:endParaRPr sz="2200">
              <a:solidFill>
                <a:srgbClr val="D9D9D9"/>
              </a:solidFill>
            </a:endParaRPr>
          </a:p>
        </p:txBody>
      </p:sp>
      <p:sp>
        <p:nvSpPr>
          <p:cNvPr id="229" name="Google Shape;229;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Selection</a:t>
            </a:r>
            <a:endParaRPr/>
          </a:p>
        </p:txBody>
      </p:sp>
      <p:graphicFrame>
        <p:nvGraphicFramePr>
          <p:cNvPr id="230" name="Google Shape;230;p28"/>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t>UserName</a:t>
                      </a:r>
                      <a:endParaRPr u="sng"/>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t>2005-01-01</a:t>
                      </a:r>
                      <a:endParaRPr/>
                    </a:p>
                  </a:txBody>
                  <a:tcPr marT="91425" marB="91425" marR="91425" marL="91425"/>
                </a:tc>
              </a:tr>
              <a:tr h="252575">
                <a:tc>
                  <a:txBody>
                    <a:bodyPr/>
                    <a:lstStyle/>
                    <a:p>
                      <a:pPr indent="0" lvl="0" marL="0" rtl="0" algn="l">
                        <a:spcBef>
                          <a:spcPts val="0"/>
                        </a:spcBef>
                        <a:spcAft>
                          <a:spcPts val="0"/>
                        </a:spcAft>
                        <a:buNone/>
                      </a:pPr>
                      <a:r>
                        <a:rPr lang="en"/>
                        <a:t>jo</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1980-01-01</a:t>
                      </a:r>
                      <a:endParaRPr/>
                    </a:p>
                  </a:txBody>
                  <a:tcPr marT="91425" marB="91425" marR="91425" marL="91425"/>
                </a:tc>
              </a:tr>
              <a:tr h="3962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Davidson</a:t>
                      </a:r>
                      <a:endParaRPr/>
                    </a:p>
                  </a:txBody>
                  <a:tcPr marT="91425" marB="91425" marR="91425" marL="91425"/>
                </a:tc>
                <a:tc>
                  <a:txBody>
                    <a:bodyPr/>
                    <a:lstStyle/>
                    <a:p>
                      <a:pPr indent="0" lvl="0" marL="0" rtl="0" algn="l">
                        <a:spcBef>
                          <a:spcPts val="0"/>
                        </a:spcBef>
                        <a:spcAft>
                          <a:spcPts val="0"/>
                        </a:spcAft>
                        <a:buNone/>
                      </a:pPr>
                      <a:r>
                        <a:rPr lang="en"/>
                        <a:t>1996-01-01</a:t>
                      </a:r>
                      <a:endParaRPr/>
                    </a:p>
                  </a:txBody>
                  <a:tcPr marT="91425" marB="91425" marR="91425" marL="91425"/>
                </a:tc>
              </a:tr>
              <a:tr h="3962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Kwan</a:t>
                      </a:r>
                      <a:endParaRPr/>
                    </a:p>
                  </a:txBody>
                  <a:tcPr marT="91425" marB="91425" marR="91425" marL="91425"/>
                </a:tc>
                <a:tc>
                  <a:txBody>
                    <a:bodyPr/>
                    <a:lstStyle/>
                    <a:p>
                      <a:pPr indent="0" lvl="0" marL="0" rtl="0" algn="l">
                        <a:spcBef>
                          <a:spcPts val="0"/>
                        </a:spcBef>
                        <a:spcAft>
                          <a:spcPts val="0"/>
                        </a:spcAft>
                        <a:buNone/>
                      </a:pPr>
                      <a:r>
                        <a:rPr lang="en"/>
                        <a:t>1994-01-01</a:t>
                      </a:r>
                      <a:endParaRPr/>
                    </a:p>
                  </a:txBody>
                  <a:tcPr marT="91425" marB="91425" marR="91425" marL="91425"/>
                </a:tc>
              </a:tr>
              <a:tr h="3962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Marks</a:t>
                      </a:r>
                      <a:endParaRPr/>
                    </a:p>
                  </a:txBody>
                  <a:tcPr marT="91425" marB="91425" marR="91425" marL="91425"/>
                </a:tc>
                <a:tc>
                  <a:txBody>
                    <a:bodyPr/>
                    <a:lstStyle/>
                    <a:p>
                      <a:pPr indent="0" lvl="0" marL="0" rtl="0" algn="l">
                        <a:spcBef>
                          <a:spcPts val="0"/>
                        </a:spcBef>
                        <a:spcAft>
                          <a:spcPts val="0"/>
                        </a:spcAft>
                        <a:buNone/>
                      </a:pPr>
                      <a:r>
                        <a:rPr lang="en"/>
                        <a:t>1990-01-01</a:t>
                      </a:r>
                      <a:endParaRPr/>
                    </a:p>
                  </a:txBody>
                  <a:tcPr marT="91425" marB="91425" marR="91425" marL="91425"/>
                </a:tc>
              </a:tr>
            </a:tbl>
          </a:graphicData>
        </a:graphic>
      </p:graphicFrame>
      <p:sp>
        <p:nvSpPr>
          <p:cNvPr id="231" name="Google Shape;231;p28"/>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 type="body"/>
          </p:nvPr>
        </p:nvSpPr>
        <p:spPr>
          <a:xfrm>
            <a:off x="457200" y="742950"/>
            <a:ext cx="8346600" cy="1600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SzPts val="2200"/>
              <a:buChar char="○"/>
            </a:pPr>
            <a:r>
              <a:rPr lang="en" sz="2200"/>
              <a:t>σ</a:t>
            </a:r>
            <a:r>
              <a:rPr baseline="-25000" lang="en" sz="2200"/>
              <a:t>FirstName==Jae</a:t>
            </a:r>
            <a:r>
              <a:rPr lang="en" sz="2200"/>
              <a:t>(BlogUsers)</a:t>
            </a:r>
            <a:endParaRPr sz="2200"/>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DoB&gt;1990-02-05</a:t>
            </a:r>
            <a:r>
              <a:rPr lang="en" sz="2200">
                <a:solidFill>
                  <a:srgbClr val="D9D9D9"/>
                </a:solidFill>
              </a:rPr>
              <a:t>(BlogUsers)</a:t>
            </a:r>
            <a:endParaRPr sz="2200">
              <a:solidFill>
                <a:srgbClr val="D9D9D9"/>
              </a:solidFill>
            </a:endParaRPr>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 AND DoB&gt;1990-02-05 </a:t>
            </a:r>
            <a:r>
              <a:rPr lang="en" sz="2200">
                <a:solidFill>
                  <a:srgbClr val="D9D9D9"/>
                </a:solidFill>
              </a:rPr>
              <a:t>(BlogUsers)</a:t>
            </a:r>
            <a:endParaRPr sz="2200">
              <a:solidFill>
                <a:srgbClr val="D9D9D9"/>
              </a:solidFill>
            </a:endParaRPr>
          </a:p>
        </p:txBody>
      </p:sp>
      <p:sp>
        <p:nvSpPr>
          <p:cNvPr id="237" name="Google Shape;237;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Selection</a:t>
            </a:r>
            <a:endParaRPr/>
          </a:p>
        </p:txBody>
      </p:sp>
      <p:graphicFrame>
        <p:nvGraphicFramePr>
          <p:cNvPr id="238" name="Google Shape;238;p29"/>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t>UserName</a:t>
                      </a:r>
                      <a:endParaRPr u="sng"/>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t>2005</a:t>
                      </a:r>
                      <a:r>
                        <a:rPr lang="en"/>
                        <a:t>-01-01</a:t>
                      </a:r>
                      <a:endParaRPr/>
                    </a:p>
                  </a:txBody>
                  <a:tcPr marT="91425" marB="91425" marR="91425" marL="91425"/>
                </a:tc>
              </a:tr>
              <a:tr h="252575">
                <a:tc>
                  <a:txBody>
                    <a:bodyPr/>
                    <a:lstStyle/>
                    <a:p>
                      <a:pPr indent="0" lvl="0" marL="0" rtl="0" algn="l">
                        <a:spcBef>
                          <a:spcPts val="0"/>
                        </a:spcBef>
                        <a:spcAft>
                          <a:spcPts val="0"/>
                        </a:spcAft>
                        <a:buNone/>
                      </a:pPr>
                      <a:r>
                        <a:rPr lang="en"/>
                        <a:t>jo</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1980-01-01</a:t>
                      </a:r>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Davidson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1996-01-01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Kwan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1994-01-01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239" name="Google Shape;239;p29"/>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1" type="body"/>
          </p:nvPr>
        </p:nvSpPr>
        <p:spPr>
          <a:xfrm>
            <a:off x="457200" y="742950"/>
            <a:ext cx="8346600" cy="1600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a:t>
            </a:r>
            <a:r>
              <a:rPr lang="en" sz="2200">
                <a:solidFill>
                  <a:srgbClr val="D9D9D9"/>
                </a:solidFill>
              </a:rPr>
              <a:t>(BlogUsers)</a:t>
            </a:r>
            <a:endParaRPr sz="2200">
              <a:solidFill>
                <a:srgbClr val="D9D9D9"/>
              </a:solidFill>
            </a:endParaRPr>
          </a:p>
          <a:p>
            <a:pPr indent="-368300" lvl="1" marL="914400" rtl="0" algn="l">
              <a:spcBef>
                <a:spcPts val="0"/>
              </a:spcBef>
              <a:spcAft>
                <a:spcPts val="0"/>
              </a:spcAft>
              <a:buSzPts val="2200"/>
              <a:buChar char="○"/>
            </a:pPr>
            <a:r>
              <a:rPr lang="en" sz="2200"/>
              <a:t>σ</a:t>
            </a:r>
            <a:r>
              <a:rPr baseline="-25000" lang="en" sz="2200"/>
              <a:t>DoB&gt;1990-02-05</a:t>
            </a:r>
            <a:r>
              <a:rPr lang="en" sz="2200"/>
              <a:t>(BlogUsers)</a:t>
            </a:r>
            <a:endParaRPr sz="2200"/>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 AND DoB&gt;1990-02-05 </a:t>
            </a:r>
            <a:r>
              <a:rPr lang="en" sz="2200">
                <a:solidFill>
                  <a:srgbClr val="D9D9D9"/>
                </a:solidFill>
              </a:rPr>
              <a:t>(BlogUsers)</a:t>
            </a:r>
            <a:endParaRPr sz="2200">
              <a:solidFill>
                <a:srgbClr val="D9D9D9"/>
              </a:solidFill>
            </a:endParaRPr>
          </a:p>
        </p:txBody>
      </p:sp>
      <p:sp>
        <p:nvSpPr>
          <p:cNvPr id="245" name="Google Shape;245;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Selection</a:t>
            </a:r>
            <a:endParaRPr/>
          </a:p>
        </p:txBody>
      </p:sp>
      <p:graphicFrame>
        <p:nvGraphicFramePr>
          <p:cNvPr id="246" name="Google Shape;246;p30"/>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t>UserName</a:t>
                      </a:r>
                      <a:endParaRPr u="sng"/>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t>2005-01-01</a:t>
                      </a:r>
                      <a:endParaRPr/>
                    </a:p>
                  </a:txBody>
                  <a:tcPr marT="91425" marB="91425" marR="91425" marL="91425">
                    <a:solidFill>
                      <a:srgbClr val="00FF00"/>
                    </a:solidFill>
                  </a:tcPr>
                </a:tc>
              </a:tr>
              <a:tr h="252575">
                <a:tc>
                  <a:txBody>
                    <a:bodyPr/>
                    <a:lstStyle/>
                    <a:p>
                      <a:pPr indent="0" lvl="0" marL="0" rtl="0" algn="l">
                        <a:spcBef>
                          <a:spcPts val="0"/>
                        </a:spcBef>
                        <a:spcAft>
                          <a:spcPts val="0"/>
                        </a:spcAft>
                        <a:buNone/>
                      </a:pPr>
                      <a:r>
                        <a:rPr lang="en">
                          <a:solidFill>
                            <a:srgbClr val="D9D9D9"/>
                          </a:solidFill>
                        </a:rPr>
                        <a:t>jo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Jae</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1980-01-01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Davidson</a:t>
                      </a:r>
                      <a:endParaRPr/>
                    </a:p>
                  </a:txBody>
                  <a:tcPr marT="91425" marB="91425" marR="91425" marL="91425"/>
                </a:tc>
                <a:tc>
                  <a:txBody>
                    <a:bodyPr/>
                    <a:lstStyle/>
                    <a:p>
                      <a:pPr indent="0" lvl="0" marL="0" rtl="0" algn="l">
                        <a:spcBef>
                          <a:spcPts val="0"/>
                        </a:spcBef>
                        <a:spcAft>
                          <a:spcPts val="0"/>
                        </a:spcAft>
                        <a:buNone/>
                      </a:pPr>
                      <a:r>
                        <a:rPr lang="en"/>
                        <a:t>1996-01-01</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Kwan</a:t>
                      </a:r>
                      <a:endParaRPr/>
                    </a:p>
                  </a:txBody>
                  <a:tcPr marT="91425" marB="91425" marR="91425" marL="91425"/>
                </a:tc>
                <a:tc>
                  <a:txBody>
                    <a:bodyPr/>
                    <a:lstStyle/>
                    <a:p>
                      <a:pPr indent="0" lvl="0" marL="0" rtl="0" algn="l">
                        <a:spcBef>
                          <a:spcPts val="0"/>
                        </a:spcBef>
                        <a:spcAft>
                          <a:spcPts val="0"/>
                        </a:spcAft>
                        <a:buNone/>
                      </a:pPr>
                      <a:r>
                        <a:rPr lang="en"/>
                        <a:t>1994-01-01</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247" name="Google Shape;247;p30"/>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idx="1" type="body"/>
          </p:nvPr>
        </p:nvSpPr>
        <p:spPr>
          <a:xfrm>
            <a:off x="457200" y="742950"/>
            <a:ext cx="8346600" cy="1600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a:t>
            </a:r>
            <a:r>
              <a:rPr lang="en" sz="2200">
                <a:solidFill>
                  <a:srgbClr val="D9D9D9"/>
                </a:solidFill>
              </a:rPr>
              <a:t>(BlogUsers)</a:t>
            </a:r>
            <a:endParaRPr sz="2200">
              <a:solidFill>
                <a:srgbClr val="D9D9D9"/>
              </a:solidFill>
            </a:endParaRPr>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DoB&gt;1990-02-05</a:t>
            </a:r>
            <a:r>
              <a:rPr lang="en" sz="2200">
                <a:solidFill>
                  <a:srgbClr val="D9D9D9"/>
                </a:solidFill>
              </a:rPr>
              <a:t>(BlogUsers)</a:t>
            </a:r>
            <a:endParaRPr sz="2200">
              <a:solidFill>
                <a:srgbClr val="D9D9D9"/>
              </a:solidFill>
            </a:endParaRPr>
          </a:p>
          <a:p>
            <a:pPr indent="-368300" lvl="1" marL="914400" rtl="0" algn="l">
              <a:spcBef>
                <a:spcPts val="0"/>
              </a:spcBef>
              <a:spcAft>
                <a:spcPts val="0"/>
              </a:spcAft>
              <a:buSzPts val="2200"/>
              <a:buChar char="○"/>
            </a:pPr>
            <a:r>
              <a:rPr lang="en" sz="2200"/>
              <a:t>σ</a:t>
            </a:r>
            <a:r>
              <a:rPr baseline="-25000" lang="en" sz="2200"/>
              <a:t>FirstName==Jae AND DoB&gt;1990-02-05 </a:t>
            </a:r>
            <a:r>
              <a:rPr lang="en" sz="2200"/>
              <a:t>(BlogUsers)</a:t>
            </a:r>
            <a:endParaRPr sz="2200"/>
          </a:p>
        </p:txBody>
      </p:sp>
      <p:sp>
        <p:nvSpPr>
          <p:cNvPr id="253" name="Google Shape;253;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Selection</a:t>
            </a:r>
            <a:endParaRPr/>
          </a:p>
        </p:txBody>
      </p:sp>
      <p:graphicFrame>
        <p:nvGraphicFramePr>
          <p:cNvPr id="254" name="Google Shape;254;p31"/>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t>UserName</a:t>
                      </a:r>
                      <a:endParaRPr u="sng"/>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t>2005-01-01</a:t>
                      </a:r>
                      <a:endParaRPr/>
                    </a:p>
                  </a:txBody>
                  <a:tcPr marT="91425" marB="91425" marR="91425" marL="91425">
                    <a:solidFill>
                      <a:srgbClr val="00FF00"/>
                    </a:solidFill>
                  </a:tcPr>
                </a:tc>
              </a:tr>
              <a:tr h="252575">
                <a:tc>
                  <a:txBody>
                    <a:bodyPr/>
                    <a:lstStyle/>
                    <a:p>
                      <a:pPr indent="0" lvl="0" marL="0" rtl="0" algn="l">
                        <a:spcBef>
                          <a:spcPts val="0"/>
                        </a:spcBef>
                        <a:spcAft>
                          <a:spcPts val="0"/>
                        </a:spcAft>
                        <a:buNone/>
                      </a:pPr>
                      <a:r>
                        <a:rPr lang="en">
                          <a:solidFill>
                            <a:srgbClr val="D9D9D9"/>
                          </a:solidFill>
                        </a:rPr>
                        <a:t>jo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Jae</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1980-01-01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Davidson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1996-01-01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Kwan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1994-01-01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255" name="Google Shape;255;p31"/>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Projection</a:t>
            </a:r>
            <a:endParaRPr/>
          </a:p>
        </p:txBody>
      </p:sp>
      <p:sp>
        <p:nvSpPr>
          <p:cNvPr id="261" name="Google Shape;261;p32"/>
          <p:cNvSpPr txBox="1"/>
          <p:nvPr>
            <p:ph idx="1" type="body"/>
          </p:nvPr>
        </p:nvSpPr>
        <p:spPr>
          <a:xfrm>
            <a:off x="457200" y="8953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Restriction of attributes (to keep specific columns).</a:t>
            </a:r>
            <a:endParaRPr sz="2400"/>
          </a:p>
          <a:p>
            <a:pPr indent="-381000" lvl="0" marL="457200" rtl="0" algn="l">
              <a:spcBef>
                <a:spcPts val="0"/>
              </a:spcBef>
              <a:spcAft>
                <a:spcPts val="0"/>
              </a:spcAft>
              <a:buSzPts val="2400"/>
              <a:buChar char="●"/>
            </a:pPr>
            <a:r>
              <a:rPr lang="en" sz="2400"/>
              <a:t>Projection: π</a:t>
            </a:r>
            <a:r>
              <a:rPr baseline="-25000" lang="en" sz="2400"/>
              <a:t>a1,..,an</a:t>
            </a:r>
            <a:r>
              <a:rPr lang="en" sz="2400"/>
              <a:t>(R) where a1,…,an represent a set of attributes in relation 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Projection</a:t>
            </a:r>
            <a:endParaRPr/>
          </a:p>
        </p:txBody>
      </p:sp>
      <p:sp>
        <p:nvSpPr>
          <p:cNvPr id="267" name="Google Shape;267;p33"/>
          <p:cNvSpPr txBox="1"/>
          <p:nvPr>
            <p:ph idx="1" type="body"/>
          </p:nvPr>
        </p:nvSpPr>
        <p:spPr>
          <a:xfrm>
            <a:off x="457200" y="895350"/>
            <a:ext cx="8346600" cy="1414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Examples:</a:t>
            </a:r>
            <a:endParaRPr sz="2400"/>
          </a:p>
          <a:p>
            <a:pPr indent="-381000" lvl="1" marL="914400" rtl="0" algn="l">
              <a:spcBef>
                <a:spcPts val="0"/>
              </a:spcBef>
              <a:spcAft>
                <a:spcPts val="0"/>
              </a:spcAft>
              <a:buSzPts val="2400"/>
              <a:buChar char="○"/>
            </a:pPr>
            <a:r>
              <a:rPr lang="en"/>
              <a:t>π</a:t>
            </a:r>
            <a:r>
              <a:rPr baseline="-25000" lang="en"/>
              <a:t>FirstName</a:t>
            </a:r>
            <a:r>
              <a:rPr lang="en"/>
              <a:t>(BlogUsers)</a:t>
            </a:r>
            <a:endParaRPr/>
          </a:p>
          <a:p>
            <a:pPr indent="-381000" lvl="1" marL="914400" rtl="0" algn="l">
              <a:spcBef>
                <a:spcPts val="0"/>
              </a:spcBef>
              <a:spcAft>
                <a:spcPts val="0"/>
              </a:spcAft>
              <a:buClr>
                <a:srgbClr val="D9D9D9"/>
              </a:buClr>
              <a:buSzPts val="2400"/>
              <a:buChar char="○"/>
            </a:pPr>
            <a:r>
              <a:rPr lang="en">
                <a:solidFill>
                  <a:srgbClr val="D9D9D9"/>
                </a:solidFill>
              </a:rPr>
              <a:t>π</a:t>
            </a:r>
            <a:r>
              <a:rPr baseline="-25000" lang="en">
                <a:solidFill>
                  <a:srgbClr val="D9D9D9"/>
                </a:solidFill>
              </a:rPr>
              <a:t>FirstName,LastName</a:t>
            </a:r>
            <a:r>
              <a:rPr lang="en">
                <a:solidFill>
                  <a:srgbClr val="D9D9D9"/>
                </a:solidFill>
              </a:rPr>
              <a:t>(BlogUsers)</a:t>
            </a:r>
            <a:endParaRPr>
              <a:solidFill>
                <a:srgbClr val="D9D9D9"/>
              </a:solidFill>
            </a:endParaRPr>
          </a:p>
        </p:txBody>
      </p:sp>
      <p:graphicFrame>
        <p:nvGraphicFramePr>
          <p:cNvPr id="268" name="Google Shape;268;p33"/>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solidFill>
                            <a:srgbClr val="D9D9D9"/>
                          </a:solidFill>
                        </a:rPr>
                        <a:t>UserName</a:t>
                      </a:r>
                      <a:endParaRPr u="sng">
                        <a:solidFill>
                          <a:srgbClr val="D9D9D9"/>
                        </a:solidFill>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solidFill>
                            <a:srgbClr val="D9D9D9"/>
                          </a:solidFill>
                        </a:rPr>
                        <a:t>LastName</a:t>
                      </a:r>
                      <a:endParaRPr>
                        <a:solidFill>
                          <a:srgbClr val="D9D9D9"/>
                        </a:solidFill>
                      </a:endParaRPr>
                    </a:p>
                  </a:txBody>
                  <a:tcPr marT="91425" marB="91425" marR="91425" marL="91425"/>
                </a:tc>
                <a:tc>
                  <a:txBody>
                    <a:bodyPr/>
                    <a:lstStyle/>
                    <a:p>
                      <a:pPr indent="0" lvl="0" marL="0" rtl="0" algn="ctr">
                        <a:spcBef>
                          <a:spcPts val="0"/>
                        </a:spcBef>
                        <a:spcAft>
                          <a:spcPts val="0"/>
                        </a:spcAft>
                        <a:buNone/>
                      </a:pPr>
                      <a:r>
                        <a:rPr lang="en">
                          <a:solidFill>
                            <a:srgbClr val="D9D9D9"/>
                          </a:solidFill>
                        </a:rPr>
                        <a:t>DoB</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solidFill>
                            <a:srgbClr val="D9D9D9"/>
                          </a:solidFill>
                        </a:rPr>
                        <a:t>jy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Yoon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2005-01-01</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solidFill>
                            <a:srgbClr val="D9D9D9"/>
                          </a:solidFill>
                        </a:rPr>
                        <a:t>jo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1980-01-01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Davidson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1996-01-01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Kwan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1994-01-01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269" name="Google Shape;269;p33"/>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Projection</a:t>
            </a:r>
            <a:endParaRPr/>
          </a:p>
        </p:txBody>
      </p:sp>
      <p:sp>
        <p:nvSpPr>
          <p:cNvPr id="275" name="Google Shape;275;p34"/>
          <p:cNvSpPr txBox="1"/>
          <p:nvPr>
            <p:ph idx="1" type="body"/>
          </p:nvPr>
        </p:nvSpPr>
        <p:spPr>
          <a:xfrm>
            <a:off x="457200" y="895350"/>
            <a:ext cx="8346600" cy="1414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Examples:</a:t>
            </a:r>
            <a:endParaRPr sz="2400"/>
          </a:p>
          <a:p>
            <a:pPr indent="-381000" lvl="1" marL="914400" rtl="0" algn="l">
              <a:spcBef>
                <a:spcPts val="0"/>
              </a:spcBef>
              <a:spcAft>
                <a:spcPts val="0"/>
              </a:spcAft>
              <a:buClr>
                <a:srgbClr val="D9D9D9"/>
              </a:buClr>
              <a:buSzPts val="2400"/>
              <a:buChar char="○"/>
            </a:pPr>
            <a:r>
              <a:rPr lang="en">
                <a:solidFill>
                  <a:srgbClr val="D9D9D9"/>
                </a:solidFill>
              </a:rPr>
              <a:t>π</a:t>
            </a:r>
            <a:r>
              <a:rPr baseline="-25000" lang="en">
                <a:solidFill>
                  <a:srgbClr val="D9D9D9"/>
                </a:solidFill>
              </a:rPr>
              <a:t>FirstName</a:t>
            </a:r>
            <a:r>
              <a:rPr lang="en">
                <a:solidFill>
                  <a:srgbClr val="D9D9D9"/>
                </a:solidFill>
              </a:rPr>
              <a:t>(BlogUsers)</a:t>
            </a:r>
            <a:endParaRPr>
              <a:solidFill>
                <a:srgbClr val="D9D9D9"/>
              </a:solidFill>
            </a:endParaRPr>
          </a:p>
          <a:p>
            <a:pPr indent="-381000" lvl="1" marL="914400" rtl="0" algn="l">
              <a:spcBef>
                <a:spcPts val="0"/>
              </a:spcBef>
              <a:spcAft>
                <a:spcPts val="0"/>
              </a:spcAft>
              <a:buSzPts val="2400"/>
              <a:buChar char="○"/>
            </a:pPr>
            <a:r>
              <a:rPr lang="en"/>
              <a:t>π</a:t>
            </a:r>
            <a:r>
              <a:rPr baseline="-25000" lang="en"/>
              <a:t>FirstName,LastName</a:t>
            </a:r>
            <a:r>
              <a:rPr lang="en"/>
              <a:t>(BlogUsers)</a:t>
            </a:r>
            <a:endParaRPr/>
          </a:p>
        </p:txBody>
      </p:sp>
      <p:graphicFrame>
        <p:nvGraphicFramePr>
          <p:cNvPr id="276" name="Google Shape;276;p34"/>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solidFill>
                            <a:srgbClr val="D9D9D9"/>
                          </a:solidFill>
                        </a:rPr>
                        <a:t>UserName</a:t>
                      </a:r>
                      <a:endParaRPr u="sng">
                        <a:solidFill>
                          <a:srgbClr val="D9D9D9"/>
                        </a:solidFill>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solidFill>
                            <a:srgbClr val="D9D9D9"/>
                          </a:solidFill>
                        </a:rPr>
                        <a:t>DoB</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solidFill>
                            <a:srgbClr val="D9D9D9"/>
                          </a:solidFill>
                        </a:rPr>
                        <a:t>jy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2005-01-01</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solidFill>
                            <a:srgbClr val="D9D9D9"/>
                          </a:solidFill>
                        </a:rPr>
                        <a:t>jo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1980-01-01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Davidson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1996-01-01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Kwan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1994-01-01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Marks</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277" name="Google Shape;277;p34"/>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Rename</a:t>
            </a:r>
            <a:endParaRPr/>
          </a:p>
        </p:txBody>
      </p:sp>
      <p:sp>
        <p:nvSpPr>
          <p:cNvPr id="283" name="Google Shape;283;p35"/>
          <p:cNvSpPr txBox="1"/>
          <p:nvPr>
            <p:ph idx="1" type="body"/>
          </p:nvPr>
        </p:nvSpPr>
        <p:spPr>
          <a:xfrm>
            <a:off x="457200" y="8953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Rename of attributes.</a:t>
            </a:r>
            <a:endParaRPr sz="2400"/>
          </a:p>
          <a:p>
            <a:pPr indent="-381000" lvl="0" marL="457200" rtl="0" algn="l">
              <a:spcBef>
                <a:spcPts val="0"/>
              </a:spcBef>
              <a:spcAft>
                <a:spcPts val="0"/>
              </a:spcAft>
              <a:buSzPts val="2400"/>
              <a:buChar char="●"/>
            </a:pPr>
            <a:r>
              <a:rPr lang="en" sz="2400"/>
              <a:t>Rename: ⍴</a:t>
            </a:r>
            <a:r>
              <a:rPr baseline="-25000" lang="en" sz="2400"/>
              <a:t>a/b</a:t>
            </a:r>
            <a:r>
              <a:rPr lang="en" sz="2400"/>
              <a:t>(R) where b is an attribute in relation R that is renamed to 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Rename</a:t>
            </a:r>
            <a:endParaRPr/>
          </a:p>
        </p:txBody>
      </p:sp>
      <p:sp>
        <p:nvSpPr>
          <p:cNvPr id="289" name="Google Shape;289;p36"/>
          <p:cNvSpPr txBox="1"/>
          <p:nvPr>
            <p:ph idx="1" type="body"/>
          </p:nvPr>
        </p:nvSpPr>
        <p:spPr>
          <a:xfrm>
            <a:off x="457200" y="8953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Examples:</a:t>
            </a:r>
            <a:endParaRPr sz="2400"/>
          </a:p>
          <a:p>
            <a:pPr indent="-381000" lvl="1" marL="914400" rtl="0" algn="l">
              <a:spcBef>
                <a:spcPts val="0"/>
              </a:spcBef>
              <a:spcAft>
                <a:spcPts val="0"/>
              </a:spcAft>
              <a:buSzPts val="2400"/>
              <a:buChar char="○"/>
            </a:pPr>
            <a:r>
              <a:rPr lang="en"/>
              <a:t>⍴</a:t>
            </a:r>
            <a:r>
              <a:rPr baseline="-25000" lang="en"/>
              <a:t>Login/UserName</a:t>
            </a:r>
            <a:r>
              <a:rPr lang="en"/>
              <a:t>(BlogUser)</a:t>
            </a:r>
            <a:endParaRPr/>
          </a:p>
          <a:p>
            <a:pPr indent="-381000" lvl="1" marL="914400" rtl="0" algn="l">
              <a:spcBef>
                <a:spcPts val="0"/>
              </a:spcBef>
              <a:spcAft>
                <a:spcPts val="0"/>
              </a:spcAft>
              <a:buClr>
                <a:srgbClr val="D9D9D9"/>
              </a:buClr>
              <a:buSzPts val="2400"/>
              <a:buChar char="○"/>
            </a:pPr>
            <a:r>
              <a:rPr lang="en">
                <a:solidFill>
                  <a:srgbClr val="D9D9D9"/>
                </a:solidFill>
              </a:rPr>
              <a:t>⍴</a:t>
            </a:r>
            <a:r>
              <a:rPr baseline="-25000" lang="en">
                <a:solidFill>
                  <a:srgbClr val="D9D9D9"/>
                </a:solidFill>
              </a:rPr>
              <a:t>Login/UserName,DateOfBirth/DoB</a:t>
            </a:r>
            <a:r>
              <a:rPr lang="en">
                <a:solidFill>
                  <a:srgbClr val="D9D9D9"/>
                </a:solidFill>
              </a:rPr>
              <a:t>(BlogUser)</a:t>
            </a:r>
            <a:endParaRPr>
              <a:solidFill>
                <a:srgbClr val="D9D9D9"/>
              </a:solidFill>
            </a:endParaRPr>
          </a:p>
        </p:txBody>
      </p:sp>
      <p:graphicFrame>
        <p:nvGraphicFramePr>
          <p:cNvPr id="290" name="Google Shape;290;p36"/>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a:t>Login</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t>2005-01-01</a:t>
                      </a:r>
                      <a:endParaRPr/>
                    </a:p>
                  </a:txBody>
                  <a:tcPr marT="91425" marB="91425" marR="91425" marL="91425"/>
                </a:tc>
              </a:tr>
              <a:tr h="252575">
                <a:tc>
                  <a:txBody>
                    <a:bodyPr/>
                    <a:lstStyle/>
                    <a:p>
                      <a:pPr indent="0" lvl="0" marL="0" rtl="0" algn="l">
                        <a:spcBef>
                          <a:spcPts val="0"/>
                        </a:spcBef>
                        <a:spcAft>
                          <a:spcPts val="0"/>
                        </a:spcAft>
                        <a:buNone/>
                      </a:pPr>
                      <a:r>
                        <a:rPr lang="en"/>
                        <a:t>jo</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1980-01-01</a:t>
                      </a:r>
                      <a:endParaRPr/>
                    </a:p>
                  </a:txBody>
                  <a:tcPr marT="91425" marB="91425" marR="91425" marL="91425"/>
                </a:tc>
              </a:tr>
              <a:tr h="3962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Davidson</a:t>
                      </a:r>
                      <a:endParaRPr/>
                    </a:p>
                  </a:txBody>
                  <a:tcPr marT="91425" marB="91425" marR="91425" marL="91425"/>
                </a:tc>
                <a:tc>
                  <a:txBody>
                    <a:bodyPr/>
                    <a:lstStyle/>
                    <a:p>
                      <a:pPr indent="0" lvl="0" marL="0" rtl="0" algn="l">
                        <a:spcBef>
                          <a:spcPts val="0"/>
                        </a:spcBef>
                        <a:spcAft>
                          <a:spcPts val="0"/>
                        </a:spcAft>
                        <a:buNone/>
                      </a:pPr>
                      <a:r>
                        <a:rPr lang="en"/>
                        <a:t>1996-01-01</a:t>
                      </a:r>
                      <a:endParaRPr/>
                    </a:p>
                  </a:txBody>
                  <a:tcPr marT="91425" marB="91425" marR="91425" marL="91425"/>
                </a:tc>
              </a:tr>
              <a:tr h="3962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Kwan</a:t>
                      </a:r>
                      <a:endParaRPr/>
                    </a:p>
                  </a:txBody>
                  <a:tcPr marT="91425" marB="91425" marR="91425" marL="91425"/>
                </a:tc>
                <a:tc>
                  <a:txBody>
                    <a:bodyPr/>
                    <a:lstStyle/>
                    <a:p>
                      <a:pPr indent="0" lvl="0" marL="0" rtl="0" algn="l">
                        <a:spcBef>
                          <a:spcPts val="0"/>
                        </a:spcBef>
                        <a:spcAft>
                          <a:spcPts val="0"/>
                        </a:spcAft>
                        <a:buNone/>
                      </a:pPr>
                      <a:r>
                        <a:rPr lang="en"/>
                        <a:t>1994-01-01</a:t>
                      </a:r>
                      <a:endParaRPr/>
                    </a:p>
                  </a:txBody>
                  <a:tcPr marT="91425" marB="91425" marR="91425" marL="91425"/>
                </a:tc>
              </a:tr>
              <a:tr h="3962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Marks</a:t>
                      </a:r>
                      <a:endParaRPr/>
                    </a:p>
                  </a:txBody>
                  <a:tcPr marT="91425" marB="91425" marR="91425" marL="91425"/>
                </a:tc>
                <a:tc>
                  <a:txBody>
                    <a:bodyPr/>
                    <a:lstStyle/>
                    <a:p>
                      <a:pPr indent="0" lvl="0" marL="0" rtl="0" algn="l">
                        <a:spcBef>
                          <a:spcPts val="0"/>
                        </a:spcBef>
                        <a:spcAft>
                          <a:spcPts val="0"/>
                        </a:spcAft>
                        <a:buNone/>
                      </a:pPr>
                      <a:r>
                        <a:rPr lang="en"/>
                        <a:t>1990-01-01</a:t>
                      </a:r>
                      <a:endParaRPr/>
                    </a:p>
                  </a:txBody>
                  <a:tcPr marT="91425" marB="91425" marR="91425" marL="91425"/>
                </a:tc>
              </a:tr>
            </a:tbl>
          </a:graphicData>
        </a:graphic>
      </p:graphicFrame>
      <p:sp>
        <p:nvSpPr>
          <p:cNvPr id="291" name="Google Shape;291;p36"/>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Relational Algebra</a:t>
            </a:r>
            <a:endParaRPr/>
          </a:p>
        </p:txBody>
      </p:sp>
      <p:sp>
        <p:nvSpPr>
          <p:cNvPr id="47" name="Google Shape;47;p10"/>
          <p:cNvSpPr txBox="1"/>
          <p:nvPr>
            <p:ph idx="1" type="body"/>
          </p:nvPr>
        </p:nvSpPr>
        <p:spPr>
          <a:xfrm>
            <a:off x="457200" y="12001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Recap: t</a:t>
            </a:r>
            <a:r>
              <a:rPr lang="en" sz="2400"/>
              <a:t>heory for modeling data in a relational db.</a:t>
            </a:r>
            <a:endParaRPr sz="2400"/>
          </a:p>
          <a:p>
            <a:pPr indent="-342900" lvl="1" marL="914400" rtl="0" algn="l">
              <a:spcBef>
                <a:spcPts val="0"/>
              </a:spcBef>
              <a:spcAft>
                <a:spcPts val="0"/>
              </a:spcAft>
              <a:buSzPts val="1800"/>
              <a:buChar char="○"/>
            </a:pPr>
            <a:r>
              <a:rPr lang="en" sz="1800"/>
              <a:t>Design module</a:t>
            </a:r>
            <a:r>
              <a:rPr lang="en" sz="1800"/>
              <a:t> covered normalization, reducing redundancies and inconsistencies.</a:t>
            </a:r>
            <a:endParaRPr sz="1800"/>
          </a:p>
          <a:p>
            <a:pPr indent="-342900" lvl="1" marL="914400" rtl="0" algn="l">
              <a:spcBef>
                <a:spcPts val="0"/>
              </a:spcBef>
              <a:spcAft>
                <a:spcPts val="0"/>
              </a:spcAft>
              <a:buSzPts val="1800"/>
              <a:buChar char="○"/>
            </a:pPr>
            <a:r>
              <a:rPr lang="en" sz="1800"/>
              <a:t>Implementation module covered the data definition language (DDL) portion of SQL.</a:t>
            </a:r>
            <a:endParaRPr sz="1800"/>
          </a:p>
          <a:p>
            <a:pPr indent="-381000" lvl="0" marL="457200" rtl="0" algn="l">
              <a:spcBef>
                <a:spcPts val="0"/>
              </a:spcBef>
              <a:spcAft>
                <a:spcPts val="0"/>
              </a:spcAft>
              <a:buClr>
                <a:srgbClr val="D9D9D9"/>
              </a:buClr>
              <a:buSzPts val="2400"/>
              <a:buChar char="●"/>
            </a:pPr>
            <a:r>
              <a:rPr lang="en" sz="2400">
                <a:solidFill>
                  <a:srgbClr val="D9D9D9"/>
                </a:solidFill>
              </a:rPr>
              <a:t>Basis of</a:t>
            </a:r>
            <a:r>
              <a:rPr lang="en" sz="2400">
                <a:solidFill>
                  <a:srgbClr val="D9D9D9"/>
                </a:solidFill>
              </a:rPr>
              <a:t> query language to interact with the data.</a:t>
            </a:r>
            <a:endParaRPr sz="2400">
              <a:solidFill>
                <a:srgbClr val="D9D9D9"/>
              </a:solidFill>
            </a:endParaRPr>
          </a:p>
          <a:p>
            <a:pPr indent="-342900" lvl="1" marL="914400" rtl="0" algn="l">
              <a:spcBef>
                <a:spcPts val="0"/>
              </a:spcBef>
              <a:spcAft>
                <a:spcPts val="0"/>
              </a:spcAft>
              <a:buClr>
                <a:srgbClr val="D9D9D9"/>
              </a:buClr>
              <a:buSzPts val="1800"/>
              <a:buChar char="○"/>
            </a:pPr>
            <a:r>
              <a:rPr lang="en" sz="1800">
                <a:solidFill>
                  <a:srgbClr val="D9D9D9"/>
                </a:solidFill>
              </a:rPr>
              <a:t>D</a:t>
            </a:r>
            <a:r>
              <a:rPr lang="en" sz="1800">
                <a:solidFill>
                  <a:srgbClr val="D9D9D9"/>
                </a:solidFill>
              </a:rPr>
              <a:t>ata manipulation language (DML) of SQL, specifically declarative queries via SELECT statements.</a:t>
            </a:r>
            <a:endParaRPr sz="1800">
              <a:solidFill>
                <a:srgbClr val="D9D9D9"/>
              </a:solidFill>
            </a:endParaRPr>
          </a:p>
          <a:p>
            <a:pPr indent="-342900" lvl="1" marL="914400" rtl="0" algn="l">
              <a:spcBef>
                <a:spcPts val="0"/>
              </a:spcBef>
              <a:spcAft>
                <a:spcPts val="0"/>
              </a:spcAft>
              <a:buClr>
                <a:srgbClr val="D9D9D9"/>
              </a:buClr>
              <a:buSzPts val="1800"/>
              <a:buChar char="○"/>
            </a:pPr>
            <a:r>
              <a:rPr lang="en" sz="1800">
                <a:solidFill>
                  <a:srgbClr val="D9D9D9"/>
                </a:solidFill>
              </a:rPr>
              <a:t>Basic operations for interacting with data.</a:t>
            </a:r>
            <a:endParaRPr sz="1800">
              <a:solidFill>
                <a:srgbClr val="D9D9D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Rename</a:t>
            </a:r>
            <a:endParaRPr/>
          </a:p>
        </p:txBody>
      </p:sp>
      <p:sp>
        <p:nvSpPr>
          <p:cNvPr id="297" name="Google Shape;297;p37"/>
          <p:cNvSpPr txBox="1"/>
          <p:nvPr>
            <p:ph idx="1" type="body"/>
          </p:nvPr>
        </p:nvSpPr>
        <p:spPr>
          <a:xfrm>
            <a:off x="457200" y="8953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Examples:</a:t>
            </a:r>
            <a:endParaRPr sz="2400"/>
          </a:p>
          <a:p>
            <a:pPr indent="-381000" lvl="1" marL="914400" rtl="0" algn="l">
              <a:spcBef>
                <a:spcPts val="0"/>
              </a:spcBef>
              <a:spcAft>
                <a:spcPts val="0"/>
              </a:spcAft>
              <a:buClr>
                <a:srgbClr val="D9D9D9"/>
              </a:buClr>
              <a:buSzPts val="2400"/>
              <a:buChar char="○"/>
            </a:pPr>
            <a:r>
              <a:rPr lang="en">
                <a:solidFill>
                  <a:srgbClr val="D9D9D9"/>
                </a:solidFill>
              </a:rPr>
              <a:t>⍴</a:t>
            </a:r>
            <a:r>
              <a:rPr baseline="-25000" lang="en">
                <a:solidFill>
                  <a:srgbClr val="D9D9D9"/>
                </a:solidFill>
              </a:rPr>
              <a:t>Login/UserName</a:t>
            </a:r>
            <a:r>
              <a:rPr lang="en">
                <a:solidFill>
                  <a:srgbClr val="D9D9D9"/>
                </a:solidFill>
              </a:rPr>
              <a:t>(BlogUser)</a:t>
            </a:r>
            <a:endParaRPr>
              <a:solidFill>
                <a:srgbClr val="D9D9D9"/>
              </a:solidFill>
            </a:endParaRPr>
          </a:p>
          <a:p>
            <a:pPr indent="-381000" lvl="1" marL="914400" rtl="0" algn="l">
              <a:spcBef>
                <a:spcPts val="0"/>
              </a:spcBef>
              <a:spcAft>
                <a:spcPts val="0"/>
              </a:spcAft>
              <a:buClr>
                <a:srgbClr val="000000"/>
              </a:buClr>
              <a:buSzPts val="2400"/>
              <a:buChar char="○"/>
            </a:pPr>
            <a:r>
              <a:rPr lang="en">
                <a:solidFill>
                  <a:srgbClr val="000000"/>
                </a:solidFill>
              </a:rPr>
              <a:t>⍴</a:t>
            </a:r>
            <a:r>
              <a:rPr baseline="-25000" lang="en">
                <a:solidFill>
                  <a:srgbClr val="000000"/>
                </a:solidFill>
              </a:rPr>
              <a:t>Login/UserName,DateOfBirth/DoB</a:t>
            </a:r>
            <a:r>
              <a:rPr lang="en">
                <a:solidFill>
                  <a:srgbClr val="000000"/>
                </a:solidFill>
              </a:rPr>
              <a:t>(BlogUser)</a:t>
            </a:r>
            <a:endParaRPr>
              <a:solidFill>
                <a:srgbClr val="000000"/>
              </a:solidFill>
            </a:endParaRPr>
          </a:p>
        </p:txBody>
      </p:sp>
      <p:graphicFrame>
        <p:nvGraphicFramePr>
          <p:cNvPr id="298" name="Google Shape;298;p37"/>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a:t>Login</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DateOfBirth</a:t>
                      </a:r>
                      <a:endParaRPr/>
                    </a:p>
                  </a:txBody>
                  <a:tcPr marT="91425" marB="91425" marR="91425" marL="91425">
                    <a:solidFill>
                      <a:srgbClr val="00FF00"/>
                    </a:solidFill>
                  </a:tcPr>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t>2005-01-01</a:t>
                      </a:r>
                      <a:endParaRPr/>
                    </a:p>
                  </a:txBody>
                  <a:tcPr marT="91425" marB="91425" marR="91425" marL="91425"/>
                </a:tc>
              </a:tr>
              <a:tr h="252575">
                <a:tc>
                  <a:txBody>
                    <a:bodyPr/>
                    <a:lstStyle/>
                    <a:p>
                      <a:pPr indent="0" lvl="0" marL="0" rtl="0" algn="l">
                        <a:spcBef>
                          <a:spcPts val="0"/>
                        </a:spcBef>
                        <a:spcAft>
                          <a:spcPts val="0"/>
                        </a:spcAft>
                        <a:buNone/>
                      </a:pPr>
                      <a:r>
                        <a:rPr lang="en"/>
                        <a:t>jo</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1980-01-01</a:t>
                      </a:r>
                      <a:endParaRPr/>
                    </a:p>
                  </a:txBody>
                  <a:tcPr marT="91425" marB="91425" marR="91425" marL="91425"/>
                </a:tc>
              </a:tr>
              <a:tr h="3962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Davidson</a:t>
                      </a:r>
                      <a:endParaRPr/>
                    </a:p>
                  </a:txBody>
                  <a:tcPr marT="91425" marB="91425" marR="91425" marL="91425"/>
                </a:tc>
                <a:tc>
                  <a:txBody>
                    <a:bodyPr/>
                    <a:lstStyle/>
                    <a:p>
                      <a:pPr indent="0" lvl="0" marL="0" rtl="0" algn="l">
                        <a:spcBef>
                          <a:spcPts val="0"/>
                        </a:spcBef>
                        <a:spcAft>
                          <a:spcPts val="0"/>
                        </a:spcAft>
                        <a:buNone/>
                      </a:pPr>
                      <a:r>
                        <a:rPr lang="en"/>
                        <a:t>1996-01-01</a:t>
                      </a:r>
                      <a:endParaRPr/>
                    </a:p>
                  </a:txBody>
                  <a:tcPr marT="91425" marB="91425" marR="91425" marL="91425"/>
                </a:tc>
              </a:tr>
              <a:tr h="3962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Kwan</a:t>
                      </a:r>
                      <a:endParaRPr/>
                    </a:p>
                  </a:txBody>
                  <a:tcPr marT="91425" marB="91425" marR="91425" marL="91425"/>
                </a:tc>
                <a:tc>
                  <a:txBody>
                    <a:bodyPr/>
                    <a:lstStyle/>
                    <a:p>
                      <a:pPr indent="0" lvl="0" marL="0" rtl="0" algn="l">
                        <a:spcBef>
                          <a:spcPts val="0"/>
                        </a:spcBef>
                        <a:spcAft>
                          <a:spcPts val="0"/>
                        </a:spcAft>
                        <a:buNone/>
                      </a:pPr>
                      <a:r>
                        <a:rPr lang="en"/>
                        <a:t>1994-01-01</a:t>
                      </a:r>
                      <a:endParaRPr/>
                    </a:p>
                  </a:txBody>
                  <a:tcPr marT="91425" marB="91425" marR="91425" marL="91425"/>
                </a:tc>
              </a:tr>
              <a:tr h="3962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Marks</a:t>
                      </a:r>
                      <a:endParaRPr/>
                    </a:p>
                  </a:txBody>
                  <a:tcPr marT="91425" marB="91425" marR="91425" marL="91425"/>
                </a:tc>
                <a:tc>
                  <a:txBody>
                    <a:bodyPr/>
                    <a:lstStyle/>
                    <a:p>
                      <a:pPr indent="0" lvl="0" marL="0" rtl="0" algn="l">
                        <a:spcBef>
                          <a:spcPts val="0"/>
                        </a:spcBef>
                        <a:spcAft>
                          <a:spcPts val="0"/>
                        </a:spcAft>
                        <a:buNone/>
                      </a:pPr>
                      <a:r>
                        <a:rPr lang="en"/>
                        <a:t>1990-01-01</a:t>
                      </a:r>
                      <a:endParaRPr/>
                    </a:p>
                  </a:txBody>
                  <a:tcPr marT="91425" marB="91425" marR="91425" marL="91425"/>
                </a:tc>
              </a:tr>
            </a:tbl>
          </a:graphicData>
        </a:graphic>
      </p:graphicFrame>
      <p:sp>
        <p:nvSpPr>
          <p:cNvPr id="299" name="Google Shape;299;p37"/>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Interact with Data</a:t>
            </a:r>
            <a:endParaRPr sz="3600"/>
          </a:p>
        </p:txBody>
      </p:sp>
      <p:sp>
        <p:nvSpPr>
          <p:cNvPr id="305" name="Google Shape;305;p38"/>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L2: Structured Query Language (SQL)</a:t>
            </a:r>
            <a:endParaRP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Structured Query Language (SQL)</a:t>
            </a:r>
            <a:endParaRPr/>
          </a:p>
        </p:txBody>
      </p:sp>
      <p:sp>
        <p:nvSpPr>
          <p:cNvPr id="311" name="Google Shape;311;p39"/>
          <p:cNvSpPr txBox="1"/>
          <p:nvPr>
            <p:ph idx="1" type="body"/>
          </p:nvPr>
        </p:nvSpPr>
        <p:spPr>
          <a:xfrm>
            <a:off x="64450" y="971550"/>
            <a:ext cx="90795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SELECT statements are declarative, and is a significant part of the data manipulation language of SQL.</a:t>
            </a:r>
            <a:endParaRPr sz="2400"/>
          </a:p>
          <a:p>
            <a:pPr indent="-381000" lvl="0" marL="457200" rtl="0" algn="l">
              <a:spcBef>
                <a:spcPts val="0"/>
              </a:spcBef>
              <a:spcAft>
                <a:spcPts val="0"/>
              </a:spcAft>
              <a:buSzPts val="2400"/>
              <a:buChar char="●"/>
            </a:pPr>
            <a:r>
              <a:rPr lang="en" sz="2400"/>
              <a:t>SELECT statements are queries to retrieve data.</a:t>
            </a:r>
            <a:endParaRPr sz="2400"/>
          </a:p>
          <a:p>
            <a:pPr indent="-381000" lvl="0" marL="457200" rtl="0" algn="l">
              <a:spcBef>
                <a:spcPts val="0"/>
              </a:spcBef>
              <a:spcAft>
                <a:spcPts val="0"/>
              </a:spcAft>
              <a:buSzPts val="2400"/>
              <a:buChar char="●"/>
            </a:pPr>
            <a:r>
              <a:rPr lang="en" sz="2400"/>
              <a:t>Basic clauses:</a:t>
            </a:r>
            <a:endParaRPr sz="2400"/>
          </a:p>
          <a:p>
            <a:pPr indent="-381000" lvl="1" marL="914400" rtl="0" algn="l">
              <a:spcBef>
                <a:spcPts val="0"/>
              </a:spcBef>
              <a:spcAft>
                <a:spcPts val="0"/>
              </a:spcAft>
              <a:buSzPts val="2400"/>
              <a:buChar char="○"/>
            </a:pPr>
            <a:r>
              <a:rPr lang="en"/>
              <a:t>SELECT clause allows projection, π</a:t>
            </a:r>
            <a:r>
              <a:rPr baseline="-25000" lang="en"/>
              <a:t>a1,..,an, </a:t>
            </a:r>
            <a:r>
              <a:rPr lang="en"/>
              <a:t>and rename, ⍴</a:t>
            </a:r>
            <a:r>
              <a:rPr baseline="-25000" lang="en"/>
              <a:t>a/b</a:t>
            </a:r>
            <a:br>
              <a:rPr lang="en"/>
            </a:br>
            <a:r>
              <a:rPr lang="en"/>
              <a:t>(which columns should be in the result set).</a:t>
            </a:r>
            <a:endParaRPr/>
          </a:p>
          <a:p>
            <a:pPr indent="-381000" lvl="1" marL="914400" rtl="0" algn="l">
              <a:spcBef>
                <a:spcPts val="0"/>
              </a:spcBef>
              <a:spcAft>
                <a:spcPts val="0"/>
              </a:spcAft>
              <a:buSzPts val="2400"/>
              <a:buChar char="○"/>
            </a:pPr>
            <a:r>
              <a:rPr lang="en"/>
              <a:t>FROM clause allows set operations (which table or combination of tables should be in the result set).</a:t>
            </a:r>
            <a:endParaRPr/>
          </a:p>
          <a:p>
            <a:pPr indent="-381000" lvl="1" marL="914400" rtl="0" algn="l">
              <a:spcBef>
                <a:spcPts val="0"/>
              </a:spcBef>
              <a:spcAft>
                <a:spcPts val="0"/>
              </a:spcAft>
              <a:buSzPts val="2400"/>
              <a:buChar char="○"/>
            </a:pPr>
            <a:r>
              <a:rPr lang="en"/>
              <a:t>WHERE clause allows selection, σ</a:t>
            </a:r>
            <a:r>
              <a:rPr baseline="-25000" lang="en"/>
              <a:t>aθb</a:t>
            </a:r>
            <a:br>
              <a:rPr lang="en"/>
            </a:br>
            <a:r>
              <a:rPr lang="en"/>
              <a:t>(which rows should be in the result set).</a:t>
            </a:r>
            <a:endParaRPr/>
          </a:p>
          <a:p>
            <a:pPr indent="0" lvl="0" marL="0" rtl="0" algn="l">
              <a:spcBef>
                <a:spcPts val="600"/>
              </a:spcBef>
              <a:spcAft>
                <a:spcPts val="0"/>
              </a:spcAft>
              <a:buNone/>
            </a:pPr>
            <a:r>
              <a:rPr lang="en" sz="1100" u="sng">
                <a:solidFill>
                  <a:schemeClr val="hlink"/>
                </a:solidFill>
                <a:hlinkClick r:id="rId3"/>
              </a:rPr>
              <a:t>http://dev.mysql.com/doc/refman/5.7/en/select.html</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Clause</a:t>
            </a:r>
            <a:endParaRPr/>
          </a:p>
        </p:txBody>
      </p:sp>
      <p:sp>
        <p:nvSpPr>
          <p:cNvPr id="317" name="Google Shape;317;p40"/>
          <p:cNvSpPr txBox="1"/>
          <p:nvPr>
            <p:ph idx="1" type="body"/>
          </p:nvPr>
        </p:nvSpPr>
        <p:spPr>
          <a:xfrm>
            <a:off x="457200" y="10477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Syntax: SELECT select_expr</a:t>
            </a:r>
            <a:endParaRPr sz="2400"/>
          </a:p>
          <a:p>
            <a:pPr indent="-381000" lvl="0" marL="457200" rtl="0" algn="l">
              <a:spcBef>
                <a:spcPts val="0"/>
              </a:spcBef>
              <a:spcAft>
                <a:spcPts val="0"/>
              </a:spcAft>
              <a:buSzPts val="2400"/>
              <a:buChar char="●"/>
            </a:pPr>
            <a:r>
              <a:rPr lang="en" sz="2400"/>
              <a:t>select_expr can:</a:t>
            </a:r>
            <a:endParaRPr sz="2400"/>
          </a:p>
          <a:p>
            <a:pPr indent="-381000" lvl="1" marL="914400" rtl="0" algn="l">
              <a:spcBef>
                <a:spcPts val="0"/>
              </a:spcBef>
              <a:spcAft>
                <a:spcPts val="0"/>
              </a:spcAft>
              <a:buSzPts val="2400"/>
              <a:buChar char="○"/>
            </a:pPr>
            <a:r>
              <a:rPr lang="en"/>
              <a:t>Be a projection: list of column names (or constants).</a:t>
            </a:r>
            <a:endParaRPr/>
          </a:p>
          <a:p>
            <a:pPr indent="-381000" lvl="1" marL="914400" rtl="0" algn="l">
              <a:spcBef>
                <a:spcPts val="0"/>
              </a:spcBef>
              <a:spcAft>
                <a:spcPts val="0"/>
              </a:spcAft>
              <a:buSzPts val="2400"/>
              <a:buChar char="○"/>
            </a:pPr>
            <a:r>
              <a:rPr lang="en"/>
              <a:t>Be a rename: select_expr AS alias_name.</a:t>
            </a:r>
            <a:endParaRPr/>
          </a:p>
          <a:p>
            <a:pPr indent="-381000" lvl="1" marL="914400" rtl="0" algn="l">
              <a:spcBef>
                <a:spcPts val="0"/>
              </a:spcBef>
              <a:spcAft>
                <a:spcPts val="0"/>
              </a:spcAft>
              <a:buSzPts val="2400"/>
              <a:buChar char="○"/>
            </a:pPr>
            <a:r>
              <a:rPr lang="en"/>
              <a:t>Include operators and functions:</a:t>
            </a:r>
            <a:endParaRPr/>
          </a:p>
          <a:p>
            <a:pPr indent="-381000" lvl="2" marL="1371600" rtl="0" algn="l">
              <a:spcBef>
                <a:spcPts val="0"/>
              </a:spcBef>
              <a:spcAft>
                <a:spcPts val="0"/>
              </a:spcAft>
              <a:buSzPts val="2400"/>
              <a:buChar char="■"/>
            </a:pPr>
            <a:r>
              <a:rPr lang="en"/>
              <a:t>Examples: logical operators (AND, OR), arithmetic operators (+, -), control flow functions (CASE, IF), data type specific (string functions, numeric functions, date time functions).</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u="sng">
                <a:solidFill>
                  <a:schemeClr val="hlink"/>
                </a:solidFill>
                <a:hlinkClick r:id="rId3"/>
              </a:rPr>
              <a:t>http://dev.mysql.com/doc/refman/5.7/en/functions.html</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Clause</a:t>
            </a:r>
            <a:endParaRPr/>
          </a:p>
        </p:txBody>
      </p:sp>
      <p:sp>
        <p:nvSpPr>
          <p:cNvPr id="323" name="Google Shape;323;p41"/>
          <p:cNvSpPr txBox="1"/>
          <p:nvPr>
            <p:ph idx="1" type="body"/>
          </p:nvPr>
        </p:nvSpPr>
        <p:spPr>
          <a:xfrm>
            <a:off x="457200" y="895350"/>
            <a:ext cx="8523600" cy="372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SELECT FirstName</a:t>
            </a:r>
            <a:endParaRPr sz="2400"/>
          </a:p>
          <a:p>
            <a:pPr indent="0" lvl="0" marL="0" marR="0" rtl="0" algn="l">
              <a:lnSpc>
                <a:spcPct val="100000"/>
              </a:lnSpc>
              <a:spcBef>
                <a:spcPts val="600"/>
              </a:spcBef>
              <a:spcAft>
                <a:spcPts val="0"/>
              </a:spcAft>
              <a:buNone/>
            </a:pPr>
            <a:r>
              <a:rPr lang="en" sz="2400"/>
              <a:t>SELECT FirstName AS First, LastName AS Last, 1 AS Const</a:t>
            </a:r>
            <a:endParaRPr sz="2400"/>
          </a:p>
          <a:p>
            <a:pPr indent="0" lvl="0" marL="0" marR="0" rtl="0" algn="l">
              <a:lnSpc>
                <a:spcPct val="100000"/>
              </a:lnSpc>
              <a:spcBef>
                <a:spcPts val="600"/>
              </a:spcBef>
              <a:spcAft>
                <a:spcPts val="0"/>
              </a:spcAft>
              <a:buNone/>
            </a:pPr>
            <a:r>
              <a:rPr lang="en" sz="2400"/>
              <a:t>SELECT MONTH(DoB) AS BirthMonth</a:t>
            </a:r>
            <a:endParaRPr sz="2400"/>
          </a:p>
          <a:p>
            <a:pPr indent="0" lvl="0" marL="0" marR="0" rtl="0" algn="l">
              <a:lnSpc>
                <a:spcPct val="100000"/>
              </a:lnSpc>
              <a:spcBef>
                <a:spcPts val="600"/>
              </a:spcBef>
              <a:spcAft>
                <a:spcPts val="0"/>
              </a:spcAft>
              <a:buNone/>
            </a:pPr>
            <a:r>
              <a:rPr lang="en" sz="2400"/>
              <a:t>SELECT CONCAT(FirstName, ‘ ’, LastName) AS FullName</a:t>
            </a:r>
            <a:endParaRPr sz="2400"/>
          </a:p>
          <a:p>
            <a:pPr indent="0" lvl="0" marL="0" marR="0" rtl="0" algn="l">
              <a:lnSpc>
                <a:spcPct val="100000"/>
              </a:lnSpc>
              <a:spcBef>
                <a:spcPts val="600"/>
              </a:spcBef>
              <a:spcAft>
                <a:spcPts val="0"/>
              </a:spcAft>
              <a:buNone/>
            </a:pPr>
            <a:r>
              <a:rPr lang="en" sz="2400"/>
              <a:t>SELECT IF(MONTH(DoB) &gt; 6 AND MONTH(DoB) &lt; 9,</a:t>
            </a:r>
            <a:endParaRPr sz="2400"/>
          </a:p>
          <a:p>
            <a:pPr indent="0" lvl="0" marL="0" marR="0" rtl="0" algn="l">
              <a:lnSpc>
                <a:spcPct val="100000"/>
              </a:lnSpc>
              <a:spcBef>
                <a:spcPts val="600"/>
              </a:spcBef>
              <a:spcAft>
                <a:spcPts val="0"/>
              </a:spcAft>
              <a:buNone/>
            </a:pPr>
            <a:r>
              <a:rPr lang="en" sz="2400"/>
              <a:t>                   ‘Summer’, ‘NotSummer’) AS BirthSeason</a:t>
            </a:r>
            <a:endParaRPr sz="2400"/>
          </a:p>
          <a:p>
            <a:pPr indent="0" lvl="0" marL="0" marR="0" rtl="0" algn="l">
              <a:lnSpc>
                <a:spcPct val="100000"/>
              </a:lnSpc>
              <a:spcBef>
                <a:spcPts val="600"/>
              </a:spcBef>
              <a:spcAft>
                <a:spcPts val="0"/>
              </a:spcAft>
              <a:buNone/>
            </a:pPr>
            <a:r>
              <a:rPr lang="en" sz="2400"/>
              <a:t>SELECT tbl_name1.a, tbl_name2.b</a:t>
            </a:r>
            <a:endParaRPr sz="2400"/>
          </a:p>
          <a:p>
            <a:pPr indent="0" lvl="0" marL="0" marR="0" rtl="0" algn="l">
              <a:lnSpc>
                <a:spcPct val="100000"/>
              </a:lnSpc>
              <a:spcBef>
                <a:spcPts val="600"/>
              </a:spcBef>
              <a:spcAft>
                <a:spcPts val="0"/>
              </a:spcAft>
              <a:buNone/>
            </a:pPr>
            <a:r>
              <a:rPr lang="en" sz="2400"/>
              <a:t>SELECT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Clause (Projection)</a:t>
            </a:r>
            <a:endParaRPr/>
          </a:p>
        </p:txBody>
      </p:sp>
      <p:sp>
        <p:nvSpPr>
          <p:cNvPr id="329" name="Google Shape;329;p42"/>
          <p:cNvSpPr txBox="1"/>
          <p:nvPr>
            <p:ph idx="1" type="body"/>
          </p:nvPr>
        </p:nvSpPr>
        <p:spPr>
          <a:xfrm>
            <a:off x="171450" y="895350"/>
            <a:ext cx="8877300" cy="1414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SzPts val="2200"/>
              <a:buChar char="○"/>
            </a:pPr>
            <a:r>
              <a:rPr lang="en" sz="2200"/>
              <a:t>π</a:t>
            </a:r>
            <a:r>
              <a:rPr baseline="-25000" lang="en" sz="2200"/>
              <a:t>FirstName</a:t>
            </a:r>
            <a:r>
              <a:rPr lang="en" sz="2200"/>
              <a:t>(BlogUsers) → </a:t>
            </a:r>
            <a:r>
              <a:rPr lang="en" sz="2200">
                <a:solidFill>
                  <a:srgbClr val="000000"/>
                </a:solidFill>
                <a:highlight>
                  <a:srgbClr val="FFFF00"/>
                </a:highlight>
              </a:rPr>
              <a:t>SELECT FirstName</a:t>
            </a:r>
            <a:endParaRPr sz="2200">
              <a:solidFill>
                <a:srgbClr val="000000"/>
              </a:solidFill>
              <a:highlight>
                <a:srgbClr val="FFFF00"/>
              </a:highlight>
            </a:endParaRPr>
          </a:p>
          <a:p>
            <a:pPr indent="-368300" lvl="1" marL="914400" rtl="0" algn="l">
              <a:spcBef>
                <a:spcPts val="0"/>
              </a:spcBef>
              <a:spcAft>
                <a:spcPts val="0"/>
              </a:spcAft>
              <a:buClr>
                <a:srgbClr val="D9D9D9"/>
              </a:buClr>
              <a:buSzPts val="2200"/>
              <a:buChar char="○"/>
            </a:pPr>
            <a:r>
              <a:rPr lang="en" sz="2200">
                <a:solidFill>
                  <a:srgbClr val="D9D9D9"/>
                </a:solidFill>
              </a:rPr>
              <a:t>π</a:t>
            </a:r>
            <a:r>
              <a:rPr baseline="-25000" lang="en" sz="2200">
                <a:solidFill>
                  <a:srgbClr val="D9D9D9"/>
                </a:solidFill>
              </a:rPr>
              <a:t>FirstName,LastName</a:t>
            </a:r>
            <a:r>
              <a:rPr lang="en" sz="2200">
                <a:solidFill>
                  <a:srgbClr val="D9D9D9"/>
                </a:solidFill>
              </a:rPr>
              <a:t>(BlogUsers) → SELECT FirstName, LastName</a:t>
            </a:r>
            <a:endParaRPr sz="2200">
              <a:solidFill>
                <a:srgbClr val="D9D9D9"/>
              </a:solidFill>
            </a:endParaRPr>
          </a:p>
        </p:txBody>
      </p:sp>
      <p:graphicFrame>
        <p:nvGraphicFramePr>
          <p:cNvPr id="330" name="Google Shape;330;p42"/>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solidFill>
                            <a:srgbClr val="D9D9D9"/>
                          </a:solidFill>
                        </a:rPr>
                        <a:t>UserName</a:t>
                      </a:r>
                      <a:endParaRPr u="sng">
                        <a:solidFill>
                          <a:srgbClr val="D9D9D9"/>
                        </a:solidFill>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solidFill>
                            <a:srgbClr val="D9D9D9"/>
                          </a:solidFill>
                        </a:rPr>
                        <a:t>LastName</a:t>
                      </a:r>
                      <a:endParaRPr>
                        <a:solidFill>
                          <a:srgbClr val="D9D9D9"/>
                        </a:solidFill>
                      </a:endParaRPr>
                    </a:p>
                  </a:txBody>
                  <a:tcPr marT="91425" marB="91425" marR="91425" marL="91425"/>
                </a:tc>
                <a:tc>
                  <a:txBody>
                    <a:bodyPr/>
                    <a:lstStyle/>
                    <a:p>
                      <a:pPr indent="0" lvl="0" marL="0" rtl="0" algn="ctr">
                        <a:spcBef>
                          <a:spcPts val="0"/>
                        </a:spcBef>
                        <a:spcAft>
                          <a:spcPts val="0"/>
                        </a:spcAft>
                        <a:buNone/>
                      </a:pPr>
                      <a:r>
                        <a:rPr lang="en">
                          <a:solidFill>
                            <a:srgbClr val="D9D9D9"/>
                          </a:solidFill>
                        </a:rPr>
                        <a:t>DoB</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solidFill>
                            <a:srgbClr val="D9D9D9"/>
                          </a:solidFill>
                        </a:rPr>
                        <a:t>jy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Yoon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2005-01-01</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solidFill>
                            <a:srgbClr val="D9D9D9"/>
                          </a:solidFill>
                        </a:rPr>
                        <a:t>jo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1980-01-01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Davidson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1996-01-01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Kwan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1994-01-01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331" name="Google Shape;331;p42"/>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Clause (Projection)</a:t>
            </a:r>
            <a:endParaRPr/>
          </a:p>
        </p:txBody>
      </p:sp>
      <p:sp>
        <p:nvSpPr>
          <p:cNvPr id="337" name="Google Shape;337;p43"/>
          <p:cNvSpPr txBox="1"/>
          <p:nvPr>
            <p:ph idx="1" type="body"/>
          </p:nvPr>
        </p:nvSpPr>
        <p:spPr>
          <a:xfrm>
            <a:off x="180975" y="895350"/>
            <a:ext cx="8868000" cy="1414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Clr>
                <a:srgbClr val="D9D9D9"/>
              </a:buClr>
              <a:buSzPts val="2200"/>
              <a:buChar char="○"/>
            </a:pPr>
            <a:r>
              <a:rPr lang="en" sz="2200">
                <a:solidFill>
                  <a:srgbClr val="D9D9D9"/>
                </a:solidFill>
              </a:rPr>
              <a:t>π</a:t>
            </a:r>
            <a:r>
              <a:rPr baseline="-25000" lang="en" sz="2200">
                <a:solidFill>
                  <a:srgbClr val="D9D9D9"/>
                </a:solidFill>
              </a:rPr>
              <a:t>FirstName</a:t>
            </a:r>
            <a:r>
              <a:rPr lang="en" sz="2200">
                <a:solidFill>
                  <a:srgbClr val="D9D9D9"/>
                </a:solidFill>
              </a:rPr>
              <a:t>(BlogUsers) → SELECT FirstName</a:t>
            </a:r>
            <a:endParaRPr sz="2200">
              <a:solidFill>
                <a:srgbClr val="D9D9D9"/>
              </a:solidFill>
            </a:endParaRPr>
          </a:p>
          <a:p>
            <a:pPr indent="-368300" lvl="1" marL="914400" rtl="0" algn="l">
              <a:spcBef>
                <a:spcPts val="0"/>
              </a:spcBef>
              <a:spcAft>
                <a:spcPts val="0"/>
              </a:spcAft>
              <a:buSzPts val="2200"/>
              <a:buChar char="○"/>
            </a:pPr>
            <a:r>
              <a:rPr lang="en" sz="2200"/>
              <a:t>π</a:t>
            </a:r>
            <a:r>
              <a:rPr baseline="-25000" lang="en" sz="2200"/>
              <a:t>FirstName,LastName</a:t>
            </a:r>
            <a:r>
              <a:rPr lang="en" sz="2200"/>
              <a:t>(BlogUsers) </a:t>
            </a:r>
            <a:r>
              <a:rPr lang="en" sz="2200"/>
              <a:t>→ </a:t>
            </a:r>
            <a:r>
              <a:rPr lang="en" sz="2200">
                <a:highlight>
                  <a:srgbClr val="FFFF00"/>
                </a:highlight>
              </a:rPr>
              <a:t>SELECT FirstName, LastName</a:t>
            </a:r>
            <a:endParaRPr sz="2200">
              <a:highlight>
                <a:srgbClr val="FFFF00"/>
              </a:highlight>
            </a:endParaRPr>
          </a:p>
        </p:txBody>
      </p:sp>
      <p:graphicFrame>
        <p:nvGraphicFramePr>
          <p:cNvPr id="338" name="Google Shape;338;p43"/>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solidFill>
                            <a:srgbClr val="D9D9D9"/>
                          </a:solidFill>
                        </a:rPr>
                        <a:t>UserName</a:t>
                      </a:r>
                      <a:endParaRPr u="sng">
                        <a:solidFill>
                          <a:srgbClr val="D9D9D9"/>
                        </a:solidFill>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solidFill>
                            <a:srgbClr val="D9D9D9"/>
                          </a:solidFill>
                        </a:rPr>
                        <a:t>DoB</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solidFill>
                            <a:srgbClr val="D9D9D9"/>
                          </a:solidFill>
                        </a:rPr>
                        <a:t>jy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2005-01-01</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solidFill>
                            <a:srgbClr val="D9D9D9"/>
                          </a:solidFill>
                        </a:rPr>
                        <a:t>jo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1980-01-01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Davidson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1996-01-01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Kwan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1994-01-01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Marks</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339" name="Google Shape;339;p43"/>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Clause (</a:t>
            </a:r>
            <a:r>
              <a:rPr lang="en"/>
              <a:t>Rename)</a:t>
            </a:r>
            <a:endParaRPr/>
          </a:p>
        </p:txBody>
      </p:sp>
      <p:sp>
        <p:nvSpPr>
          <p:cNvPr id="345" name="Google Shape;345;p44"/>
          <p:cNvSpPr txBox="1"/>
          <p:nvPr>
            <p:ph idx="1" type="body"/>
          </p:nvPr>
        </p:nvSpPr>
        <p:spPr>
          <a:xfrm>
            <a:off x="457200" y="819150"/>
            <a:ext cx="8346600" cy="3725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SzPts val="2200"/>
              <a:buChar char="○"/>
            </a:pPr>
            <a:r>
              <a:rPr lang="en" sz="2200"/>
              <a:t>⍴</a:t>
            </a:r>
            <a:r>
              <a:rPr baseline="-25000" lang="en" sz="2200"/>
              <a:t>Login/UserName</a:t>
            </a:r>
            <a:r>
              <a:rPr lang="en" sz="2200"/>
              <a:t>(BlogUser) → </a:t>
            </a:r>
            <a:r>
              <a:rPr lang="en" sz="2200">
                <a:highlight>
                  <a:srgbClr val="FFFF00"/>
                </a:highlight>
              </a:rPr>
              <a:t>SELECT UserName AS Login</a:t>
            </a:r>
            <a:endParaRPr sz="2200">
              <a:highlight>
                <a:srgbClr val="FFFF00"/>
              </a:highlight>
            </a:endParaRPr>
          </a:p>
          <a:p>
            <a:pPr indent="-368300" lvl="1" marL="914400" rtl="0" algn="l">
              <a:spcBef>
                <a:spcPts val="0"/>
              </a:spcBef>
              <a:spcAft>
                <a:spcPts val="0"/>
              </a:spcAft>
              <a:buClr>
                <a:srgbClr val="D9D9D9"/>
              </a:buClr>
              <a:buSzPts val="2200"/>
              <a:buChar char="○"/>
            </a:pPr>
            <a:r>
              <a:rPr lang="en" sz="2200">
                <a:solidFill>
                  <a:srgbClr val="D9D9D9"/>
                </a:solidFill>
              </a:rPr>
              <a:t>⍴</a:t>
            </a:r>
            <a:r>
              <a:rPr baseline="-25000" lang="en" sz="2200">
                <a:solidFill>
                  <a:srgbClr val="D9D9D9"/>
                </a:solidFill>
              </a:rPr>
              <a:t>Login/UserName,DateOfBirth/DoB</a:t>
            </a:r>
            <a:r>
              <a:rPr lang="en" sz="2200">
                <a:solidFill>
                  <a:srgbClr val="D9D9D9"/>
                </a:solidFill>
              </a:rPr>
              <a:t>(BlogUser) →</a:t>
            </a:r>
            <a:br>
              <a:rPr lang="en" sz="2200">
                <a:solidFill>
                  <a:srgbClr val="D9D9D9"/>
                </a:solidFill>
              </a:rPr>
            </a:br>
            <a:r>
              <a:rPr lang="en" sz="2200">
                <a:solidFill>
                  <a:srgbClr val="D9D9D9"/>
                </a:solidFill>
              </a:rPr>
              <a:t>SELECT UserName AS Login, DoB AS DateOfBirth</a:t>
            </a:r>
            <a:endParaRPr sz="2200">
              <a:solidFill>
                <a:srgbClr val="D9D9D9"/>
              </a:solidFill>
            </a:endParaRPr>
          </a:p>
        </p:txBody>
      </p:sp>
      <p:graphicFrame>
        <p:nvGraphicFramePr>
          <p:cNvPr id="346" name="Google Shape;346;p44"/>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a:t>Login</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
                          <a:solidFill>
                            <a:srgbClr val="D9D9D9"/>
                          </a:solidFill>
                        </a:rPr>
                        <a:t>FirstName</a:t>
                      </a:r>
                      <a:endParaRPr>
                        <a:solidFill>
                          <a:srgbClr val="D9D9D9"/>
                        </a:solidFill>
                      </a:endParaRPr>
                    </a:p>
                  </a:txBody>
                  <a:tcPr marT="91425" marB="91425" marR="91425" marL="91425"/>
                </a:tc>
                <a:tc>
                  <a:txBody>
                    <a:bodyPr/>
                    <a:lstStyle/>
                    <a:p>
                      <a:pPr indent="0" lvl="0" marL="0" rtl="0" algn="ctr">
                        <a:spcBef>
                          <a:spcPts val="0"/>
                        </a:spcBef>
                        <a:spcAft>
                          <a:spcPts val="0"/>
                        </a:spcAft>
                        <a:buNone/>
                      </a:pPr>
                      <a:r>
                        <a:rPr lang="en">
                          <a:solidFill>
                            <a:srgbClr val="D9D9D9"/>
                          </a:solidFill>
                        </a:rPr>
                        <a:t>LastName</a:t>
                      </a:r>
                      <a:endParaRPr>
                        <a:solidFill>
                          <a:srgbClr val="D9D9D9"/>
                        </a:solidFill>
                      </a:endParaRPr>
                    </a:p>
                  </a:txBody>
                  <a:tcPr marT="91425" marB="91425" marR="91425" marL="91425"/>
                </a:tc>
                <a:tc>
                  <a:txBody>
                    <a:bodyPr/>
                    <a:lstStyle/>
                    <a:p>
                      <a:pPr indent="0" lvl="0" marL="0" rtl="0" algn="ctr">
                        <a:spcBef>
                          <a:spcPts val="0"/>
                        </a:spcBef>
                        <a:spcAft>
                          <a:spcPts val="0"/>
                        </a:spcAft>
                        <a:buNone/>
                      </a:pPr>
                      <a:r>
                        <a:rPr lang="en">
                          <a:solidFill>
                            <a:srgbClr val="D9D9D9"/>
                          </a:solidFill>
                        </a:rPr>
                        <a:t>DoB</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Jae</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Yoon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2005-01-01</a:t>
                      </a:r>
                      <a:endParaRPr>
                        <a:solidFill>
                          <a:srgbClr val="D9D9D9"/>
                        </a:solidFill>
                      </a:endParaRPr>
                    </a:p>
                  </a:txBody>
                  <a:tcPr marT="91425" marB="91425" marR="91425" marL="91425"/>
                </a:tc>
              </a:tr>
              <a:tr h="252575">
                <a:tc>
                  <a:txBody>
                    <a:bodyPr/>
                    <a:lstStyle/>
                    <a:p>
                      <a:pPr indent="0" lvl="0" marL="0" rtl="0" algn="l">
                        <a:spcBef>
                          <a:spcPts val="0"/>
                        </a:spcBef>
                        <a:spcAft>
                          <a:spcPts val="0"/>
                        </a:spcAft>
                        <a:buNone/>
                      </a:pPr>
                      <a:r>
                        <a:rPr lang="en"/>
                        <a:t>jo</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Jae</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1980-01-01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Davidson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1996-01-01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Kwan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1994-01-01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347" name="Google Shape;347;p44"/>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Clause (</a:t>
            </a:r>
            <a:r>
              <a:rPr lang="en"/>
              <a:t>Rename)</a:t>
            </a:r>
            <a:endParaRPr/>
          </a:p>
        </p:txBody>
      </p:sp>
      <p:sp>
        <p:nvSpPr>
          <p:cNvPr id="353" name="Google Shape;353;p45"/>
          <p:cNvSpPr txBox="1"/>
          <p:nvPr>
            <p:ph idx="1" type="body"/>
          </p:nvPr>
        </p:nvSpPr>
        <p:spPr>
          <a:xfrm>
            <a:off x="457200" y="819150"/>
            <a:ext cx="8346600" cy="3725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Clr>
                <a:srgbClr val="D9D9D9"/>
              </a:buClr>
              <a:buSzPts val="2200"/>
              <a:buChar char="○"/>
            </a:pPr>
            <a:r>
              <a:rPr lang="en" sz="2200">
                <a:solidFill>
                  <a:srgbClr val="D9D9D9"/>
                </a:solidFill>
              </a:rPr>
              <a:t>⍴</a:t>
            </a:r>
            <a:r>
              <a:rPr baseline="-25000" lang="en" sz="2200">
                <a:solidFill>
                  <a:srgbClr val="D9D9D9"/>
                </a:solidFill>
              </a:rPr>
              <a:t>Login/UserName</a:t>
            </a:r>
            <a:r>
              <a:rPr lang="en" sz="2200">
                <a:solidFill>
                  <a:srgbClr val="D9D9D9"/>
                </a:solidFill>
              </a:rPr>
              <a:t>(BlogUser) → SELECT UserName AS Login</a:t>
            </a:r>
            <a:endParaRPr sz="2200">
              <a:solidFill>
                <a:srgbClr val="D9D9D9"/>
              </a:solidFill>
            </a:endParaRPr>
          </a:p>
          <a:p>
            <a:pPr indent="-368300" lvl="1" marL="914400" rtl="0" algn="l">
              <a:lnSpc>
                <a:spcPct val="150000"/>
              </a:lnSpc>
              <a:spcBef>
                <a:spcPts val="0"/>
              </a:spcBef>
              <a:spcAft>
                <a:spcPts val="0"/>
              </a:spcAft>
              <a:buClr>
                <a:srgbClr val="000000"/>
              </a:buClr>
              <a:buSzPts val="2200"/>
              <a:buChar char="○"/>
            </a:pPr>
            <a:r>
              <a:rPr lang="en" sz="2200">
                <a:solidFill>
                  <a:srgbClr val="000000"/>
                </a:solidFill>
              </a:rPr>
              <a:t>⍴</a:t>
            </a:r>
            <a:r>
              <a:rPr baseline="-25000" lang="en" sz="2200">
                <a:solidFill>
                  <a:srgbClr val="000000"/>
                </a:solidFill>
              </a:rPr>
              <a:t>Login/UserName,DateOfBirth/DoB</a:t>
            </a:r>
            <a:r>
              <a:rPr lang="en" sz="2200">
                <a:solidFill>
                  <a:srgbClr val="000000"/>
                </a:solidFill>
              </a:rPr>
              <a:t>(BlogUser) →</a:t>
            </a:r>
            <a:br>
              <a:rPr lang="en" sz="2200">
                <a:solidFill>
                  <a:srgbClr val="000000"/>
                </a:solidFill>
              </a:rPr>
            </a:br>
            <a:r>
              <a:rPr lang="en" sz="2200">
                <a:solidFill>
                  <a:srgbClr val="000000"/>
                </a:solidFill>
                <a:highlight>
                  <a:srgbClr val="FFFF00"/>
                </a:highlight>
              </a:rPr>
              <a:t>SELECT UserName AS Login, DoB AS DateOfBirth</a:t>
            </a:r>
            <a:endParaRPr sz="2400">
              <a:solidFill>
                <a:srgbClr val="000000"/>
              </a:solidFill>
              <a:highlight>
                <a:srgbClr val="FFFF00"/>
              </a:highlight>
            </a:endParaRPr>
          </a:p>
        </p:txBody>
      </p:sp>
      <p:graphicFrame>
        <p:nvGraphicFramePr>
          <p:cNvPr id="354" name="Google Shape;354;p45"/>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a:t>Login</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
                          <a:solidFill>
                            <a:srgbClr val="D9D9D9"/>
                          </a:solidFill>
                        </a:rPr>
                        <a:t>FirstName</a:t>
                      </a:r>
                      <a:endParaRPr>
                        <a:solidFill>
                          <a:srgbClr val="D9D9D9"/>
                        </a:solidFill>
                      </a:endParaRPr>
                    </a:p>
                  </a:txBody>
                  <a:tcPr marT="91425" marB="91425" marR="91425" marL="91425"/>
                </a:tc>
                <a:tc>
                  <a:txBody>
                    <a:bodyPr/>
                    <a:lstStyle/>
                    <a:p>
                      <a:pPr indent="0" lvl="0" marL="0" rtl="0" algn="ctr">
                        <a:spcBef>
                          <a:spcPts val="0"/>
                        </a:spcBef>
                        <a:spcAft>
                          <a:spcPts val="0"/>
                        </a:spcAft>
                        <a:buNone/>
                      </a:pPr>
                      <a:r>
                        <a:rPr lang="en">
                          <a:solidFill>
                            <a:srgbClr val="D9D9D9"/>
                          </a:solidFill>
                        </a:rPr>
                        <a:t>LastName</a:t>
                      </a:r>
                      <a:endParaRPr>
                        <a:solidFill>
                          <a:srgbClr val="D9D9D9"/>
                        </a:solidFill>
                      </a:endParaRPr>
                    </a:p>
                  </a:txBody>
                  <a:tcPr marT="91425" marB="91425" marR="91425" marL="91425"/>
                </a:tc>
                <a:tc>
                  <a:txBody>
                    <a:bodyPr/>
                    <a:lstStyle/>
                    <a:p>
                      <a:pPr indent="0" lvl="0" marL="0" rtl="0" algn="ctr">
                        <a:spcBef>
                          <a:spcPts val="0"/>
                        </a:spcBef>
                        <a:spcAft>
                          <a:spcPts val="0"/>
                        </a:spcAft>
                        <a:buNone/>
                      </a:pPr>
                      <a:r>
                        <a:rPr lang="en"/>
                        <a:t>DateOfBirth</a:t>
                      </a:r>
                      <a:endParaRPr/>
                    </a:p>
                  </a:txBody>
                  <a:tcPr marT="91425" marB="91425" marR="91425" marL="91425">
                    <a:solidFill>
                      <a:srgbClr val="00FF00"/>
                    </a:solidFill>
                  </a:tcPr>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Jae</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Yoon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2005-01-01</a:t>
                      </a:r>
                      <a:endParaRPr/>
                    </a:p>
                  </a:txBody>
                  <a:tcPr marT="91425" marB="91425" marR="91425" marL="91425"/>
                </a:tc>
              </a:tr>
              <a:tr h="252575">
                <a:tc>
                  <a:txBody>
                    <a:bodyPr/>
                    <a:lstStyle/>
                    <a:p>
                      <a:pPr indent="0" lvl="0" marL="0" rtl="0" algn="l">
                        <a:spcBef>
                          <a:spcPts val="0"/>
                        </a:spcBef>
                        <a:spcAft>
                          <a:spcPts val="0"/>
                        </a:spcAft>
                        <a:buNone/>
                      </a:pPr>
                      <a:r>
                        <a:rPr lang="en"/>
                        <a:t>jo</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Jae</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1980-01-01</a:t>
                      </a:r>
                      <a:endParaRPr/>
                    </a:p>
                  </a:txBody>
                  <a:tcPr marT="91425" marB="91425" marR="91425" marL="91425"/>
                </a:tc>
              </a:tr>
              <a:tr h="3962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Davidson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1996-01-01</a:t>
                      </a:r>
                      <a:endParaRPr/>
                    </a:p>
                  </a:txBody>
                  <a:tcPr marT="91425" marB="91425" marR="91425" marL="91425"/>
                </a:tc>
              </a:tr>
              <a:tr h="3962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Kwan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1994-01-01</a:t>
                      </a:r>
                      <a:endParaRPr/>
                    </a:p>
                  </a:txBody>
                  <a:tcPr marT="91425" marB="91425" marR="91425" marL="91425"/>
                </a:tc>
              </a:tr>
              <a:tr h="3962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t>1990-01-01</a:t>
                      </a:r>
                      <a:endParaRPr/>
                    </a:p>
                  </a:txBody>
                  <a:tcPr marT="91425" marB="91425" marR="91425" marL="91425"/>
                </a:tc>
              </a:tr>
            </a:tbl>
          </a:graphicData>
        </a:graphic>
      </p:graphicFrame>
      <p:sp>
        <p:nvSpPr>
          <p:cNvPr id="355" name="Google Shape;355;p45"/>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Clause</a:t>
            </a:r>
            <a:endParaRPr/>
          </a:p>
        </p:txBody>
      </p:sp>
      <p:sp>
        <p:nvSpPr>
          <p:cNvPr id="361" name="Google Shape;361;p46"/>
          <p:cNvSpPr txBox="1"/>
          <p:nvPr>
            <p:ph idx="1" type="body"/>
          </p:nvPr>
        </p:nvSpPr>
        <p:spPr>
          <a:xfrm>
            <a:off x="457200" y="8953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Syntax: WHERE where_condition</a:t>
            </a:r>
            <a:endParaRPr sz="2400"/>
          </a:p>
          <a:p>
            <a:pPr indent="-381000" lvl="0" marL="457200" rtl="0" algn="l">
              <a:spcBef>
                <a:spcPts val="0"/>
              </a:spcBef>
              <a:spcAft>
                <a:spcPts val="0"/>
              </a:spcAft>
              <a:buSzPts val="2400"/>
              <a:buChar char="●"/>
            </a:pPr>
            <a:r>
              <a:rPr lang="en" sz="2400"/>
              <a:t>where_condition can:</a:t>
            </a:r>
            <a:endParaRPr sz="2400"/>
          </a:p>
          <a:p>
            <a:pPr indent="-381000" lvl="1" marL="914400" rtl="0" algn="l">
              <a:spcBef>
                <a:spcPts val="0"/>
              </a:spcBef>
              <a:spcAft>
                <a:spcPts val="0"/>
              </a:spcAft>
              <a:buSzPts val="2400"/>
              <a:buChar char="○"/>
            </a:pPr>
            <a:r>
              <a:rPr lang="en"/>
              <a:t>Include operators and function (similar to SELECT clause) that is a selection.</a:t>
            </a:r>
            <a:endParaRPr/>
          </a:p>
          <a:p>
            <a:pPr indent="-381000" lvl="1" marL="914400" rtl="0" algn="l">
              <a:spcBef>
                <a:spcPts val="0"/>
              </a:spcBef>
              <a:spcAft>
                <a:spcPts val="0"/>
              </a:spcAft>
              <a:buSzPts val="2400"/>
              <a:buChar char="○"/>
            </a:pPr>
            <a:r>
              <a:rPr lang="en"/>
              <a:t>Evaluate to true/false.</a:t>
            </a:r>
            <a:endParaRPr/>
          </a:p>
          <a:p>
            <a:pPr indent="-381000" lvl="2" marL="1371600" rtl="0" algn="l">
              <a:spcBef>
                <a:spcPts val="0"/>
              </a:spcBef>
              <a:spcAft>
                <a:spcPts val="0"/>
              </a:spcAft>
              <a:buSzPts val="2400"/>
              <a:buChar char="■"/>
            </a:pPr>
            <a:r>
              <a:rPr lang="en"/>
              <a:t>NULL value evaluates to NULL and is filtered out (equivalent false). However, there is an operator for explicit checks:</a:t>
            </a:r>
            <a:br>
              <a:rPr lang="en"/>
            </a:br>
            <a:r>
              <a:rPr lang="en"/>
              <a:t>column IS [NOT] NULL.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Relational Algebra</a:t>
            </a:r>
            <a:endParaRPr/>
          </a:p>
        </p:txBody>
      </p:sp>
      <p:sp>
        <p:nvSpPr>
          <p:cNvPr id="53" name="Google Shape;53;p11"/>
          <p:cNvSpPr txBox="1"/>
          <p:nvPr>
            <p:ph idx="1" type="body"/>
          </p:nvPr>
        </p:nvSpPr>
        <p:spPr>
          <a:xfrm>
            <a:off x="457200" y="12001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D9D9D9"/>
              </a:buClr>
              <a:buSzPts val="2400"/>
              <a:buChar char="●"/>
            </a:pPr>
            <a:r>
              <a:rPr lang="en" sz="2400">
                <a:solidFill>
                  <a:srgbClr val="D9D9D9"/>
                </a:solidFill>
              </a:rPr>
              <a:t>Recap: theory for modeling data in a relational db.</a:t>
            </a:r>
            <a:endParaRPr sz="2400">
              <a:solidFill>
                <a:srgbClr val="D9D9D9"/>
              </a:solidFill>
            </a:endParaRPr>
          </a:p>
          <a:p>
            <a:pPr indent="-342900" lvl="1" marL="914400" rtl="0" algn="l">
              <a:spcBef>
                <a:spcPts val="0"/>
              </a:spcBef>
              <a:spcAft>
                <a:spcPts val="0"/>
              </a:spcAft>
              <a:buClr>
                <a:srgbClr val="D9D9D9"/>
              </a:buClr>
              <a:buSzPts val="1800"/>
              <a:buChar char="○"/>
            </a:pPr>
            <a:r>
              <a:rPr lang="en" sz="1800">
                <a:solidFill>
                  <a:srgbClr val="D9D9D9"/>
                </a:solidFill>
              </a:rPr>
              <a:t>Design module covered normalization, reducing redundancies and inconsistencies.</a:t>
            </a:r>
            <a:endParaRPr sz="1800">
              <a:solidFill>
                <a:srgbClr val="D9D9D9"/>
              </a:solidFill>
            </a:endParaRPr>
          </a:p>
          <a:p>
            <a:pPr indent="-342900" lvl="1" marL="914400" rtl="0" algn="l">
              <a:spcBef>
                <a:spcPts val="0"/>
              </a:spcBef>
              <a:spcAft>
                <a:spcPts val="0"/>
              </a:spcAft>
              <a:buClr>
                <a:srgbClr val="D9D9D9"/>
              </a:buClr>
              <a:buSzPts val="1800"/>
              <a:buChar char="○"/>
            </a:pPr>
            <a:r>
              <a:rPr lang="en" sz="1800">
                <a:solidFill>
                  <a:srgbClr val="D9D9D9"/>
                </a:solidFill>
              </a:rPr>
              <a:t>Implementation module covered the data definition language (DDL) portion of SQL.</a:t>
            </a:r>
            <a:endParaRPr sz="1800">
              <a:solidFill>
                <a:srgbClr val="D9D9D9"/>
              </a:solidFill>
            </a:endParaRPr>
          </a:p>
          <a:p>
            <a:pPr indent="-381000" lvl="0" marL="457200" rtl="0" algn="l">
              <a:spcBef>
                <a:spcPts val="0"/>
              </a:spcBef>
              <a:spcAft>
                <a:spcPts val="0"/>
              </a:spcAft>
              <a:buSzPts val="2400"/>
              <a:buChar char="●"/>
            </a:pPr>
            <a:r>
              <a:rPr lang="en" sz="2400"/>
              <a:t>Basis of query language</a:t>
            </a:r>
            <a:r>
              <a:rPr lang="en" sz="2400"/>
              <a:t> to interact with the data.</a:t>
            </a:r>
            <a:endParaRPr sz="2400"/>
          </a:p>
          <a:p>
            <a:pPr indent="-342900" lvl="1" marL="914400" rtl="0" algn="l">
              <a:spcBef>
                <a:spcPts val="0"/>
              </a:spcBef>
              <a:spcAft>
                <a:spcPts val="0"/>
              </a:spcAft>
              <a:buSzPts val="1800"/>
              <a:buChar char="○"/>
            </a:pPr>
            <a:r>
              <a:rPr lang="en" sz="1800"/>
              <a:t>Basic operations for interacting with data.</a:t>
            </a:r>
            <a:endParaRPr sz="1800"/>
          </a:p>
          <a:p>
            <a:pPr indent="-342900" lvl="1" marL="914400" rtl="0" algn="l">
              <a:spcBef>
                <a:spcPts val="0"/>
              </a:spcBef>
              <a:spcAft>
                <a:spcPts val="0"/>
              </a:spcAft>
              <a:buSzPts val="1800"/>
              <a:buChar char="○"/>
            </a:pPr>
            <a:r>
              <a:rPr lang="en" sz="1800"/>
              <a:t>Data manipulation language (DML) of SQL, specifically declarative queries via SELECT statements.</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Clause</a:t>
            </a:r>
            <a:endParaRPr/>
          </a:p>
        </p:txBody>
      </p:sp>
      <p:sp>
        <p:nvSpPr>
          <p:cNvPr id="367" name="Google Shape;367;p47"/>
          <p:cNvSpPr txBox="1"/>
          <p:nvPr>
            <p:ph idx="1" type="body"/>
          </p:nvPr>
        </p:nvSpPr>
        <p:spPr>
          <a:xfrm>
            <a:off x="316400" y="895350"/>
            <a:ext cx="8487300" cy="372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WHERE FirstName = </a:t>
            </a:r>
            <a:r>
              <a:rPr lang="en" sz="2400"/>
              <a:t>‘Jae’</a:t>
            </a:r>
            <a:endParaRPr sz="2400"/>
          </a:p>
          <a:p>
            <a:pPr indent="0" lvl="0" marL="0" marR="0" rtl="0" algn="l">
              <a:lnSpc>
                <a:spcPct val="100000"/>
              </a:lnSpc>
              <a:spcBef>
                <a:spcPts val="600"/>
              </a:spcBef>
              <a:spcAft>
                <a:spcPts val="0"/>
              </a:spcAft>
              <a:buNone/>
            </a:pPr>
            <a:r>
              <a:rPr lang="en" sz="2400"/>
              <a:t>WHERE CONCAT(FirstName, ‘ ’, LastName) = ‘Jae Yoon’</a:t>
            </a:r>
            <a:endParaRPr sz="2400"/>
          </a:p>
          <a:p>
            <a:pPr indent="0" lvl="0" marL="0" marR="0" rtl="0" algn="l">
              <a:lnSpc>
                <a:spcPct val="100000"/>
              </a:lnSpc>
              <a:spcBef>
                <a:spcPts val="600"/>
              </a:spcBef>
              <a:spcAft>
                <a:spcPts val="0"/>
              </a:spcAft>
              <a:buNone/>
            </a:pPr>
            <a:r>
              <a:rPr lang="en" sz="2400"/>
              <a:t>WHERE FirstName = ‘Jae’ OR FirstName IS NULL</a:t>
            </a:r>
            <a:endParaRPr sz="2400"/>
          </a:p>
          <a:p>
            <a:pPr indent="0" lvl="0" marL="0" marR="0" rtl="0" algn="l">
              <a:lnSpc>
                <a:spcPct val="100000"/>
              </a:lnSpc>
              <a:spcBef>
                <a:spcPts val="600"/>
              </a:spcBef>
              <a:spcAft>
                <a:spcPts val="0"/>
              </a:spcAft>
              <a:buNone/>
            </a:pPr>
            <a:r>
              <a:rPr lang="en" sz="2400"/>
              <a:t>WHERE MONTH(DoB) &gt; 6 AND MONTH(DoB) &lt; 9</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8"/>
          <p:cNvSpPr txBox="1"/>
          <p:nvPr>
            <p:ph idx="1" type="body"/>
          </p:nvPr>
        </p:nvSpPr>
        <p:spPr>
          <a:xfrm>
            <a:off x="457200" y="514350"/>
            <a:ext cx="8346600" cy="1600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SzPts val="2200"/>
              <a:buChar char="○"/>
            </a:pPr>
            <a:r>
              <a:rPr lang="en" sz="2200"/>
              <a:t>σ</a:t>
            </a:r>
            <a:r>
              <a:rPr baseline="-25000" lang="en" sz="2200"/>
              <a:t>FirstName==Jae</a:t>
            </a:r>
            <a:r>
              <a:rPr lang="en" sz="2200"/>
              <a:t>(BlogUsers) → </a:t>
            </a:r>
            <a:r>
              <a:rPr lang="en" sz="2200">
                <a:highlight>
                  <a:srgbClr val="FFFF00"/>
                </a:highlight>
              </a:rPr>
              <a:t>WHERE Firstname </a:t>
            </a:r>
            <a:r>
              <a:rPr lang="en" sz="2200">
                <a:highlight>
                  <a:srgbClr val="FFFF00"/>
                </a:highlight>
              </a:rPr>
              <a:t>=</a:t>
            </a:r>
            <a:r>
              <a:rPr lang="en" sz="2200">
                <a:highlight>
                  <a:srgbClr val="FFFF00"/>
                </a:highlight>
              </a:rPr>
              <a:t> ‘Jae’</a:t>
            </a:r>
            <a:endParaRPr sz="2200">
              <a:highlight>
                <a:srgbClr val="FFFF00"/>
              </a:highlight>
            </a:endParaRPr>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DoB&gt;1990-02-05</a:t>
            </a:r>
            <a:r>
              <a:rPr lang="en" sz="2200">
                <a:solidFill>
                  <a:srgbClr val="D9D9D9"/>
                </a:solidFill>
              </a:rPr>
              <a:t>(BlogUsers) → WHERE DoB &gt; ‘1990-02-05’</a:t>
            </a:r>
            <a:endParaRPr sz="2200">
              <a:solidFill>
                <a:srgbClr val="D9D9D9"/>
              </a:solidFill>
            </a:endParaRPr>
          </a:p>
          <a:p>
            <a:pPr indent="-368300" lvl="1" marL="914400" rtl="0" algn="l">
              <a:lnSpc>
                <a:spcPct val="150000"/>
              </a:lnSpc>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 AND DoB&gt;1990-02-05 </a:t>
            </a:r>
            <a:r>
              <a:rPr lang="en" sz="2200">
                <a:solidFill>
                  <a:srgbClr val="D9D9D9"/>
                </a:solidFill>
              </a:rPr>
              <a:t>(BlogUsers) →</a:t>
            </a:r>
            <a:br>
              <a:rPr lang="en" sz="2200">
                <a:solidFill>
                  <a:srgbClr val="D9D9D9"/>
                </a:solidFill>
              </a:rPr>
            </a:br>
            <a:r>
              <a:rPr lang="en" sz="2200">
                <a:solidFill>
                  <a:srgbClr val="D9D9D9"/>
                </a:solidFill>
              </a:rPr>
              <a:t>WHERE FirstName = ‘Jae’ AND DoB &gt; ‘1990-02-05’</a:t>
            </a:r>
            <a:endParaRPr sz="2200">
              <a:solidFill>
                <a:srgbClr val="D9D9D9"/>
              </a:solidFill>
            </a:endParaRPr>
          </a:p>
        </p:txBody>
      </p:sp>
      <p:sp>
        <p:nvSpPr>
          <p:cNvPr id="373" name="Google Shape;373;p48"/>
          <p:cNvSpPr txBox="1"/>
          <p:nvPr>
            <p:ph type="title"/>
          </p:nvPr>
        </p:nvSpPr>
        <p:spPr>
          <a:xfrm>
            <a:off x="457200" y="-226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Clause (</a:t>
            </a:r>
            <a:r>
              <a:rPr lang="en"/>
              <a:t>Selection)</a:t>
            </a:r>
            <a:endParaRPr/>
          </a:p>
        </p:txBody>
      </p:sp>
      <p:graphicFrame>
        <p:nvGraphicFramePr>
          <p:cNvPr id="374" name="Google Shape;374;p48"/>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t>UserName</a:t>
                      </a:r>
                      <a:endParaRPr u="sng"/>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t>2005-01-01</a:t>
                      </a:r>
                      <a:endParaRPr/>
                    </a:p>
                  </a:txBody>
                  <a:tcPr marT="91425" marB="91425" marR="91425" marL="91425"/>
                </a:tc>
              </a:tr>
              <a:tr h="252575">
                <a:tc>
                  <a:txBody>
                    <a:bodyPr/>
                    <a:lstStyle/>
                    <a:p>
                      <a:pPr indent="0" lvl="0" marL="0" rtl="0" algn="l">
                        <a:spcBef>
                          <a:spcPts val="0"/>
                        </a:spcBef>
                        <a:spcAft>
                          <a:spcPts val="0"/>
                        </a:spcAft>
                        <a:buNone/>
                      </a:pPr>
                      <a:r>
                        <a:rPr lang="en"/>
                        <a:t>jo</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1980-01-01</a:t>
                      </a:r>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Davidson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1996-01-01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Kwan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1994-01-01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375" name="Google Shape;375;p48"/>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idx="1" type="body"/>
          </p:nvPr>
        </p:nvSpPr>
        <p:spPr>
          <a:xfrm>
            <a:off x="457200" y="514350"/>
            <a:ext cx="8346600" cy="1600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a:t>
            </a:r>
            <a:r>
              <a:rPr lang="en" sz="2200">
                <a:solidFill>
                  <a:srgbClr val="D9D9D9"/>
                </a:solidFill>
              </a:rPr>
              <a:t>(BlogUsers) → WHERE Firstname = ‘Jae’</a:t>
            </a:r>
            <a:endParaRPr sz="2200">
              <a:solidFill>
                <a:srgbClr val="D9D9D9"/>
              </a:solidFill>
            </a:endParaRPr>
          </a:p>
          <a:p>
            <a:pPr indent="-368300" lvl="1" marL="914400" rtl="0" algn="l">
              <a:spcBef>
                <a:spcPts val="0"/>
              </a:spcBef>
              <a:spcAft>
                <a:spcPts val="0"/>
              </a:spcAft>
              <a:buClr>
                <a:srgbClr val="000000"/>
              </a:buClr>
              <a:buSzPts val="2200"/>
              <a:buChar char="○"/>
            </a:pPr>
            <a:r>
              <a:rPr lang="en" sz="2200">
                <a:solidFill>
                  <a:srgbClr val="000000"/>
                </a:solidFill>
              </a:rPr>
              <a:t>σ</a:t>
            </a:r>
            <a:r>
              <a:rPr baseline="-25000" lang="en" sz="2200">
                <a:solidFill>
                  <a:srgbClr val="000000"/>
                </a:solidFill>
              </a:rPr>
              <a:t>DoB&gt;1990-02-05</a:t>
            </a:r>
            <a:r>
              <a:rPr lang="en" sz="2200">
                <a:solidFill>
                  <a:srgbClr val="000000"/>
                </a:solidFill>
              </a:rPr>
              <a:t>(BlogUsers) → </a:t>
            </a:r>
            <a:r>
              <a:rPr lang="en" sz="2200">
                <a:solidFill>
                  <a:srgbClr val="000000"/>
                </a:solidFill>
                <a:highlight>
                  <a:srgbClr val="FFFF00"/>
                </a:highlight>
              </a:rPr>
              <a:t>WHERE DoB &gt; ‘1990-02-05’</a:t>
            </a:r>
            <a:endParaRPr sz="2200">
              <a:solidFill>
                <a:srgbClr val="000000"/>
              </a:solidFill>
              <a:highlight>
                <a:srgbClr val="FFFF00"/>
              </a:highlight>
            </a:endParaRPr>
          </a:p>
          <a:p>
            <a:pPr indent="-368300" lvl="1" marL="914400" rtl="0" algn="l">
              <a:lnSpc>
                <a:spcPct val="150000"/>
              </a:lnSpc>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 AND DoB&gt;1990-02-05 </a:t>
            </a:r>
            <a:r>
              <a:rPr lang="en" sz="2200">
                <a:solidFill>
                  <a:srgbClr val="D9D9D9"/>
                </a:solidFill>
              </a:rPr>
              <a:t>(BlogUsers) →</a:t>
            </a:r>
            <a:br>
              <a:rPr lang="en" sz="2200">
                <a:solidFill>
                  <a:srgbClr val="D9D9D9"/>
                </a:solidFill>
              </a:rPr>
            </a:br>
            <a:r>
              <a:rPr lang="en" sz="2200">
                <a:solidFill>
                  <a:srgbClr val="D9D9D9"/>
                </a:solidFill>
              </a:rPr>
              <a:t>WHERE FirstName = ‘Jae’ AND DoB &gt; ‘1990-02-05’</a:t>
            </a:r>
            <a:endParaRPr sz="2200"/>
          </a:p>
        </p:txBody>
      </p:sp>
      <p:sp>
        <p:nvSpPr>
          <p:cNvPr id="381" name="Google Shape;381;p49"/>
          <p:cNvSpPr txBox="1"/>
          <p:nvPr>
            <p:ph type="title"/>
          </p:nvPr>
        </p:nvSpPr>
        <p:spPr>
          <a:xfrm>
            <a:off x="457200" y="-226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Clause (</a:t>
            </a:r>
            <a:r>
              <a:rPr lang="en"/>
              <a:t>Selection)</a:t>
            </a:r>
            <a:endParaRPr/>
          </a:p>
        </p:txBody>
      </p:sp>
      <p:graphicFrame>
        <p:nvGraphicFramePr>
          <p:cNvPr id="382" name="Google Shape;382;p49"/>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t>UserName</a:t>
                      </a:r>
                      <a:endParaRPr u="sng"/>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t>2005-01-01</a:t>
                      </a:r>
                      <a:endParaRPr/>
                    </a:p>
                  </a:txBody>
                  <a:tcPr marT="91425" marB="91425" marR="91425" marL="91425">
                    <a:solidFill>
                      <a:srgbClr val="00FF00"/>
                    </a:solidFill>
                  </a:tcPr>
                </a:tc>
              </a:tr>
              <a:tr h="252575">
                <a:tc>
                  <a:txBody>
                    <a:bodyPr/>
                    <a:lstStyle/>
                    <a:p>
                      <a:pPr indent="0" lvl="0" marL="0" rtl="0" algn="l">
                        <a:spcBef>
                          <a:spcPts val="0"/>
                        </a:spcBef>
                        <a:spcAft>
                          <a:spcPts val="0"/>
                        </a:spcAft>
                        <a:buNone/>
                      </a:pPr>
                      <a:r>
                        <a:rPr lang="en">
                          <a:solidFill>
                            <a:srgbClr val="D9D9D9"/>
                          </a:solidFill>
                        </a:rPr>
                        <a:t>jo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Jae</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1980-01-01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Davidson</a:t>
                      </a:r>
                      <a:endParaRPr/>
                    </a:p>
                  </a:txBody>
                  <a:tcPr marT="91425" marB="91425" marR="91425" marL="91425"/>
                </a:tc>
                <a:tc>
                  <a:txBody>
                    <a:bodyPr/>
                    <a:lstStyle/>
                    <a:p>
                      <a:pPr indent="0" lvl="0" marL="0" rtl="0" algn="l">
                        <a:spcBef>
                          <a:spcPts val="0"/>
                        </a:spcBef>
                        <a:spcAft>
                          <a:spcPts val="0"/>
                        </a:spcAft>
                        <a:buNone/>
                      </a:pPr>
                      <a:r>
                        <a:rPr lang="en"/>
                        <a:t>1996-01-01</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Kwan</a:t>
                      </a:r>
                      <a:endParaRPr/>
                    </a:p>
                  </a:txBody>
                  <a:tcPr marT="91425" marB="91425" marR="91425" marL="91425"/>
                </a:tc>
                <a:tc>
                  <a:txBody>
                    <a:bodyPr/>
                    <a:lstStyle/>
                    <a:p>
                      <a:pPr indent="0" lvl="0" marL="0" rtl="0" algn="l">
                        <a:spcBef>
                          <a:spcPts val="0"/>
                        </a:spcBef>
                        <a:spcAft>
                          <a:spcPts val="0"/>
                        </a:spcAft>
                        <a:buNone/>
                      </a:pPr>
                      <a:r>
                        <a:rPr lang="en"/>
                        <a:t>1994-01-01</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383" name="Google Shape;383;p49"/>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idx="1" type="body"/>
          </p:nvPr>
        </p:nvSpPr>
        <p:spPr>
          <a:xfrm>
            <a:off x="457200" y="514350"/>
            <a:ext cx="8346600" cy="1600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Examples:</a:t>
            </a:r>
            <a:endParaRPr sz="2200"/>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FirstName==Jae</a:t>
            </a:r>
            <a:r>
              <a:rPr lang="en" sz="2200">
                <a:solidFill>
                  <a:srgbClr val="D9D9D9"/>
                </a:solidFill>
              </a:rPr>
              <a:t>(BlogUsers) → WHERE Firstname = ‘Jae’</a:t>
            </a:r>
            <a:endParaRPr sz="2200">
              <a:solidFill>
                <a:srgbClr val="D9D9D9"/>
              </a:solidFill>
            </a:endParaRPr>
          </a:p>
          <a:p>
            <a:pPr indent="-368300" lvl="1" marL="914400" rtl="0" algn="l">
              <a:spcBef>
                <a:spcPts val="0"/>
              </a:spcBef>
              <a:spcAft>
                <a:spcPts val="0"/>
              </a:spcAft>
              <a:buClr>
                <a:srgbClr val="D9D9D9"/>
              </a:buClr>
              <a:buSzPts val="2200"/>
              <a:buChar char="○"/>
            </a:pPr>
            <a:r>
              <a:rPr lang="en" sz="2200">
                <a:solidFill>
                  <a:srgbClr val="D9D9D9"/>
                </a:solidFill>
              </a:rPr>
              <a:t>σ</a:t>
            </a:r>
            <a:r>
              <a:rPr baseline="-25000" lang="en" sz="2200">
                <a:solidFill>
                  <a:srgbClr val="D9D9D9"/>
                </a:solidFill>
              </a:rPr>
              <a:t>DoB&gt;1990-02-05</a:t>
            </a:r>
            <a:r>
              <a:rPr lang="en" sz="2200">
                <a:solidFill>
                  <a:srgbClr val="D9D9D9"/>
                </a:solidFill>
              </a:rPr>
              <a:t>(BlogUsers) → WHERE DoB &gt; ‘1990-02-05’</a:t>
            </a:r>
            <a:endParaRPr sz="2200">
              <a:solidFill>
                <a:srgbClr val="D9D9D9"/>
              </a:solidFill>
            </a:endParaRPr>
          </a:p>
          <a:p>
            <a:pPr indent="-368300" lvl="1" marL="914400" rtl="0" algn="l">
              <a:lnSpc>
                <a:spcPct val="150000"/>
              </a:lnSpc>
              <a:spcBef>
                <a:spcPts val="0"/>
              </a:spcBef>
              <a:spcAft>
                <a:spcPts val="0"/>
              </a:spcAft>
              <a:buClr>
                <a:srgbClr val="000000"/>
              </a:buClr>
              <a:buSzPts val="2200"/>
              <a:buChar char="○"/>
            </a:pPr>
            <a:r>
              <a:rPr lang="en" sz="2200">
                <a:solidFill>
                  <a:srgbClr val="000000"/>
                </a:solidFill>
              </a:rPr>
              <a:t>σ</a:t>
            </a:r>
            <a:r>
              <a:rPr baseline="-25000" lang="en" sz="2200">
                <a:solidFill>
                  <a:srgbClr val="000000"/>
                </a:solidFill>
              </a:rPr>
              <a:t>FirstName==Jae AND DoB&gt;1990-02-05 </a:t>
            </a:r>
            <a:r>
              <a:rPr lang="en" sz="2200">
                <a:solidFill>
                  <a:srgbClr val="000000"/>
                </a:solidFill>
              </a:rPr>
              <a:t>(BlogUsers) →</a:t>
            </a:r>
            <a:br>
              <a:rPr lang="en" sz="2200">
                <a:solidFill>
                  <a:srgbClr val="000000"/>
                </a:solidFill>
              </a:rPr>
            </a:br>
            <a:r>
              <a:rPr lang="en" sz="2200">
                <a:solidFill>
                  <a:srgbClr val="000000"/>
                </a:solidFill>
                <a:highlight>
                  <a:srgbClr val="FFFF00"/>
                </a:highlight>
              </a:rPr>
              <a:t>WHERE FirstName = ‘Jae’ AND DoB &gt; ‘1990-02-05’</a:t>
            </a:r>
            <a:endParaRPr sz="2200">
              <a:solidFill>
                <a:srgbClr val="000000"/>
              </a:solidFill>
              <a:highlight>
                <a:srgbClr val="FFFF00"/>
              </a:highlight>
            </a:endParaRPr>
          </a:p>
        </p:txBody>
      </p:sp>
      <p:sp>
        <p:nvSpPr>
          <p:cNvPr id="389" name="Google Shape;389;p50"/>
          <p:cNvSpPr txBox="1"/>
          <p:nvPr>
            <p:ph type="title"/>
          </p:nvPr>
        </p:nvSpPr>
        <p:spPr>
          <a:xfrm>
            <a:off x="457200" y="-226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Clause (</a:t>
            </a:r>
            <a:r>
              <a:rPr lang="en"/>
              <a:t>Selection)</a:t>
            </a:r>
            <a:endParaRPr/>
          </a:p>
        </p:txBody>
      </p:sp>
      <p:graphicFrame>
        <p:nvGraphicFramePr>
          <p:cNvPr id="390" name="Google Shape;390;p50"/>
          <p:cNvGraphicFramePr/>
          <p:nvPr/>
        </p:nvGraphicFramePr>
        <p:xfrm>
          <a:off x="457200" y="2695410"/>
          <a:ext cx="3000000" cy="3000000"/>
        </p:xfrm>
        <a:graphic>
          <a:graphicData uri="http://schemas.openxmlformats.org/drawingml/2006/table">
            <a:tbl>
              <a:tblPr>
                <a:noFill/>
                <a:tableStyleId>{4283877C-141C-4CBA-B8C0-AA881AD9F93A}</a:tableStyleId>
              </a:tblPr>
              <a:tblGrid>
                <a:gridCol w="1055050"/>
                <a:gridCol w="2295375"/>
                <a:gridCol w="2295375"/>
                <a:gridCol w="2295375"/>
              </a:tblGrid>
              <a:tr h="252575">
                <a:tc>
                  <a:txBody>
                    <a:bodyPr/>
                    <a:lstStyle/>
                    <a:p>
                      <a:pPr indent="0" lvl="0" marL="0" rtl="0" algn="ctr">
                        <a:spcBef>
                          <a:spcPts val="0"/>
                        </a:spcBef>
                        <a:spcAft>
                          <a:spcPts val="0"/>
                        </a:spcAft>
                        <a:buNone/>
                      </a:pPr>
                      <a:r>
                        <a:rPr lang="en" u="sng"/>
                        <a:t>UserName</a:t>
                      </a:r>
                      <a:endParaRPr u="sng"/>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252575">
                <a:tc>
                  <a:txBody>
                    <a:bodyPr/>
                    <a:lstStyle/>
                    <a:p>
                      <a:pPr indent="0" lvl="0" marL="0" rtl="0" algn="l">
                        <a:spcBef>
                          <a:spcPts val="0"/>
                        </a:spcBef>
                        <a:spcAft>
                          <a:spcPts val="0"/>
                        </a:spcAft>
                        <a:buNone/>
                      </a:pPr>
                      <a:r>
                        <a:rPr lang="en"/>
                        <a:t>jy</a:t>
                      </a:r>
                      <a:endParaRPr/>
                    </a:p>
                  </a:txBody>
                  <a:tcPr marT="91425" marB="91425" marR="91425" marL="91425"/>
                </a:tc>
                <a:tc>
                  <a:txBody>
                    <a:bodyPr/>
                    <a:lstStyle/>
                    <a:p>
                      <a:pPr indent="0" lvl="0" marL="0" rtl="0" algn="l">
                        <a:spcBef>
                          <a:spcPts val="0"/>
                        </a:spcBef>
                        <a:spcAft>
                          <a:spcPts val="0"/>
                        </a:spcAft>
                        <a:buNone/>
                      </a:pPr>
                      <a:r>
                        <a:rPr lang="en"/>
                        <a:t>Jae</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Yoon</a:t>
                      </a:r>
                      <a:endParaRPr/>
                    </a:p>
                  </a:txBody>
                  <a:tcPr marT="91425" marB="91425" marR="91425" marL="91425"/>
                </a:tc>
                <a:tc>
                  <a:txBody>
                    <a:bodyPr/>
                    <a:lstStyle/>
                    <a:p>
                      <a:pPr indent="0" lvl="0" marL="0" rtl="0" algn="l">
                        <a:spcBef>
                          <a:spcPts val="0"/>
                        </a:spcBef>
                        <a:spcAft>
                          <a:spcPts val="0"/>
                        </a:spcAft>
                        <a:buNone/>
                      </a:pPr>
                      <a:r>
                        <a:rPr lang="en"/>
                        <a:t>2005-01-01</a:t>
                      </a:r>
                      <a:endParaRPr/>
                    </a:p>
                  </a:txBody>
                  <a:tcPr marT="91425" marB="91425" marR="91425" marL="91425">
                    <a:solidFill>
                      <a:srgbClr val="00FF00"/>
                    </a:solidFill>
                  </a:tcPr>
                </a:tc>
              </a:tr>
              <a:tr h="252575">
                <a:tc>
                  <a:txBody>
                    <a:bodyPr/>
                    <a:lstStyle/>
                    <a:p>
                      <a:pPr indent="0" lvl="0" marL="0" rtl="0" algn="l">
                        <a:spcBef>
                          <a:spcPts val="0"/>
                        </a:spcBef>
                        <a:spcAft>
                          <a:spcPts val="0"/>
                        </a:spcAft>
                        <a:buNone/>
                      </a:pPr>
                      <a:r>
                        <a:rPr lang="en">
                          <a:solidFill>
                            <a:srgbClr val="D9D9D9"/>
                          </a:solidFill>
                        </a:rPr>
                        <a:t>jo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Jae</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O</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1980-01-01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Tony</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Davidson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1996-01-01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Dan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Kwan</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1994-01-01</a:t>
                      </a:r>
                      <a:endParaRPr>
                        <a:solidFill>
                          <a:srgbClr val="D9D9D9"/>
                        </a:solidFill>
                      </a:endParaRPr>
                    </a:p>
                  </a:txBody>
                  <a:tcPr marT="91425" marB="91425" marR="91425" marL="91425"/>
                </a:tc>
              </a:tr>
              <a:tr h="396200">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James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Marks</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1990-01-01</a:t>
                      </a:r>
                      <a:endParaRPr>
                        <a:solidFill>
                          <a:srgbClr val="D9D9D9"/>
                        </a:solidFill>
                      </a:endParaRPr>
                    </a:p>
                  </a:txBody>
                  <a:tcPr marT="91425" marB="91425" marR="91425" marL="91425"/>
                </a:tc>
              </a:tr>
            </a:tbl>
          </a:graphicData>
        </a:graphic>
      </p:graphicFrame>
      <p:sp>
        <p:nvSpPr>
          <p:cNvPr id="391" name="Google Shape;391;p50"/>
          <p:cNvSpPr txBox="1"/>
          <p:nvPr>
            <p:ph idx="1" type="body"/>
          </p:nvPr>
        </p:nvSpPr>
        <p:spPr>
          <a:xfrm>
            <a:off x="369675" y="2309825"/>
            <a:ext cx="2373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BlogUsers</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Clause</a:t>
            </a:r>
            <a:endParaRPr/>
          </a:p>
        </p:txBody>
      </p:sp>
      <p:sp>
        <p:nvSpPr>
          <p:cNvPr id="397" name="Google Shape;397;p51"/>
          <p:cNvSpPr txBox="1"/>
          <p:nvPr>
            <p:ph idx="1" type="body"/>
          </p:nvPr>
        </p:nvSpPr>
        <p:spPr>
          <a:xfrm>
            <a:off x="457200" y="8953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Syntax: FROM table_references</a:t>
            </a:r>
            <a:endParaRPr sz="2400"/>
          </a:p>
          <a:p>
            <a:pPr indent="-381000" lvl="0" marL="457200" rtl="0" algn="l">
              <a:spcBef>
                <a:spcPts val="0"/>
              </a:spcBef>
              <a:spcAft>
                <a:spcPts val="0"/>
              </a:spcAft>
              <a:buSzPts val="2400"/>
              <a:buChar char="●"/>
            </a:pPr>
            <a:r>
              <a:rPr lang="en" sz="2400"/>
              <a:t>table_references can be:</a:t>
            </a:r>
            <a:endParaRPr sz="2400"/>
          </a:p>
          <a:p>
            <a:pPr indent="-381000" lvl="1" marL="914400" rtl="0" algn="l">
              <a:spcBef>
                <a:spcPts val="0"/>
              </a:spcBef>
              <a:spcAft>
                <a:spcPts val="0"/>
              </a:spcAft>
              <a:buSzPts val="2400"/>
              <a:buChar char="○"/>
            </a:pPr>
            <a:r>
              <a:rPr lang="en"/>
              <a:t>A table name, with an alias.</a:t>
            </a:r>
            <a:endParaRPr/>
          </a:p>
          <a:p>
            <a:pPr indent="-381000" lvl="1" marL="914400" rtl="0" algn="l">
              <a:spcBef>
                <a:spcPts val="0"/>
              </a:spcBef>
              <a:spcAft>
                <a:spcPts val="0"/>
              </a:spcAft>
              <a:buSzPts val="2400"/>
              <a:buChar char="○"/>
            </a:pPr>
            <a:r>
              <a:rPr lang="en"/>
              <a:t>A subquery (nested SELECT statement).</a:t>
            </a:r>
            <a:endParaRPr/>
          </a:p>
          <a:p>
            <a:pPr indent="-381000" lvl="1" marL="914400" rtl="0" algn="l">
              <a:spcBef>
                <a:spcPts val="0"/>
              </a:spcBef>
              <a:spcAft>
                <a:spcPts val="0"/>
              </a:spcAft>
              <a:buSzPts val="2400"/>
              <a:buChar char="○"/>
            </a:pPr>
            <a:r>
              <a:rPr lang="en"/>
              <a:t>A JOIN expression between two table_references.</a:t>
            </a:r>
            <a:endParaRPr/>
          </a:p>
          <a:p>
            <a:pPr indent="-381000" lvl="2" marL="1371600" rtl="0" algn="l">
              <a:spcBef>
                <a:spcPts val="0"/>
              </a:spcBef>
              <a:spcAft>
                <a:spcPts val="0"/>
              </a:spcAft>
              <a:buSzPts val="2400"/>
              <a:buChar char="■"/>
            </a:pPr>
            <a:r>
              <a:rPr lang="en"/>
              <a:t>Examples: INNER JOIN, LEFT OUTER JOIN, RIGHT OUTER JOIN, CROSS JOIN.</a:t>
            </a:r>
            <a:endParaRPr/>
          </a:p>
          <a:p>
            <a:pPr indent="-381000" lvl="1" marL="914400" rtl="0" algn="l">
              <a:spcBef>
                <a:spcPts val="0"/>
              </a:spcBef>
              <a:spcAft>
                <a:spcPts val="0"/>
              </a:spcAft>
              <a:buSzPts val="2400"/>
              <a:buChar char="○"/>
            </a:pPr>
            <a:r>
              <a:rPr lang="en"/>
              <a:t>Multiple JOIN expressions are evaluated from left-to-right.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u="sng">
                <a:solidFill>
                  <a:schemeClr val="hlink"/>
                </a:solidFill>
                <a:hlinkClick r:id="rId3"/>
              </a:rPr>
              <a:t>http://dev.mysql.com/doc/refman/5.7/en/join.html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type="title"/>
          </p:nvPr>
        </p:nvSpPr>
        <p:spPr>
          <a:xfrm>
            <a:off x="457200" y="-226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UNION</a:t>
            </a:r>
            <a:endParaRPr/>
          </a:p>
        </p:txBody>
      </p:sp>
      <p:sp>
        <p:nvSpPr>
          <p:cNvPr id="403" name="Google Shape;403;p52"/>
          <p:cNvSpPr txBox="1"/>
          <p:nvPr>
            <p:ph idx="1" type="body"/>
          </p:nvPr>
        </p:nvSpPr>
        <p:spPr>
          <a:xfrm>
            <a:off x="0" y="590550"/>
            <a:ext cx="9210900" cy="16860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Union</a:t>
            </a:r>
            <a:endParaRPr sz="1900"/>
          </a:p>
          <a:p>
            <a:pPr indent="-349250" lvl="1" marL="914400" rtl="0" algn="l">
              <a:spcBef>
                <a:spcPts val="0"/>
              </a:spcBef>
              <a:spcAft>
                <a:spcPts val="0"/>
              </a:spcAft>
              <a:buSzPts val="1900"/>
              <a:buChar char="○"/>
            </a:pPr>
            <a:r>
              <a:rPr lang="en" sz="1900"/>
              <a:t>Syntax: [SELECT statement] UNION [DISTINCT|ALL] [SELECT statement]</a:t>
            </a:r>
            <a:endParaRPr sz="1900"/>
          </a:p>
          <a:p>
            <a:pPr indent="-349250" lvl="1" marL="914400" rtl="0" algn="l">
              <a:spcBef>
                <a:spcPts val="0"/>
              </a:spcBef>
              <a:spcAft>
                <a:spcPts val="0"/>
              </a:spcAft>
              <a:buSzPts val="1900"/>
              <a:buChar char="○"/>
            </a:pPr>
            <a:r>
              <a:rPr lang="en" sz="1900"/>
              <a:t>UNION DISTINCT removes duplicates (default behavior)</a:t>
            </a:r>
            <a:br>
              <a:rPr lang="en" sz="1900"/>
            </a:br>
            <a:r>
              <a:rPr lang="en" sz="1900">
                <a:solidFill>
                  <a:srgbClr val="D9D9D9"/>
                </a:solidFill>
              </a:rPr>
              <a:t>UNION ALL returns all matching rows</a:t>
            </a:r>
            <a:endParaRPr sz="1900">
              <a:solidFill>
                <a:srgbClr val="D9D9D9"/>
              </a:solidFill>
            </a:endParaRPr>
          </a:p>
          <a:p>
            <a:pPr indent="-349250" lvl="1" marL="914400" rtl="0" algn="l">
              <a:spcBef>
                <a:spcPts val="0"/>
              </a:spcBef>
              <a:spcAft>
                <a:spcPts val="0"/>
              </a:spcAft>
              <a:buSzPts val="1900"/>
              <a:buChar char="○"/>
            </a:pPr>
            <a:r>
              <a:rPr lang="en" sz="1900"/>
              <a:t>Note: all set operations are FROM clause JOIN expressions except UNION.</a:t>
            </a:r>
            <a:endParaRPr sz="1900"/>
          </a:p>
          <a:p>
            <a:pPr indent="0" lvl="0" marL="457200" rtl="0" algn="l">
              <a:spcBef>
                <a:spcPts val="600"/>
              </a:spcBef>
              <a:spcAft>
                <a:spcPts val="0"/>
              </a:spcAft>
              <a:buNone/>
            </a:pPr>
            <a:r>
              <a:rPr lang="en" sz="2000">
                <a:highlight>
                  <a:srgbClr val="FFFF00"/>
                </a:highlight>
              </a:rPr>
              <a:t>SELECT PostId, Title FROM CatPosts</a:t>
            </a:r>
            <a:br>
              <a:rPr lang="en" sz="2000">
                <a:highlight>
                  <a:srgbClr val="FFFF00"/>
                </a:highlight>
              </a:rPr>
            </a:br>
            <a:r>
              <a:rPr lang="en" sz="2000">
                <a:highlight>
                  <a:srgbClr val="FFFF00"/>
                </a:highlight>
              </a:rPr>
              <a:t>UNION DISTINCT</a:t>
            </a:r>
            <a:br>
              <a:rPr lang="en" sz="2000">
                <a:highlight>
                  <a:srgbClr val="FFFF00"/>
                </a:highlight>
              </a:rPr>
            </a:br>
            <a:r>
              <a:rPr lang="en" sz="2000">
                <a:highlight>
                  <a:srgbClr val="FFFF00"/>
                </a:highlight>
              </a:rPr>
              <a:t>SELECT PostId, Title FROM DogPosts;</a:t>
            </a:r>
            <a:endParaRPr sz="2000">
              <a:highlight>
                <a:srgbClr val="FFFF00"/>
              </a:highlight>
            </a:endParaRPr>
          </a:p>
          <a:p>
            <a:pPr indent="0" lvl="0" marL="0" rtl="0" algn="l">
              <a:spcBef>
                <a:spcPts val="600"/>
              </a:spcBef>
              <a:spcAft>
                <a:spcPts val="0"/>
              </a:spcAft>
              <a:buNone/>
            </a:pPr>
            <a:r>
              <a:t/>
            </a:r>
            <a:endParaRPr/>
          </a:p>
        </p:txBody>
      </p:sp>
      <p:sp>
        <p:nvSpPr>
          <p:cNvPr id="404" name="Google Shape;404;p52"/>
          <p:cNvSpPr txBox="1"/>
          <p:nvPr>
            <p:ph idx="1" type="body"/>
          </p:nvPr>
        </p:nvSpPr>
        <p:spPr>
          <a:xfrm>
            <a:off x="381000" y="32575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Relation A: CatPosts</a:t>
            </a:r>
            <a:endParaRPr/>
          </a:p>
        </p:txBody>
      </p:sp>
      <p:graphicFrame>
        <p:nvGraphicFramePr>
          <p:cNvPr id="405" name="Google Shape;405;p52"/>
          <p:cNvGraphicFramePr/>
          <p:nvPr/>
        </p:nvGraphicFramePr>
        <p:xfrm>
          <a:off x="517100" y="3762150"/>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Fun Pets</a:t>
                      </a:r>
                      <a:endParaRPr sz="1000"/>
                    </a:p>
                  </a:txBody>
                  <a:tcPr marT="91425" marB="91425" marR="91425" marL="91425">
                    <a:solidFill>
                      <a:srgbClr val="00FF00"/>
                    </a:solidFill>
                  </a:tcPr>
                </a:tc>
              </a:tr>
            </a:tbl>
          </a:graphicData>
        </a:graphic>
      </p:graphicFrame>
      <p:graphicFrame>
        <p:nvGraphicFramePr>
          <p:cNvPr id="406" name="Google Shape;406;p52"/>
          <p:cNvGraphicFramePr/>
          <p:nvPr/>
        </p:nvGraphicFramePr>
        <p:xfrm>
          <a:off x="2991375" y="3762150"/>
          <a:ext cx="3000000" cy="3000000"/>
        </p:xfrm>
        <a:graphic>
          <a:graphicData uri="http://schemas.openxmlformats.org/drawingml/2006/table">
            <a:tbl>
              <a:tblPr>
                <a:noFill/>
                <a:tableStyleId>{4283877C-141C-4CBA-B8C0-AA881AD9F93A}</a:tableStyleId>
              </a:tblPr>
              <a:tblGrid>
                <a:gridCol w="596000"/>
                <a:gridCol w="1296650"/>
              </a:tblGrid>
              <a:tr h="270375">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Fun Pets</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Singing Dogs</a:t>
                      </a:r>
                      <a:endParaRPr sz="1000"/>
                    </a:p>
                  </a:txBody>
                  <a:tcPr marT="91425" marB="91425" marR="91425" marL="91425"/>
                </a:tc>
              </a:tr>
              <a:tr h="295700">
                <a:tc>
                  <a:txBody>
                    <a:bodyPr/>
                    <a:lstStyle/>
                    <a:p>
                      <a:pPr indent="0" lvl="0" marL="0" rtl="0" algn="l">
                        <a:spcBef>
                          <a:spcPts val="0"/>
                        </a:spcBef>
                        <a:spcAft>
                          <a:spcPts val="0"/>
                        </a:spcAft>
                        <a:buNone/>
                      </a:pPr>
                      <a:r>
                        <a:rPr lang="en" sz="1000"/>
                        <a:t>5</a:t>
                      </a:r>
                      <a:endParaRPr sz="1000"/>
                    </a:p>
                  </a:txBody>
                  <a:tcPr marT="91425" marB="91425" marR="91425" marL="91425"/>
                </a:tc>
                <a:tc>
                  <a:txBody>
                    <a:bodyPr/>
                    <a:lstStyle/>
                    <a:p>
                      <a:pPr indent="0" lvl="0" marL="0" rtl="0" algn="l">
                        <a:spcBef>
                          <a:spcPts val="0"/>
                        </a:spcBef>
                        <a:spcAft>
                          <a:spcPts val="0"/>
                        </a:spcAft>
                        <a:buNone/>
                      </a:pPr>
                      <a:r>
                        <a:rPr lang="en" sz="1000"/>
                        <a:t>Leaping Dogs</a:t>
                      </a:r>
                      <a:endParaRPr sz="1000"/>
                    </a:p>
                  </a:txBody>
                  <a:tcPr marT="91425" marB="91425" marR="91425" marL="91425"/>
                </a:tc>
              </a:tr>
            </a:tbl>
          </a:graphicData>
        </a:graphic>
      </p:graphicFrame>
      <p:sp>
        <p:nvSpPr>
          <p:cNvPr id="407" name="Google Shape;407;p52"/>
          <p:cNvSpPr txBox="1"/>
          <p:nvPr>
            <p:ph idx="1" type="body"/>
          </p:nvPr>
        </p:nvSpPr>
        <p:spPr>
          <a:xfrm>
            <a:off x="2895600" y="32575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Relation B: DogPosts</a:t>
            </a:r>
            <a:endParaRPr/>
          </a:p>
        </p:txBody>
      </p:sp>
      <p:sp>
        <p:nvSpPr>
          <p:cNvPr id="408" name="Google Shape;408;p52"/>
          <p:cNvSpPr txBox="1"/>
          <p:nvPr>
            <p:ph idx="1" type="body"/>
          </p:nvPr>
        </p:nvSpPr>
        <p:spPr>
          <a:xfrm>
            <a:off x="6400800" y="26479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A ⋃ B</a:t>
            </a:r>
            <a:endParaRPr/>
          </a:p>
        </p:txBody>
      </p:sp>
      <p:graphicFrame>
        <p:nvGraphicFramePr>
          <p:cNvPr id="409" name="Google Shape;409;p52"/>
          <p:cNvGraphicFramePr/>
          <p:nvPr/>
        </p:nvGraphicFramePr>
        <p:xfrm>
          <a:off x="6460700" y="3076350"/>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t>Fun Pets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00FF00"/>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Singing Dogs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700">
                <a:tc>
                  <a:txBody>
                    <a:bodyPr/>
                    <a:lstStyle/>
                    <a:p>
                      <a:pPr indent="0" lvl="0" marL="0" rtl="0" algn="l">
                        <a:spcBef>
                          <a:spcPts val="0"/>
                        </a:spcBef>
                        <a:spcAft>
                          <a:spcPts val="0"/>
                        </a:spcAft>
                        <a:buNone/>
                      </a:pPr>
                      <a:r>
                        <a:rPr lang="en"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Leaping Dogs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3"/>
          <p:cNvSpPr txBox="1"/>
          <p:nvPr>
            <p:ph type="title"/>
          </p:nvPr>
        </p:nvSpPr>
        <p:spPr>
          <a:xfrm>
            <a:off x="457200" y="-22622"/>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UNION</a:t>
            </a:r>
            <a:endParaRPr/>
          </a:p>
        </p:txBody>
      </p:sp>
      <p:sp>
        <p:nvSpPr>
          <p:cNvPr id="415" name="Google Shape;415;p53"/>
          <p:cNvSpPr txBox="1"/>
          <p:nvPr>
            <p:ph idx="1" type="body"/>
          </p:nvPr>
        </p:nvSpPr>
        <p:spPr>
          <a:xfrm>
            <a:off x="0" y="590550"/>
            <a:ext cx="9210900" cy="16860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Union</a:t>
            </a:r>
            <a:endParaRPr sz="1900"/>
          </a:p>
          <a:p>
            <a:pPr indent="-349250" lvl="1" marL="914400" rtl="0" algn="l">
              <a:spcBef>
                <a:spcPts val="0"/>
              </a:spcBef>
              <a:spcAft>
                <a:spcPts val="0"/>
              </a:spcAft>
              <a:buClr>
                <a:srgbClr val="D9D9D9"/>
              </a:buClr>
              <a:buSzPts val="1900"/>
              <a:buChar char="○"/>
            </a:pPr>
            <a:r>
              <a:rPr lang="en" sz="1900">
                <a:solidFill>
                  <a:srgbClr val="D9D9D9"/>
                </a:solidFill>
              </a:rPr>
              <a:t>Syntax: [SELECT statement] UNION [DISTINCT|ALL] [SELECT statement]</a:t>
            </a:r>
            <a:endParaRPr sz="1900">
              <a:solidFill>
                <a:srgbClr val="D9D9D9"/>
              </a:solidFill>
            </a:endParaRPr>
          </a:p>
          <a:p>
            <a:pPr indent="-349250" lvl="1" marL="914400" rtl="0" algn="l">
              <a:spcBef>
                <a:spcPts val="0"/>
              </a:spcBef>
              <a:spcAft>
                <a:spcPts val="0"/>
              </a:spcAft>
              <a:buSzPts val="1900"/>
              <a:buChar char="○"/>
            </a:pPr>
            <a:r>
              <a:rPr lang="en" sz="1900">
                <a:solidFill>
                  <a:srgbClr val="D9D9D9"/>
                </a:solidFill>
              </a:rPr>
              <a:t>UNION DISTINCT removes duplicates (default behavior)</a:t>
            </a:r>
            <a:br>
              <a:rPr lang="en" sz="1900"/>
            </a:br>
            <a:r>
              <a:rPr lang="en" sz="1900"/>
              <a:t>UNION ALL returns all matching rows</a:t>
            </a:r>
            <a:endParaRPr sz="1900"/>
          </a:p>
          <a:p>
            <a:pPr indent="-349250" lvl="1" marL="914400" rtl="0" algn="l">
              <a:spcBef>
                <a:spcPts val="0"/>
              </a:spcBef>
              <a:spcAft>
                <a:spcPts val="0"/>
              </a:spcAft>
              <a:buClr>
                <a:srgbClr val="D9D9D9"/>
              </a:buClr>
              <a:buSzPts val="1900"/>
              <a:buChar char="○"/>
            </a:pPr>
            <a:r>
              <a:rPr lang="en" sz="1900">
                <a:solidFill>
                  <a:srgbClr val="D9D9D9"/>
                </a:solidFill>
              </a:rPr>
              <a:t>Note: all set operations are FROM clause JOIN expressions except UNION.</a:t>
            </a:r>
            <a:endParaRPr sz="1900">
              <a:solidFill>
                <a:srgbClr val="D9D9D9"/>
              </a:solidFill>
            </a:endParaRPr>
          </a:p>
          <a:p>
            <a:pPr indent="0" lvl="0" marL="457200" rtl="0" algn="l">
              <a:spcBef>
                <a:spcPts val="600"/>
              </a:spcBef>
              <a:spcAft>
                <a:spcPts val="0"/>
              </a:spcAft>
              <a:buNone/>
            </a:pPr>
            <a:r>
              <a:rPr lang="en" sz="2000">
                <a:highlight>
                  <a:srgbClr val="FFFF00"/>
                </a:highlight>
              </a:rPr>
              <a:t>SELECT PostId, Title FROM CatPosts</a:t>
            </a:r>
            <a:br>
              <a:rPr lang="en" sz="2000">
                <a:highlight>
                  <a:srgbClr val="FFFF00"/>
                </a:highlight>
              </a:rPr>
            </a:br>
            <a:r>
              <a:rPr lang="en" sz="2000">
                <a:highlight>
                  <a:srgbClr val="FFFF00"/>
                </a:highlight>
              </a:rPr>
              <a:t>UNION ALL</a:t>
            </a:r>
            <a:br>
              <a:rPr lang="en" sz="2000">
                <a:highlight>
                  <a:srgbClr val="FFFF00"/>
                </a:highlight>
              </a:rPr>
            </a:br>
            <a:r>
              <a:rPr lang="en" sz="2000">
                <a:highlight>
                  <a:srgbClr val="FFFF00"/>
                </a:highlight>
              </a:rPr>
              <a:t>SELECT PostId, Title FROM DogPosts;</a:t>
            </a:r>
            <a:endParaRPr sz="2000">
              <a:highlight>
                <a:srgbClr val="FFFF00"/>
              </a:highlight>
            </a:endParaRPr>
          </a:p>
          <a:p>
            <a:pPr indent="0" lvl="0" marL="0" rtl="0" algn="l">
              <a:spcBef>
                <a:spcPts val="600"/>
              </a:spcBef>
              <a:spcAft>
                <a:spcPts val="0"/>
              </a:spcAft>
              <a:buNone/>
            </a:pPr>
            <a:r>
              <a:t/>
            </a:r>
            <a:endParaRPr/>
          </a:p>
        </p:txBody>
      </p:sp>
      <p:sp>
        <p:nvSpPr>
          <p:cNvPr id="416" name="Google Shape;416;p53"/>
          <p:cNvSpPr txBox="1"/>
          <p:nvPr>
            <p:ph idx="1" type="body"/>
          </p:nvPr>
        </p:nvSpPr>
        <p:spPr>
          <a:xfrm>
            <a:off x="381000" y="32575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Relation A: CatPosts</a:t>
            </a:r>
            <a:endParaRPr/>
          </a:p>
        </p:txBody>
      </p:sp>
      <p:graphicFrame>
        <p:nvGraphicFramePr>
          <p:cNvPr id="417" name="Google Shape;417;p53"/>
          <p:cNvGraphicFramePr/>
          <p:nvPr/>
        </p:nvGraphicFramePr>
        <p:xfrm>
          <a:off x="517100" y="3762150"/>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Fun Pets</a:t>
                      </a:r>
                      <a:endParaRPr sz="1000"/>
                    </a:p>
                  </a:txBody>
                  <a:tcPr marT="91425" marB="91425" marR="91425" marL="91425">
                    <a:solidFill>
                      <a:srgbClr val="00FF00"/>
                    </a:solidFill>
                  </a:tcPr>
                </a:tc>
              </a:tr>
            </a:tbl>
          </a:graphicData>
        </a:graphic>
      </p:graphicFrame>
      <p:graphicFrame>
        <p:nvGraphicFramePr>
          <p:cNvPr id="418" name="Google Shape;418;p53"/>
          <p:cNvGraphicFramePr/>
          <p:nvPr/>
        </p:nvGraphicFramePr>
        <p:xfrm>
          <a:off x="2991375" y="3762150"/>
          <a:ext cx="3000000" cy="3000000"/>
        </p:xfrm>
        <a:graphic>
          <a:graphicData uri="http://schemas.openxmlformats.org/drawingml/2006/table">
            <a:tbl>
              <a:tblPr>
                <a:noFill/>
                <a:tableStyleId>{4283877C-141C-4CBA-B8C0-AA881AD9F93A}</a:tableStyleId>
              </a:tblPr>
              <a:tblGrid>
                <a:gridCol w="596000"/>
                <a:gridCol w="1296650"/>
              </a:tblGrid>
              <a:tr h="270375">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Fun Pets</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Singing Dogs</a:t>
                      </a:r>
                      <a:endParaRPr sz="1000"/>
                    </a:p>
                  </a:txBody>
                  <a:tcPr marT="91425" marB="91425" marR="91425" marL="91425"/>
                </a:tc>
              </a:tr>
              <a:tr h="295700">
                <a:tc>
                  <a:txBody>
                    <a:bodyPr/>
                    <a:lstStyle/>
                    <a:p>
                      <a:pPr indent="0" lvl="0" marL="0" rtl="0" algn="l">
                        <a:spcBef>
                          <a:spcPts val="0"/>
                        </a:spcBef>
                        <a:spcAft>
                          <a:spcPts val="0"/>
                        </a:spcAft>
                        <a:buNone/>
                      </a:pPr>
                      <a:r>
                        <a:rPr lang="en" sz="1000"/>
                        <a:t>5</a:t>
                      </a:r>
                      <a:endParaRPr sz="1000"/>
                    </a:p>
                  </a:txBody>
                  <a:tcPr marT="91425" marB="91425" marR="91425" marL="91425"/>
                </a:tc>
                <a:tc>
                  <a:txBody>
                    <a:bodyPr/>
                    <a:lstStyle/>
                    <a:p>
                      <a:pPr indent="0" lvl="0" marL="0" rtl="0" algn="l">
                        <a:spcBef>
                          <a:spcPts val="0"/>
                        </a:spcBef>
                        <a:spcAft>
                          <a:spcPts val="0"/>
                        </a:spcAft>
                        <a:buNone/>
                      </a:pPr>
                      <a:r>
                        <a:rPr lang="en" sz="1000"/>
                        <a:t>Leaping Dogs</a:t>
                      </a:r>
                      <a:endParaRPr sz="1000"/>
                    </a:p>
                  </a:txBody>
                  <a:tcPr marT="91425" marB="91425" marR="91425" marL="91425"/>
                </a:tc>
              </a:tr>
            </a:tbl>
          </a:graphicData>
        </a:graphic>
      </p:graphicFrame>
      <p:sp>
        <p:nvSpPr>
          <p:cNvPr id="419" name="Google Shape;419;p53"/>
          <p:cNvSpPr txBox="1"/>
          <p:nvPr>
            <p:ph idx="1" type="body"/>
          </p:nvPr>
        </p:nvSpPr>
        <p:spPr>
          <a:xfrm>
            <a:off x="2895600" y="32575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Relation B: DogPosts</a:t>
            </a:r>
            <a:endParaRPr/>
          </a:p>
        </p:txBody>
      </p:sp>
      <p:sp>
        <p:nvSpPr>
          <p:cNvPr id="420" name="Google Shape;420;p53"/>
          <p:cNvSpPr txBox="1"/>
          <p:nvPr>
            <p:ph idx="1" type="body"/>
          </p:nvPr>
        </p:nvSpPr>
        <p:spPr>
          <a:xfrm>
            <a:off x="6400800" y="23431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A ⋃ B</a:t>
            </a:r>
            <a:endParaRPr/>
          </a:p>
        </p:txBody>
      </p:sp>
      <p:graphicFrame>
        <p:nvGraphicFramePr>
          <p:cNvPr id="421" name="Google Shape;421;p53"/>
          <p:cNvGraphicFramePr/>
          <p:nvPr/>
        </p:nvGraphicFramePr>
        <p:xfrm>
          <a:off x="6460700" y="2771550"/>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Sleeping Cats</a:t>
                      </a:r>
                      <a:endParaRPr sz="1000"/>
                    </a:p>
                  </a:txBody>
                  <a:tcPr marT="91425" marB="91425" marR="91425" marL="91425">
                    <a:lnB cap="flat" cmpd="sng" w="9525">
                      <a:solidFill>
                        <a:srgbClr val="000000"/>
                      </a:solidFill>
                      <a:prstDash val="solid"/>
                      <a:round/>
                      <a:headEnd len="sm" w="sm" type="none"/>
                      <a:tailEnd len="sm" w="sm" type="none"/>
                    </a:lnB>
                  </a:tcPr>
                </a:tc>
              </a:tr>
              <a:tr h="295700">
                <a:tc>
                  <a:txBody>
                    <a:bodyPr/>
                    <a:lstStyle/>
                    <a:p>
                      <a:pPr indent="0" lvl="0" marL="0" rtl="0" algn="l">
                        <a:spcBef>
                          <a:spcPts val="0"/>
                        </a:spcBef>
                        <a:spcAft>
                          <a:spcPts val="0"/>
                        </a:spcAft>
                        <a:buNone/>
                      </a:pPr>
                      <a:r>
                        <a:rPr lang="en"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t>Fun Pets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95700">
                <a:tc>
                  <a:txBody>
                    <a:bodyPr/>
                    <a:lstStyle/>
                    <a:p>
                      <a:pPr indent="0" lvl="0" marL="0" rtl="0" algn="l">
                        <a:spcBef>
                          <a:spcPts val="0"/>
                        </a:spcBef>
                        <a:spcAft>
                          <a:spcPts val="0"/>
                        </a:spcAft>
                        <a:buNone/>
                      </a:pPr>
                      <a:r>
                        <a:rPr lang="en"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t>Fun Pets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Singing Dogs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700">
                <a:tc>
                  <a:txBody>
                    <a:bodyPr/>
                    <a:lstStyle/>
                    <a:p>
                      <a:pPr indent="0" lvl="0" marL="0" rtl="0" algn="l">
                        <a:spcBef>
                          <a:spcPts val="0"/>
                        </a:spcBef>
                        <a:spcAft>
                          <a:spcPts val="0"/>
                        </a:spcAft>
                        <a:buNone/>
                      </a:pPr>
                      <a:r>
                        <a:rPr lang="en"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Leaping Dogs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457200" y="535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Clause</a:t>
            </a:r>
            <a:r>
              <a:rPr lang="en"/>
              <a:t> (Intersection)</a:t>
            </a:r>
            <a:endParaRPr/>
          </a:p>
        </p:txBody>
      </p:sp>
      <p:sp>
        <p:nvSpPr>
          <p:cNvPr id="427" name="Google Shape;427;p54"/>
          <p:cNvSpPr txBox="1"/>
          <p:nvPr>
            <p:ph idx="1" type="body"/>
          </p:nvPr>
        </p:nvSpPr>
        <p:spPr>
          <a:xfrm>
            <a:off x="129925" y="666750"/>
            <a:ext cx="9014100" cy="13845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Intersection</a:t>
            </a:r>
            <a:endParaRPr sz="2200"/>
          </a:p>
          <a:p>
            <a:pPr indent="-368300" lvl="1" marL="914400" rtl="0" algn="l">
              <a:spcBef>
                <a:spcPts val="0"/>
              </a:spcBef>
              <a:spcAft>
                <a:spcPts val="0"/>
              </a:spcAft>
              <a:buSzPts val="2200"/>
              <a:buChar char="○"/>
            </a:pPr>
            <a:r>
              <a:rPr lang="en" sz="2200"/>
              <a:t>Syntax: FROM tbl_A INNER JOIN tbl_B ON tbl_A.pk = tbl_B.fk</a:t>
            </a:r>
            <a:endParaRPr sz="2200"/>
          </a:p>
          <a:p>
            <a:pPr indent="0" lvl="0" marL="457200" rtl="0" algn="l">
              <a:spcBef>
                <a:spcPts val="600"/>
              </a:spcBef>
              <a:spcAft>
                <a:spcPts val="0"/>
              </a:spcAft>
              <a:buNone/>
            </a:pPr>
            <a:r>
              <a:rPr lang="en" sz="2200">
                <a:highlight>
                  <a:srgbClr val="FFFF00"/>
                </a:highlight>
              </a:rPr>
              <a:t>FROM BlogPosts INNER JOIN BlogComments</a:t>
            </a:r>
            <a:br>
              <a:rPr lang="en" sz="2200">
                <a:highlight>
                  <a:srgbClr val="FFFF00"/>
                </a:highlight>
              </a:rPr>
            </a:br>
            <a:r>
              <a:rPr lang="en" sz="2200">
                <a:highlight>
                  <a:srgbClr val="FFFF00"/>
                </a:highlight>
              </a:rPr>
              <a:t>	ON BlogPosts.PostId = BlogComments.PostId</a:t>
            </a:r>
            <a:endParaRPr sz="2200">
              <a:highlight>
                <a:srgbClr val="FFFF00"/>
              </a:highlight>
            </a:endParaRPr>
          </a:p>
        </p:txBody>
      </p:sp>
      <p:graphicFrame>
        <p:nvGraphicFramePr>
          <p:cNvPr id="428" name="Google Shape;428;p54"/>
          <p:cNvGraphicFramePr/>
          <p:nvPr/>
        </p:nvGraphicFramePr>
        <p:xfrm>
          <a:off x="129925" y="31000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Laser Cats</a:t>
                      </a:r>
                      <a:endParaRPr sz="1000"/>
                    </a:p>
                  </a:txBody>
                  <a:tcPr marT="91425" marB="91425" marR="91425" marL="91425"/>
                </a:tc>
              </a:tr>
            </a:tbl>
          </a:graphicData>
        </a:graphic>
      </p:graphicFrame>
      <p:graphicFrame>
        <p:nvGraphicFramePr>
          <p:cNvPr id="429" name="Google Shape;429;p54"/>
          <p:cNvGraphicFramePr/>
          <p:nvPr/>
        </p:nvGraphicFramePr>
        <p:xfrm>
          <a:off x="2166175" y="31000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t>CommentId</a:t>
                      </a:r>
                      <a:endParaRPr sz="1000" u="sng"/>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Yawn</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Adorable</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graphicFrame>
        <p:nvGraphicFramePr>
          <p:cNvPr id="430" name="Google Shape;430;p54"/>
          <p:cNvGraphicFramePr/>
          <p:nvPr/>
        </p:nvGraphicFramePr>
        <p:xfrm>
          <a:off x="5284025" y="3100025"/>
          <a:ext cx="3000000" cy="3000000"/>
        </p:xfrm>
        <a:graphic>
          <a:graphicData uri="http://schemas.openxmlformats.org/drawingml/2006/table">
            <a:tbl>
              <a:tblPr>
                <a:noFill/>
                <a:tableStyleId>{4283877C-141C-4CBA-B8C0-AA881AD9F93A}</a:tableStyleId>
              </a:tblPr>
              <a:tblGrid>
                <a:gridCol w="565250"/>
                <a:gridCol w="970575"/>
                <a:gridCol w="859225"/>
                <a:gridCol w="748075"/>
                <a:gridCol w="553375"/>
              </a:tblGrid>
              <a:tr h="191000">
                <a:tc>
                  <a:txBody>
                    <a:bodyPr/>
                    <a:lstStyle/>
                    <a:p>
                      <a:pPr indent="0" lvl="0" marL="0" rtl="0" algn="ctr">
                        <a:spcBef>
                          <a:spcPts val="0"/>
                        </a:spcBef>
                        <a:spcAft>
                          <a:spcPts val="0"/>
                        </a:spcAft>
                        <a:buNone/>
                      </a:pPr>
                      <a:r>
                        <a:rPr lang="en" sz="1000"/>
                        <a:t>PostId</a:t>
                      </a:r>
                      <a:endParaRPr sz="1000"/>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c>
                  <a:txBody>
                    <a:bodyPr/>
                    <a:lstStyle/>
                    <a:p>
                      <a:pPr indent="0" lvl="0" marL="0" rtl="0" algn="ctr">
                        <a:spcBef>
                          <a:spcPts val="0"/>
                        </a:spcBef>
                        <a:spcAft>
                          <a:spcPts val="0"/>
                        </a:spcAft>
                        <a:buNone/>
                      </a:pPr>
                      <a:r>
                        <a:rPr lang="en" sz="1000"/>
                        <a:t>CommentId</a:t>
                      </a:r>
                      <a:endParaRPr sz="1000"/>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bl>
          </a:graphicData>
        </a:graphic>
      </p:graphicFrame>
      <p:sp>
        <p:nvSpPr>
          <p:cNvPr id="431" name="Google Shape;431;p54"/>
          <p:cNvSpPr txBox="1"/>
          <p:nvPr>
            <p:ph idx="1" type="body"/>
          </p:nvPr>
        </p:nvSpPr>
        <p:spPr>
          <a:xfrm>
            <a:off x="0" y="26479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432" name="Google Shape;432;p54"/>
          <p:cNvSpPr txBox="1"/>
          <p:nvPr>
            <p:ph idx="1" type="body"/>
          </p:nvPr>
        </p:nvSpPr>
        <p:spPr>
          <a:xfrm>
            <a:off x="2133600" y="2647950"/>
            <a:ext cx="27783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433" name="Google Shape;433;p54"/>
          <p:cNvSpPr txBox="1"/>
          <p:nvPr>
            <p:ph idx="1" type="body"/>
          </p:nvPr>
        </p:nvSpPr>
        <p:spPr>
          <a:xfrm>
            <a:off x="5257800" y="2647950"/>
            <a:ext cx="26205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 B</a:t>
            </a:r>
            <a:endParaRPr sz="1600"/>
          </a:p>
        </p:txBody>
      </p:sp>
      <p:cxnSp>
        <p:nvCxnSpPr>
          <p:cNvPr id="434" name="Google Shape;434;p54"/>
          <p:cNvCxnSpPr/>
          <p:nvPr/>
        </p:nvCxnSpPr>
        <p:spPr>
          <a:xfrm flipH="1" rot="10800000">
            <a:off x="759950" y="3512375"/>
            <a:ext cx="3012000" cy="9300"/>
          </a:xfrm>
          <a:prstGeom prst="straightConnector1">
            <a:avLst/>
          </a:prstGeom>
          <a:noFill/>
          <a:ln cap="flat" cmpd="sng" w="28575">
            <a:solidFill>
              <a:schemeClr val="dk2"/>
            </a:solidFill>
            <a:prstDash val="solid"/>
            <a:round/>
            <a:headEnd len="med" w="med" type="stealth"/>
            <a:tailEnd len="med" w="med" type="stealth"/>
          </a:ln>
        </p:spPr>
      </p:cxnSp>
      <p:cxnSp>
        <p:nvCxnSpPr>
          <p:cNvPr id="435" name="Google Shape;435;p54"/>
          <p:cNvCxnSpPr/>
          <p:nvPr/>
        </p:nvCxnSpPr>
        <p:spPr>
          <a:xfrm>
            <a:off x="778475" y="3669950"/>
            <a:ext cx="3002700" cy="593100"/>
          </a:xfrm>
          <a:prstGeom prst="straightConnector1">
            <a:avLst/>
          </a:prstGeom>
          <a:noFill/>
          <a:ln cap="flat" cmpd="sng" w="28575">
            <a:solidFill>
              <a:schemeClr val="dk2"/>
            </a:solidFill>
            <a:prstDash val="solid"/>
            <a:round/>
            <a:headEnd len="med" w="med" type="stealth"/>
            <a:tailEnd len="med" w="med" type="stealth"/>
          </a:ln>
        </p:spPr>
      </p:cxnSp>
      <p:cxnSp>
        <p:nvCxnSpPr>
          <p:cNvPr id="436" name="Google Shape;436;p54"/>
          <p:cNvCxnSpPr/>
          <p:nvPr/>
        </p:nvCxnSpPr>
        <p:spPr>
          <a:xfrm flipH="1" rot="10800000">
            <a:off x="4605975" y="3567975"/>
            <a:ext cx="648600" cy="9300"/>
          </a:xfrm>
          <a:prstGeom prst="straightConnector1">
            <a:avLst/>
          </a:prstGeom>
          <a:noFill/>
          <a:ln cap="flat" cmpd="sng" w="28575">
            <a:solidFill>
              <a:schemeClr val="dk2"/>
            </a:solidFill>
            <a:prstDash val="solid"/>
            <a:round/>
            <a:headEnd len="med" w="med" type="none"/>
            <a:tailEnd len="med" w="med" type="stealth"/>
          </a:ln>
        </p:spPr>
      </p:cxnSp>
      <p:cxnSp>
        <p:nvCxnSpPr>
          <p:cNvPr id="437" name="Google Shape;437;p54"/>
          <p:cNvCxnSpPr/>
          <p:nvPr/>
        </p:nvCxnSpPr>
        <p:spPr>
          <a:xfrm flipH="1" rot="10800000">
            <a:off x="4587450" y="3957225"/>
            <a:ext cx="639600" cy="3522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5"/>
          <p:cNvSpPr txBox="1"/>
          <p:nvPr>
            <p:ph idx="1" type="body"/>
          </p:nvPr>
        </p:nvSpPr>
        <p:spPr>
          <a:xfrm>
            <a:off x="129925" y="590550"/>
            <a:ext cx="9014100" cy="1384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SELECT Statement (fully-qualified column names):</a:t>
            </a:r>
            <a:endParaRPr sz="1800"/>
          </a:p>
          <a:p>
            <a:pPr indent="0" lvl="0" marL="0" marR="0" rtl="0" algn="l">
              <a:lnSpc>
                <a:spcPct val="100000"/>
              </a:lnSpc>
              <a:spcBef>
                <a:spcPts val="600"/>
              </a:spcBef>
              <a:spcAft>
                <a:spcPts val="0"/>
              </a:spcAft>
              <a:buNone/>
            </a:pPr>
            <a:r>
              <a:rPr lang="en" sz="1800"/>
              <a:t>SELECT BlogPosts.PostId, BlogPosts.Title,</a:t>
            </a:r>
            <a:endParaRPr sz="1800"/>
          </a:p>
          <a:p>
            <a:pPr indent="457200" lvl="0" marL="0" marR="0" rtl="0" algn="l">
              <a:lnSpc>
                <a:spcPct val="100000"/>
              </a:lnSpc>
              <a:spcBef>
                <a:spcPts val="600"/>
              </a:spcBef>
              <a:spcAft>
                <a:spcPts val="0"/>
              </a:spcAft>
              <a:buNone/>
            </a:pPr>
            <a:r>
              <a:rPr lang="en" sz="1800"/>
              <a:t>BlogComments.CommentId, BlogComments.Content, BlogComments.PostId</a:t>
            </a:r>
            <a:endParaRPr sz="1800"/>
          </a:p>
          <a:p>
            <a:pPr indent="0" lvl="0" marL="0" marR="0" rtl="0" algn="l">
              <a:lnSpc>
                <a:spcPct val="100000"/>
              </a:lnSpc>
              <a:spcBef>
                <a:spcPts val="600"/>
              </a:spcBef>
              <a:spcAft>
                <a:spcPts val="0"/>
              </a:spcAft>
              <a:buNone/>
            </a:pPr>
            <a:r>
              <a:rPr lang="en" sz="1800"/>
              <a:t>FROM BlogPosts INNER JOIN BlogComments</a:t>
            </a:r>
            <a:br>
              <a:rPr lang="en" sz="1800"/>
            </a:br>
            <a:r>
              <a:rPr lang="en" sz="1800"/>
              <a:t>	ON BlogPosts.PostId = BlogComments.PostId;</a:t>
            </a:r>
            <a:endParaRPr sz="1800"/>
          </a:p>
        </p:txBody>
      </p:sp>
      <p:sp>
        <p:nvSpPr>
          <p:cNvPr id="443" name="Google Shape;443;p55"/>
          <p:cNvSpPr txBox="1"/>
          <p:nvPr>
            <p:ph type="title"/>
          </p:nvPr>
        </p:nvSpPr>
        <p:spPr>
          <a:xfrm>
            <a:off x="457200" y="535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Clause (Intersection)</a:t>
            </a:r>
            <a:endParaRPr/>
          </a:p>
        </p:txBody>
      </p:sp>
      <p:graphicFrame>
        <p:nvGraphicFramePr>
          <p:cNvPr id="444" name="Google Shape;444;p55"/>
          <p:cNvGraphicFramePr/>
          <p:nvPr/>
        </p:nvGraphicFramePr>
        <p:xfrm>
          <a:off x="129925" y="31000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Laser Cats</a:t>
                      </a:r>
                      <a:endParaRPr sz="1000"/>
                    </a:p>
                  </a:txBody>
                  <a:tcPr marT="91425" marB="91425" marR="91425" marL="91425"/>
                </a:tc>
              </a:tr>
            </a:tbl>
          </a:graphicData>
        </a:graphic>
      </p:graphicFrame>
      <p:graphicFrame>
        <p:nvGraphicFramePr>
          <p:cNvPr id="445" name="Google Shape;445;p55"/>
          <p:cNvGraphicFramePr/>
          <p:nvPr/>
        </p:nvGraphicFramePr>
        <p:xfrm>
          <a:off x="2166175" y="31000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t>CommentId</a:t>
                      </a:r>
                      <a:endParaRPr sz="1000" u="sng"/>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Yawn</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Adorable</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graphicFrame>
        <p:nvGraphicFramePr>
          <p:cNvPr id="446" name="Google Shape;446;p55"/>
          <p:cNvGraphicFramePr/>
          <p:nvPr/>
        </p:nvGraphicFramePr>
        <p:xfrm>
          <a:off x="5284025" y="3100025"/>
          <a:ext cx="3000000" cy="3000000"/>
        </p:xfrm>
        <a:graphic>
          <a:graphicData uri="http://schemas.openxmlformats.org/drawingml/2006/table">
            <a:tbl>
              <a:tblPr>
                <a:noFill/>
                <a:tableStyleId>{4283877C-141C-4CBA-B8C0-AA881AD9F93A}</a:tableStyleId>
              </a:tblPr>
              <a:tblGrid>
                <a:gridCol w="565250"/>
                <a:gridCol w="970575"/>
                <a:gridCol w="859225"/>
                <a:gridCol w="748075"/>
                <a:gridCol w="553375"/>
              </a:tblGrid>
              <a:tr h="191000">
                <a:tc>
                  <a:txBody>
                    <a:bodyPr/>
                    <a:lstStyle/>
                    <a:p>
                      <a:pPr indent="0" lvl="0" marL="0" rtl="0" algn="ctr">
                        <a:spcBef>
                          <a:spcPts val="0"/>
                        </a:spcBef>
                        <a:spcAft>
                          <a:spcPts val="0"/>
                        </a:spcAft>
                        <a:buNone/>
                      </a:pPr>
                      <a:r>
                        <a:rPr lang="en" sz="1000"/>
                        <a:t>PostId</a:t>
                      </a:r>
                      <a:endParaRPr sz="1000"/>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c>
                  <a:txBody>
                    <a:bodyPr/>
                    <a:lstStyle/>
                    <a:p>
                      <a:pPr indent="0" lvl="0" marL="0" rtl="0" algn="ctr">
                        <a:spcBef>
                          <a:spcPts val="0"/>
                        </a:spcBef>
                        <a:spcAft>
                          <a:spcPts val="0"/>
                        </a:spcAft>
                        <a:buNone/>
                      </a:pPr>
                      <a:r>
                        <a:rPr lang="en" sz="1000"/>
                        <a:t>CommentId</a:t>
                      </a:r>
                      <a:endParaRPr sz="1000"/>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bl>
          </a:graphicData>
        </a:graphic>
      </p:graphicFrame>
      <p:sp>
        <p:nvSpPr>
          <p:cNvPr id="447" name="Google Shape;447;p55"/>
          <p:cNvSpPr txBox="1"/>
          <p:nvPr>
            <p:ph idx="1" type="body"/>
          </p:nvPr>
        </p:nvSpPr>
        <p:spPr>
          <a:xfrm>
            <a:off x="0" y="26479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448" name="Google Shape;448;p55"/>
          <p:cNvSpPr txBox="1"/>
          <p:nvPr>
            <p:ph idx="1" type="body"/>
          </p:nvPr>
        </p:nvSpPr>
        <p:spPr>
          <a:xfrm>
            <a:off x="2133600" y="2647950"/>
            <a:ext cx="27783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449" name="Google Shape;449;p55"/>
          <p:cNvSpPr txBox="1"/>
          <p:nvPr>
            <p:ph idx="1" type="body"/>
          </p:nvPr>
        </p:nvSpPr>
        <p:spPr>
          <a:xfrm>
            <a:off x="5257800" y="2647950"/>
            <a:ext cx="26205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 B</a:t>
            </a:r>
            <a:endParaRPr sz="1600"/>
          </a:p>
        </p:txBody>
      </p:sp>
      <p:cxnSp>
        <p:nvCxnSpPr>
          <p:cNvPr id="450" name="Google Shape;450;p55"/>
          <p:cNvCxnSpPr/>
          <p:nvPr/>
        </p:nvCxnSpPr>
        <p:spPr>
          <a:xfrm flipH="1" rot="10800000">
            <a:off x="759950" y="3512375"/>
            <a:ext cx="3012000" cy="9300"/>
          </a:xfrm>
          <a:prstGeom prst="straightConnector1">
            <a:avLst/>
          </a:prstGeom>
          <a:noFill/>
          <a:ln cap="flat" cmpd="sng" w="28575">
            <a:solidFill>
              <a:schemeClr val="dk2"/>
            </a:solidFill>
            <a:prstDash val="solid"/>
            <a:round/>
            <a:headEnd len="med" w="med" type="stealth"/>
            <a:tailEnd len="med" w="med" type="stealth"/>
          </a:ln>
        </p:spPr>
      </p:cxnSp>
      <p:cxnSp>
        <p:nvCxnSpPr>
          <p:cNvPr id="451" name="Google Shape;451;p55"/>
          <p:cNvCxnSpPr/>
          <p:nvPr/>
        </p:nvCxnSpPr>
        <p:spPr>
          <a:xfrm>
            <a:off x="778475" y="3669950"/>
            <a:ext cx="3002700" cy="593100"/>
          </a:xfrm>
          <a:prstGeom prst="straightConnector1">
            <a:avLst/>
          </a:prstGeom>
          <a:noFill/>
          <a:ln cap="flat" cmpd="sng" w="28575">
            <a:solidFill>
              <a:schemeClr val="dk2"/>
            </a:solidFill>
            <a:prstDash val="solid"/>
            <a:round/>
            <a:headEnd len="med" w="med" type="stealth"/>
            <a:tailEnd len="med" w="med" type="stealth"/>
          </a:ln>
        </p:spPr>
      </p:cxnSp>
      <p:cxnSp>
        <p:nvCxnSpPr>
          <p:cNvPr id="452" name="Google Shape;452;p55"/>
          <p:cNvCxnSpPr/>
          <p:nvPr/>
        </p:nvCxnSpPr>
        <p:spPr>
          <a:xfrm flipH="1" rot="10800000">
            <a:off x="4605975" y="3567975"/>
            <a:ext cx="648600" cy="9300"/>
          </a:xfrm>
          <a:prstGeom prst="straightConnector1">
            <a:avLst/>
          </a:prstGeom>
          <a:noFill/>
          <a:ln cap="flat" cmpd="sng" w="28575">
            <a:solidFill>
              <a:schemeClr val="dk2"/>
            </a:solidFill>
            <a:prstDash val="solid"/>
            <a:round/>
            <a:headEnd len="med" w="med" type="none"/>
            <a:tailEnd len="med" w="med" type="stealth"/>
          </a:ln>
        </p:spPr>
      </p:cxnSp>
      <p:cxnSp>
        <p:nvCxnSpPr>
          <p:cNvPr id="453" name="Google Shape;453;p55"/>
          <p:cNvCxnSpPr/>
          <p:nvPr/>
        </p:nvCxnSpPr>
        <p:spPr>
          <a:xfrm flipH="1" rot="10800000">
            <a:off x="4587450" y="3957225"/>
            <a:ext cx="639600" cy="3522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6"/>
          <p:cNvSpPr txBox="1"/>
          <p:nvPr>
            <p:ph idx="1" type="body"/>
          </p:nvPr>
        </p:nvSpPr>
        <p:spPr>
          <a:xfrm>
            <a:off x="129925" y="590550"/>
            <a:ext cx="9014100" cy="1384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SELECT Statement (implied column names, through uniqueness):</a:t>
            </a:r>
            <a:endParaRPr sz="1800"/>
          </a:p>
          <a:p>
            <a:pPr indent="0" lvl="0" marL="0" marR="0" rtl="0" algn="l">
              <a:lnSpc>
                <a:spcPct val="100000"/>
              </a:lnSpc>
              <a:spcBef>
                <a:spcPts val="600"/>
              </a:spcBef>
              <a:spcAft>
                <a:spcPts val="0"/>
              </a:spcAft>
              <a:buNone/>
            </a:pPr>
            <a:r>
              <a:rPr lang="en" sz="1800"/>
              <a:t>SELECT BlogPosts.PostId,Title,</a:t>
            </a:r>
            <a:endParaRPr sz="1800"/>
          </a:p>
          <a:p>
            <a:pPr indent="457200" lvl="0" marL="0" marR="0" rtl="0" algn="l">
              <a:lnSpc>
                <a:spcPct val="100000"/>
              </a:lnSpc>
              <a:spcBef>
                <a:spcPts val="600"/>
              </a:spcBef>
              <a:spcAft>
                <a:spcPts val="0"/>
              </a:spcAft>
              <a:buNone/>
            </a:pPr>
            <a:r>
              <a:rPr lang="en" sz="1800"/>
              <a:t>CommentId, BlogComments.Content, BlogComments.PostId</a:t>
            </a:r>
            <a:endParaRPr sz="1800"/>
          </a:p>
          <a:p>
            <a:pPr indent="0" lvl="0" marL="0" marR="0" rtl="0" algn="l">
              <a:lnSpc>
                <a:spcPct val="100000"/>
              </a:lnSpc>
              <a:spcBef>
                <a:spcPts val="600"/>
              </a:spcBef>
              <a:spcAft>
                <a:spcPts val="0"/>
              </a:spcAft>
              <a:buNone/>
            </a:pPr>
            <a:r>
              <a:rPr lang="en" sz="1800"/>
              <a:t>FROM BlogPosts INNER JOIN BlogComments</a:t>
            </a:r>
            <a:br>
              <a:rPr lang="en" sz="1800"/>
            </a:br>
            <a:r>
              <a:rPr lang="en" sz="1800"/>
              <a:t>	ON BlogPosts.PostId = BlogComments.PostId;</a:t>
            </a:r>
            <a:endParaRPr sz="1800"/>
          </a:p>
        </p:txBody>
      </p:sp>
      <p:sp>
        <p:nvSpPr>
          <p:cNvPr id="459" name="Google Shape;459;p56"/>
          <p:cNvSpPr txBox="1"/>
          <p:nvPr>
            <p:ph type="title"/>
          </p:nvPr>
        </p:nvSpPr>
        <p:spPr>
          <a:xfrm>
            <a:off x="457200" y="535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Clause (Intersection)</a:t>
            </a:r>
            <a:endParaRPr/>
          </a:p>
        </p:txBody>
      </p:sp>
      <p:graphicFrame>
        <p:nvGraphicFramePr>
          <p:cNvPr id="460" name="Google Shape;460;p56"/>
          <p:cNvGraphicFramePr/>
          <p:nvPr/>
        </p:nvGraphicFramePr>
        <p:xfrm>
          <a:off x="129925" y="31000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Laser Cats</a:t>
                      </a:r>
                      <a:endParaRPr sz="1000"/>
                    </a:p>
                  </a:txBody>
                  <a:tcPr marT="91425" marB="91425" marR="91425" marL="91425"/>
                </a:tc>
              </a:tr>
            </a:tbl>
          </a:graphicData>
        </a:graphic>
      </p:graphicFrame>
      <p:graphicFrame>
        <p:nvGraphicFramePr>
          <p:cNvPr id="461" name="Google Shape;461;p56"/>
          <p:cNvGraphicFramePr/>
          <p:nvPr/>
        </p:nvGraphicFramePr>
        <p:xfrm>
          <a:off x="2166175" y="31000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t>CommentId</a:t>
                      </a:r>
                      <a:endParaRPr sz="1000" u="sng"/>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Yawn</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Adorable</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graphicFrame>
        <p:nvGraphicFramePr>
          <p:cNvPr id="462" name="Google Shape;462;p56"/>
          <p:cNvGraphicFramePr/>
          <p:nvPr/>
        </p:nvGraphicFramePr>
        <p:xfrm>
          <a:off x="5284025" y="3100025"/>
          <a:ext cx="3000000" cy="3000000"/>
        </p:xfrm>
        <a:graphic>
          <a:graphicData uri="http://schemas.openxmlformats.org/drawingml/2006/table">
            <a:tbl>
              <a:tblPr>
                <a:noFill/>
                <a:tableStyleId>{4283877C-141C-4CBA-B8C0-AA881AD9F93A}</a:tableStyleId>
              </a:tblPr>
              <a:tblGrid>
                <a:gridCol w="565250"/>
                <a:gridCol w="970575"/>
                <a:gridCol w="859225"/>
                <a:gridCol w="748075"/>
                <a:gridCol w="553375"/>
              </a:tblGrid>
              <a:tr h="191000">
                <a:tc>
                  <a:txBody>
                    <a:bodyPr/>
                    <a:lstStyle/>
                    <a:p>
                      <a:pPr indent="0" lvl="0" marL="0" rtl="0" algn="ctr">
                        <a:spcBef>
                          <a:spcPts val="0"/>
                        </a:spcBef>
                        <a:spcAft>
                          <a:spcPts val="0"/>
                        </a:spcAft>
                        <a:buNone/>
                      </a:pPr>
                      <a:r>
                        <a:rPr lang="en" sz="1000"/>
                        <a:t>PostId</a:t>
                      </a:r>
                      <a:endParaRPr sz="1000"/>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c>
                  <a:txBody>
                    <a:bodyPr/>
                    <a:lstStyle/>
                    <a:p>
                      <a:pPr indent="0" lvl="0" marL="0" rtl="0" algn="ctr">
                        <a:spcBef>
                          <a:spcPts val="0"/>
                        </a:spcBef>
                        <a:spcAft>
                          <a:spcPts val="0"/>
                        </a:spcAft>
                        <a:buNone/>
                      </a:pPr>
                      <a:r>
                        <a:rPr lang="en" sz="1000"/>
                        <a:t>CommentId</a:t>
                      </a:r>
                      <a:endParaRPr sz="1000"/>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bl>
          </a:graphicData>
        </a:graphic>
      </p:graphicFrame>
      <p:sp>
        <p:nvSpPr>
          <p:cNvPr id="463" name="Google Shape;463;p56"/>
          <p:cNvSpPr txBox="1"/>
          <p:nvPr>
            <p:ph idx="1" type="body"/>
          </p:nvPr>
        </p:nvSpPr>
        <p:spPr>
          <a:xfrm>
            <a:off x="0" y="26479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464" name="Google Shape;464;p56"/>
          <p:cNvSpPr txBox="1"/>
          <p:nvPr>
            <p:ph idx="1" type="body"/>
          </p:nvPr>
        </p:nvSpPr>
        <p:spPr>
          <a:xfrm>
            <a:off x="2133600" y="2647950"/>
            <a:ext cx="27783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465" name="Google Shape;465;p56"/>
          <p:cNvSpPr txBox="1"/>
          <p:nvPr>
            <p:ph idx="1" type="body"/>
          </p:nvPr>
        </p:nvSpPr>
        <p:spPr>
          <a:xfrm>
            <a:off x="5257800" y="2647950"/>
            <a:ext cx="26205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 B</a:t>
            </a:r>
            <a:endParaRPr sz="1600"/>
          </a:p>
        </p:txBody>
      </p:sp>
      <p:cxnSp>
        <p:nvCxnSpPr>
          <p:cNvPr id="466" name="Google Shape;466;p56"/>
          <p:cNvCxnSpPr/>
          <p:nvPr/>
        </p:nvCxnSpPr>
        <p:spPr>
          <a:xfrm flipH="1" rot="10800000">
            <a:off x="759950" y="3512375"/>
            <a:ext cx="3012000" cy="9300"/>
          </a:xfrm>
          <a:prstGeom prst="straightConnector1">
            <a:avLst/>
          </a:prstGeom>
          <a:noFill/>
          <a:ln cap="flat" cmpd="sng" w="28575">
            <a:solidFill>
              <a:schemeClr val="dk2"/>
            </a:solidFill>
            <a:prstDash val="solid"/>
            <a:round/>
            <a:headEnd len="med" w="med" type="stealth"/>
            <a:tailEnd len="med" w="med" type="stealth"/>
          </a:ln>
        </p:spPr>
      </p:cxnSp>
      <p:cxnSp>
        <p:nvCxnSpPr>
          <p:cNvPr id="467" name="Google Shape;467;p56"/>
          <p:cNvCxnSpPr/>
          <p:nvPr/>
        </p:nvCxnSpPr>
        <p:spPr>
          <a:xfrm>
            <a:off x="778475" y="3669950"/>
            <a:ext cx="3002700" cy="593100"/>
          </a:xfrm>
          <a:prstGeom prst="straightConnector1">
            <a:avLst/>
          </a:prstGeom>
          <a:noFill/>
          <a:ln cap="flat" cmpd="sng" w="28575">
            <a:solidFill>
              <a:schemeClr val="dk2"/>
            </a:solidFill>
            <a:prstDash val="solid"/>
            <a:round/>
            <a:headEnd len="med" w="med" type="stealth"/>
            <a:tailEnd len="med" w="med" type="stealth"/>
          </a:ln>
        </p:spPr>
      </p:cxnSp>
      <p:cxnSp>
        <p:nvCxnSpPr>
          <p:cNvPr id="468" name="Google Shape;468;p56"/>
          <p:cNvCxnSpPr/>
          <p:nvPr/>
        </p:nvCxnSpPr>
        <p:spPr>
          <a:xfrm flipH="1" rot="10800000">
            <a:off x="4605975" y="3567975"/>
            <a:ext cx="648600" cy="9300"/>
          </a:xfrm>
          <a:prstGeom prst="straightConnector1">
            <a:avLst/>
          </a:prstGeom>
          <a:noFill/>
          <a:ln cap="flat" cmpd="sng" w="28575">
            <a:solidFill>
              <a:schemeClr val="dk2"/>
            </a:solidFill>
            <a:prstDash val="solid"/>
            <a:round/>
            <a:headEnd len="med" w="med" type="none"/>
            <a:tailEnd len="med" w="med" type="stealth"/>
          </a:ln>
        </p:spPr>
      </p:cxnSp>
      <p:cxnSp>
        <p:nvCxnSpPr>
          <p:cNvPr id="469" name="Google Shape;469;p56"/>
          <p:cNvCxnSpPr/>
          <p:nvPr/>
        </p:nvCxnSpPr>
        <p:spPr>
          <a:xfrm flipH="1" rot="10800000">
            <a:off x="4587450" y="3957225"/>
            <a:ext cx="639600" cy="3522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Operations</a:t>
            </a:r>
            <a:endParaRPr/>
          </a:p>
        </p:txBody>
      </p:sp>
      <p:sp>
        <p:nvSpPr>
          <p:cNvPr id="59" name="Google Shape;59;p12"/>
          <p:cNvSpPr txBox="1"/>
          <p:nvPr>
            <p:ph idx="1" type="body"/>
          </p:nvPr>
        </p:nvSpPr>
        <p:spPr>
          <a:xfrm>
            <a:off x="457200" y="1200150"/>
            <a:ext cx="8346600" cy="3842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Set operators (combining tables).</a:t>
            </a:r>
            <a:endParaRPr sz="2400"/>
          </a:p>
          <a:p>
            <a:pPr indent="-381000" lvl="0" marL="457200" rtl="0" algn="l">
              <a:spcBef>
                <a:spcPts val="0"/>
              </a:spcBef>
              <a:spcAft>
                <a:spcPts val="0"/>
              </a:spcAft>
              <a:buSzPts val="2400"/>
              <a:buChar char="●"/>
            </a:pPr>
            <a:r>
              <a:rPr lang="en" sz="2400"/>
              <a:t>Selection (keeping specific rows).</a:t>
            </a:r>
            <a:endParaRPr sz="2400"/>
          </a:p>
          <a:p>
            <a:pPr indent="-381000" lvl="0" marL="457200" rtl="0" algn="l">
              <a:spcBef>
                <a:spcPts val="0"/>
              </a:spcBef>
              <a:spcAft>
                <a:spcPts val="0"/>
              </a:spcAft>
              <a:buSzPts val="2400"/>
              <a:buChar char="●"/>
            </a:pPr>
            <a:r>
              <a:rPr lang="en" sz="2400"/>
              <a:t>Projection (keeping specific columns).</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Set operators are binary, requiring 2 sets. Selection and projection are unary, requiring 1 set.</a:t>
            </a:r>
            <a:endParaRPr sz="1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7"/>
          <p:cNvSpPr txBox="1"/>
          <p:nvPr>
            <p:ph idx="1" type="body"/>
          </p:nvPr>
        </p:nvSpPr>
        <p:spPr>
          <a:xfrm>
            <a:off x="129925" y="590550"/>
            <a:ext cx="9014100" cy="1384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SELECT Statement (all columns):</a:t>
            </a:r>
            <a:endParaRPr sz="1800"/>
          </a:p>
          <a:p>
            <a:pPr indent="0" lvl="0" marL="0" marR="0" rtl="0" algn="l">
              <a:lnSpc>
                <a:spcPct val="100000"/>
              </a:lnSpc>
              <a:spcBef>
                <a:spcPts val="600"/>
              </a:spcBef>
              <a:spcAft>
                <a:spcPts val="0"/>
              </a:spcAft>
              <a:buNone/>
            </a:pPr>
            <a:r>
              <a:rPr lang="en" sz="1800"/>
              <a:t>SELECT *</a:t>
            </a:r>
            <a:endParaRPr sz="1800"/>
          </a:p>
          <a:p>
            <a:pPr indent="0" lvl="0" marL="0" marR="0" rtl="0" algn="l">
              <a:lnSpc>
                <a:spcPct val="100000"/>
              </a:lnSpc>
              <a:spcBef>
                <a:spcPts val="600"/>
              </a:spcBef>
              <a:spcAft>
                <a:spcPts val="0"/>
              </a:spcAft>
              <a:buNone/>
            </a:pPr>
            <a:r>
              <a:rPr lang="en" sz="1800"/>
              <a:t>FROM BlogPosts INNER JOIN BlogComments</a:t>
            </a:r>
            <a:br>
              <a:rPr lang="en" sz="1800"/>
            </a:br>
            <a:r>
              <a:rPr lang="en" sz="1800"/>
              <a:t>	ON BlogPosts.PostId = BlogComments.PostId;</a:t>
            </a:r>
            <a:endParaRPr sz="1800"/>
          </a:p>
        </p:txBody>
      </p:sp>
      <p:sp>
        <p:nvSpPr>
          <p:cNvPr id="475" name="Google Shape;475;p57"/>
          <p:cNvSpPr txBox="1"/>
          <p:nvPr>
            <p:ph type="title"/>
          </p:nvPr>
        </p:nvSpPr>
        <p:spPr>
          <a:xfrm>
            <a:off x="457200" y="535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Clause (Intersection)</a:t>
            </a:r>
            <a:endParaRPr/>
          </a:p>
        </p:txBody>
      </p:sp>
      <p:graphicFrame>
        <p:nvGraphicFramePr>
          <p:cNvPr id="476" name="Google Shape;476;p57"/>
          <p:cNvGraphicFramePr/>
          <p:nvPr/>
        </p:nvGraphicFramePr>
        <p:xfrm>
          <a:off x="129925" y="31000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Laser Cats</a:t>
                      </a:r>
                      <a:endParaRPr sz="1000"/>
                    </a:p>
                  </a:txBody>
                  <a:tcPr marT="91425" marB="91425" marR="91425" marL="91425"/>
                </a:tc>
              </a:tr>
            </a:tbl>
          </a:graphicData>
        </a:graphic>
      </p:graphicFrame>
      <p:graphicFrame>
        <p:nvGraphicFramePr>
          <p:cNvPr id="477" name="Google Shape;477;p57"/>
          <p:cNvGraphicFramePr/>
          <p:nvPr/>
        </p:nvGraphicFramePr>
        <p:xfrm>
          <a:off x="2166175" y="31000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t>CommentId</a:t>
                      </a:r>
                      <a:endParaRPr sz="1000" u="sng"/>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Yawn</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00FF00"/>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Adorable</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graphicFrame>
        <p:nvGraphicFramePr>
          <p:cNvPr id="478" name="Google Shape;478;p57"/>
          <p:cNvGraphicFramePr/>
          <p:nvPr/>
        </p:nvGraphicFramePr>
        <p:xfrm>
          <a:off x="5284025" y="3100025"/>
          <a:ext cx="3000000" cy="3000000"/>
        </p:xfrm>
        <a:graphic>
          <a:graphicData uri="http://schemas.openxmlformats.org/drawingml/2006/table">
            <a:tbl>
              <a:tblPr>
                <a:noFill/>
                <a:tableStyleId>{4283877C-141C-4CBA-B8C0-AA881AD9F93A}</a:tableStyleId>
              </a:tblPr>
              <a:tblGrid>
                <a:gridCol w="565250"/>
                <a:gridCol w="970575"/>
                <a:gridCol w="859225"/>
                <a:gridCol w="748075"/>
                <a:gridCol w="553375"/>
              </a:tblGrid>
              <a:tr h="191000">
                <a:tc>
                  <a:txBody>
                    <a:bodyPr/>
                    <a:lstStyle/>
                    <a:p>
                      <a:pPr indent="0" lvl="0" marL="0" rtl="0" algn="ctr">
                        <a:spcBef>
                          <a:spcPts val="0"/>
                        </a:spcBef>
                        <a:spcAft>
                          <a:spcPts val="0"/>
                        </a:spcAft>
                        <a:buNone/>
                      </a:pPr>
                      <a:r>
                        <a:rPr lang="en" sz="1000"/>
                        <a:t>PostId</a:t>
                      </a:r>
                      <a:endParaRPr sz="1000"/>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c>
                  <a:txBody>
                    <a:bodyPr/>
                    <a:lstStyle/>
                    <a:p>
                      <a:pPr indent="0" lvl="0" marL="0" rtl="0" algn="ctr">
                        <a:spcBef>
                          <a:spcPts val="0"/>
                        </a:spcBef>
                        <a:spcAft>
                          <a:spcPts val="0"/>
                        </a:spcAft>
                        <a:buNone/>
                      </a:pPr>
                      <a:r>
                        <a:rPr lang="en" sz="1000"/>
                        <a:t>CommentId</a:t>
                      </a:r>
                      <a:endParaRPr sz="1000"/>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33767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bl>
          </a:graphicData>
        </a:graphic>
      </p:graphicFrame>
      <p:sp>
        <p:nvSpPr>
          <p:cNvPr id="479" name="Google Shape;479;p57"/>
          <p:cNvSpPr txBox="1"/>
          <p:nvPr>
            <p:ph idx="1" type="body"/>
          </p:nvPr>
        </p:nvSpPr>
        <p:spPr>
          <a:xfrm>
            <a:off x="0" y="26479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480" name="Google Shape;480;p57"/>
          <p:cNvSpPr txBox="1"/>
          <p:nvPr>
            <p:ph idx="1" type="body"/>
          </p:nvPr>
        </p:nvSpPr>
        <p:spPr>
          <a:xfrm>
            <a:off x="2133600" y="2647950"/>
            <a:ext cx="27783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481" name="Google Shape;481;p57"/>
          <p:cNvSpPr txBox="1"/>
          <p:nvPr>
            <p:ph idx="1" type="body"/>
          </p:nvPr>
        </p:nvSpPr>
        <p:spPr>
          <a:xfrm>
            <a:off x="5257800" y="2647950"/>
            <a:ext cx="26205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 B</a:t>
            </a:r>
            <a:endParaRPr sz="1600"/>
          </a:p>
        </p:txBody>
      </p:sp>
      <p:cxnSp>
        <p:nvCxnSpPr>
          <p:cNvPr id="482" name="Google Shape;482;p57"/>
          <p:cNvCxnSpPr/>
          <p:nvPr/>
        </p:nvCxnSpPr>
        <p:spPr>
          <a:xfrm flipH="1" rot="10800000">
            <a:off x="759950" y="3512375"/>
            <a:ext cx="3012000" cy="9300"/>
          </a:xfrm>
          <a:prstGeom prst="straightConnector1">
            <a:avLst/>
          </a:prstGeom>
          <a:noFill/>
          <a:ln cap="flat" cmpd="sng" w="28575">
            <a:solidFill>
              <a:schemeClr val="dk2"/>
            </a:solidFill>
            <a:prstDash val="solid"/>
            <a:round/>
            <a:headEnd len="med" w="med" type="stealth"/>
            <a:tailEnd len="med" w="med" type="stealth"/>
          </a:ln>
        </p:spPr>
      </p:cxnSp>
      <p:cxnSp>
        <p:nvCxnSpPr>
          <p:cNvPr id="483" name="Google Shape;483;p57"/>
          <p:cNvCxnSpPr/>
          <p:nvPr/>
        </p:nvCxnSpPr>
        <p:spPr>
          <a:xfrm>
            <a:off x="778475" y="3669950"/>
            <a:ext cx="3002700" cy="593100"/>
          </a:xfrm>
          <a:prstGeom prst="straightConnector1">
            <a:avLst/>
          </a:prstGeom>
          <a:noFill/>
          <a:ln cap="flat" cmpd="sng" w="28575">
            <a:solidFill>
              <a:schemeClr val="dk2"/>
            </a:solidFill>
            <a:prstDash val="solid"/>
            <a:round/>
            <a:headEnd len="med" w="med" type="stealth"/>
            <a:tailEnd len="med" w="med" type="stealth"/>
          </a:ln>
        </p:spPr>
      </p:cxnSp>
      <p:cxnSp>
        <p:nvCxnSpPr>
          <p:cNvPr id="484" name="Google Shape;484;p57"/>
          <p:cNvCxnSpPr/>
          <p:nvPr/>
        </p:nvCxnSpPr>
        <p:spPr>
          <a:xfrm flipH="1" rot="10800000">
            <a:off x="4605975" y="3567975"/>
            <a:ext cx="648600" cy="9300"/>
          </a:xfrm>
          <a:prstGeom prst="straightConnector1">
            <a:avLst/>
          </a:prstGeom>
          <a:noFill/>
          <a:ln cap="flat" cmpd="sng" w="28575">
            <a:solidFill>
              <a:schemeClr val="dk2"/>
            </a:solidFill>
            <a:prstDash val="solid"/>
            <a:round/>
            <a:headEnd len="med" w="med" type="none"/>
            <a:tailEnd len="med" w="med" type="stealth"/>
          </a:ln>
        </p:spPr>
      </p:cxnSp>
      <p:cxnSp>
        <p:nvCxnSpPr>
          <p:cNvPr id="485" name="Google Shape;485;p57"/>
          <p:cNvCxnSpPr/>
          <p:nvPr/>
        </p:nvCxnSpPr>
        <p:spPr>
          <a:xfrm flipH="1" rot="10800000">
            <a:off x="4587450" y="3957225"/>
            <a:ext cx="639600" cy="3522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457200" y="535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Clause (Difference)</a:t>
            </a:r>
            <a:endParaRPr/>
          </a:p>
        </p:txBody>
      </p:sp>
      <p:sp>
        <p:nvSpPr>
          <p:cNvPr id="491" name="Google Shape;491;p58"/>
          <p:cNvSpPr txBox="1"/>
          <p:nvPr>
            <p:ph idx="1" type="body"/>
          </p:nvPr>
        </p:nvSpPr>
        <p:spPr>
          <a:xfrm>
            <a:off x="25" y="742950"/>
            <a:ext cx="9144000" cy="16761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lang="en" sz="2000"/>
              <a:t>LEFT OUTER JOIN: difference of left_tbl \ right_tbl plus intersection.</a:t>
            </a:r>
            <a:endParaRPr sz="2000"/>
          </a:p>
          <a:p>
            <a:pPr indent="-355600" lvl="1" marL="914400" rtl="0" algn="l">
              <a:spcBef>
                <a:spcPts val="0"/>
              </a:spcBef>
              <a:spcAft>
                <a:spcPts val="0"/>
              </a:spcAft>
              <a:buSzPts val="2000"/>
              <a:buChar char="○"/>
            </a:pPr>
            <a:r>
              <a:rPr lang="en" sz="2000"/>
              <a:t>Syntax: FROM tbl_A LEFT OUTER JOIN tbl_B ON tbl_A.pk = tbl_B.fk</a:t>
            </a:r>
            <a:endParaRPr sz="2000"/>
          </a:p>
          <a:p>
            <a:pPr indent="-355600" lvl="0" marL="457200" rtl="0" algn="l">
              <a:spcBef>
                <a:spcPts val="0"/>
              </a:spcBef>
              <a:spcAft>
                <a:spcPts val="0"/>
              </a:spcAft>
              <a:buSzPts val="2000"/>
              <a:buChar char="●"/>
            </a:pPr>
            <a:r>
              <a:rPr lang="en" sz="2000"/>
              <a:t>RIGHT OUTER JOIN: difference of right_tbl \ left_tbl plus intersection.</a:t>
            </a:r>
            <a:br>
              <a:rPr lang="en" sz="2000"/>
            </a:br>
            <a:r>
              <a:rPr lang="en" sz="2000"/>
              <a:t>Can be re-written as LEFT OUTER JOIN.</a:t>
            </a:r>
            <a:endParaRPr sz="2000"/>
          </a:p>
          <a:p>
            <a:pPr indent="0" lvl="0" marL="457200" rtl="0" algn="l">
              <a:spcBef>
                <a:spcPts val="600"/>
              </a:spcBef>
              <a:spcAft>
                <a:spcPts val="0"/>
              </a:spcAft>
              <a:buNone/>
            </a:pPr>
            <a:r>
              <a:rPr lang="en" sz="2000">
                <a:highlight>
                  <a:srgbClr val="FFFF00"/>
                </a:highlight>
              </a:rPr>
              <a:t>FROM BlogPosts LEFT OUTER JOIN BlogComments</a:t>
            </a:r>
            <a:endParaRPr sz="2000">
              <a:highlight>
                <a:srgbClr val="FFFF00"/>
              </a:highlight>
            </a:endParaRPr>
          </a:p>
          <a:p>
            <a:pPr indent="0" lvl="0" marL="457200" rtl="0" algn="l">
              <a:spcBef>
                <a:spcPts val="600"/>
              </a:spcBef>
              <a:spcAft>
                <a:spcPts val="0"/>
              </a:spcAft>
              <a:buNone/>
            </a:pPr>
            <a:r>
              <a:rPr lang="en" sz="2000">
                <a:highlight>
                  <a:srgbClr val="FFFF00"/>
                </a:highlight>
              </a:rPr>
              <a:t>	ON BlogPosts.PostId = BlogComments.PostId</a:t>
            </a:r>
            <a:endParaRPr sz="2000">
              <a:highlight>
                <a:srgbClr val="FFFF00"/>
              </a:highlight>
            </a:endParaRPr>
          </a:p>
          <a:p>
            <a:pPr indent="0" lvl="0" marL="0" rtl="0" algn="l">
              <a:spcBef>
                <a:spcPts val="600"/>
              </a:spcBef>
              <a:spcAft>
                <a:spcPts val="0"/>
              </a:spcAft>
              <a:buNone/>
            </a:pPr>
            <a:r>
              <a:t/>
            </a:r>
            <a:endParaRPr sz="2000"/>
          </a:p>
        </p:txBody>
      </p:sp>
      <p:graphicFrame>
        <p:nvGraphicFramePr>
          <p:cNvPr id="492" name="Google Shape;492;p58"/>
          <p:cNvGraphicFramePr/>
          <p:nvPr/>
        </p:nvGraphicFramePr>
        <p:xfrm>
          <a:off x="129925" y="34048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Laser Cats</a:t>
                      </a:r>
                      <a:endParaRPr sz="1000"/>
                    </a:p>
                  </a:txBody>
                  <a:tcPr marT="91425" marB="91425" marR="91425" marL="91425"/>
                </a:tc>
              </a:tr>
            </a:tbl>
          </a:graphicData>
        </a:graphic>
      </p:graphicFrame>
      <p:graphicFrame>
        <p:nvGraphicFramePr>
          <p:cNvPr id="493" name="Google Shape;493;p58"/>
          <p:cNvGraphicFramePr/>
          <p:nvPr/>
        </p:nvGraphicFramePr>
        <p:xfrm>
          <a:off x="5122375" y="3404825"/>
          <a:ext cx="3000000" cy="3000000"/>
        </p:xfrm>
        <a:graphic>
          <a:graphicData uri="http://schemas.openxmlformats.org/drawingml/2006/table">
            <a:tbl>
              <a:tblPr>
                <a:noFill/>
                <a:tableStyleId>{4283877C-141C-4CBA-B8C0-AA881AD9F93A}</a:tableStyleId>
              </a:tblPr>
              <a:tblGrid>
                <a:gridCol w="601550"/>
                <a:gridCol w="997075"/>
                <a:gridCol w="909625"/>
                <a:gridCol w="752100"/>
                <a:gridCol w="616825"/>
              </a:tblGrid>
              <a:tr h="191000">
                <a:tc>
                  <a:txBody>
                    <a:bodyPr/>
                    <a:lstStyle/>
                    <a:p>
                      <a:pPr indent="0" lvl="0" marL="0" rtl="0" algn="ctr">
                        <a:spcBef>
                          <a:spcPts val="0"/>
                        </a:spcBef>
                        <a:spcAft>
                          <a:spcPts val="0"/>
                        </a:spcAft>
                        <a:buNone/>
                      </a:pPr>
                      <a:r>
                        <a:rPr lang="en" sz="1000"/>
                        <a:t>PostId</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Title</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CommentId</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Content</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PostId</a:t>
                      </a:r>
                      <a:endParaRPr sz="1000"/>
                    </a:p>
                  </a:txBody>
                  <a:tcPr marT="91425" marB="91425" marR="91425" marL="91425">
                    <a:lnB cap="flat" cmpd="sng" w="9525">
                      <a:solidFill>
                        <a:srgbClr val="000000"/>
                      </a:solidFill>
                      <a:prstDash val="solid"/>
                      <a:round/>
                      <a:headEnd len="sm" w="sm" type="none"/>
                      <a:tailEnd len="sm" w="sm" type="none"/>
                    </a:lnB>
                  </a:tcPr>
                </a:tc>
              </a:tr>
              <a:tr h="337675">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Partayyy!</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7675">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Roar</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7675">
                <a:tc>
                  <a:txBody>
                    <a:bodyPr/>
                    <a:lstStyle/>
                    <a:p>
                      <a:pPr indent="0" lvl="0" marL="0" rtl="0" algn="l">
                        <a:spcBef>
                          <a:spcPts val="0"/>
                        </a:spcBef>
                        <a:spcAft>
                          <a:spcPts val="0"/>
                        </a:spcAft>
                        <a:buNone/>
                      </a:pPr>
                      <a:r>
                        <a:rPr lang="en" sz="1000"/>
                        <a:t>2</a:t>
                      </a:r>
                      <a:endParaRPr sz="1000"/>
                    </a:p>
                  </a:txBody>
                  <a:tcPr marT="91425" marB="91425" marR="91425" marL="91425">
                    <a:lnT cap="flat" cmpd="sng" w="9525">
                      <a:solidFill>
                        <a:srgbClr val="000000"/>
                      </a:solidFill>
                      <a:prstDash val="solid"/>
                      <a:round/>
                      <a:headEnd len="sm" w="sm" type="none"/>
                      <a:tailEnd len="sm" w="sm" type="none"/>
                    </a:lnT>
                    <a:solidFill>
                      <a:srgbClr val="00FF00"/>
                    </a:solidFill>
                  </a:tcPr>
                </a:tc>
                <a:tc>
                  <a:txBody>
                    <a:bodyPr/>
                    <a:lstStyle/>
                    <a:p>
                      <a:pPr indent="0" lvl="0" marL="0" rtl="0" algn="l">
                        <a:spcBef>
                          <a:spcPts val="0"/>
                        </a:spcBef>
                        <a:spcAft>
                          <a:spcPts val="0"/>
                        </a:spcAft>
                        <a:buNone/>
                      </a:pPr>
                      <a:r>
                        <a:rPr lang="en" sz="1000"/>
                        <a:t>Sleeping Cats</a:t>
                      </a:r>
                      <a:endParaRPr sz="1000"/>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NULL</a:t>
                      </a:r>
                      <a:endParaRPr sz="1000"/>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NULL</a:t>
                      </a:r>
                      <a:endParaRPr sz="1000"/>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NULL</a:t>
                      </a:r>
                      <a:endParaRPr sz="1000"/>
                    </a:p>
                  </a:txBody>
                  <a:tcPr marT="91425" marB="91425" marR="91425" marL="91425">
                    <a:lnT cap="flat" cmpd="sng" w="9525">
                      <a:solidFill>
                        <a:srgbClr val="000000"/>
                      </a:solidFill>
                      <a:prstDash val="solid"/>
                      <a:round/>
                      <a:headEnd len="sm" w="sm" type="none"/>
                      <a:tailEnd len="sm" w="sm" type="none"/>
                    </a:lnT>
                  </a:tcPr>
                </a:tc>
              </a:tr>
              <a:tr h="337675">
                <a:tc>
                  <a:txBody>
                    <a:bodyPr/>
                    <a:lstStyle/>
                    <a:p>
                      <a:pPr indent="0" lvl="0" marL="0" rtl="0" algn="l">
                        <a:spcBef>
                          <a:spcPts val="0"/>
                        </a:spcBef>
                        <a:spcAft>
                          <a:spcPts val="0"/>
                        </a:spcAft>
                        <a:buNone/>
                      </a:pPr>
                      <a:r>
                        <a:rPr lang="en" sz="1000"/>
                        <a:t>3</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Laser Cats</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graphicFrame>
        <p:nvGraphicFramePr>
          <p:cNvPr id="494" name="Google Shape;494;p58"/>
          <p:cNvGraphicFramePr/>
          <p:nvPr/>
        </p:nvGraphicFramePr>
        <p:xfrm>
          <a:off x="2166175" y="34048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t>CommentId</a:t>
                      </a:r>
                      <a:endParaRPr sz="1000" u="sng"/>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4A86E8"/>
                    </a:solidFill>
                  </a:tcPr>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Yawn</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4A86E8"/>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Adorable</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sp>
        <p:nvSpPr>
          <p:cNvPr id="495" name="Google Shape;495;p58"/>
          <p:cNvSpPr txBox="1"/>
          <p:nvPr>
            <p:ph idx="1" type="body"/>
          </p:nvPr>
        </p:nvSpPr>
        <p:spPr>
          <a:xfrm>
            <a:off x="0" y="29527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496" name="Google Shape;496;p58"/>
          <p:cNvSpPr txBox="1"/>
          <p:nvPr>
            <p:ph idx="1" type="body"/>
          </p:nvPr>
        </p:nvSpPr>
        <p:spPr>
          <a:xfrm>
            <a:off x="2133600" y="2952750"/>
            <a:ext cx="27042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497" name="Google Shape;497;p58"/>
          <p:cNvSpPr txBox="1"/>
          <p:nvPr>
            <p:ph idx="1" type="body"/>
          </p:nvPr>
        </p:nvSpPr>
        <p:spPr>
          <a:xfrm>
            <a:off x="5105400" y="2952750"/>
            <a:ext cx="26205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highlight>
                  <a:srgbClr val="00FF00"/>
                </a:highlight>
              </a:rPr>
              <a:t>A \ B</a:t>
            </a:r>
            <a:r>
              <a:rPr lang="en" sz="1600"/>
              <a:t> + </a:t>
            </a:r>
            <a:r>
              <a:rPr lang="en" sz="1600">
                <a:highlight>
                  <a:srgbClr val="4A86E8"/>
                </a:highlight>
              </a:rPr>
              <a:t>A ∩ B</a:t>
            </a:r>
            <a:r>
              <a:rPr lang="en" sz="1600"/>
              <a:t> </a:t>
            </a:r>
            <a:endParaRPr sz="1600"/>
          </a:p>
        </p:txBody>
      </p:sp>
      <p:cxnSp>
        <p:nvCxnSpPr>
          <p:cNvPr id="498" name="Google Shape;498;p58"/>
          <p:cNvCxnSpPr/>
          <p:nvPr/>
        </p:nvCxnSpPr>
        <p:spPr>
          <a:xfrm flipH="1" rot="10800000">
            <a:off x="762000" y="3809925"/>
            <a:ext cx="3067200" cy="9600"/>
          </a:xfrm>
          <a:prstGeom prst="straightConnector1">
            <a:avLst/>
          </a:prstGeom>
          <a:noFill/>
          <a:ln cap="flat" cmpd="sng" w="28575">
            <a:solidFill>
              <a:schemeClr val="dk2"/>
            </a:solidFill>
            <a:prstDash val="solid"/>
            <a:round/>
            <a:headEnd len="med" w="med" type="stealth"/>
            <a:tailEnd len="med" w="med" type="stealth"/>
          </a:ln>
        </p:spPr>
      </p:cxnSp>
      <p:cxnSp>
        <p:nvCxnSpPr>
          <p:cNvPr id="499" name="Google Shape;499;p58"/>
          <p:cNvCxnSpPr/>
          <p:nvPr/>
        </p:nvCxnSpPr>
        <p:spPr>
          <a:xfrm>
            <a:off x="790575" y="3952875"/>
            <a:ext cx="3019500" cy="543000"/>
          </a:xfrm>
          <a:prstGeom prst="straightConnector1">
            <a:avLst/>
          </a:prstGeom>
          <a:noFill/>
          <a:ln cap="flat" cmpd="sng" w="28575">
            <a:solidFill>
              <a:schemeClr val="dk2"/>
            </a:solidFill>
            <a:prstDash val="solid"/>
            <a:round/>
            <a:headEnd len="med" w="med" type="stealth"/>
            <a:tailEnd len="med" w="med" type="stealth"/>
          </a:ln>
        </p:spPr>
      </p:cxnSp>
      <p:cxnSp>
        <p:nvCxnSpPr>
          <p:cNvPr id="500" name="Google Shape;500;p58"/>
          <p:cNvCxnSpPr/>
          <p:nvPr/>
        </p:nvCxnSpPr>
        <p:spPr>
          <a:xfrm>
            <a:off x="800100" y="4345700"/>
            <a:ext cx="4267200" cy="352500"/>
          </a:xfrm>
          <a:prstGeom prst="straightConnector1">
            <a:avLst/>
          </a:prstGeom>
          <a:noFill/>
          <a:ln cap="flat" cmpd="sng" w="28575">
            <a:solidFill>
              <a:schemeClr val="dk2"/>
            </a:solidFill>
            <a:prstDash val="solid"/>
            <a:round/>
            <a:headEnd len="med" w="med" type="none"/>
            <a:tailEnd len="med" w="med" type="stealth"/>
          </a:ln>
        </p:spPr>
      </p:cxnSp>
      <p:cxnSp>
        <p:nvCxnSpPr>
          <p:cNvPr id="501" name="Google Shape;501;p58"/>
          <p:cNvCxnSpPr/>
          <p:nvPr/>
        </p:nvCxnSpPr>
        <p:spPr>
          <a:xfrm>
            <a:off x="800100" y="4657725"/>
            <a:ext cx="4267200" cy="352500"/>
          </a:xfrm>
          <a:prstGeom prst="straightConnector1">
            <a:avLst/>
          </a:prstGeom>
          <a:noFill/>
          <a:ln cap="flat" cmpd="sng" w="28575">
            <a:solidFill>
              <a:schemeClr val="dk2"/>
            </a:solidFill>
            <a:prstDash val="solid"/>
            <a:round/>
            <a:headEnd len="med" w="med" type="none"/>
            <a:tailEnd len="med" w="med" type="stealth"/>
          </a:ln>
        </p:spPr>
      </p:cxnSp>
      <p:cxnSp>
        <p:nvCxnSpPr>
          <p:cNvPr id="502" name="Google Shape;502;p58"/>
          <p:cNvCxnSpPr/>
          <p:nvPr/>
        </p:nvCxnSpPr>
        <p:spPr>
          <a:xfrm flipH="1" rot="10800000">
            <a:off x="4600775" y="3872775"/>
            <a:ext cx="466500" cy="9300"/>
          </a:xfrm>
          <a:prstGeom prst="straightConnector1">
            <a:avLst/>
          </a:prstGeom>
          <a:noFill/>
          <a:ln cap="flat" cmpd="sng" w="28575">
            <a:solidFill>
              <a:schemeClr val="dk2"/>
            </a:solidFill>
            <a:prstDash val="solid"/>
            <a:round/>
            <a:headEnd len="med" w="med" type="none"/>
            <a:tailEnd len="med" w="med" type="stealth"/>
          </a:ln>
        </p:spPr>
      </p:cxnSp>
      <p:cxnSp>
        <p:nvCxnSpPr>
          <p:cNvPr id="503" name="Google Shape;503;p58"/>
          <p:cNvCxnSpPr/>
          <p:nvPr/>
        </p:nvCxnSpPr>
        <p:spPr>
          <a:xfrm flipH="1" rot="10800000">
            <a:off x="4587450" y="4262025"/>
            <a:ext cx="460200" cy="3522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type="title"/>
          </p:nvPr>
        </p:nvSpPr>
        <p:spPr>
          <a:xfrm>
            <a:off x="457200" y="535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Clause (Difference)</a:t>
            </a:r>
            <a:endParaRPr/>
          </a:p>
        </p:txBody>
      </p:sp>
      <p:sp>
        <p:nvSpPr>
          <p:cNvPr id="509" name="Google Shape;509;p59"/>
          <p:cNvSpPr txBox="1"/>
          <p:nvPr>
            <p:ph idx="1" type="body"/>
          </p:nvPr>
        </p:nvSpPr>
        <p:spPr>
          <a:xfrm>
            <a:off x="25" y="666750"/>
            <a:ext cx="9144000" cy="16761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lang="en" sz="2000"/>
              <a:t>Difference: LEFT OUTER JOIN without intersection:</a:t>
            </a:r>
            <a:endParaRPr sz="2000"/>
          </a:p>
          <a:p>
            <a:pPr indent="-355600" lvl="1" marL="914400" rtl="0" algn="l">
              <a:spcBef>
                <a:spcPts val="0"/>
              </a:spcBef>
              <a:spcAft>
                <a:spcPts val="0"/>
              </a:spcAft>
              <a:buSzPts val="2000"/>
              <a:buChar char="○"/>
            </a:pPr>
            <a:r>
              <a:rPr lang="en" sz="2000"/>
              <a:t>FROM tbl_A LEFT OUTER JOIN tbl_B ON tbl_A.pk = tbl_B.fk</a:t>
            </a:r>
            <a:br>
              <a:rPr lang="en" sz="2000"/>
            </a:br>
            <a:r>
              <a:rPr lang="en" sz="2000"/>
              <a:t>WHERE tbl_B.pk IS NULL</a:t>
            </a:r>
            <a:endParaRPr sz="2000"/>
          </a:p>
          <a:p>
            <a:pPr indent="0" lvl="0" marL="457200" rtl="0" algn="l">
              <a:spcBef>
                <a:spcPts val="600"/>
              </a:spcBef>
              <a:spcAft>
                <a:spcPts val="0"/>
              </a:spcAft>
              <a:buNone/>
            </a:pPr>
            <a:r>
              <a:rPr lang="en" sz="2000">
                <a:highlight>
                  <a:srgbClr val="FFFF00"/>
                </a:highlight>
              </a:rPr>
              <a:t>FROM BlogPosts LEFT OUTER JOIN BlogComments</a:t>
            </a:r>
            <a:endParaRPr sz="2000">
              <a:highlight>
                <a:srgbClr val="FFFF00"/>
              </a:highlight>
            </a:endParaRPr>
          </a:p>
          <a:p>
            <a:pPr indent="0" lvl="0" marL="457200" rtl="0" algn="l">
              <a:spcBef>
                <a:spcPts val="600"/>
              </a:spcBef>
              <a:spcAft>
                <a:spcPts val="0"/>
              </a:spcAft>
              <a:buNone/>
            </a:pPr>
            <a:r>
              <a:rPr lang="en" sz="2000">
                <a:highlight>
                  <a:srgbClr val="FFFF00"/>
                </a:highlight>
              </a:rPr>
              <a:t>	ON BlogPosts.PostId = BlogComments.PostId</a:t>
            </a:r>
            <a:endParaRPr sz="2000">
              <a:highlight>
                <a:srgbClr val="FFFF00"/>
              </a:highlight>
            </a:endParaRPr>
          </a:p>
          <a:p>
            <a:pPr indent="0" lvl="0" marL="457200" rtl="0" algn="l">
              <a:spcBef>
                <a:spcPts val="600"/>
              </a:spcBef>
              <a:spcAft>
                <a:spcPts val="0"/>
              </a:spcAft>
              <a:buNone/>
            </a:pPr>
            <a:r>
              <a:rPr lang="en" sz="2000">
                <a:highlight>
                  <a:srgbClr val="FFFF00"/>
                </a:highlight>
              </a:rPr>
              <a:t>WHERE BlogComments.Comment</a:t>
            </a:r>
            <a:r>
              <a:rPr lang="en" sz="2000">
                <a:highlight>
                  <a:srgbClr val="FFFF00"/>
                </a:highlight>
              </a:rPr>
              <a:t>Id</a:t>
            </a:r>
            <a:r>
              <a:rPr lang="en" sz="2000">
                <a:highlight>
                  <a:srgbClr val="FFFF00"/>
                </a:highlight>
              </a:rPr>
              <a:t> IS NULL</a:t>
            </a:r>
            <a:endParaRPr sz="2000">
              <a:highlight>
                <a:srgbClr val="FFFF00"/>
              </a:highlight>
            </a:endParaRPr>
          </a:p>
          <a:p>
            <a:pPr indent="0" lvl="0" marL="0" rtl="0" algn="l">
              <a:spcBef>
                <a:spcPts val="600"/>
              </a:spcBef>
              <a:spcAft>
                <a:spcPts val="0"/>
              </a:spcAft>
              <a:buNone/>
            </a:pPr>
            <a:r>
              <a:t/>
            </a:r>
            <a:endParaRPr sz="2000"/>
          </a:p>
        </p:txBody>
      </p:sp>
      <p:graphicFrame>
        <p:nvGraphicFramePr>
          <p:cNvPr id="510" name="Google Shape;510;p59"/>
          <p:cNvGraphicFramePr/>
          <p:nvPr/>
        </p:nvGraphicFramePr>
        <p:xfrm>
          <a:off x="129925" y="34048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Laser Cats</a:t>
                      </a:r>
                      <a:endParaRPr sz="1000"/>
                    </a:p>
                  </a:txBody>
                  <a:tcPr marT="91425" marB="91425" marR="91425" marL="91425"/>
                </a:tc>
              </a:tr>
            </a:tbl>
          </a:graphicData>
        </a:graphic>
      </p:graphicFrame>
      <p:graphicFrame>
        <p:nvGraphicFramePr>
          <p:cNvPr id="511" name="Google Shape;511;p59"/>
          <p:cNvGraphicFramePr/>
          <p:nvPr/>
        </p:nvGraphicFramePr>
        <p:xfrm>
          <a:off x="5122375" y="3404825"/>
          <a:ext cx="3000000" cy="3000000"/>
        </p:xfrm>
        <a:graphic>
          <a:graphicData uri="http://schemas.openxmlformats.org/drawingml/2006/table">
            <a:tbl>
              <a:tblPr>
                <a:noFill/>
                <a:tableStyleId>{4283877C-141C-4CBA-B8C0-AA881AD9F93A}</a:tableStyleId>
              </a:tblPr>
              <a:tblGrid>
                <a:gridCol w="601550"/>
                <a:gridCol w="997075"/>
                <a:gridCol w="909625"/>
                <a:gridCol w="752100"/>
                <a:gridCol w="616825"/>
              </a:tblGrid>
              <a:tr h="191000">
                <a:tc>
                  <a:txBody>
                    <a:bodyPr/>
                    <a:lstStyle/>
                    <a:p>
                      <a:pPr indent="0" lvl="0" marL="0" rtl="0" algn="ctr">
                        <a:spcBef>
                          <a:spcPts val="0"/>
                        </a:spcBef>
                        <a:spcAft>
                          <a:spcPts val="0"/>
                        </a:spcAft>
                        <a:buNone/>
                      </a:pPr>
                      <a:r>
                        <a:rPr lang="en" sz="1000"/>
                        <a:t>PostId</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Title</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CommentId</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Content</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PostId</a:t>
                      </a:r>
                      <a:endParaRPr sz="1000"/>
                    </a:p>
                  </a:txBody>
                  <a:tcPr marT="91425" marB="91425" marR="91425" marL="91425">
                    <a:lnB cap="flat" cmpd="sng" w="9525">
                      <a:solidFill>
                        <a:srgbClr val="000000"/>
                      </a:solidFill>
                      <a:prstDash val="solid"/>
                      <a:round/>
                      <a:headEnd len="sm" w="sm" type="none"/>
                      <a:tailEnd len="sm" w="sm" type="none"/>
                    </a:lnB>
                  </a:tcPr>
                </a:tc>
              </a:tr>
              <a:tr h="337675">
                <a:tc>
                  <a:txBody>
                    <a:bodyPr/>
                    <a:lstStyle/>
                    <a:p>
                      <a:pPr indent="0" lvl="0" marL="0" rtl="0" algn="l">
                        <a:spcBef>
                          <a:spcPts val="0"/>
                        </a:spcBef>
                        <a:spcAft>
                          <a:spcPts val="0"/>
                        </a:spcAft>
                        <a:buNone/>
                      </a:pPr>
                      <a:r>
                        <a:rPr lang="en" sz="1000"/>
                        <a:t>2</a:t>
                      </a:r>
                      <a:endParaRPr sz="1000"/>
                    </a:p>
                  </a:txBody>
                  <a:tcPr marT="91425" marB="91425" marR="91425" marL="91425">
                    <a:lnT cap="flat" cmpd="sng" w="9525">
                      <a:solidFill>
                        <a:srgbClr val="000000"/>
                      </a:solidFill>
                      <a:prstDash val="solid"/>
                      <a:round/>
                      <a:headEnd len="sm" w="sm" type="none"/>
                      <a:tailEnd len="sm" w="sm" type="none"/>
                    </a:lnT>
                    <a:solidFill>
                      <a:srgbClr val="00FF00"/>
                    </a:solidFill>
                  </a:tcPr>
                </a:tc>
                <a:tc>
                  <a:txBody>
                    <a:bodyPr/>
                    <a:lstStyle/>
                    <a:p>
                      <a:pPr indent="0" lvl="0" marL="0" rtl="0" algn="l">
                        <a:spcBef>
                          <a:spcPts val="0"/>
                        </a:spcBef>
                        <a:spcAft>
                          <a:spcPts val="0"/>
                        </a:spcAft>
                        <a:buNone/>
                      </a:pPr>
                      <a:r>
                        <a:rPr lang="en" sz="1000"/>
                        <a:t>Sleeping Cats</a:t>
                      </a:r>
                      <a:endParaRPr sz="1000"/>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NULL</a:t>
                      </a:r>
                      <a:endParaRPr sz="1000"/>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NULL</a:t>
                      </a:r>
                      <a:endParaRPr sz="1000"/>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NULL</a:t>
                      </a:r>
                      <a:endParaRPr sz="1000"/>
                    </a:p>
                  </a:txBody>
                  <a:tcPr marT="91425" marB="91425" marR="91425" marL="91425">
                    <a:lnT cap="flat" cmpd="sng" w="9525">
                      <a:solidFill>
                        <a:srgbClr val="000000"/>
                      </a:solidFill>
                      <a:prstDash val="solid"/>
                      <a:round/>
                      <a:headEnd len="sm" w="sm" type="none"/>
                      <a:tailEnd len="sm" w="sm" type="none"/>
                    </a:lnT>
                  </a:tcPr>
                </a:tc>
              </a:tr>
              <a:tr h="337675">
                <a:tc>
                  <a:txBody>
                    <a:bodyPr/>
                    <a:lstStyle/>
                    <a:p>
                      <a:pPr indent="0" lvl="0" marL="0" rtl="0" algn="l">
                        <a:spcBef>
                          <a:spcPts val="0"/>
                        </a:spcBef>
                        <a:spcAft>
                          <a:spcPts val="0"/>
                        </a:spcAft>
                        <a:buNone/>
                      </a:pPr>
                      <a:r>
                        <a:rPr lang="en" sz="1000"/>
                        <a:t>3</a:t>
                      </a:r>
                      <a:endParaRPr sz="1000"/>
                    </a:p>
                  </a:txBody>
                  <a:tcPr marT="91425" marB="91425" marR="91425" marL="91425">
                    <a:solidFill>
                      <a:srgbClr val="00FF00"/>
                    </a:solidFill>
                  </a:tcPr>
                </a:tc>
                <a:tc>
                  <a:txBody>
                    <a:bodyPr/>
                    <a:lstStyle/>
                    <a:p>
                      <a:pPr indent="0" lvl="0" marL="0" rtl="0" algn="l">
                        <a:spcBef>
                          <a:spcPts val="0"/>
                        </a:spcBef>
                        <a:spcAft>
                          <a:spcPts val="0"/>
                        </a:spcAft>
                        <a:buNone/>
                      </a:pPr>
                      <a:r>
                        <a:rPr lang="en" sz="1000"/>
                        <a:t>Laser Cats</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graphicFrame>
        <p:nvGraphicFramePr>
          <p:cNvPr id="512" name="Google Shape;512;p59"/>
          <p:cNvGraphicFramePr/>
          <p:nvPr/>
        </p:nvGraphicFramePr>
        <p:xfrm>
          <a:off x="2166175" y="34048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t>CommentId</a:t>
                      </a:r>
                      <a:endParaRPr sz="1000" u="sng"/>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Yawn</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Adorable</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sp>
        <p:nvSpPr>
          <p:cNvPr id="513" name="Google Shape;513;p59"/>
          <p:cNvSpPr txBox="1"/>
          <p:nvPr>
            <p:ph idx="1" type="body"/>
          </p:nvPr>
        </p:nvSpPr>
        <p:spPr>
          <a:xfrm>
            <a:off x="0" y="29527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514" name="Google Shape;514;p59"/>
          <p:cNvSpPr txBox="1"/>
          <p:nvPr>
            <p:ph idx="1" type="body"/>
          </p:nvPr>
        </p:nvSpPr>
        <p:spPr>
          <a:xfrm>
            <a:off x="2133600" y="2952750"/>
            <a:ext cx="27042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515" name="Google Shape;515;p59"/>
          <p:cNvSpPr txBox="1"/>
          <p:nvPr>
            <p:ph idx="1" type="body"/>
          </p:nvPr>
        </p:nvSpPr>
        <p:spPr>
          <a:xfrm>
            <a:off x="5105400" y="2952750"/>
            <a:ext cx="26205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highlight>
                  <a:srgbClr val="00FF00"/>
                </a:highlight>
              </a:rPr>
              <a:t>A \ B</a:t>
            </a:r>
            <a:endParaRPr sz="1600"/>
          </a:p>
        </p:txBody>
      </p:sp>
      <p:cxnSp>
        <p:nvCxnSpPr>
          <p:cNvPr id="516" name="Google Shape;516;p59"/>
          <p:cNvCxnSpPr/>
          <p:nvPr/>
        </p:nvCxnSpPr>
        <p:spPr>
          <a:xfrm flipH="1" rot="10800000">
            <a:off x="800100" y="3933800"/>
            <a:ext cx="4276800" cy="411900"/>
          </a:xfrm>
          <a:prstGeom prst="straightConnector1">
            <a:avLst/>
          </a:prstGeom>
          <a:noFill/>
          <a:ln cap="flat" cmpd="sng" w="28575">
            <a:solidFill>
              <a:schemeClr val="dk2"/>
            </a:solidFill>
            <a:prstDash val="solid"/>
            <a:round/>
            <a:headEnd len="med" w="med" type="none"/>
            <a:tailEnd len="med" w="med" type="stealth"/>
          </a:ln>
        </p:spPr>
      </p:cxnSp>
      <p:cxnSp>
        <p:nvCxnSpPr>
          <p:cNvPr id="517" name="Google Shape;517;p59"/>
          <p:cNvCxnSpPr/>
          <p:nvPr/>
        </p:nvCxnSpPr>
        <p:spPr>
          <a:xfrm flipH="1" rot="10800000">
            <a:off x="800100" y="4238600"/>
            <a:ext cx="4276800" cy="411900"/>
          </a:xfrm>
          <a:prstGeom prst="straightConnector1">
            <a:avLst/>
          </a:prstGeom>
          <a:noFill/>
          <a:ln cap="flat" cmpd="sng" w="28575">
            <a:solidFill>
              <a:schemeClr val="dk2"/>
            </a:solidFill>
            <a:prstDash val="solid"/>
            <a:round/>
            <a:headEnd len="med" w="med" type="none"/>
            <a:tailEnd len="med" w="med" type="stealth"/>
          </a:ln>
        </p:spPr>
      </p:cxnSp>
      <p:sp>
        <p:nvSpPr>
          <p:cNvPr id="518" name="Google Shape;518;p59"/>
          <p:cNvSpPr/>
          <p:nvPr/>
        </p:nvSpPr>
        <p:spPr>
          <a:xfrm>
            <a:off x="253750" y="2457450"/>
            <a:ext cx="5615100" cy="561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0"/>
          <p:cNvSpPr txBox="1"/>
          <p:nvPr>
            <p:ph type="title"/>
          </p:nvPr>
        </p:nvSpPr>
        <p:spPr>
          <a:xfrm>
            <a:off x="457200" y="535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Clause (Difference)</a:t>
            </a:r>
            <a:endParaRPr/>
          </a:p>
        </p:txBody>
      </p:sp>
      <p:sp>
        <p:nvSpPr>
          <p:cNvPr id="524" name="Google Shape;524;p60"/>
          <p:cNvSpPr txBox="1"/>
          <p:nvPr>
            <p:ph idx="1" type="body"/>
          </p:nvPr>
        </p:nvSpPr>
        <p:spPr>
          <a:xfrm>
            <a:off x="25" y="742950"/>
            <a:ext cx="9144000" cy="1676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Anti-pattern: what if selection “WHERE tbl_B.fk IS NOT NULL” is applied? → Intersection (INNER JOIN).</a:t>
            </a:r>
            <a:endParaRPr sz="2000"/>
          </a:p>
          <a:p>
            <a:pPr indent="0" lvl="0" marL="457200" rtl="0" algn="l">
              <a:spcBef>
                <a:spcPts val="600"/>
              </a:spcBef>
              <a:spcAft>
                <a:spcPts val="0"/>
              </a:spcAft>
              <a:buNone/>
            </a:pPr>
            <a:r>
              <a:rPr lang="en" sz="2000">
                <a:highlight>
                  <a:srgbClr val="FFFF00"/>
                </a:highlight>
              </a:rPr>
              <a:t>FROM BlogPosts LEFT OUTER JOIN BlogComments</a:t>
            </a:r>
            <a:endParaRPr sz="2000">
              <a:highlight>
                <a:srgbClr val="FFFF00"/>
              </a:highlight>
            </a:endParaRPr>
          </a:p>
          <a:p>
            <a:pPr indent="0" lvl="0" marL="457200" rtl="0" algn="l">
              <a:spcBef>
                <a:spcPts val="600"/>
              </a:spcBef>
              <a:spcAft>
                <a:spcPts val="0"/>
              </a:spcAft>
              <a:buNone/>
            </a:pPr>
            <a:r>
              <a:rPr lang="en" sz="2000">
                <a:highlight>
                  <a:srgbClr val="FFFF00"/>
                </a:highlight>
              </a:rPr>
              <a:t>	ON BlogPosts.PostId = BlogComments.PostId</a:t>
            </a:r>
            <a:endParaRPr sz="2000">
              <a:highlight>
                <a:srgbClr val="FFFF00"/>
              </a:highlight>
            </a:endParaRPr>
          </a:p>
          <a:p>
            <a:pPr indent="0" lvl="0" marL="457200" rtl="0" algn="l">
              <a:spcBef>
                <a:spcPts val="600"/>
              </a:spcBef>
              <a:spcAft>
                <a:spcPts val="0"/>
              </a:spcAft>
              <a:buNone/>
            </a:pPr>
            <a:r>
              <a:rPr lang="en" sz="2000">
                <a:highlight>
                  <a:srgbClr val="FFFF00"/>
                </a:highlight>
              </a:rPr>
              <a:t>WHERE BlogComments.CommentId IS NOT NULL</a:t>
            </a:r>
            <a:endParaRPr sz="2000">
              <a:highlight>
                <a:srgbClr val="FFFF00"/>
              </a:highlight>
            </a:endParaRPr>
          </a:p>
          <a:p>
            <a:pPr indent="0" lvl="0" marL="0" rtl="0" algn="l">
              <a:spcBef>
                <a:spcPts val="600"/>
              </a:spcBef>
              <a:spcAft>
                <a:spcPts val="0"/>
              </a:spcAft>
              <a:buNone/>
            </a:pPr>
            <a:r>
              <a:t/>
            </a:r>
            <a:endParaRPr sz="2000"/>
          </a:p>
        </p:txBody>
      </p:sp>
      <p:graphicFrame>
        <p:nvGraphicFramePr>
          <p:cNvPr id="525" name="Google Shape;525;p60"/>
          <p:cNvGraphicFramePr/>
          <p:nvPr/>
        </p:nvGraphicFramePr>
        <p:xfrm>
          <a:off x="129925" y="3404825"/>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Laser Cats</a:t>
                      </a:r>
                      <a:endParaRPr sz="1000"/>
                    </a:p>
                  </a:txBody>
                  <a:tcPr marT="91425" marB="91425" marR="91425" marL="91425"/>
                </a:tc>
              </a:tr>
            </a:tbl>
          </a:graphicData>
        </a:graphic>
      </p:graphicFrame>
      <p:graphicFrame>
        <p:nvGraphicFramePr>
          <p:cNvPr id="526" name="Google Shape;526;p60"/>
          <p:cNvGraphicFramePr/>
          <p:nvPr/>
        </p:nvGraphicFramePr>
        <p:xfrm>
          <a:off x="5122375" y="3404825"/>
          <a:ext cx="3000000" cy="3000000"/>
        </p:xfrm>
        <a:graphic>
          <a:graphicData uri="http://schemas.openxmlformats.org/drawingml/2006/table">
            <a:tbl>
              <a:tblPr>
                <a:noFill/>
                <a:tableStyleId>{4283877C-141C-4CBA-B8C0-AA881AD9F93A}</a:tableStyleId>
              </a:tblPr>
              <a:tblGrid>
                <a:gridCol w="601550"/>
                <a:gridCol w="997075"/>
                <a:gridCol w="909625"/>
                <a:gridCol w="752100"/>
                <a:gridCol w="616825"/>
              </a:tblGrid>
              <a:tr h="191000">
                <a:tc>
                  <a:txBody>
                    <a:bodyPr/>
                    <a:lstStyle/>
                    <a:p>
                      <a:pPr indent="0" lvl="0" marL="0" rtl="0" algn="ctr">
                        <a:spcBef>
                          <a:spcPts val="0"/>
                        </a:spcBef>
                        <a:spcAft>
                          <a:spcPts val="0"/>
                        </a:spcAft>
                        <a:buNone/>
                      </a:pPr>
                      <a:r>
                        <a:rPr lang="en" sz="1000"/>
                        <a:t>PostId</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Title</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CommentId</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Content</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PostId</a:t>
                      </a:r>
                      <a:endParaRPr sz="1000"/>
                    </a:p>
                  </a:txBody>
                  <a:tcPr marT="91425" marB="91425" marR="91425" marL="91425">
                    <a:lnB cap="flat" cmpd="sng" w="9525">
                      <a:solidFill>
                        <a:srgbClr val="000000"/>
                      </a:solidFill>
                      <a:prstDash val="solid"/>
                      <a:round/>
                      <a:headEnd len="sm" w="sm" type="none"/>
                      <a:tailEnd len="sm" w="sm" type="none"/>
                    </a:lnB>
                  </a:tcPr>
                </a:tc>
              </a:tr>
              <a:tr h="337675">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Partayyy!</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7675">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1000"/>
                        <a:t>Dancing Cats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Roar</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527" name="Google Shape;527;p60"/>
          <p:cNvGraphicFramePr/>
          <p:nvPr/>
        </p:nvGraphicFramePr>
        <p:xfrm>
          <a:off x="2166175" y="3404825"/>
          <a:ext cx="3000000" cy="3000000"/>
        </p:xfrm>
        <a:graphic>
          <a:graphicData uri="http://schemas.openxmlformats.org/drawingml/2006/table">
            <a:tbl>
              <a:tblPr>
                <a:noFill/>
                <a:tableStyleId>{4283877C-141C-4CBA-B8C0-AA881AD9F93A}</a:tableStyleId>
              </a:tblPr>
              <a:tblGrid>
                <a:gridCol w="842200"/>
                <a:gridCol w="812825"/>
                <a:gridCol w="740600"/>
              </a:tblGrid>
              <a:tr h="295700">
                <a:tc>
                  <a:txBody>
                    <a:bodyPr/>
                    <a:lstStyle/>
                    <a:p>
                      <a:pPr indent="0" lvl="0" marL="0" rtl="0" algn="ctr">
                        <a:spcBef>
                          <a:spcPts val="0"/>
                        </a:spcBef>
                        <a:spcAft>
                          <a:spcPts val="0"/>
                        </a:spcAft>
                        <a:buNone/>
                      </a:pPr>
                      <a:r>
                        <a:rPr lang="en" sz="1000" u="sng"/>
                        <a:t>CommentId</a:t>
                      </a:r>
                      <a:endParaRPr sz="1000" u="sng"/>
                    </a:p>
                  </a:txBody>
                  <a:tcPr marT="91425" marB="91425" marR="91425" marL="91425"/>
                </a:tc>
                <a:tc>
                  <a:txBody>
                    <a:bodyPr/>
                    <a:lstStyle/>
                    <a:p>
                      <a:pPr indent="0" lvl="0" marL="0" rtl="0" algn="ctr">
                        <a:spcBef>
                          <a:spcPts val="0"/>
                        </a:spcBef>
                        <a:spcAft>
                          <a:spcPts val="0"/>
                        </a:spcAft>
                        <a:buNone/>
                      </a:pPr>
                      <a:r>
                        <a:rPr lang="en" sz="1000"/>
                        <a:t>Content</a:t>
                      </a:r>
                      <a:endParaRPr sz="1000"/>
                    </a:p>
                  </a:txBody>
                  <a:tcPr marT="91425" marB="91425" marR="91425" marL="91425"/>
                </a:tc>
                <a:tc>
                  <a:txBody>
                    <a:bodyPr/>
                    <a:lstStyle/>
                    <a:p>
                      <a:pPr indent="0" lvl="0" marL="0" rtl="0" algn="ctr">
                        <a:spcBef>
                          <a:spcPts val="0"/>
                        </a:spcBef>
                        <a:spcAft>
                          <a:spcPts val="0"/>
                        </a:spcAft>
                        <a:buNone/>
                      </a:pPr>
                      <a:r>
                        <a:rPr lang="en" sz="1000"/>
                        <a:t>PostId</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Partayyy!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4A86E8"/>
                    </a:solidFill>
                  </a:tcPr>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Yawn</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Roar</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solidFill>
                      <a:srgbClr val="4A86E8"/>
                    </a:solidFill>
                  </a:tcPr>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Adorable</a:t>
                      </a:r>
                      <a:endParaRPr sz="1000"/>
                    </a:p>
                  </a:txBody>
                  <a:tcPr marT="91425" marB="91425" marR="91425" marL="91425"/>
                </a:tc>
                <a:tc>
                  <a:txBody>
                    <a:bodyPr/>
                    <a:lstStyle/>
                    <a:p>
                      <a:pPr indent="0" lvl="0" marL="0" rtl="0" algn="l">
                        <a:spcBef>
                          <a:spcPts val="0"/>
                        </a:spcBef>
                        <a:spcAft>
                          <a:spcPts val="0"/>
                        </a:spcAft>
                        <a:buNone/>
                      </a:pPr>
                      <a:r>
                        <a:rPr lang="en" sz="1000"/>
                        <a:t>NULL</a:t>
                      </a:r>
                      <a:endParaRPr sz="1000"/>
                    </a:p>
                  </a:txBody>
                  <a:tcPr marT="91425" marB="91425" marR="91425" marL="91425"/>
                </a:tc>
              </a:tr>
            </a:tbl>
          </a:graphicData>
        </a:graphic>
      </p:graphicFrame>
      <p:sp>
        <p:nvSpPr>
          <p:cNvPr id="528" name="Google Shape;528;p60"/>
          <p:cNvSpPr txBox="1"/>
          <p:nvPr>
            <p:ph idx="1" type="body"/>
          </p:nvPr>
        </p:nvSpPr>
        <p:spPr>
          <a:xfrm>
            <a:off x="0" y="2952750"/>
            <a:ext cx="21759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 BlogPosts</a:t>
            </a:r>
            <a:endParaRPr sz="1600"/>
          </a:p>
        </p:txBody>
      </p:sp>
      <p:sp>
        <p:nvSpPr>
          <p:cNvPr id="529" name="Google Shape;529;p60"/>
          <p:cNvSpPr txBox="1"/>
          <p:nvPr>
            <p:ph idx="1" type="body"/>
          </p:nvPr>
        </p:nvSpPr>
        <p:spPr>
          <a:xfrm>
            <a:off x="2133600" y="2952750"/>
            <a:ext cx="27042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 BlogComments</a:t>
            </a:r>
            <a:endParaRPr sz="1600"/>
          </a:p>
        </p:txBody>
      </p:sp>
      <p:sp>
        <p:nvSpPr>
          <p:cNvPr id="530" name="Google Shape;530;p60"/>
          <p:cNvSpPr txBox="1"/>
          <p:nvPr>
            <p:ph idx="1" type="body"/>
          </p:nvPr>
        </p:nvSpPr>
        <p:spPr>
          <a:xfrm>
            <a:off x="5105400" y="2952750"/>
            <a:ext cx="26205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highlight>
                  <a:srgbClr val="4A86E8"/>
                </a:highlight>
              </a:rPr>
              <a:t>A ∩ B</a:t>
            </a:r>
            <a:r>
              <a:rPr lang="en" sz="1600"/>
              <a:t> </a:t>
            </a:r>
            <a:endParaRPr sz="1600"/>
          </a:p>
        </p:txBody>
      </p:sp>
      <p:cxnSp>
        <p:nvCxnSpPr>
          <p:cNvPr id="531" name="Google Shape;531;p60"/>
          <p:cNvCxnSpPr/>
          <p:nvPr/>
        </p:nvCxnSpPr>
        <p:spPr>
          <a:xfrm flipH="1" rot="10800000">
            <a:off x="762000" y="3809925"/>
            <a:ext cx="3067200" cy="9600"/>
          </a:xfrm>
          <a:prstGeom prst="straightConnector1">
            <a:avLst/>
          </a:prstGeom>
          <a:noFill/>
          <a:ln cap="flat" cmpd="sng" w="28575">
            <a:solidFill>
              <a:schemeClr val="dk2"/>
            </a:solidFill>
            <a:prstDash val="solid"/>
            <a:round/>
            <a:headEnd len="med" w="med" type="stealth"/>
            <a:tailEnd len="med" w="med" type="stealth"/>
          </a:ln>
        </p:spPr>
      </p:cxnSp>
      <p:cxnSp>
        <p:nvCxnSpPr>
          <p:cNvPr id="532" name="Google Shape;532;p60"/>
          <p:cNvCxnSpPr/>
          <p:nvPr/>
        </p:nvCxnSpPr>
        <p:spPr>
          <a:xfrm>
            <a:off x="790575" y="3952875"/>
            <a:ext cx="3019500" cy="543000"/>
          </a:xfrm>
          <a:prstGeom prst="straightConnector1">
            <a:avLst/>
          </a:prstGeom>
          <a:noFill/>
          <a:ln cap="flat" cmpd="sng" w="28575">
            <a:solidFill>
              <a:schemeClr val="dk2"/>
            </a:solidFill>
            <a:prstDash val="solid"/>
            <a:round/>
            <a:headEnd len="med" w="med" type="stealth"/>
            <a:tailEnd len="med" w="med" type="stealth"/>
          </a:ln>
        </p:spPr>
      </p:cxnSp>
      <p:cxnSp>
        <p:nvCxnSpPr>
          <p:cNvPr id="533" name="Google Shape;533;p60"/>
          <p:cNvCxnSpPr/>
          <p:nvPr/>
        </p:nvCxnSpPr>
        <p:spPr>
          <a:xfrm flipH="1" rot="10800000">
            <a:off x="4600775" y="3872775"/>
            <a:ext cx="466500" cy="9300"/>
          </a:xfrm>
          <a:prstGeom prst="straightConnector1">
            <a:avLst/>
          </a:prstGeom>
          <a:noFill/>
          <a:ln cap="flat" cmpd="sng" w="28575">
            <a:solidFill>
              <a:schemeClr val="dk2"/>
            </a:solidFill>
            <a:prstDash val="solid"/>
            <a:round/>
            <a:headEnd len="med" w="med" type="none"/>
            <a:tailEnd len="med" w="med" type="stealth"/>
          </a:ln>
        </p:spPr>
      </p:cxnSp>
      <p:cxnSp>
        <p:nvCxnSpPr>
          <p:cNvPr id="534" name="Google Shape;534;p60"/>
          <p:cNvCxnSpPr/>
          <p:nvPr/>
        </p:nvCxnSpPr>
        <p:spPr>
          <a:xfrm flipH="1" rot="10800000">
            <a:off x="4587450" y="4262025"/>
            <a:ext cx="460200" cy="352200"/>
          </a:xfrm>
          <a:prstGeom prst="straightConnector1">
            <a:avLst/>
          </a:prstGeom>
          <a:noFill/>
          <a:ln cap="flat" cmpd="sng" w="28575">
            <a:solidFill>
              <a:schemeClr val="dk2"/>
            </a:solidFill>
            <a:prstDash val="solid"/>
            <a:round/>
            <a:headEnd len="med" w="med" type="none"/>
            <a:tailEnd len="med" w="med" type="stealth"/>
          </a:ln>
        </p:spPr>
      </p:cxnSp>
      <p:sp>
        <p:nvSpPr>
          <p:cNvPr id="535" name="Google Shape;535;p60"/>
          <p:cNvSpPr/>
          <p:nvPr/>
        </p:nvSpPr>
        <p:spPr>
          <a:xfrm>
            <a:off x="4714875" y="2228850"/>
            <a:ext cx="942300" cy="561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Clause (Cartesian Product)</a:t>
            </a:r>
            <a:endParaRPr/>
          </a:p>
        </p:txBody>
      </p:sp>
      <p:sp>
        <p:nvSpPr>
          <p:cNvPr id="541" name="Google Shape;541;p61"/>
          <p:cNvSpPr txBox="1"/>
          <p:nvPr>
            <p:ph idx="1" type="body"/>
          </p:nvPr>
        </p:nvSpPr>
        <p:spPr>
          <a:xfrm>
            <a:off x="457200" y="819150"/>
            <a:ext cx="8346600" cy="159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Cartesian Product</a:t>
            </a:r>
            <a:endParaRPr sz="2000"/>
          </a:p>
          <a:p>
            <a:pPr indent="-355600" lvl="1" marL="914400" rtl="0" algn="l">
              <a:spcBef>
                <a:spcPts val="0"/>
              </a:spcBef>
              <a:spcAft>
                <a:spcPts val="0"/>
              </a:spcAft>
              <a:buSzPts val="2000"/>
              <a:buChar char="○"/>
            </a:pPr>
            <a:r>
              <a:rPr lang="en" sz="2000"/>
              <a:t>Syntax: </a:t>
            </a:r>
            <a:r>
              <a:rPr lang="en" sz="2000"/>
              <a:t>FROM tbl_A CROSS JOIN tbl_B</a:t>
            </a:r>
            <a:endParaRPr sz="2000"/>
          </a:p>
          <a:p>
            <a:pPr indent="0" lvl="0" marL="457200" rtl="0" algn="l">
              <a:spcBef>
                <a:spcPts val="600"/>
              </a:spcBef>
              <a:spcAft>
                <a:spcPts val="0"/>
              </a:spcAft>
              <a:buNone/>
            </a:pPr>
            <a:r>
              <a:rPr lang="en" sz="2000">
                <a:highlight>
                  <a:srgbClr val="FFFF00"/>
                </a:highlight>
              </a:rPr>
              <a:t>FROM A CROSS JOIN B</a:t>
            </a:r>
            <a:endParaRPr sz="2000">
              <a:highlight>
                <a:srgbClr val="FFFF00"/>
              </a:highlight>
            </a:endParaRPr>
          </a:p>
        </p:txBody>
      </p:sp>
      <p:graphicFrame>
        <p:nvGraphicFramePr>
          <p:cNvPr id="542" name="Google Shape;542;p61"/>
          <p:cNvGraphicFramePr/>
          <p:nvPr/>
        </p:nvGraphicFramePr>
        <p:xfrm>
          <a:off x="1806325" y="2338025"/>
          <a:ext cx="3000000" cy="3000000"/>
        </p:xfrm>
        <a:graphic>
          <a:graphicData uri="http://schemas.openxmlformats.org/drawingml/2006/table">
            <a:tbl>
              <a:tblPr>
                <a:noFill/>
                <a:tableStyleId>{4283877C-141C-4CBA-B8C0-AA881AD9F93A}</a:tableStyleId>
              </a:tblPr>
              <a:tblGrid>
                <a:gridCol w="399800"/>
                <a:gridCol w="399800"/>
                <a:gridCol w="414875"/>
              </a:tblGrid>
              <a:tr h="295700">
                <a:tc>
                  <a:txBody>
                    <a:bodyPr/>
                    <a:lstStyle/>
                    <a:p>
                      <a:pPr indent="0" lvl="0" marL="0" rtl="0" algn="ctr">
                        <a:spcBef>
                          <a:spcPts val="0"/>
                        </a:spcBef>
                        <a:spcAft>
                          <a:spcPts val="0"/>
                        </a:spcAft>
                        <a:buNone/>
                      </a:pPr>
                      <a:r>
                        <a:rPr lang="en" sz="1000" u="sng"/>
                        <a:t>AId</a:t>
                      </a:r>
                      <a:endParaRPr sz="1000" u="sng"/>
                    </a:p>
                  </a:txBody>
                  <a:tcPr marT="91425" marB="91425" marR="91425" marL="91425"/>
                </a:tc>
                <a:tc>
                  <a:txBody>
                    <a:bodyPr/>
                    <a:lstStyle/>
                    <a:p>
                      <a:pPr indent="0" lvl="0" marL="0" rtl="0" algn="ctr">
                        <a:spcBef>
                          <a:spcPts val="0"/>
                        </a:spcBef>
                        <a:spcAft>
                          <a:spcPts val="0"/>
                        </a:spcAft>
                        <a:buNone/>
                      </a:pPr>
                      <a:r>
                        <a:rPr lang="en" sz="1000"/>
                        <a:t>A1</a:t>
                      </a:r>
                      <a:endParaRPr sz="1000"/>
                    </a:p>
                  </a:txBody>
                  <a:tcPr marT="91425" marB="91425" marR="91425" marL="91425"/>
                </a:tc>
                <a:tc>
                  <a:txBody>
                    <a:bodyPr/>
                    <a:lstStyle/>
                    <a:p>
                      <a:pPr indent="0" lvl="0" marL="0" rtl="0" algn="ctr">
                        <a:spcBef>
                          <a:spcPts val="0"/>
                        </a:spcBef>
                        <a:spcAft>
                          <a:spcPts val="0"/>
                        </a:spcAft>
                        <a:buNone/>
                      </a:pPr>
                      <a:r>
                        <a:rPr lang="en" sz="1000"/>
                        <a:t>A2</a:t>
                      </a:r>
                      <a:endParaRPr sz="1000"/>
                    </a:p>
                  </a:txBody>
                  <a:tcPr marT="91425" marB="91425" marR="91425" marL="91425"/>
                </a:tc>
              </a:tr>
              <a:tr h="295700">
                <a:tc>
                  <a:txBody>
                    <a:bodyPr/>
                    <a:lstStyle/>
                    <a:p>
                      <a:pPr indent="0" lvl="0" marL="0" rtl="0" algn="l">
                        <a:spcBef>
                          <a:spcPts val="0"/>
                        </a:spcBef>
                        <a:spcAft>
                          <a:spcPts val="0"/>
                        </a:spcAft>
                        <a:buNone/>
                      </a:pPr>
                      <a:r>
                        <a:rPr lang="en" sz="1000"/>
                        <a:t>A1</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r>
              <a:tr h="295700">
                <a:tc>
                  <a:txBody>
                    <a:bodyPr/>
                    <a:lstStyle/>
                    <a:p>
                      <a:pPr indent="0" lvl="0" marL="0" rtl="0" algn="l">
                        <a:spcBef>
                          <a:spcPts val="0"/>
                        </a:spcBef>
                        <a:spcAft>
                          <a:spcPts val="0"/>
                        </a:spcAft>
                        <a:buNone/>
                      </a:pPr>
                      <a:r>
                        <a:rPr lang="en" sz="1000"/>
                        <a:t>A2</a:t>
                      </a:r>
                      <a:endParaRPr sz="1000"/>
                    </a:p>
                  </a:txBody>
                  <a:tcPr marT="91425" marB="91425" marR="91425" marL="91425">
                    <a:solidFill>
                      <a:srgbClr val="FF9900"/>
                    </a:solidFill>
                  </a:tcPr>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r>
            </a:tbl>
          </a:graphicData>
        </a:graphic>
      </p:graphicFrame>
      <p:graphicFrame>
        <p:nvGraphicFramePr>
          <p:cNvPr id="543" name="Google Shape;543;p61"/>
          <p:cNvGraphicFramePr/>
          <p:nvPr/>
        </p:nvGraphicFramePr>
        <p:xfrm>
          <a:off x="1806325" y="3724350"/>
          <a:ext cx="3000000" cy="3000000"/>
        </p:xfrm>
        <a:graphic>
          <a:graphicData uri="http://schemas.openxmlformats.org/drawingml/2006/table">
            <a:tbl>
              <a:tblPr>
                <a:noFill/>
                <a:tableStyleId>{4283877C-141C-4CBA-B8C0-AA881AD9F93A}</a:tableStyleId>
              </a:tblPr>
              <a:tblGrid>
                <a:gridCol w="538250"/>
                <a:gridCol w="538250"/>
                <a:gridCol w="561625"/>
                <a:gridCol w="542625"/>
              </a:tblGrid>
              <a:tr h="295700">
                <a:tc>
                  <a:txBody>
                    <a:bodyPr/>
                    <a:lstStyle/>
                    <a:p>
                      <a:pPr indent="0" lvl="0" marL="0" rtl="0" algn="ctr">
                        <a:spcBef>
                          <a:spcPts val="0"/>
                        </a:spcBef>
                        <a:spcAft>
                          <a:spcPts val="0"/>
                        </a:spcAft>
                        <a:buNone/>
                      </a:pPr>
                      <a:r>
                        <a:rPr lang="en" sz="1000" u="sng"/>
                        <a:t>BId</a:t>
                      </a:r>
                      <a:endParaRPr sz="1000" u="sng"/>
                    </a:p>
                  </a:txBody>
                  <a:tcPr marT="91425" marB="91425" marR="91425" marL="91425"/>
                </a:tc>
                <a:tc>
                  <a:txBody>
                    <a:bodyPr/>
                    <a:lstStyle/>
                    <a:p>
                      <a:pPr indent="0" lvl="0" marL="0" rtl="0" algn="ctr">
                        <a:spcBef>
                          <a:spcPts val="0"/>
                        </a:spcBef>
                        <a:spcAft>
                          <a:spcPts val="0"/>
                        </a:spcAft>
                        <a:buNone/>
                      </a:pPr>
                      <a:r>
                        <a:rPr lang="en" sz="1000"/>
                        <a:t>B1</a:t>
                      </a:r>
                      <a:endParaRPr sz="1000"/>
                    </a:p>
                  </a:txBody>
                  <a:tcPr marT="91425" marB="91425" marR="91425" marL="91425"/>
                </a:tc>
                <a:tc>
                  <a:txBody>
                    <a:bodyPr/>
                    <a:lstStyle/>
                    <a:p>
                      <a:pPr indent="0" lvl="0" marL="0" rtl="0" algn="ctr">
                        <a:spcBef>
                          <a:spcPts val="0"/>
                        </a:spcBef>
                        <a:spcAft>
                          <a:spcPts val="0"/>
                        </a:spcAft>
                        <a:buNone/>
                      </a:pPr>
                      <a:r>
                        <a:rPr lang="en" sz="1000"/>
                        <a:t>B2</a:t>
                      </a:r>
                      <a:endParaRPr sz="1000"/>
                    </a:p>
                  </a:txBody>
                  <a:tcPr marT="91425" marB="91425" marR="91425" marL="91425"/>
                </a:tc>
                <a:tc>
                  <a:txBody>
                    <a:bodyPr/>
                    <a:lstStyle/>
                    <a:p>
                      <a:pPr indent="0" lvl="0" marL="0" rtl="0" algn="ctr">
                        <a:spcBef>
                          <a:spcPts val="0"/>
                        </a:spcBef>
                        <a:spcAft>
                          <a:spcPts val="0"/>
                        </a:spcAft>
                        <a:buNone/>
                      </a:pPr>
                      <a:r>
                        <a:rPr lang="en" sz="1000"/>
                        <a:t>B3</a:t>
                      </a:r>
                      <a:endParaRPr sz="1000"/>
                    </a:p>
                  </a:txBody>
                  <a:tcPr marT="91425" marB="91425" marR="91425" marL="91425"/>
                </a:tc>
              </a:tr>
              <a:tr h="295700">
                <a:tc>
                  <a:txBody>
                    <a:bodyPr/>
                    <a:lstStyle/>
                    <a:p>
                      <a:pPr indent="0" lvl="0" marL="0" rtl="0" algn="l">
                        <a:spcBef>
                          <a:spcPts val="0"/>
                        </a:spcBef>
                        <a:spcAft>
                          <a:spcPts val="0"/>
                        </a:spcAft>
                        <a:buNone/>
                      </a:pPr>
                      <a:r>
                        <a:rPr lang="en" sz="1000"/>
                        <a:t>B1</a:t>
                      </a:r>
                      <a:endParaRPr sz="1000"/>
                    </a:p>
                  </a:txBody>
                  <a:tcPr marT="91425" marB="91425" marR="91425" marL="91425">
                    <a:solidFill>
                      <a:srgbClr val="0000FF"/>
                    </a:solidFill>
                  </a:tcPr>
                </a:tc>
                <a:tc>
                  <a:txBody>
                    <a:bodyPr/>
                    <a:lstStyle/>
                    <a:p>
                      <a:pPr indent="0" lvl="0" marL="0" rtl="0" algn="l">
                        <a:spcBef>
                          <a:spcPts val="0"/>
                        </a:spcBef>
                        <a:spcAft>
                          <a:spcPts val="0"/>
                        </a:spcAft>
                        <a:buNone/>
                      </a:pPr>
                      <a:r>
                        <a:rPr lang="en" sz="1000"/>
                        <a:t>200</a:t>
                      </a:r>
                      <a:endParaRPr sz="1000"/>
                    </a:p>
                  </a:txBody>
                  <a:tcPr marT="91425" marB="91425" marR="91425" marL="91425"/>
                </a:tc>
                <a:tc>
                  <a:txBody>
                    <a:bodyPr/>
                    <a:lstStyle/>
                    <a:p>
                      <a:pPr indent="0" lvl="0" marL="0" rtl="0" algn="l">
                        <a:spcBef>
                          <a:spcPts val="0"/>
                        </a:spcBef>
                        <a:spcAft>
                          <a:spcPts val="0"/>
                        </a:spcAft>
                        <a:buNone/>
                      </a:pPr>
                      <a:r>
                        <a:rPr lang="en" sz="1000"/>
                        <a:t>400</a:t>
                      </a:r>
                      <a:endParaRPr sz="1000"/>
                    </a:p>
                  </a:txBody>
                  <a:tcPr marT="91425" marB="91425" marR="91425" marL="91425"/>
                </a:tc>
                <a:tc>
                  <a:txBody>
                    <a:bodyPr/>
                    <a:lstStyle/>
                    <a:p>
                      <a:pPr indent="0" lvl="0" marL="0" rtl="0" algn="l">
                        <a:spcBef>
                          <a:spcPts val="0"/>
                        </a:spcBef>
                        <a:spcAft>
                          <a:spcPts val="0"/>
                        </a:spcAft>
                        <a:buNone/>
                      </a:pPr>
                      <a:r>
                        <a:rPr lang="en" sz="1000"/>
                        <a:t>600</a:t>
                      </a:r>
                      <a:endParaRPr sz="1000"/>
                    </a:p>
                  </a:txBody>
                  <a:tcPr marT="91425" marB="91425" marR="91425" marL="91425"/>
                </a:tc>
              </a:tr>
              <a:tr h="295700">
                <a:tc>
                  <a:txBody>
                    <a:bodyPr/>
                    <a:lstStyle/>
                    <a:p>
                      <a:pPr indent="0" lvl="0" marL="0" rtl="0" algn="l">
                        <a:spcBef>
                          <a:spcPts val="0"/>
                        </a:spcBef>
                        <a:spcAft>
                          <a:spcPts val="0"/>
                        </a:spcAft>
                        <a:buNone/>
                      </a:pPr>
                      <a:r>
                        <a:rPr lang="en" sz="1000"/>
                        <a:t>B2</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500</a:t>
                      </a:r>
                      <a:endParaRPr sz="1000"/>
                    </a:p>
                  </a:txBody>
                  <a:tcPr marT="91425" marB="91425" marR="91425" marL="91425"/>
                </a:tc>
                <a:tc>
                  <a:txBody>
                    <a:bodyPr/>
                    <a:lstStyle/>
                    <a:p>
                      <a:pPr indent="0" lvl="0" marL="0" rtl="0" algn="l">
                        <a:spcBef>
                          <a:spcPts val="0"/>
                        </a:spcBef>
                        <a:spcAft>
                          <a:spcPts val="0"/>
                        </a:spcAft>
                        <a:buNone/>
                      </a:pPr>
                      <a:r>
                        <a:rPr lang="en" sz="1000"/>
                        <a:t>1000</a:t>
                      </a:r>
                      <a:endParaRPr sz="1000"/>
                    </a:p>
                  </a:txBody>
                  <a:tcPr marT="91425" marB="91425" marR="91425" marL="91425"/>
                </a:tc>
                <a:tc>
                  <a:txBody>
                    <a:bodyPr/>
                    <a:lstStyle/>
                    <a:p>
                      <a:pPr indent="0" lvl="0" marL="0" rtl="0" algn="l">
                        <a:spcBef>
                          <a:spcPts val="0"/>
                        </a:spcBef>
                        <a:spcAft>
                          <a:spcPts val="0"/>
                        </a:spcAft>
                        <a:buNone/>
                      </a:pPr>
                      <a:r>
                        <a:rPr lang="en" sz="1000"/>
                        <a:t>1500</a:t>
                      </a:r>
                      <a:endParaRPr sz="1000"/>
                    </a:p>
                  </a:txBody>
                  <a:tcPr marT="91425" marB="91425" marR="91425" marL="91425"/>
                </a:tc>
              </a:tr>
              <a:tr h="295700">
                <a:tc>
                  <a:txBody>
                    <a:bodyPr/>
                    <a:lstStyle/>
                    <a:p>
                      <a:pPr indent="0" lvl="0" marL="0" rtl="0" algn="l">
                        <a:spcBef>
                          <a:spcPts val="0"/>
                        </a:spcBef>
                        <a:spcAft>
                          <a:spcPts val="0"/>
                        </a:spcAft>
                        <a:buNone/>
                      </a:pPr>
                      <a:r>
                        <a:rPr lang="en" sz="1000"/>
                        <a:t>B3</a:t>
                      </a:r>
                      <a:endParaRPr sz="1000"/>
                    </a:p>
                  </a:txBody>
                  <a:tcPr marT="91425" marB="91425" marR="91425" marL="91425">
                    <a:solidFill>
                      <a:srgbClr val="00FFFF"/>
                    </a:solidFill>
                  </a:tcPr>
                </a:tc>
                <a:tc>
                  <a:txBody>
                    <a:bodyPr/>
                    <a:lstStyle/>
                    <a:p>
                      <a:pPr indent="0" lvl="0" marL="0" rtl="0" algn="l">
                        <a:spcBef>
                          <a:spcPts val="0"/>
                        </a:spcBef>
                        <a:spcAft>
                          <a:spcPts val="0"/>
                        </a:spcAft>
                        <a:buNone/>
                      </a:pPr>
                      <a:r>
                        <a:rPr lang="en" sz="1000"/>
                        <a:t>700</a:t>
                      </a:r>
                      <a:endParaRPr sz="1000"/>
                    </a:p>
                  </a:txBody>
                  <a:tcPr marT="91425" marB="91425" marR="91425" marL="91425"/>
                </a:tc>
                <a:tc>
                  <a:txBody>
                    <a:bodyPr/>
                    <a:lstStyle/>
                    <a:p>
                      <a:pPr indent="0" lvl="0" marL="0" rtl="0" algn="l">
                        <a:spcBef>
                          <a:spcPts val="0"/>
                        </a:spcBef>
                        <a:spcAft>
                          <a:spcPts val="0"/>
                        </a:spcAft>
                        <a:buNone/>
                      </a:pPr>
                      <a:r>
                        <a:rPr lang="en" sz="1000"/>
                        <a:t>1400</a:t>
                      </a:r>
                      <a:endParaRPr sz="1000"/>
                    </a:p>
                  </a:txBody>
                  <a:tcPr marT="91425" marB="91425" marR="91425" marL="91425"/>
                </a:tc>
                <a:tc>
                  <a:txBody>
                    <a:bodyPr/>
                    <a:lstStyle/>
                    <a:p>
                      <a:pPr indent="0" lvl="0" marL="0" rtl="0" algn="l">
                        <a:spcBef>
                          <a:spcPts val="0"/>
                        </a:spcBef>
                        <a:spcAft>
                          <a:spcPts val="0"/>
                        </a:spcAft>
                        <a:buNone/>
                      </a:pPr>
                      <a:r>
                        <a:rPr lang="en" sz="1000"/>
                        <a:t>2100</a:t>
                      </a:r>
                      <a:endParaRPr sz="1000"/>
                    </a:p>
                  </a:txBody>
                  <a:tcPr marT="91425" marB="91425" marR="91425" marL="91425"/>
                </a:tc>
              </a:tr>
            </a:tbl>
          </a:graphicData>
        </a:graphic>
      </p:graphicFrame>
      <p:graphicFrame>
        <p:nvGraphicFramePr>
          <p:cNvPr id="544" name="Google Shape;544;p61"/>
          <p:cNvGraphicFramePr/>
          <p:nvPr/>
        </p:nvGraphicFramePr>
        <p:xfrm>
          <a:off x="5383900" y="2704050"/>
          <a:ext cx="3000000" cy="3000000"/>
        </p:xfrm>
        <a:graphic>
          <a:graphicData uri="http://schemas.openxmlformats.org/drawingml/2006/table">
            <a:tbl>
              <a:tblPr>
                <a:noFill/>
                <a:tableStyleId>{4283877C-141C-4CBA-B8C0-AA881AD9F93A}</a:tableStyleId>
              </a:tblPr>
              <a:tblGrid>
                <a:gridCol w="473625"/>
                <a:gridCol w="473625"/>
                <a:gridCol w="436875"/>
                <a:gridCol w="494750"/>
                <a:gridCol w="494750"/>
                <a:gridCol w="515500"/>
                <a:gridCol w="549275"/>
              </a:tblGrid>
              <a:tr h="191000">
                <a:tc>
                  <a:txBody>
                    <a:bodyPr/>
                    <a:lstStyle/>
                    <a:p>
                      <a:pPr indent="0" lvl="0" marL="0" rtl="0" algn="ctr">
                        <a:spcBef>
                          <a:spcPts val="0"/>
                        </a:spcBef>
                        <a:spcAft>
                          <a:spcPts val="0"/>
                        </a:spcAft>
                        <a:buNone/>
                      </a:pPr>
                      <a:r>
                        <a:rPr lang="en" sz="1000"/>
                        <a:t>AId</a:t>
                      </a:r>
                      <a:endParaRPr sz="1000"/>
                    </a:p>
                  </a:txBody>
                  <a:tcPr marT="91425" marB="91425" marR="91425" marL="91425"/>
                </a:tc>
                <a:tc>
                  <a:txBody>
                    <a:bodyPr/>
                    <a:lstStyle/>
                    <a:p>
                      <a:pPr indent="0" lvl="0" marL="0" rtl="0" algn="ctr">
                        <a:spcBef>
                          <a:spcPts val="0"/>
                        </a:spcBef>
                        <a:spcAft>
                          <a:spcPts val="0"/>
                        </a:spcAft>
                        <a:buNone/>
                      </a:pPr>
                      <a:r>
                        <a:rPr lang="en" sz="1000"/>
                        <a:t>A1</a:t>
                      </a:r>
                      <a:endParaRPr sz="1000"/>
                    </a:p>
                  </a:txBody>
                  <a:tcPr marT="91425" marB="91425" marR="91425" marL="91425"/>
                </a:tc>
                <a:tc>
                  <a:txBody>
                    <a:bodyPr/>
                    <a:lstStyle/>
                    <a:p>
                      <a:pPr indent="0" lvl="0" marL="0" rtl="0" algn="ctr">
                        <a:spcBef>
                          <a:spcPts val="0"/>
                        </a:spcBef>
                        <a:spcAft>
                          <a:spcPts val="0"/>
                        </a:spcAft>
                        <a:buNone/>
                      </a:pPr>
                      <a:r>
                        <a:rPr lang="en" sz="1000"/>
                        <a:t>A2</a:t>
                      </a:r>
                      <a:endParaRPr sz="1000"/>
                    </a:p>
                  </a:txBody>
                  <a:tcPr marT="91425" marB="91425" marR="91425" marL="91425"/>
                </a:tc>
                <a:tc>
                  <a:txBody>
                    <a:bodyPr/>
                    <a:lstStyle/>
                    <a:p>
                      <a:pPr indent="0" lvl="0" marL="0" rtl="0" algn="ctr">
                        <a:spcBef>
                          <a:spcPts val="0"/>
                        </a:spcBef>
                        <a:spcAft>
                          <a:spcPts val="0"/>
                        </a:spcAft>
                        <a:buNone/>
                      </a:pPr>
                      <a:r>
                        <a:rPr lang="en" sz="1000"/>
                        <a:t>BId</a:t>
                      </a:r>
                      <a:endParaRPr sz="1000"/>
                    </a:p>
                  </a:txBody>
                  <a:tcPr marT="91425" marB="91425" marR="91425" marL="91425"/>
                </a:tc>
                <a:tc>
                  <a:txBody>
                    <a:bodyPr/>
                    <a:lstStyle/>
                    <a:p>
                      <a:pPr indent="0" lvl="0" marL="0" rtl="0" algn="ctr">
                        <a:spcBef>
                          <a:spcPts val="0"/>
                        </a:spcBef>
                        <a:spcAft>
                          <a:spcPts val="0"/>
                        </a:spcAft>
                        <a:buNone/>
                      </a:pPr>
                      <a:r>
                        <a:rPr lang="en" sz="1000"/>
                        <a:t>B1</a:t>
                      </a:r>
                      <a:endParaRPr sz="1000"/>
                    </a:p>
                  </a:txBody>
                  <a:tcPr marT="91425" marB="91425" marR="91425" marL="91425"/>
                </a:tc>
                <a:tc>
                  <a:txBody>
                    <a:bodyPr/>
                    <a:lstStyle/>
                    <a:p>
                      <a:pPr indent="0" lvl="0" marL="0" rtl="0" algn="ctr">
                        <a:spcBef>
                          <a:spcPts val="0"/>
                        </a:spcBef>
                        <a:spcAft>
                          <a:spcPts val="0"/>
                        </a:spcAft>
                        <a:buNone/>
                      </a:pPr>
                      <a:r>
                        <a:rPr lang="en" sz="1000"/>
                        <a:t>B2</a:t>
                      </a:r>
                      <a:endParaRPr sz="1000"/>
                    </a:p>
                  </a:txBody>
                  <a:tcPr marT="91425" marB="91425" marR="91425" marL="91425"/>
                </a:tc>
                <a:tc>
                  <a:txBody>
                    <a:bodyPr/>
                    <a:lstStyle/>
                    <a:p>
                      <a:pPr indent="0" lvl="0" marL="0" rtl="0" algn="ctr">
                        <a:spcBef>
                          <a:spcPts val="0"/>
                        </a:spcBef>
                        <a:spcAft>
                          <a:spcPts val="0"/>
                        </a:spcAft>
                        <a:buNone/>
                      </a:pPr>
                      <a:r>
                        <a:rPr lang="en" sz="1000"/>
                        <a:t>B3</a:t>
                      </a:r>
                      <a:endParaRPr sz="1000"/>
                    </a:p>
                  </a:txBody>
                  <a:tcPr marT="91425" marB="91425" marR="91425" marL="91425"/>
                </a:tc>
              </a:tr>
              <a:tr h="337675">
                <a:tc>
                  <a:txBody>
                    <a:bodyPr/>
                    <a:lstStyle/>
                    <a:p>
                      <a:pPr indent="0" lvl="0" marL="0" rtl="0" algn="l">
                        <a:spcBef>
                          <a:spcPts val="0"/>
                        </a:spcBef>
                        <a:spcAft>
                          <a:spcPts val="0"/>
                        </a:spcAft>
                        <a:buNone/>
                      </a:pPr>
                      <a:r>
                        <a:rPr lang="en" sz="1000"/>
                        <a:t>A1</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B1</a:t>
                      </a:r>
                      <a:endParaRPr sz="1000"/>
                    </a:p>
                  </a:txBody>
                  <a:tcPr marT="91425" marB="91425" marR="91425" marL="91425">
                    <a:solidFill>
                      <a:srgbClr val="0000FF"/>
                    </a:solidFill>
                  </a:tcPr>
                </a:tc>
                <a:tc>
                  <a:txBody>
                    <a:bodyPr/>
                    <a:lstStyle/>
                    <a:p>
                      <a:pPr indent="0" lvl="0" marL="0" rtl="0" algn="l">
                        <a:spcBef>
                          <a:spcPts val="0"/>
                        </a:spcBef>
                        <a:spcAft>
                          <a:spcPts val="0"/>
                        </a:spcAft>
                        <a:buNone/>
                      </a:pPr>
                      <a:r>
                        <a:rPr lang="en" sz="1000"/>
                        <a:t>200</a:t>
                      </a:r>
                      <a:endParaRPr sz="1000"/>
                    </a:p>
                  </a:txBody>
                  <a:tcPr marT="91425" marB="91425" marR="91425" marL="91425"/>
                </a:tc>
                <a:tc>
                  <a:txBody>
                    <a:bodyPr/>
                    <a:lstStyle/>
                    <a:p>
                      <a:pPr indent="0" lvl="0" marL="0" rtl="0" algn="l">
                        <a:spcBef>
                          <a:spcPts val="0"/>
                        </a:spcBef>
                        <a:spcAft>
                          <a:spcPts val="0"/>
                        </a:spcAft>
                        <a:buNone/>
                      </a:pPr>
                      <a:r>
                        <a:rPr lang="en" sz="1000"/>
                        <a:t>400</a:t>
                      </a:r>
                      <a:endParaRPr sz="1000"/>
                    </a:p>
                  </a:txBody>
                  <a:tcPr marT="91425" marB="91425" marR="91425" marL="91425"/>
                </a:tc>
                <a:tc>
                  <a:txBody>
                    <a:bodyPr/>
                    <a:lstStyle/>
                    <a:p>
                      <a:pPr indent="0" lvl="0" marL="0" rtl="0" algn="l">
                        <a:spcBef>
                          <a:spcPts val="0"/>
                        </a:spcBef>
                        <a:spcAft>
                          <a:spcPts val="0"/>
                        </a:spcAft>
                        <a:buNone/>
                      </a:pPr>
                      <a:r>
                        <a:rPr lang="en" sz="1000"/>
                        <a:t>600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A1</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B2</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500</a:t>
                      </a:r>
                      <a:endParaRPr sz="1000"/>
                    </a:p>
                  </a:txBody>
                  <a:tcPr marT="91425" marB="91425" marR="91425" marL="91425"/>
                </a:tc>
                <a:tc>
                  <a:txBody>
                    <a:bodyPr/>
                    <a:lstStyle/>
                    <a:p>
                      <a:pPr indent="0" lvl="0" marL="0" rtl="0" algn="l">
                        <a:spcBef>
                          <a:spcPts val="0"/>
                        </a:spcBef>
                        <a:spcAft>
                          <a:spcPts val="0"/>
                        </a:spcAft>
                        <a:buNone/>
                      </a:pPr>
                      <a:r>
                        <a:rPr lang="en" sz="1000"/>
                        <a:t>1000</a:t>
                      </a:r>
                      <a:endParaRPr sz="1000"/>
                    </a:p>
                  </a:txBody>
                  <a:tcPr marT="91425" marB="91425" marR="91425" marL="91425"/>
                </a:tc>
                <a:tc>
                  <a:txBody>
                    <a:bodyPr/>
                    <a:lstStyle/>
                    <a:p>
                      <a:pPr indent="0" lvl="0" marL="0" rtl="0" algn="l">
                        <a:spcBef>
                          <a:spcPts val="0"/>
                        </a:spcBef>
                        <a:spcAft>
                          <a:spcPts val="0"/>
                        </a:spcAft>
                        <a:buNone/>
                      </a:pPr>
                      <a:r>
                        <a:rPr lang="en" sz="1000"/>
                        <a:t>1500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A1</a:t>
                      </a:r>
                      <a:endParaRPr sz="1000"/>
                    </a:p>
                  </a:txBody>
                  <a:tcPr marT="91425" marB="91425" marR="91425" marL="91425">
                    <a:solidFill>
                      <a:srgbClr val="FF0000"/>
                    </a:solidFill>
                  </a:tcPr>
                </a:tc>
                <a:tc>
                  <a:txBody>
                    <a:bodyPr/>
                    <a:lstStyle/>
                    <a:p>
                      <a:pPr indent="0" lvl="0" marL="0" rtl="0" algn="l">
                        <a:spcBef>
                          <a:spcPts val="0"/>
                        </a:spcBef>
                        <a:spcAft>
                          <a:spcPts val="0"/>
                        </a:spcAft>
                        <a:buNone/>
                      </a:pPr>
                      <a:r>
                        <a:rPr lang="en" sz="1000"/>
                        <a:t>M</a:t>
                      </a:r>
                      <a:endParaRPr sz="1000"/>
                    </a:p>
                  </a:txBody>
                  <a:tcPr marT="91425" marB="91425" marR="91425" marL="91425"/>
                </a:tc>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B3</a:t>
                      </a:r>
                      <a:endParaRPr sz="1000"/>
                    </a:p>
                  </a:txBody>
                  <a:tcPr marT="91425" marB="91425" marR="91425" marL="91425">
                    <a:solidFill>
                      <a:srgbClr val="00FFFF"/>
                    </a:solidFill>
                  </a:tcPr>
                </a:tc>
                <a:tc>
                  <a:txBody>
                    <a:bodyPr/>
                    <a:lstStyle/>
                    <a:p>
                      <a:pPr indent="0" lvl="0" marL="0" rtl="0" algn="l">
                        <a:spcBef>
                          <a:spcPts val="0"/>
                        </a:spcBef>
                        <a:spcAft>
                          <a:spcPts val="0"/>
                        </a:spcAft>
                        <a:buNone/>
                      </a:pPr>
                      <a:r>
                        <a:rPr lang="en" sz="1000"/>
                        <a:t>700</a:t>
                      </a:r>
                      <a:endParaRPr sz="1000"/>
                    </a:p>
                  </a:txBody>
                  <a:tcPr marT="91425" marB="91425" marR="91425" marL="91425"/>
                </a:tc>
                <a:tc>
                  <a:txBody>
                    <a:bodyPr/>
                    <a:lstStyle/>
                    <a:p>
                      <a:pPr indent="0" lvl="0" marL="0" rtl="0" algn="l">
                        <a:spcBef>
                          <a:spcPts val="0"/>
                        </a:spcBef>
                        <a:spcAft>
                          <a:spcPts val="0"/>
                        </a:spcAft>
                        <a:buNone/>
                      </a:pPr>
                      <a:r>
                        <a:rPr lang="en" sz="1000"/>
                        <a:t>1400</a:t>
                      </a:r>
                      <a:endParaRPr sz="1000"/>
                    </a:p>
                  </a:txBody>
                  <a:tcPr marT="91425" marB="91425" marR="91425" marL="91425"/>
                </a:tc>
                <a:tc>
                  <a:txBody>
                    <a:bodyPr/>
                    <a:lstStyle/>
                    <a:p>
                      <a:pPr indent="0" lvl="0" marL="0" rtl="0" algn="l">
                        <a:spcBef>
                          <a:spcPts val="0"/>
                        </a:spcBef>
                        <a:spcAft>
                          <a:spcPts val="0"/>
                        </a:spcAft>
                        <a:buNone/>
                      </a:pPr>
                      <a:r>
                        <a:rPr lang="en" sz="1000"/>
                        <a:t>2100</a:t>
                      </a:r>
                      <a:endParaRPr sz="1000"/>
                    </a:p>
                  </a:txBody>
                  <a:tcPr marT="91425" marB="91425" marR="91425" marL="91425"/>
                </a:tc>
              </a:tr>
              <a:tr h="337675">
                <a:tc>
                  <a:txBody>
                    <a:bodyPr/>
                    <a:lstStyle/>
                    <a:p>
                      <a:pPr indent="0" lvl="0" marL="0" rtl="0" algn="l">
                        <a:spcBef>
                          <a:spcPts val="0"/>
                        </a:spcBef>
                        <a:spcAft>
                          <a:spcPts val="0"/>
                        </a:spcAft>
                        <a:buNone/>
                      </a:pPr>
                      <a:r>
                        <a:rPr lang="en" sz="1000"/>
                        <a:t>A2</a:t>
                      </a:r>
                      <a:endParaRPr sz="1000"/>
                    </a:p>
                  </a:txBody>
                  <a:tcPr marT="91425" marB="91425" marR="91425" marL="91425">
                    <a:solidFill>
                      <a:srgbClr val="FF9900"/>
                    </a:solidFill>
                  </a:tcPr>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c>
                  <a:txBody>
                    <a:bodyPr/>
                    <a:lstStyle/>
                    <a:p>
                      <a:pPr indent="0" lvl="0" marL="0" rtl="0" algn="l">
                        <a:spcBef>
                          <a:spcPts val="0"/>
                        </a:spcBef>
                        <a:spcAft>
                          <a:spcPts val="0"/>
                        </a:spcAft>
                        <a:buNone/>
                      </a:pPr>
                      <a:r>
                        <a:rPr lang="en" sz="1000"/>
                        <a:t>B1</a:t>
                      </a:r>
                      <a:endParaRPr sz="1000"/>
                    </a:p>
                  </a:txBody>
                  <a:tcPr marT="91425" marB="91425" marR="91425" marL="91425">
                    <a:solidFill>
                      <a:srgbClr val="0000FF"/>
                    </a:solidFill>
                  </a:tcPr>
                </a:tc>
                <a:tc>
                  <a:txBody>
                    <a:bodyPr/>
                    <a:lstStyle/>
                    <a:p>
                      <a:pPr indent="0" lvl="0" marL="0" rtl="0" algn="l">
                        <a:spcBef>
                          <a:spcPts val="0"/>
                        </a:spcBef>
                        <a:spcAft>
                          <a:spcPts val="0"/>
                        </a:spcAft>
                        <a:buNone/>
                      </a:pPr>
                      <a:r>
                        <a:rPr lang="en" sz="1000"/>
                        <a:t>200</a:t>
                      </a:r>
                      <a:endParaRPr sz="1000"/>
                    </a:p>
                  </a:txBody>
                  <a:tcPr marT="91425" marB="91425" marR="91425" marL="91425"/>
                </a:tc>
                <a:tc>
                  <a:txBody>
                    <a:bodyPr/>
                    <a:lstStyle/>
                    <a:p>
                      <a:pPr indent="0" lvl="0" marL="0" rtl="0" algn="l">
                        <a:spcBef>
                          <a:spcPts val="0"/>
                        </a:spcBef>
                        <a:spcAft>
                          <a:spcPts val="0"/>
                        </a:spcAft>
                        <a:buNone/>
                      </a:pPr>
                      <a:r>
                        <a:rPr lang="en" sz="1000"/>
                        <a:t>400</a:t>
                      </a:r>
                      <a:endParaRPr sz="1000"/>
                    </a:p>
                  </a:txBody>
                  <a:tcPr marT="91425" marB="91425" marR="91425" marL="91425"/>
                </a:tc>
                <a:tc>
                  <a:txBody>
                    <a:bodyPr/>
                    <a:lstStyle/>
                    <a:p>
                      <a:pPr indent="0" lvl="0" marL="0" rtl="0" algn="l">
                        <a:spcBef>
                          <a:spcPts val="0"/>
                        </a:spcBef>
                        <a:spcAft>
                          <a:spcPts val="0"/>
                        </a:spcAft>
                        <a:buNone/>
                      </a:pPr>
                      <a:r>
                        <a:rPr lang="en" sz="1000"/>
                        <a:t>600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A2</a:t>
                      </a:r>
                      <a:endParaRPr sz="1000"/>
                    </a:p>
                  </a:txBody>
                  <a:tcPr marT="91425" marB="91425" marR="91425" marL="91425">
                    <a:solidFill>
                      <a:srgbClr val="FF9900"/>
                    </a:solidFill>
                  </a:tcPr>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c>
                  <a:txBody>
                    <a:bodyPr/>
                    <a:lstStyle/>
                    <a:p>
                      <a:pPr indent="0" lvl="0" marL="0" rtl="0" algn="l">
                        <a:spcBef>
                          <a:spcPts val="0"/>
                        </a:spcBef>
                        <a:spcAft>
                          <a:spcPts val="0"/>
                        </a:spcAft>
                        <a:buNone/>
                      </a:pPr>
                      <a:r>
                        <a:rPr lang="en" sz="1000"/>
                        <a:t>B2</a:t>
                      </a:r>
                      <a:endParaRPr sz="1000"/>
                    </a:p>
                  </a:txBody>
                  <a:tcPr marT="91425" marB="91425" marR="91425" marL="91425">
                    <a:solidFill>
                      <a:srgbClr val="4A86E8"/>
                    </a:solidFill>
                  </a:tcPr>
                </a:tc>
                <a:tc>
                  <a:txBody>
                    <a:bodyPr/>
                    <a:lstStyle/>
                    <a:p>
                      <a:pPr indent="0" lvl="0" marL="0" rtl="0" algn="l">
                        <a:spcBef>
                          <a:spcPts val="0"/>
                        </a:spcBef>
                        <a:spcAft>
                          <a:spcPts val="0"/>
                        </a:spcAft>
                        <a:buNone/>
                      </a:pPr>
                      <a:r>
                        <a:rPr lang="en" sz="1000"/>
                        <a:t>500</a:t>
                      </a:r>
                      <a:endParaRPr sz="1000"/>
                    </a:p>
                  </a:txBody>
                  <a:tcPr marT="91425" marB="91425" marR="91425" marL="91425"/>
                </a:tc>
                <a:tc>
                  <a:txBody>
                    <a:bodyPr/>
                    <a:lstStyle/>
                    <a:p>
                      <a:pPr indent="0" lvl="0" marL="0" rtl="0" algn="l">
                        <a:spcBef>
                          <a:spcPts val="0"/>
                        </a:spcBef>
                        <a:spcAft>
                          <a:spcPts val="0"/>
                        </a:spcAft>
                        <a:buNone/>
                      </a:pPr>
                      <a:r>
                        <a:rPr lang="en" sz="1000"/>
                        <a:t>1000</a:t>
                      </a:r>
                      <a:endParaRPr sz="1000"/>
                    </a:p>
                  </a:txBody>
                  <a:tcPr marT="91425" marB="91425" marR="91425" marL="91425"/>
                </a:tc>
                <a:tc>
                  <a:txBody>
                    <a:bodyPr/>
                    <a:lstStyle/>
                    <a:p>
                      <a:pPr indent="0" lvl="0" marL="0" rtl="0" algn="l">
                        <a:spcBef>
                          <a:spcPts val="0"/>
                        </a:spcBef>
                        <a:spcAft>
                          <a:spcPts val="0"/>
                        </a:spcAft>
                        <a:buNone/>
                      </a:pPr>
                      <a:r>
                        <a:rPr lang="en" sz="1000"/>
                        <a:t>1500</a:t>
                      </a:r>
                      <a:endParaRPr sz="1000"/>
                    </a:p>
                  </a:txBody>
                  <a:tcPr marT="91425" marB="91425" marR="91425" marL="91425"/>
                </a:tc>
              </a:tr>
              <a:tr h="337675">
                <a:tc>
                  <a:txBody>
                    <a:bodyPr/>
                    <a:lstStyle/>
                    <a:p>
                      <a:pPr indent="0" lvl="0" marL="0" rtl="0" algn="l">
                        <a:spcBef>
                          <a:spcPts val="0"/>
                        </a:spcBef>
                        <a:spcAft>
                          <a:spcPts val="0"/>
                        </a:spcAft>
                        <a:buNone/>
                      </a:pPr>
                      <a:r>
                        <a:rPr lang="en" sz="1000">
                          <a:solidFill>
                            <a:schemeClr val="dk1"/>
                          </a:solidFill>
                        </a:rPr>
                        <a:t>A2</a:t>
                      </a:r>
                      <a:endParaRPr sz="1000"/>
                    </a:p>
                  </a:txBody>
                  <a:tcPr marT="91425" marB="91425" marR="91425" marL="91425">
                    <a:solidFill>
                      <a:srgbClr val="FF9900"/>
                    </a:solidFill>
                  </a:tcPr>
                </a:tc>
                <a:tc>
                  <a:txBody>
                    <a:bodyPr/>
                    <a:lstStyle/>
                    <a:p>
                      <a:pPr indent="0" lvl="0" marL="0" rtl="0" algn="l">
                        <a:spcBef>
                          <a:spcPts val="0"/>
                        </a:spcBef>
                        <a:spcAft>
                          <a:spcPts val="0"/>
                        </a:spcAft>
                        <a:buNone/>
                      </a:pPr>
                      <a:r>
                        <a:rPr lang="en" sz="1000"/>
                        <a:t>Y</a:t>
                      </a:r>
                      <a:endParaRPr sz="1000"/>
                    </a:p>
                  </a:txBody>
                  <a:tcPr marT="91425" marB="91425" marR="91425" marL="91425"/>
                </a:tc>
                <a:tc>
                  <a:txBody>
                    <a:bodyPr/>
                    <a:lstStyle/>
                    <a:p>
                      <a:pPr indent="0" lvl="0" marL="0" rtl="0" algn="l">
                        <a:spcBef>
                          <a:spcPts val="0"/>
                        </a:spcBef>
                        <a:spcAft>
                          <a:spcPts val="0"/>
                        </a:spcAft>
                        <a:buNone/>
                      </a:pPr>
                      <a:r>
                        <a:rPr lang="en" sz="1000"/>
                        <a:t>Z</a:t>
                      </a:r>
                      <a:endParaRPr sz="1000"/>
                    </a:p>
                  </a:txBody>
                  <a:tcPr marT="91425" marB="91425" marR="91425" marL="91425"/>
                </a:tc>
                <a:tc>
                  <a:txBody>
                    <a:bodyPr/>
                    <a:lstStyle/>
                    <a:p>
                      <a:pPr indent="0" lvl="0" marL="0" rtl="0" algn="l">
                        <a:spcBef>
                          <a:spcPts val="0"/>
                        </a:spcBef>
                        <a:spcAft>
                          <a:spcPts val="0"/>
                        </a:spcAft>
                        <a:buNone/>
                      </a:pPr>
                      <a:r>
                        <a:rPr lang="en" sz="1000"/>
                        <a:t>B3</a:t>
                      </a:r>
                      <a:endParaRPr sz="1000"/>
                    </a:p>
                  </a:txBody>
                  <a:tcPr marT="91425" marB="91425" marR="91425" marL="91425">
                    <a:solidFill>
                      <a:srgbClr val="00FFFF"/>
                    </a:solidFill>
                  </a:tcPr>
                </a:tc>
                <a:tc>
                  <a:txBody>
                    <a:bodyPr/>
                    <a:lstStyle/>
                    <a:p>
                      <a:pPr indent="0" lvl="0" marL="0" rtl="0" algn="l">
                        <a:spcBef>
                          <a:spcPts val="0"/>
                        </a:spcBef>
                        <a:spcAft>
                          <a:spcPts val="0"/>
                        </a:spcAft>
                        <a:buNone/>
                      </a:pPr>
                      <a:r>
                        <a:rPr lang="en" sz="1000"/>
                        <a:t>700</a:t>
                      </a:r>
                      <a:endParaRPr sz="1000"/>
                    </a:p>
                  </a:txBody>
                  <a:tcPr marT="91425" marB="91425" marR="91425" marL="91425"/>
                </a:tc>
                <a:tc>
                  <a:txBody>
                    <a:bodyPr/>
                    <a:lstStyle/>
                    <a:p>
                      <a:pPr indent="0" lvl="0" marL="0" rtl="0" algn="l">
                        <a:spcBef>
                          <a:spcPts val="0"/>
                        </a:spcBef>
                        <a:spcAft>
                          <a:spcPts val="0"/>
                        </a:spcAft>
                        <a:buNone/>
                      </a:pPr>
                      <a:r>
                        <a:rPr lang="en" sz="1000"/>
                        <a:t>1400</a:t>
                      </a:r>
                      <a:endParaRPr sz="1000"/>
                    </a:p>
                  </a:txBody>
                  <a:tcPr marT="91425" marB="91425" marR="91425" marL="91425"/>
                </a:tc>
                <a:tc>
                  <a:txBody>
                    <a:bodyPr/>
                    <a:lstStyle/>
                    <a:p>
                      <a:pPr indent="0" lvl="0" marL="0" rtl="0" algn="l">
                        <a:spcBef>
                          <a:spcPts val="0"/>
                        </a:spcBef>
                        <a:spcAft>
                          <a:spcPts val="0"/>
                        </a:spcAft>
                        <a:buNone/>
                      </a:pPr>
                      <a:r>
                        <a:rPr lang="en" sz="1000"/>
                        <a:t>2100</a:t>
                      </a:r>
                      <a:endParaRPr sz="1000"/>
                    </a:p>
                  </a:txBody>
                  <a:tcPr marT="91425" marB="91425" marR="91425" marL="91425"/>
                </a:tc>
              </a:tr>
            </a:tbl>
          </a:graphicData>
        </a:graphic>
      </p:graphicFrame>
      <p:sp>
        <p:nvSpPr>
          <p:cNvPr id="545" name="Google Shape;545;p61"/>
          <p:cNvSpPr txBox="1"/>
          <p:nvPr>
            <p:ph idx="1" type="body"/>
          </p:nvPr>
        </p:nvSpPr>
        <p:spPr>
          <a:xfrm>
            <a:off x="598275" y="215742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A</a:t>
            </a:r>
            <a:endParaRPr sz="1600"/>
          </a:p>
        </p:txBody>
      </p:sp>
      <p:sp>
        <p:nvSpPr>
          <p:cNvPr id="546" name="Google Shape;546;p61"/>
          <p:cNvSpPr txBox="1"/>
          <p:nvPr>
            <p:ph idx="1" type="body"/>
          </p:nvPr>
        </p:nvSpPr>
        <p:spPr>
          <a:xfrm>
            <a:off x="541650" y="3485775"/>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Relation B</a:t>
            </a:r>
            <a:endParaRPr sz="1600"/>
          </a:p>
        </p:txBody>
      </p:sp>
      <p:sp>
        <p:nvSpPr>
          <p:cNvPr id="547" name="Google Shape;547;p61"/>
          <p:cNvSpPr txBox="1"/>
          <p:nvPr>
            <p:ph idx="1" type="body"/>
          </p:nvPr>
        </p:nvSpPr>
        <p:spPr>
          <a:xfrm>
            <a:off x="5300025" y="2290950"/>
            <a:ext cx="12144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t>A X B</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Query Evaluation</a:t>
            </a:r>
            <a:endParaRPr/>
          </a:p>
        </p:txBody>
      </p:sp>
      <p:sp>
        <p:nvSpPr>
          <p:cNvPr id="553" name="Google Shape;553;p62"/>
          <p:cNvSpPr txBox="1"/>
          <p:nvPr>
            <p:ph idx="1" type="body"/>
          </p:nvPr>
        </p:nvSpPr>
        <p:spPr>
          <a:xfrm>
            <a:off x="87800" y="1123950"/>
            <a:ext cx="6760800" cy="3725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SzPts val="2200"/>
              <a:buAutoNum type="arabicPeriod"/>
            </a:pPr>
            <a:r>
              <a:rPr lang="en" sz="2200"/>
              <a:t>Determine the table reference through the FROM clause. Perform join operations if specified. This yields an intermediate result set.</a:t>
            </a:r>
            <a:endParaRPr sz="2200"/>
          </a:p>
          <a:p>
            <a:pPr indent="-368300" lvl="0" marL="457200" marR="0" rtl="0" algn="l">
              <a:lnSpc>
                <a:spcPct val="100000"/>
              </a:lnSpc>
              <a:spcBef>
                <a:spcPts val="0"/>
              </a:spcBef>
              <a:spcAft>
                <a:spcPts val="0"/>
              </a:spcAft>
              <a:buSzPts val="2200"/>
              <a:buAutoNum type="arabicPeriod"/>
            </a:pPr>
            <a:r>
              <a:rPr lang="en" sz="2200"/>
              <a:t>Filter out rows according to the WHERE clause conditions. This yields an intermediate result set.</a:t>
            </a:r>
            <a:endParaRPr sz="2200"/>
          </a:p>
          <a:p>
            <a:pPr indent="-368300" lvl="0" marL="457200" marR="0" rtl="0" algn="l">
              <a:lnSpc>
                <a:spcPct val="100000"/>
              </a:lnSpc>
              <a:spcBef>
                <a:spcPts val="0"/>
              </a:spcBef>
              <a:spcAft>
                <a:spcPts val="0"/>
              </a:spcAft>
              <a:buSzPts val="2200"/>
              <a:buAutoNum type="arabicPeriod"/>
            </a:pPr>
            <a:r>
              <a:rPr lang="en" sz="2200"/>
              <a:t>Filter (and transform) columns according to the SELECT clause. Return this resultset.</a:t>
            </a:r>
            <a:endParaRPr sz="2200"/>
          </a:p>
        </p:txBody>
      </p:sp>
      <p:sp>
        <p:nvSpPr>
          <p:cNvPr id="554" name="Google Shape;554;p62"/>
          <p:cNvSpPr txBox="1"/>
          <p:nvPr>
            <p:ph idx="1" type="body"/>
          </p:nvPr>
        </p:nvSpPr>
        <p:spPr>
          <a:xfrm>
            <a:off x="7477200" y="1747800"/>
            <a:ext cx="1666800" cy="1647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SELECT</a:t>
            </a:r>
            <a:br>
              <a:rPr lang="en"/>
            </a:br>
            <a:r>
              <a:rPr lang="en"/>
              <a:t>FROM</a:t>
            </a:r>
            <a:br>
              <a:rPr lang="en"/>
            </a:br>
            <a:r>
              <a:rPr lang="en"/>
              <a:t>WHERE</a:t>
            </a:r>
            <a:endParaRPr/>
          </a:p>
        </p:txBody>
      </p:sp>
      <p:sp>
        <p:nvSpPr>
          <p:cNvPr id="555" name="Google Shape;555;p62"/>
          <p:cNvSpPr/>
          <p:nvPr/>
        </p:nvSpPr>
        <p:spPr>
          <a:xfrm>
            <a:off x="7038975" y="2419350"/>
            <a:ext cx="438300" cy="390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1</a:t>
            </a:r>
            <a:endParaRPr sz="2000"/>
          </a:p>
        </p:txBody>
      </p:sp>
      <p:sp>
        <p:nvSpPr>
          <p:cNvPr id="556" name="Google Shape;556;p62"/>
          <p:cNvSpPr/>
          <p:nvPr/>
        </p:nvSpPr>
        <p:spPr>
          <a:xfrm>
            <a:off x="7038975" y="2876550"/>
            <a:ext cx="438300" cy="390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a:t>
            </a:r>
            <a:endParaRPr sz="2000"/>
          </a:p>
        </p:txBody>
      </p:sp>
      <p:sp>
        <p:nvSpPr>
          <p:cNvPr id="557" name="Google Shape;557;p62"/>
          <p:cNvSpPr/>
          <p:nvPr/>
        </p:nvSpPr>
        <p:spPr>
          <a:xfrm>
            <a:off x="7038975" y="1962150"/>
            <a:ext cx="438300" cy="390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3</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Interact with Data</a:t>
            </a:r>
            <a:endParaRPr sz="3600"/>
          </a:p>
        </p:txBody>
      </p:sp>
      <p:sp>
        <p:nvSpPr>
          <p:cNvPr id="563" name="Google Shape;563;p6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L3: Exercises</a:t>
            </a:r>
            <a:endParaRPr>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569" name="Google Shape;569;p64"/>
          <p:cNvSpPr txBox="1"/>
          <p:nvPr>
            <p:ph idx="1" type="body"/>
          </p:nvPr>
        </p:nvSpPr>
        <p:spPr>
          <a:xfrm>
            <a:off x="316400" y="1200150"/>
            <a:ext cx="8487300" cy="3725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SzPts val="2200"/>
              <a:buChar char="●"/>
            </a:pPr>
            <a:r>
              <a:rPr lang="en" sz="2200"/>
              <a:t>BlogApplication</a:t>
            </a:r>
            <a:endParaRPr sz="2200"/>
          </a:p>
          <a:p>
            <a:pPr indent="-368300" lvl="1" marL="914400" marR="0" rtl="0" algn="l">
              <a:lnSpc>
                <a:spcPct val="100000"/>
              </a:lnSpc>
              <a:spcBef>
                <a:spcPts val="0"/>
              </a:spcBef>
              <a:spcAft>
                <a:spcPts val="0"/>
              </a:spcAft>
              <a:buSzPts val="2200"/>
              <a:buChar char="○"/>
            </a:pPr>
            <a:r>
              <a:rPr lang="en" sz="2200"/>
              <a:t>Create tables: </a:t>
            </a:r>
            <a:r>
              <a:rPr lang="en" sz="2200" u="sng">
                <a:solidFill>
                  <a:schemeClr val="hlink"/>
                </a:solidFill>
                <a:hlinkClick r:id="rId3"/>
              </a:rPr>
              <a:t>http://goo.gl/86a11H</a:t>
            </a:r>
            <a:endParaRPr sz="2200"/>
          </a:p>
          <a:p>
            <a:pPr indent="-368300" lvl="1" marL="914400" marR="0" rtl="0" algn="l">
              <a:lnSpc>
                <a:spcPct val="100000"/>
              </a:lnSpc>
              <a:spcBef>
                <a:spcPts val="0"/>
              </a:spcBef>
              <a:spcAft>
                <a:spcPts val="0"/>
              </a:spcAft>
              <a:buSzPts val="2200"/>
              <a:buChar char="○"/>
            </a:pPr>
            <a:r>
              <a:rPr lang="en" sz="2200"/>
              <a:t>Insert data: </a:t>
            </a:r>
            <a:r>
              <a:rPr lang="en" sz="2200" u="sng">
                <a:solidFill>
                  <a:schemeClr val="hlink"/>
                </a:solidFill>
                <a:hlinkClick r:id="rId4"/>
              </a:rPr>
              <a:t>http://goo.gl/m4Y7rh</a:t>
            </a:r>
            <a:endParaRPr sz="2200"/>
          </a:p>
          <a:p>
            <a:pPr indent="-368300" lvl="1" marL="914400" marR="0" rtl="0" algn="l">
              <a:lnSpc>
                <a:spcPct val="100000"/>
              </a:lnSpc>
              <a:spcBef>
                <a:spcPts val="0"/>
              </a:spcBef>
              <a:spcAft>
                <a:spcPts val="0"/>
              </a:spcAft>
              <a:buSzPts val="2200"/>
              <a:buChar char="○"/>
            </a:pPr>
            <a:r>
              <a:rPr lang="en" sz="2200"/>
              <a:t>Run previous the INNER JOIN and LEFT OUTER JOIN examples (data will be a little different). Add a SELECT clause as necessary.</a:t>
            </a:r>
            <a:endParaRPr sz="2200"/>
          </a:p>
          <a:p>
            <a:pPr indent="-368300" lvl="0" marL="457200" marR="0" rtl="0" algn="l">
              <a:lnSpc>
                <a:spcPct val="100000"/>
              </a:lnSpc>
              <a:spcBef>
                <a:spcPts val="0"/>
              </a:spcBef>
              <a:spcAft>
                <a:spcPts val="0"/>
              </a:spcAft>
              <a:buSzPts val="2200"/>
              <a:buChar char="●"/>
            </a:pPr>
            <a:r>
              <a:rPr lang="en" sz="2200"/>
              <a:t>Example of SELECT statements: </a:t>
            </a:r>
            <a:r>
              <a:rPr lang="en" sz="2200" u="sng">
                <a:solidFill>
                  <a:schemeClr val="hlink"/>
                </a:solidFill>
                <a:hlinkClick r:id="rId5"/>
              </a:rPr>
              <a:t>http://goo.gl/MbyNR2</a:t>
            </a:r>
            <a:endParaRPr sz="2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575" name="Google Shape;575;p65"/>
          <p:cNvSpPr txBox="1"/>
          <p:nvPr>
            <p:ph idx="1" type="body"/>
          </p:nvPr>
        </p:nvSpPr>
        <p:spPr>
          <a:xfrm>
            <a:off x="123825" y="1047750"/>
            <a:ext cx="8934300" cy="3725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SzPts val="2200"/>
              <a:buChar char="●"/>
            </a:pPr>
            <a:r>
              <a:rPr lang="en" sz="2200"/>
              <a:t>Baby names</a:t>
            </a:r>
            <a:endParaRPr sz="2200"/>
          </a:p>
          <a:p>
            <a:pPr indent="-368300" lvl="1" marL="914400" marR="0" rtl="0" algn="l">
              <a:lnSpc>
                <a:spcPct val="100000"/>
              </a:lnSpc>
              <a:spcBef>
                <a:spcPts val="0"/>
              </a:spcBef>
              <a:spcAft>
                <a:spcPts val="0"/>
              </a:spcAft>
              <a:buSzPts val="2200"/>
              <a:buChar char="○"/>
            </a:pPr>
            <a:r>
              <a:rPr lang="en" sz="2200"/>
              <a:t>Create tables and insert data</a:t>
            </a:r>
            <a:endParaRPr sz="2200"/>
          </a:p>
          <a:p>
            <a:pPr indent="-368300" lvl="2" marL="1371600" marR="0" rtl="0" algn="l">
              <a:lnSpc>
                <a:spcPct val="100000"/>
              </a:lnSpc>
              <a:spcBef>
                <a:spcPts val="0"/>
              </a:spcBef>
              <a:spcAft>
                <a:spcPts val="0"/>
              </a:spcAft>
              <a:buSzPts val="2200"/>
              <a:buChar char="■"/>
            </a:pPr>
            <a:r>
              <a:rPr lang="en" sz="2200" u="sng">
                <a:solidFill>
                  <a:schemeClr val="hlink"/>
                </a:solidFill>
                <a:hlinkClick r:id="rId3"/>
              </a:rPr>
              <a:t>http://www.ssa.gov/oact/babynames/limits.html</a:t>
            </a:r>
            <a:r>
              <a:rPr lang="en" sz="2200"/>
              <a:t>, </a:t>
            </a:r>
            <a:r>
              <a:rPr lang="en" sz="2200" u="sng">
                <a:solidFill>
                  <a:schemeClr val="hlink"/>
                </a:solidFill>
                <a:hlinkClick r:id="rId4"/>
              </a:rPr>
              <a:t>http://www.ssa.gov/oact/babynames/names.zip</a:t>
            </a:r>
            <a:r>
              <a:rPr lang="en" sz="2200"/>
              <a:t> (national)</a:t>
            </a:r>
            <a:endParaRPr sz="2200"/>
          </a:p>
          <a:p>
            <a:pPr indent="-368300" lvl="1" marL="914400" marR="0" rtl="0" algn="l">
              <a:lnSpc>
                <a:spcPct val="100000"/>
              </a:lnSpc>
              <a:spcBef>
                <a:spcPts val="0"/>
              </a:spcBef>
              <a:spcAft>
                <a:spcPts val="0"/>
              </a:spcAft>
              <a:buSzPts val="2200"/>
              <a:buChar char="○"/>
            </a:pPr>
            <a:r>
              <a:rPr lang="en" sz="2200"/>
              <a:t>How many different baby names started with ‘Jae’ in 2015?</a:t>
            </a:r>
            <a:endParaRPr sz="2200"/>
          </a:p>
          <a:p>
            <a:pPr indent="-368300" lvl="1" marL="914400" rtl="0" algn="l">
              <a:spcBef>
                <a:spcPts val="0"/>
              </a:spcBef>
              <a:spcAft>
                <a:spcPts val="0"/>
              </a:spcAft>
              <a:buSzPts val="2200"/>
              <a:buChar char="○"/>
            </a:pPr>
            <a:r>
              <a:rPr lang="en" sz="2200"/>
              <a:t>How many different baby boy names started with ‘Jae’ in 2015?</a:t>
            </a:r>
            <a:endParaRPr sz="2200"/>
          </a:p>
          <a:p>
            <a:pPr indent="-368300" lvl="1" marL="914400" rtl="0" algn="l">
              <a:spcBef>
                <a:spcPts val="0"/>
              </a:spcBef>
              <a:spcAft>
                <a:spcPts val="0"/>
              </a:spcAft>
              <a:buSzPts val="2200"/>
              <a:buChar char="○"/>
            </a:pPr>
            <a:r>
              <a:rPr lang="en" sz="2200"/>
              <a:t>How many different baby girl names started with ‘Lia’ in 2018?</a:t>
            </a:r>
            <a:endParaRPr sz="2200"/>
          </a:p>
          <a:p>
            <a:pPr indent="-368300" lvl="1" marL="914400" marR="0" rtl="0" algn="l">
              <a:lnSpc>
                <a:spcPct val="100000"/>
              </a:lnSpc>
              <a:spcBef>
                <a:spcPts val="0"/>
              </a:spcBef>
              <a:spcAft>
                <a:spcPts val="0"/>
              </a:spcAft>
              <a:buSzPts val="2200"/>
              <a:buChar char="○"/>
            </a:pPr>
            <a:r>
              <a:rPr lang="en" sz="2200"/>
              <a:t>Which names have three or more e’s in 2018?</a:t>
            </a:r>
            <a:endParaRPr sz="2200"/>
          </a:p>
          <a:p>
            <a:pPr indent="-368300" lvl="1" marL="914400" marR="0" rtl="0" algn="l">
              <a:lnSpc>
                <a:spcPct val="100000"/>
              </a:lnSpc>
              <a:spcBef>
                <a:spcPts val="0"/>
              </a:spcBef>
              <a:spcAft>
                <a:spcPts val="0"/>
              </a:spcAft>
              <a:buSzPts val="2200"/>
              <a:buChar char="○"/>
            </a:pPr>
            <a:r>
              <a:rPr lang="en" sz="2200"/>
              <a:t>Interesting facts?</a:t>
            </a:r>
            <a:endParaRPr sz="2200"/>
          </a:p>
          <a:p>
            <a:pPr indent="-368300" lvl="1" marL="914400" marR="0" rtl="0" algn="l">
              <a:lnSpc>
                <a:spcPct val="100000"/>
              </a:lnSpc>
              <a:spcBef>
                <a:spcPts val="0"/>
              </a:spcBef>
              <a:spcAft>
                <a:spcPts val="0"/>
              </a:spcAft>
              <a:buSzPts val="2200"/>
              <a:buChar char="○"/>
            </a:pPr>
            <a:r>
              <a:rPr lang="en" sz="2200"/>
              <a:t>How do we analyze data across multiple years?</a:t>
            </a:r>
            <a:endParaRPr sz="2200"/>
          </a:p>
          <a:p>
            <a:pPr indent="-368300" lvl="0" marL="457200" marR="0" rtl="0" algn="l">
              <a:lnSpc>
                <a:spcPct val="100000"/>
              </a:lnSpc>
              <a:spcBef>
                <a:spcPts val="0"/>
              </a:spcBef>
              <a:spcAft>
                <a:spcPts val="0"/>
              </a:spcAft>
              <a:buSzPts val="2200"/>
              <a:buChar char="●"/>
            </a:pPr>
            <a:r>
              <a:rPr lang="en" sz="2200"/>
              <a:t>Example of solution: </a:t>
            </a:r>
            <a:r>
              <a:rPr lang="en" sz="2200" u="sng">
                <a:solidFill>
                  <a:schemeClr val="hlink"/>
                </a:solidFill>
                <a:hlinkClick r:id="rId5"/>
              </a:rPr>
              <a:t>http://goo.gl/mBRJeC</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Union</a:t>
            </a:r>
            <a:endParaRPr/>
          </a:p>
        </p:txBody>
      </p:sp>
      <p:sp>
        <p:nvSpPr>
          <p:cNvPr id="65" name="Google Shape;65;p13"/>
          <p:cNvSpPr txBox="1"/>
          <p:nvPr>
            <p:ph idx="1" type="body"/>
          </p:nvPr>
        </p:nvSpPr>
        <p:spPr>
          <a:xfrm>
            <a:off x="457200" y="895350"/>
            <a:ext cx="8346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Union</a:t>
            </a:r>
            <a:endParaRPr sz="2400"/>
          </a:p>
          <a:p>
            <a:pPr indent="-381000" lvl="1" marL="914400" rtl="0" algn="l">
              <a:spcBef>
                <a:spcPts val="0"/>
              </a:spcBef>
              <a:spcAft>
                <a:spcPts val="0"/>
              </a:spcAft>
              <a:buSzPts val="2400"/>
              <a:buChar char="○"/>
            </a:pPr>
            <a:r>
              <a:rPr lang="en"/>
              <a:t>A, B need to be compatible, IE same attributes.</a:t>
            </a:r>
            <a:endParaRPr/>
          </a:p>
          <a:p>
            <a:pPr indent="-381000" lvl="1" marL="914400" rtl="0" algn="l">
              <a:spcBef>
                <a:spcPts val="0"/>
              </a:spcBef>
              <a:spcAft>
                <a:spcPts val="0"/>
              </a:spcAft>
              <a:buSzPts val="2400"/>
              <a:buChar char="○"/>
            </a:pPr>
            <a:r>
              <a:rPr lang="en"/>
              <a:t>Union of sets A and B: “A ⋃ B” (blue).</a:t>
            </a:r>
            <a:endParaRPr/>
          </a:p>
          <a:p>
            <a:pPr indent="0" lvl="0" marL="0" rtl="0" algn="l">
              <a:spcBef>
                <a:spcPts val="600"/>
              </a:spcBef>
              <a:spcAft>
                <a:spcPts val="0"/>
              </a:spcAft>
              <a:buNone/>
            </a:pPr>
            <a:r>
              <a:t/>
            </a:r>
            <a:endParaRPr/>
          </a:p>
        </p:txBody>
      </p:sp>
      <p:pic>
        <p:nvPicPr>
          <p:cNvPr descr="3.1 Union (1).jpg" id="66" name="Google Shape;66;p13"/>
          <p:cNvPicPr preferRelativeResize="0"/>
          <p:nvPr/>
        </p:nvPicPr>
        <p:blipFill>
          <a:blip r:embed="rId3">
            <a:alphaModFix/>
          </a:blip>
          <a:stretch>
            <a:fillRect/>
          </a:stretch>
        </p:blipFill>
        <p:spPr>
          <a:xfrm>
            <a:off x="2626850" y="2397850"/>
            <a:ext cx="3612025" cy="245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Union</a:t>
            </a:r>
            <a:endParaRPr/>
          </a:p>
        </p:txBody>
      </p:sp>
      <p:sp>
        <p:nvSpPr>
          <p:cNvPr id="72" name="Google Shape;72;p14"/>
          <p:cNvSpPr txBox="1"/>
          <p:nvPr>
            <p:ph idx="1" type="body"/>
          </p:nvPr>
        </p:nvSpPr>
        <p:spPr>
          <a:xfrm>
            <a:off x="457200" y="895350"/>
            <a:ext cx="8346600" cy="1338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Union</a:t>
            </a:r>
            <a:endParaRPr sz="2400"/>
          </a:p>
          <a:p>
            <a:pPr indent="-381000" lvl="1" marL="914400" rtl="0" algn="l">
              <a:spcBef>
                <a:spcPts val="0"/>
              </a:spcBef>
              <a:spcAft>
                <a:spcPts val="0"/>
              </a:spcAft>
              <a:buSzPts val="2400"/>
              <a:buChar char="○"/>
            </a:pPr>
            <a:r>
              <a:rPr lang="en"/>
              <a:t>A, B need to be compatible, IE same attributes.</a:t>
            </a:r>
            <a:endParaRPr/>
          </a:p>
          <a:p>
            <a:pPr indent="-381000" lvl="1" marL="914400" rtl="0" algn="l">
              <a:spcBef>
                <a:spcPts val="0"/>
              </a:spcBef>
              <a:spcAft>
                <a:spcPts val="0"/>
              </a:spcAft>
              <a:buClr>
                <a:srgbClr val="D9D9D9"/>
              </a:buClr>
              <a:buSzPts val="2400"/>
              <a:buChar char="○"/>
            </a:pPr>
            <a:r>
              <a:rPr lang="en">
                <a:solidFill>
                  <a:srgbClr val="D9D9D9"/>
                </a:solidFill>
              </a:rPr>
              <a:t>Union of sets A and B: “A ⋃ B”.</a:t>
            </a:r>
            <a:endParaRPr>
              <a:solidFill>
                <a:srgbClr val="D9D9D9"/>
              </a:solidFill>
            </a:endParaRPr>
          </a:p>
          <a:p>
            <a:pPr indent="0" lvl="0" marL="0" rtl="0" algn="l">
              <a:spcBef>
                <a:spcPts val="600"/>
              </a:spcBef>
              <a:spcAft>
                <a:spcPts val="0"/>
              </a:spcAft>
              <a:buNone/>
            </a:pPr>
            <a:r>
              <a:t/>
            </a:r>
            <a:endParaRPr/>
          </a:p>
        </p:txBody>
      </p:sp>
      <p:sp>
        <p:nvSpPr>
          <p:cNvPr id="73" name="Google Shape;73;p14"/>
          <p:cNvSpPr txBox="1"/>
          <p:nvPr>
            <p:ph idx="1" type="body"/>
          </p:nvPr>
        </p:nvSpPr>
        <p:spPr>
          <a:xfrm>
            <a:off x="381000" y="21907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Relation A: CatPosts</a:t>
            </a:r>
            <a:endParaRPr/>
          </a:p>
        </p:txBody>
      </p:sp>
      <p:graphicFrame>
        <p:nvGraphicFramePr>
          <p:cNvPr id="74" name="Google Shape;74;p14"/>
          <p:cNvGraphicFramePr/>
          <p:nvPr/>
        </p:nvGraphicFramePr>
        <p:xfrm>
          <a:off x="517100" y="3076350"/>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1</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Dancing Cats</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2</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Sleeping Cats</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3</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Fun Pets</a:t>
                      </a:r>
                      <a:endParaRPr sz="1000">
                        <a:solidFill>
                          <a:srgbClr val="D9D9D9"/>
                        </a:solidFill>
                      </a:endParaRPr>
                    </a:p>
                  </a:txBody>
                  <a:tcPr marT="91425" marB="91425" marR="91425" marL="91425"/>
                </a:tc>
              </a:tr>
            </a:tbl>
          </a:graphicData>
        </a:graphic>
      </p:graphicFrame>
      <p:graphicFrame>
        <p:nvGraphicFramePr>
          <p:cNvPr id="75" name="Google Shape;75;p14"/>
          <p:cNvGraphicFramePr/>
          <p:nvPr/>
        </p:nvGraphicFramePr>
        <p:xfrm>
          <a:off x="2991375" y="3076350"/>
          <a:ext cx="3000000" cy="3000000"/>
        </p:xfrm>
        <a:graphic>
          <a:graphicData uri="http://schemas.openxmlformats.org/drawingml/2006/table">
            <a:tbl>
              <a:tblPr>
                <a:noFill/>
                <a:tableStyleId>{4283877C-141C-4CBA-B8C0-AA881AD9F93A}</a:tableStyleId>
              </a:tblPr>
              <a:tblGrid>
                <a:gridCol w="596000"/>
                <a:gridCol w="1296650"/>
              </a:tblGrid>
              <a:tr h="270375">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3</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Fun Pets</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4</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Singing Dogs</a:t>
                      </a:r>
                      <a:endParaRPr sz="1000">
                        <a:solidFill>
                          <a:srgbClr val="D9D9D9"/>
                        </a:solidFill>
                      </a:endParaRPr>
                    </a:p>
                  </a:txBody>
                  <a:tcPr marT="91425" marB="91425" marR="91425" marL="91425"/>
                </a:tc>
              </a:tr>
              <a:tr h="295700">
                <a:tc>
                  <a:txBody>
                    <a:bodyPr/>
                    <a:lstStyle/>
                    <a:p>
                      <a:pPr indent="0" lvl="0" marL="0" rtl="0" algn="l">
                        <a:spcBef>
                          <a:spcPts val="0"/>
                        </a:spcBef>
                        <a:spcAft>
                          <a:spcPts val="0"/>
                        </a:spcAft>
                        <a:buNone/>
                      </a:pPr>
                      <a:r>
                        <a:rPr lang="en" sz="1000">
                          <a:solidFill>
                            <a:srgbClr val="D9D9D9"/>
                          </a:solidFill>
                        </a:rPr>
                        <a:t>5</a:t>
                      </a:r>
                      <a:endParaRPr sz="1000">
                        <a:solidFill>
                          <a:srgbClr val="D9D9D9"/>
                        </a:solidFill>
                      </a:endParaRPr>
                    </a:p>
                  </a:txBody>
                  <a:tcPr marT="91425" marB="91425" marR="91425" marL="91425"/>
                </a:tc>
                <a:tc>
                  <a:txBody>
                    <a:bodyPr/>
                    <a:lstStyle/>
                    <a:p>
                      <a:pPr indent="0" lvl="0" marL="0" rtl="0" algn="l">
                        <a:spcBef>
                          <a:spcPts val="0"/>
                        </a:spcBef>
                        <a:spcAft>
                          <a:spcPts val="0"/>
                        </a:spcAft>
                        <a:buNone/>
                      </a:pPr>
                      <a:r>
                        <a:rPr lang="en" sz="1000">
                          <a:solidFill>
                            <a:srgbClr val="D9D9D9"/>
                          </a:solidFill>
                        </a:rPr>
                        <a:t>Leaping Dogs</a:t>
                      </a:r>
                      <a:endParaRPr sz="1000">
                        <a:solidFill>
                          <a:srgbClr val="D9D9D9"/>
                        </a:solidFill>
                      </a:endParaRPr>
                    </a:p>
                  </a:txBody>
                  <a:tcPr marT="91425" marB="91425" marR="91425" marL="91425"/>
                </a:tc>
              </a:tr>
            </a:tbl>
          </a:graphicData>
        </a:graphic>
      </p:graphicFrame>
      <p:sp>
        <p:nvSpPr>
          <p:cNvPr id="76" name="Google Shape;76;p14"/>
          <p:cNvSpPr txBox="1"/>
          <p:nvPr>
            <p:ph idx="1" type="body"/>
          </p:nvPr>
        </p:nvSpPr>
        <p:spPr>
          <a:xfrm>
            <a:off x="2895600" y="21907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Relation B: DogPosts</a:t>
            </a:r>
            <a:endParaRPr/>
          </a:p>
        </p:txBody>
      </p:sp>
      <p:sp>
        <p:nvSpPr>
          <p:cNvPr id="77" name="Google Shape;77;p14"/>
          <p:cNvSpPr/>
          <p:nvPr/>
        </p:nvSpPr>
        <p:spPr>
          <a:xfrm flipH="1" rot="-5400000">
            <a:off x="1824750" y="1537150"/>
            <a:ext cx="389100" cy="2652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flipH="1" rot="-5400000">
            <a:off x="2815350" y="1537150"/>
            <a:ext cx="389100" cy="2652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Union</a:t>
            </a:r>
            <a:endParaRPr/>
          </a:p>
        </p:txBody>
      </p:sp>
      <p:sp>
        <p:nvSpPr>
          <p:cNvPr id="84" name="Google Shape;84;p15"/>
          <p:cNvSpPr txBox="1"/>
          <p:nvPr>
            <p:ph idx="1" type="body"/>
          </p:nvPr>
        </p:nvSpPr>
        <p:spPr>
          <a:xfrm>
            <a:off x="457200" y="895350"/>
            <a:ext cx="8346600" cy="1338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Union</a:t>
            </a:r>
            <a:endParaRPr sz="2400"/>
          </a:p>
          <a:p>
            <a:pPr indent="-381000" lvl="1" marL="914400" rtl="0" algn="l">
              <a:spcBef>
                <a:spcPts val="0"/>
              </a:spcBef>
              <a:spcAft>
                <a:spcPts val="0"/>
              </a:spcAft>
              <a:buSzPts val="2400"/>
              <a:buChar char="○"/>
            </a:pPr>
            <a:r>
              <a:rPr lang="en"/>
              <a:t>A, B need to be compatible, IE same attributes.</a:t>
            </a:r>
            <a:endParaRPr/>
          </a:p>
          <a:p>
            <a:pPr indent="-381000" lvl="1" marL="914400" rtl="0" algn="l">
              <a:spcBef>
                <a:spcPts val="0"/>
              </a:spcBef>
              <a:spcAft>
                <a:spcPts val="0"/>
              </a:spcAft>
              <a:buSzPts val="2400"/>
              <a:buChar char="○"/>
            </a:pPr>
            <a:r>
              <a:rPr lang="en"/>
              <a:t>Union of sets A and B: “A ⋃ B”.</a:t>
            </a:r>
            <a:endParaRPr/>
          </a:p>
          <a:p>
            <a:pPr indent="0" lvl="0" marL="0" rtl="0" algn="l">
              <a:spcBef>
                <a:spcPts val="600"/>
              </a:spcBef>
              <a:spcAft>
                <a:spcPts val="0"/>
              </a:spcAft>
              <a:buNone/>
            </a:pPr>
            <a:r>
              <a:t/>
            </a:r>
            <a:endParaRPr/>
          </a:p>
        </p:txBody>
      </p:sp>
      <p:sp>
        <p:nvSpPr>
          <p:cNvPr id="85" name="Google Shape;85;p15"/>
          <p:cNvSpPr txBox="1"/>
          <p:nvPr>
            <p:ph idx="1" type="body"/>
          </p:nvPr>
        </p:nvSpPr>
        <p:spPr>
          <a:xfrm>
            <a:off x="381000" y="21907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Relation A: CatPosts</a:t>
            </a:r>
            <a:endParaRPr/>
          </a:p>
        </p:txBody>
      </p:sp>
      <p:graphicFrame>
        <p:nvGraphicFramePr>
          <p:cNvPr id="86" name="Google Shape;86;p15"/>
          <p:cNvGraphicFramePr/>
          <p:nvPr/>
        </p:nvGraphicFramePr>
        <p:xfrm>
          <a:off x="517100" y="3076350"/>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Fun Pets</a:t>
                      </a:r>
                      <a:endParaRPr sz="1000"/>
                    </a:p>
                  </a:txBody>
                  <a:tcPr marT="91425" marB="91425" marR="91425" marL="91425"/>
                </a:tc>
              </a:tr>
            </a:tbl>
          </a:graphicData>
        </a:graphic>
      </p:graphicFrame>
      <p:graphicFrame>
        <p:nvGraphicFramePr>
          <p:cNvPr id="87" name="Google Shape;87;p15"/>
          <p:cNvGraphicFramePr/>
          <p:nvPr/>
        </p:nvGraphicFramePr>
        <p:xfrm>
          <a:off x="2991375" y="3076350"/>
          <a:ext cx="3000000" cy="3000000"/>
        </p:xfrm>
        <a:graphic>
          <a:graphicData uri="http://schemas.openxmlformats.org/drawingml/2006/table">
            <a:tbl>
              <a:tblPr>
                <a:noFill/>
                <a:tableStyleId>{4283877C-141C-4CBA-B8C0-AA881AD9F93A}</a:tableStyleId>
              </a:tblPr>
              <a:tblGrid>
                <a:gridCol w="596000"/>
                <a:gridCol w="1296650"/>
              </a:tblGrid>
              <a:tr h="270375">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Fun Pets</a:t>
                      </a:r>
                      <a:endParaRPr sz="1000"/>
                    </a:p>
                  </a:txBody>
                  <a:tcPr marT="91425" marB="91425" marR="91425" marL="91425"/>
                </a:tc>
              </a:tr>
              <a:tr h="2957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Singing Dogs</a:t>
                      </a:r>
                      <a:endParaRPr sz="1000"/>
                    </a:p>
                  </a:txBody>
                  <a:tcPr marT="91425" marB="91425" marR="91425" marL="91425"/>
                </a:tc>
              </a:tr>
              <a:tr h="295700">
                <a:tc>
                  <a:txBody>
                    <a:bodyPr/>
                    <a:lstStyle/>
                    <a:p>
                      <a:pPr indent="0" lvl="0" marL="0" rtl="0" algn="l">
                        <a:spcBef>
                          <a:spcPts val="0"/>
                        </a:spcBef>
                        <a:spcAft>
                          <a:spcPts val="0"/>
                        </a:spcAft>
                        <a:buNone/>
                      </a:pPr>
                      <a:r>
                        <a:rPr lang="en" sz="1000"/>
                        <a:t>5</a:t>
                      </a:r>
                      <a:endParaRPr sz="1000"/>
                    </a:p>
                  </a:txBody>
                  <a:tcPr marT="91425" marB="91425" marR="91425" marL="91425"/>
                </a:tc>
                <a:tc>
                  <a:txBody>
                    <a:bodyPr/>
                    <a:lstStyle/>
                    <a:p>
                      <a:pPr indent="0" lvl="0" marL="0" rtl="0" algn="l">
                        <a:spcBef>
                          <a:spcPts val="0"/>
                        </a:spcBef>
                        <a:spcAft>
                          <a:spcPts val="0"/>
                        </a:spcAft>
                        <a:buNone/>
                      </a:pPr>
                      <a:r>
                        <a:rPr lang="en" sz="1000"/>
                        <a:t>Leaping Dogs</a:t>
                      </a:r>
                      <a:endParaRPr sz="1000"/>
                    </a:p>
                  </a:txBody>
                  <a:tcPr marT="91425" marB="91425" marR="91425" marL="91425"/>
                </a:tc>
              </a:tr>
            </a:tbl>
          </a:graphicData>
        </a:graphic>
      </p:graphicFrame>
      <p:sp>
        <p:nvSpPr>
          <p:cNvPr id="88" name="Google Shape;88;p15"/>
          <p:cNvSpPr txBox="1"/>
          <p:nvPr>
            <p:ph idx="1" type="body"/>
          </p:nvPr>
        </p:nvSpPr>
        <p:spPr>
          <a:xfrm>
            <a:off x="2895600" y="21907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Relation B: DogPosts</a:t>
            </a:r>
            <a:endParaRPr/>
          </a:p>
        </p:txBody>
      </p:sp>
      <p:sp>
        <p:nvSpPr>
          <p:cNvPr id="89" name="Google Shape;89;p15"/>
          <p:cNvSpPr txBox="1"/>
          <p:nvPr>
            <p:ph idx="1" type="body"/>
          </p:nvPr>
        </p:nvSpPr>
        <p:spPr>
          <a:xfrm>
            <a:off x="5943600" y="2190750"/>
            <a:ext cx="2517600" cy="56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A ⋃ B</a:t>
            </a:r>
            <a:endParaRPr/>
          </a:p>
        </p:txBody>
      </p:sp>
      <p:graphicFrame>
        <p:nvGraphicFramePr>
          <p:cNvPr id="90" name="Google Shape;90;p15"/>
          <p:cNvGraphicFramePr/>
          <p:nvPr/>
        </p:nvGraphicFramePr>
        <p:xfrm>
          <a:off x="6003500" y="2695350"/>
          <a:ext cx="3000000" cy="3000000"/>
        </p:xfrm>
        <a:graphic>
          <a:graphicData uri="http://schemas.openxmlformats.org/drawingml/2006/table">
            <a:tbl>
              <a:tblPr>
                <a:noFill/>
                <a:tableStyleId>{4283877C-141C-4CBA-B8C0-AA881AD9F93A}</a:tableStyleId>
              </a:tblPr>
              <a:tblGrid>
                <a:gridCol w="596000"/>
                <a:gridCol w="1296650"/>
              </a:tblGrid>
              <a:tr h="295700">
                <a:tc>
                  <a:txBody>
                    <a:bodyPr/>
                    <a:lstStyle/>
                    <a:p>
                      <a:pPr indent="0" lvl="0" marL="0" rtl="0" algn="ctr">
                        <a:spcBef>
                          <a:spcPts val="0"/>
                        </a:spcBef>
                        <a:spcAft>
                          <a:spcPts val="0"/>
                        </a:spcAft>
                        <a:buNone/>
                      </a:pPr>
                      <a:r>
                        <a:rPr lang="en" sz="1000" u="sng"/>
                        <a:t>PostId</a:t>
                      </a:r>
                      <a:endParaRPr sz="1000" u="sng"/>
                    </a:p>
                  </a:txBody>
                  <a:tcPr marT="91425" marB="91425" marR="91425" marL="91425"/>
                </a:tc>
                <a:tc>
                  <a:txBody>
                    <a:bodyPr/>
                    <a:lstStyle/>
                    <a:p>
                      <a:pPr indent="0" lvl="0" marL="0" rtl="0" algn="ctr">
                        <a:spcBef>
                          <a:spcPts val="0"/>
                        </a:spcBef>
                        <a:spcAft>
                          <a:spcPts val="0"/>
                        </a:spcAft>
                        <a:buNone/>
                      </a:pPr>
                      <a:r>
                        <a:rPr lang="en" sz="1000"/>
                        <a:t>Title</a:t>
                      </a:r>
                      <a:endParaRPr sz="1000"/>
                    </a:p>
                  </a:txBody>
                  <a:tcPr marT="91425" marB="91425" marR="91425" marL="91425"/>
                </a:tc>
              </a:tr>
              <a:tr h="2957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Dancing Cats</a:t>
                      </a:r>
                      <a:endParaRPr sz="1000"/>
                    </a:p>
                  </a:txBody>
                  <a:tcPr marT="91425" marB="91425" marR="91425" marL="91425"/>
                </a:tc>
              </a:tr>
              <a:tr h="2957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Sleeping Cats</a:t>
                      </a:r>
                      <a:endParaRPr sz="1000"/>
                    </a:p>
                  </a:txBody>
                  <a:tcPr marT="91425" marB="91425" marR="91425" marL="91425"/>
                </a:tc>
              </a:tr>
              <a:tr h="295700">
                <a:tc>
                  <a:txBody>
                    <a:bodyPr/>
                    <a:lstStyle/>
                    <a:p>
                      <a:pPr indent="0" lvl="0" marL="0" rtl="0" algn="l">
                        <a:spcBef>
                          <a:spcPts val="0"/>
                        </a:spcBef>
                        <a:spcAft>
                          <a:spcPts val="0"/>
                        </a:spcAft>
                        <a:buNone/>
                      </a:pPr>
                      <a:r>
                        <a:rPr lang="en" sz="1000"/>
                        <a:t>3</a:t>
                      </a:r>
                      <a:endParaRPr sz="10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Fun Pets</a:t>
                      </a:r>
                      <a:endParaRPr sz="1000"/>
                    </a:p>
                  </a:txBody>
                  <a:tcPr marT="91425" marB="91425" marR="91425" marL="91425">
                    <a:lnB cap="flat" cmpd="sng" w="9525">
                      <a:solidFill>
                        <a:srgbClr val="000000"/>
                      </a:solidFill>
                      <a:prstDash val="solid"/>
                      <a:round/>
                      <a:headEnd len="sm" w="sm" type="none"/>
                      <a:tailEnd len="sm" w="sm" type="none"/>
                    </a:lnB>
                  </a:tcPr>
                </a:tc>
              </a:tr>
              <a:tr h="295700">
                <a:tc>
                  <a:txBody>
                    <a:bodyPr/>
                    <a:lstStyle/>
                    <a:p>
                      <a:pPr indent="0" lvl="0" marL="0" rtl="0" algn="l">
                        <a:spcBef>
                          <a:spcPts val="0"/>
                        </a:spcBef>
                        <a:spcAft>
                          <a:spcPts val="0"/>
                        </a:spcAft>
                        <a:buNone/>
                      </a:pPr>
                      <a:r>
                        <a:rPr lang="en"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Fun Pets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700">
                <a:tc>
                  <a:txBody>
                    <a:bodyPr/>
                    <a:lstStyle/>
                    <a:p>
                      <a:pPr indent="0" lvl="0" marL="0" rtl="0" algn="l">
                        <a:spcBef>
                          <a:spcPts val="0"/>
                        </a:spcBef>
                        <a:spcAft>
                          <a:spcPts val="0"/>
                        </a:spcAft>
                        <a:buNone/>
                      </a:pPr>
                      <a:r>
                        <a:rPr lang="en"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Singing Dogs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700">
                <a:tc>
                  <a:txBody>
                    <a:bodyPr/>
                    <a:lstStyle/>
                    <a:p>
                      <a:pPr indent="0" lvl="0" marL="0" rtl="0" algn="l">
                        <a:spcBef>
                          <a:spcPts val="0"/>
                        </a:spcBef>
                        <a:spcAft>
                          <a:spcPts val="0"/>
                        </a:spcAft>
                        <a:buNone/>
                      </a:pPr>
                      <a:r>
                        <a:rPr lang="en"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Leaping Dogs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Operations: Intersection</a:t>
            </a:r>
            <a:endParaRPr/>
          </a:p>
        </p:txBody>
      </p:sp>
      <p:sp>
        <p:nvSpPr>
          <p:cNvPr id="96" name="Google Shape;96;p16"/>
          <p:cNvSpPr txBox="1"/>
          <p:nvPr>
            <p:ph idx="1" type="body"/>
          </p:nvPr>
        </p:nvSpPr>
        <p:spPr>
          <a:xfrm>
            <a:off x="457200" y="895350"/>
            <a:ext cx="8346600" cy="3725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Intersection</a:t>
            </a:r>
            <a:endParaRPr sz="2200"/>
          </a:p>
          <a:p>
            <a:pPr indent="-368300" lvl="1" marL="914400" rtl="0" algn="l">
              <a:spcBef>
                <a:spcPts val="0"/>
              </a:spcBef>
              <a:spcAft>
                <a:spcPts val="0"/>
              </a:spcAft>
              <a:buSzPts val="2200"/>
              <a:buChar char="○"/>
            </a:pPr>
            <a:r>
              <a:rPr lang="en" sz="2200"/>
              <a:t>A, B need to be compatible, IE PK-FK, Heath’s Theorem.</a:t>
            </a:r>
            <a:endParaRPr sz="2200"/>
          </a:p>
          <a:p>
            <a:pPr indent="-368300" lvl="1" marL="914400" rtl="0" algn="l">
              <a:spcBef>
                <a:spcPts val="0"/>
              </a:spcBef>
              <a:spcAft>
                <a:spcPts val="0"/>
              </a:spcAft>
              <a:buSzPts val="2200"/>
              <a:buChar char="○"/>
            </a:pPr>
            <a:r>
              <a:rPr lang="en" sz="2200"/>
              <a:t>Intersection of Sets A and B: “A ∩ B” (blue).</a:t>
            </a:r>
            <a:endParaRPr sz="2200"/>
          </a:p>
        </p:txBody>
      </p:sp>
      <p:pic>
        <p:nvPicPr>
          <p:cNvPr descr="3.3 Intersection (2).png" id="97" name="Google Shape;97;p16"/>
          <p:cNvPicPr preferRelativeResize="0"/>
          <p:nvPr/>
        </p:nvPicPr>
        <p:blipFill>
          <a:blip r:embed="rId3">
            <a:alphaModFix/>
          </a:blip>
          <a:stretch>
            <a:fillRect/>
          </a:stretch>
        </p:blipFill>
        <p:spPr>
          <a:xfrm>
            <a:off x="2524125" y="2276475"/>
            <a:ext cx="3790950"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