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AE4F67-95AC-4352-8167-296FD13966D4}">
  <a:tblStyle styleId="{7EAE4F67-95AC-4352-8167-296FD1396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ad35e48f8131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fad35e48f8131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see example in https://dev.mysql.com/doc/refman/5.7/en/group-by-modifiers.html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a933e52_0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a933e52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HAVING clause without  GROUP BY clause behaves like WHERE clause (e.g. filtering without aggregation). This is bad practice and a violation of declaring your intent since WHERE should be used in that case instead.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fad35e48f81312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fad35e48f8131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evaluate FROM clause.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evaluate GROUP BY clause yields, which intermediate results.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ad35e48f81312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ad35e48f8131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apply HAVING clause to filter after grouping.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fad35e48f81312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fad35e48f8131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Finally evaluate SELECT clause.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aaf6c4d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aaf6c4d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Note: MySQL provides some implicit sort order. Depends on query: may be PK or GROUP BY columns.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fad35e48f81312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fad35e48f8131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 that order is not stable because FirstName (e.g. “Jae”)  is not guaranteed to be unique. Which field guarantees stable results? PK!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fad35e48f81312_1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fad35e48f8131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fad35e48f81312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fad35e48f8131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Secondary sort order on DoB.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2aaf6c4d_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2aaf6c4d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b50db7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b50d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fad35e48f81312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fad35e48f8131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 is non-deterministic. How can we ensure determinism? Sort by PK!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fad35e48f81312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fad35e48f8131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second and third rows (results/order is not stable).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a933e52_0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a933e52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Many more differences, but these are the most common that stand out. (Examples of bad practices in exercises.)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first character of first name, and count of occurrences per first character.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Top: MySQL convenience. Bottom: Standard SQL nested query.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4b7e036b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4b7e03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first name, and return first names that have more than 10 occurrences.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Top: MySQL convenience. Bottom: Standard SQL.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4b7e036b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4b7e03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BlogPost by UserName, but return first names and BlogPost counts per UserName. Note: “Jae” will have multiple entries (for two different UserNames).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Top: MySQL convenience. Bottom: Standard SQL.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ecb24704_0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ecb24704_0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clause note: i</a:t>
            </a:r>
            <a:r>
              <a:rPr lang="en"/>
              <a:t>f DISTINCT is used, then duplicate records will be filtered. Equivalent to using GROUP BY, which is recommended for Standard SQL.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aaf6c4d_0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aaf6c4d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Revisiting DML (data manipulation language of SQL): insert, update, delete, select. How is SELECT related? SELECT used to insert, update, delete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4b7e036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4b7e03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4b7e036b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4b7e03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eb50db7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eb50db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cb24704_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ecb24704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aaf6c4d_0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2aaf6c4d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fe8160c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fe8160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eb50db7a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eb50db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2a933e52_0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2a933e52_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2a933e52_0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2a933e52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2a933e52_0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2a933e5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Compound-statement syntax does not have an official standard. At a high level, it’s similar across vendors. In practice, details can be very different. We will not focus too much on compound-statement syntax since that would mean we would have to specialize through one vendor.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2a933e52_0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2a933e52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2a933e52_0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2a933e52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2a933e52_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2a933e52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ROLLUP: “super aggregate”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7fad35e48f8131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7fad35e48f813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evaluate FROM clause to resolve table references (and set operations/joins).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ad35e48f8131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ad35e48f8131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evaluate GROUP BY clause to perform aggregation.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tuple of column names in the GROUP BY clause will be unique.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fad35e48f81312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fad35e48f8131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Finally evaluate SELECT clause.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fad35e48f81312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fad35e48f8131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with multiple columns in GROUP BY clause. Still observe that t</a:t>
            </a:r>
            <a:r>
              <a:rPr lang="en">
                <a:solidFill>
                  <a:schemeClr val="dk1"/>
                </a:solidFill>
              </a:rPr>
              <a:t>he tuple of column names in the GROUP BY clause will be unique. EG combination of {FirstName, LastName}.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Anti-pattern: what if we grouped by UserName? It’s the PK, so all rows would be returned. Essentially no aggregation is performed.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fad35e48f81312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fad35e48f8131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COUNT(*) or COUNT(FirstName) would be equivalent. COUNT(UserName) would still result in {Jae, 2}.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kM2gy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ev.mysql.com/doc/refman/5.7/en/update.html" TargetMode="External"/><Relationship Id="rId4" Type="http://schemas.openxmlformats.org/officeDocument/2006/relationships/hyperlink" Target="http://dev.mysql.com/doc/refman/5.7/en/update.html" TargetMode="External"/><Relationship Id="rId5" Type="http://schemas.openxmlformats.org/officeDocument/2006/relationships/hyperlink" Target="http://dev.mysql.com/doc/refman/5.7/en/update.html" TargetMode="External"/><Relationship Id="rId6" Type="http://schemas.openxmlformats.org/officeDocument/2006/relationships/hyperlink" Target="http://dev.mysql.com/doc/refman/5.7/en/delete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ev.mysql.com/doc/refman/5.7/en/update.html" TargetMode="External"/><Relationship Id="rId4" Type="http://schemas.openxmlformats.org/officeDocument/2006/relationships/hyperlink" Target="http://dev.mysql.com/doc/refman/5.7/en/update.html" TargetMode="External"/><Relationship Id="rId5" Type="http://schemas.openxmlformats.org/officeDocument/2006/relationships/hyperlink" Target="http://dev.mysql.com/doc/refman/5.7/en/update.html" TargetMode="External"/><Relationship Id="rId6" Type="http://schemas.openxmlformats.org/officeDocument/2006/relationships/hyperlink" Target="http://dev.mysql.com/doc/refman/5.7/en/delet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ev.mysql.com/doc/refman/5.7/en/update.html" TargetMode="External"/><Relationship Id="rId4" Type="http://schemas.openxmlformats.org/officeDocument/2006/relationships/hyperlink" Target="http://dev.mysql.com/doc/refman/5.7/en/update.html" TargetMode="External"/><Relationship Id="rId5" Type="http://schemas.openxmlformats.org/officeDocument/2006/relationships/hyperlink" Target="http://dev.mysql.com/doc/refman/5.7/en/update.html" TargetMode="External"/><Relationship Id="rId6" Type="http://schemas.openxmlformats.org/officeDocument/2006/relationships/hyperlink" Target="http://dev.mysql.com/doc/refman/5.7/en/delete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ev.mysql.com/doc/refman/5.7/en/select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oo.gl/QAMWOH" TargetMode="External"/><Relationship Id="rId4" Type="http://schemas.openxmlformats.org/officeDocument/2006/relationships/hyperlink" Target="http://goo.gl/86a11H" TargetMode="External"/><Relationship Id="rId5" Type="http://schemas.openxmlformats.org/officeDocument/2006/relationships/hyperlink" Target="http://goo.gl/m4Y7rh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ev.mysql.com/doc/refman/5.7/en/create-procedure.html" TargetMode="External"/><Relationship Id="rId4" Type="http://schemas.openxmlformats.org/officeDocument/2006/relationships/hyperlink" Target="http://dev.mysql.com/doc/refman/5.7/en/stored-programs-defining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ev.mysql.com/doc/refman/5.7/en/create-procedure.html" TargetMode="External"/><Relationship Id="rId4" Type="http://schemas.openxmlformats.org/officeDocument/2006/relationships/hyperlink" Target="http://dev.mysql.com/doc/refman/5.7/en/stored-programs-defining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.mysql.com/doc/refman/5.7/en/sql-compound-statements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microsoft.com/en-us/sql/t-sql/statements/create-procedure-transact-sql" TargetMode="External"/><Relationship Id="rId4" Type="http://schemas.openxmlformats.org/officeDocument/2006/relationships/hyperlink" Target="https://docs.microsoft.com/en-us/sql/t-sql/statements/create-function-transact-sql" TargetMode="External"/><Relationship Id="rId5" Type="http://schemas.openxmlformats.org/officeDocument/2006/relationships/hyperlink" Target="https://docs.microsoft.com/en-us/sql/relational-databases/user-defined-functions/create-user-defined-functions-database-engin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.gl/VgQPWw" TargetMode="External"/><Relationship Id="rId4" Type="http://schemas.openxmlformats.org/officeDocument/2006/relationships/hyperlink" Target="http://goo.gl/Mt0ee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ev.mysql.com/doc/refman/5.7/en/group-by-modifiers.html" TargetMode="External"/><Relationship Id="rId4" Type="http://schemas.openxmlformats.org/officeDocument/2006/relationships/hyperlink" Target="https://dev.mysql.com/doc/refman/5.7/en/aggregate-functions.html" TargetMode="External"/><Relationship Id="rId5" Type="http://schemas.openxmlformats.org/officeDocument/2006/relationships/hyperlink" Target="http://dev.mysql.com/doc/refman/5.7/en/group-by-handling.html" TargetMode="External"/><Relationship Id="rId6" Type="http://schemas.openxmlformats.org/officeDocument/2006/relationships/hyperlink" Target="http://dev.mysql.com/doc/refman/5.7/en/group-by-functions-and-modifier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SQL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1"/>
            <a:ext cx="77724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http://goo.gl/kM2gy8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CS5200 DBMS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Bruce Chhay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Clause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Expresses an aggregation on a list of column names.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an aggregation function in the SELECT clause.</a:t>
            </a:r>
            <a:endParaRPr sz="24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SELECT FirstName, MAX(DoB) AS MaxDob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Google Shape;130;p17"/>
          <p:cNvGraphicFramePr/>
          <p:nvPr/>
        </p:nvGraphicFramePr>
        <p:xfrm>
          <a:off x="5428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7"/>
          <p:cNvSpPr/>
          <p:nvPr/>
        </p:nvSpPr>
        <p:spPr>
          <a:xfrm>
            <a:off x="1303100" y="3417125"/>
            <a:ext cx="2301000" cy="62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303100" y="4102925"/>
            <a:ext cx="23010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1303100" y="4441325"/>
            <a:ext cx="23010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303100" y="4779725"/>
            <a:ext cx="23010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>
            <a:off x="3630700" y="3532825"/>
            <a:ext cx="26430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17"/>
          <p:cNvCxnSpPr>
            <a:stCxn id="132" idx="3"/>
          </p:cNvCxnSpPr>
          <p:nvPr/>
        </p:nvCxnSpPr>
        <p:spPr>
          <a:xfrm flipH="1" rot="10800000">
            <a:off x="3604100" y="3906425"/>
            <a:ext cx="26874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7"/>
          <p:cNvCxnSpPr/>
          <p:nvPr/>
        </p:nvCxnSpPr>
        <p:spPr>
          <a:xfrm flipH="1" rot="10800000">
            <a:off x="3604100" y="4211225"/>
            <a:ext cx="26874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p17"/>
          <p:cNvCxnSpPr/>
          <p:nvPr/>
        </p:nvCxnSpPr>
        <p:spPr>
          <a:xfrm flipH="1" rot="10800000">
            <a:off x="3604100" y="4592225"/>
            <a:ext cx="26874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5535050" y="2020025"/>
            <a:ext cx="1059000" cy="9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6125" y="960800"/>
            <a:ext cx="91440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Syntax: HAVING where_expr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where_expr: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Must reference </a:t>
            </a:r>
            <a:r>
              <a:rPr lang="en"/>
              <a:t>an aggregate field in GROUP BY clause or </a:t>
            </a:r>
            <a:r>
              <a:rPr lang="en"/>
              <a:t>is an aggregate function</a:t>
            </a:r>
            <a:r>
              <a:rPr lang="en"/>
              <a:t> </a:t>
            </a:r>
            <a:r>
              <a:rPr lang="en"/>
              <a:t>(note that WHERE clause cannot contain aggregate functions).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Like a WHERE clause, can have operators and can evaluate to true/false.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Filters aggregate results</a:t>
            </a:r>
            <a:br>
              <a:rPr lang="en" sz="2400"/>
            </a:br>
            <a:r>
              <a:rPr lang="en" sz="2400"/>
              <a:t>(HAVING filters on group of rows;</a:t>
            </a:r>
            <a:br>
              <a:rPr lang="en" sz="2400"/>
            </a:br>
            <a:r>
              <a:rPr lang="en" sz="2400"/>
              <a:t>WHERE filters individual rows).</a:t>
            </a:r>
            <a:endParaRPr sz="2400"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Clause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</a:t>
            </a:r>
            <a:r>
              <a:rPr lang="en"/>
              <a:t> Clause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60175" y="742950"/>
            <a:ext cx="8907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/>
              <a:t>Reference aggregate field in GROUP BY or is aggregate function.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Filters aggregate results.</a:t>
            </a:r>
            <a:endParaRPr sz="2200">
              <a:solidFill>
                <a:srgbClr val="D9D9D9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SELECT FirstName, COUNT(*) AS CNT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</a:t>
            </a: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HAVING COUNT(*) &gt; 1</a:t>
            </a:r>
            <a:endParaRPr sz="2000">
              <a:solidFill>
                <a:srgbClr val="D9D9D9"/>
              </a:solidFill>
            </a:endParaRPr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19"/>
          <p:cNvSpPr/>
          <p:nvPr/>
        </p:nvSpPr>
        <p:spPr>
          <a:xfrm>
            <a:off x="1303100" y="3417125"/>
            <a:ext cx="2301000" cy="62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303100" y="4102925"/>
            <a:ext cx="23010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303100" y="4441325"/>
            <a:ext cx="23010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303100" y="4779725"/>
            <a:ext cx="23010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44374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" name="Google Shape;158;p19"/>
          <p:cNvGraphicFramePr/>
          <p:nvPr/>
        </p:nvGraphicFramePr>
        <p:xfrm>
          <a:off x="6952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FirstName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CNT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Clause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60175" y="742950"/>
            <a:ext cx="8907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D9D9D9"/>
                </a:solidFill>
              </a:rPr>
              <a:t>Reference aggregate field in GROUP BY or is aggregate function.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Filters aggregate results.</a:t>
            </a:r>
            <a:endParaRPr sz="22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SELECT FirstName, COUNT(*) AS CNT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</a:t>
            </a:r>
            <a:br>
              <a:rPr lang="en" sz="2000"/>
            </a:br>
            <a:r>
              <a:rPr lang="en" sz="2000">
                <a:solidFill>
                  <a:srgbClr val="000000"/>
                </a:solidFill>
              </a:rPr>
              <a:t>HAVING COUNT(*) &gt; 1</a:t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D9D9D9"/>
                          </a:solidFill>
                        </a:rPr>
                        <a:t>UserName</a:t>
                      </a:r>
                      <a:endParaRPr sz="1000" u="sng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FirstName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LastName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DoB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Yoon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2005-01-01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Yoon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1980-01-01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tony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Tony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Davidson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1996-01-01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Kwan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1994-01-01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james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James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Marks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1990-01-01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0"/>
          <p:cNvGraphicFramePr/>
          <p:nvPr/>
        </p:nvGraphicFramePr>
        <p:xfrm>
          <a:off x="44374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20"/>
          <p:cNvGraphicFramePr/>
          <p:nvPr/>
        </p:nvGraphicFramePr>
        <p:xfrm>
          <a:off x="6952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FirstName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CNT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0"/>
          <p:cNvSpPr/>
          <p:nvPr/>
        </p:nvSpPr>
        <p:spPr>
          <a:xfrm>
            <a:off x="4503500" y="3417125"/>
            <a:ext cx="16362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065100" y="2578925"/>
            <a:ext cx="27135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Clause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160175" y="742950"/>
            <a:ext cx="8907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D9D9D9"/>
                </a:solidFill>
              </a:rPr>
              <a:t>Reference aggregate field in GROUP BY or is aggregate function.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Filters aggregate results.</a:t>
            </a:r>
            <a:endParaRPr sz="22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SELECT FirstName, COUNT(*) AS CNT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</a:t>
            </a:r>
            <a:br>
              <a:rPr lang="en" sz="2000"/>
            </a:br>
            <a:r>
              <a:rPr lang="en" sz="2000">
                <a:solidFill>
                  <a:srgbClr val="000000"/>
                </a:solidFill>
              </a:rPr>
              <a:t>HAVING COUNT(*) &gt; 1</a:t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76" name="Google Shape;176;p21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D9D9D9"/>
                          </a:solidFill>
                        </a:rPr>
                        <a:t>UserName</a:t>
                      </a:r>
                      <a:endParaRPr sz="1000" u="sng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FirstName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LastName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DoB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Yoon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2005-01-01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jo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Yoon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1980-01-01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tony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Tony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Davidson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1996-01-01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Kwan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1994-01-01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james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James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Marks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1990-01-01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p21"/>
          <p:cNvGraphicFramePr/>
          <p:nvPr/>
        </p:nvGraphicFramePr>
        <p:xfrm>
          <a:off x="44374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6952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1"/>
          <p:cNvSpPr/>
          <p:nvPr/>
        </p:nvSpPr>
        <p:spPr>
          <a:xfrm>
            <a:off x="4503500" y="3417125"/>
            <a:ext cx="16362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2065100" y="2578925"/>
            <a:ext cx="27135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Clause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6125" y="960800"/>
            <a:ext cx="89505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Syntax: ORDER BY col_expr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col_expr: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Must reference an aggregate field in GROUP BY clause or is an aggregate function (like HAVING and SELECT clauses).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use a ASC|DESC modifier to sort ascending or descending order per field. (ASC is default.)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Sort results.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</a:t>
            </a:r>
            <a:r>
              <a:rPr lang="en"/>
              <a:t> BY Clause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Sort results.</a:t>
            </a:r>
            <a:endParaRPr sz="24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SELECT *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FROM BlogUsers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ORDER BY FirstName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23"/>
          <p:cNvGraphicFramePr/>
          <p:nvPr/>
        </p:nvGraphicFramePr>
        <p:xfrm>
          <a:off x="5410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5" name="Google Shape;195;p23"/>
          <p:cNvSpPr/>
          <p:nvPr/>
        </p:nvSpPr>
        <p:spPr>
          <a:xfrm>
            <a:off x="6250825" y="3106250"/>
            <a:ext cx="717000" cy="193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3"/>
          <p:cNvCxnSpPr/>
          <p:nvPr/>
        </p:nvCxnSpPr>
        <p:spPr>
          <a:xfrm>
            <a:off x="5090100" y="3052275"/>
            <a:ext cx="0" cy="20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Clause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57200" y="742950"/>
            <a:ext cx="8610600" cy="4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Sort results.</a:t>
            </a:r>
            <a:endParaRPr sz="24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SELECT *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FROM BlogUsers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ORDER BY FirstName DESC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203" name="Google Shape;203;p24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4"/>
          <p:cNvGraphicFramePr/>
          <p:nvPr/>
        </p:nvGraphicFramePr>
        <p:xfrm>
          <a:off x="5410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24"/>
          <p:cNvSpPr/>
          <p:nvPr/>
        </p:nvSpPr>
        <p:spPr>
          <a:xfrm>
            <a:off x="6250825" y="3106250"/>
            <a:ext cx="717000" cy="193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4"/>
          <p:cNvCxnSpPr/>
          <p:nvPr/>
        </p:nvCxnSpPr>
        <p:spPr>
          <a:xfrm>
            <a:off x="5090100" y="3052275"/>
            <a:ext cx="0" cy="20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Clause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Sort results.</a:t>
            </a:r>
            <a:endParaRPr sz="24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SELECT *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FROM BlogUsers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ORDER BY FirstName, DoB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213" name="Google Shape;213;p25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Google Shape;214;p25"/>
          <p:cNvGraphicFramePr/>
          <p:nvPr/>
        </p:nvGraphicFramePr>
        <p:xfrm>
          <a:off x="5410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5" name="Google Shape;215;p25"/>
          <p:cNvSpPr/>
          <p:nvPr/>
        </p:nvSpPr>
        <p:spPr>
          <a:xfrm>
            <a:off x="7851025" y="3106250"/>
            <a:ext cx="717000" cy="193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250825" y="3106250"/>
            <a:ext cx="717000" cy="193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Clause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6125" y="960800"/>
            <a:ext cx="89505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Syntax: LIMIT limit_expr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limit_expr: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 an integer, is the max number of rows to return.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have an optional offset.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LIMIT 5: return at most 5 records.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LIMIT 3 OFFSET 5: return at most records 6-8.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Advanced SQL</a:t>
            </a:r>
            <a:endParaRPr sz="3600"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L1. Aggregation, Sorting, Limiting Results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</a:t>
            </a:r>
            <a:r>
              <a:rPr lang="en"/>
              <a:t> Clause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457200" y="742950"/>
            <a:ext cx="86106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Constrain number of rows returned.</a:t>
            </a:r>
            <a:endParaRPr sz="24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SELECT *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FROM BlogUsers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LIMIT </a:t>
            </a:r>
            <a:r>
              <a:rPr lang="en" sz="2000">
                <a:solidFill>
                  <a:srgbClr val="000000"/>
                </a:solidFill>
              </a:rPr>
              <a:t>1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229" name="Google Shape;229;p27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Google Shape;230;p27"/>
          <p:cNvGraphicFramePr/>
          <p:nvPr/>
        </p:nvGraphicFramePr>
        <p:xfrm>
          <a:off x="5410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Clause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742950"/>
            <a:ext cx="86106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Constrain number of rows returned.</a:t>
            </a:r>
            <a:endParaRPr sz="24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SELECT *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FROM BlogUsers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LIMIT </a:t>
            </a:r>
            <a:r>
              <a:rPr lang="en" sz="2000">
                <a:solidFill>
                  <a:srgbClr val="000000"/>
                </a:solidFill>
              </a:rPr>
              <a:t>2 OFFSET 1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237" name="Google Shape;237;p28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8" name="Google Shape;238;p28"/>
          <p:cNvGraphicFramePr/>
          <p:nvPr/>
        </p:nvGraphicFramePr>
        <p:xfrm>
          <a:off x="5410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9" name="Google Shape;239;p28"/>
          <p:cNvCxnSpPr/>
          <p:nvPr/>
        </p:nvCxnSpPr>
        <p:spPr>
          <a:xfrm>
            <a:off x="3835375" y="3417125"/>
            <a:ext cx="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40" name="Google Shape;240;p28"/>
          <p:cNvSpPr/>
          <p:nvPr/>
        </p:nvSpPr>
        <p:spPr>
          <a:xfrm rot="10800000">
            <a:off x="176825" y="3790875"/>
            <a:ext cx="247500" cy="58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flipH="1">
            <a:off x="3915525" y="2331475"/>
            <a:ext cx="3114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28"/>
          <p:cNvCxnSpPr/>
          <p:nvPr/>
        </p:nvCxnSpPr>
        <p:spPr>
          <a:xfrm flipH="1">
            <a:off x="364925" y="2304775"/>
            <a:ext cx="2313600" cy="17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3" name="Google Shape;243;p28"/>
          <p:cNvSpPr/>
          <p:nvPr/>
        </p:nvSpPr>
        <p:spPr>
          <a:xfrm>
            <a:off x="2353150" y="1944300"/>
            <a:ext cx="939300" cy="32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292450" y="1944300"/>
            <a:ext cx="1254900" cy="32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SQL vs MySQL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6125" y="503600"/>
            <a:ext cx="8950500" cy="4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Standard: No expressions allowed in GROUP BY (i.e. functions).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MySQL allows expressions in GROUP BY.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Standard SQL: use a nested query.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Advice: favor MySQL for straight-forward expressions, like functions.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SELECT SUBSTRING(FirstName, 1, 1) AS FirstChar, COUNT(*) AS CNT</a:t>
            </a:r>
            <a:br>
              <a:rPr lang="en" sz="1800"/>
            </a:br>
            <a:r>
              <a:rPr lang="en" sz="1800"/>
              <a:t>FROM BlogUsers</a:t>
            </a:r>
            <a:br>
              <a:rPr lang="en" sz="1800"/>
            </a:br>
            <a:r>
              <a:rPr lang="en" sz="1800"/>
              <a:t>GROUP BY SUBSTRING(FirstName, 1, 1)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SELECT A.FirstChar, COUNT(*) AS CNT</a:t>
            </a:r>
            <a:br>
              <a:rPr lang="en" sz="1800"/>
            </a:br>
            <a:r>
              <a:rPr lang="en" sz="1800"/>
              <a:t>FROM (</a:t>
            </a:r>
            <a:br>
              <a:rPr lang="en" sz="1800"/>
            </a:br>
            <a:r>
              <a:rPr lang="en" sz="1800"/>
              <a:t>    SELECT SUBSTRING(FirstName, 1, 1) AS FirstChar</a:t>
            </a:r>
            <a:br>
              <a:rPr lang="en" sz="1800"/>
            </a:br>
            <a:r>
              <a:rPr lang="en" sz="1800"/>
              <a:t>    FROM BlogUsers) AS A</a:t>
            </a:r>
            <a:br>
              <a:rPr lang="en" sz="1800"/>
            </a:br>
            <a:r>
              <a:rPr lang="en" sz="1800"/>
              <a:t>GROUP BY A.FirstChar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1" name="Google Shape;251;p29"/>
          <p:cNvSpPr/>
          <p:nvPr/>
        </p:nvSpPr>
        <p:spPr>
          <a:xfrm>
            <a:off x="1372075" y="2792025"/>
            <a:ext cx="3180900" cy="27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SQL vs MySQL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6125" y="503600"/>
            <a:ext cx="89505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Standard: Aliases in SELECT clause cannot be referenced in GROUP BY or HAVING clauses.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MySQL allows GROUP BY/HAVING to reference aliases defined in SELECT.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Standard SQL: use the column/expression and/or use a nested query.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Advice: favor MySQL for convenience.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SELECT FirstName AS First, COUNT(*) AS CNT</a:t>
            </a:r>
            <a:br>
              <a:rPr lang="en" sz="1600"/>
            </a:br>
            <a:r>
              <a:rPr lang="en" sz="1600"/>
              <a:t>FROM BlogUsers</a:t>
            </a:r>
            <a:br>
              <a:rPr lang="en" sz="1600"/>
            </a:br>
            <a:r>
              <a:rPr lang="en" sz="1600"/>
              <a:t>GROUP BY First</a:t>
            </a:r>
            <a:br>
              <a:rPr lang="en" sz="1600"/>
            </a:br>
            <a:r>
              <a:rPr lang="en" sz="1600"/>
              <a:t>HAVING CNT &gt; 10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SELECT FirstName AS First, COUNT(*) AS CNT</a:t>
            </a:r>
            <a:br>
              <a:rPr lang="en" sz="1600"/>
            </a:br>
            <a:r>
              <a:rPr lang="en" sz="1600"/>
              <a:t>FROM BlogUsers</a:t>
            </a:r>
            <a:br>
              <a:rPr lang="en" sz="1600"/>
            </a:br>
            <a:r>
              <a:rPr lang="en" sz="1600"/>
              <a:t>GROUP BY FirstName</a:t>
            </a:r>
            <a:br>
              <a:rPr lang="en" sz="1600"/>
            </a:br>
            <a:r>
              <a:rPr lang="en" sz="1600"/>
              <a:t>HAVING COUNT(*) &gt; 10</a:t>
            </a:r>
            <a:endParaRPr sz="2000"/>
          </a:p>
        </p:txBody>
      </p:sp>
      <p:sp>
        <p:nvSpPr>
          <p:cNvPr id="258" name="Google Shape;258;p30"/>
          <p:cNvSpPr/>
          <p:nvPr/>
        </p:nvSpPr>
        <p:spPr>
          <a:xfrm>
            <a:off x="1229200" y="2873050"/>
            <a:ext cx="475800" cy="22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919650" y="3139750"/>
            <a:ext cx="475800" cy="22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SQL vs MySQL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0" y="503600"/>
            <a:ext cx="9220200" cy="4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Standard: SELECT list, HAVING condition, ORDER BY list must refer either to an aggregation function or a column in GROUP BY list.</a:t>
            </a:r>
            <a:endParaRPr sz="2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MySQL allows a dependent column if the primary key is in the GROUP BY list (MySQL evaluates the PK constraint/FD).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Standard SQL: reference column name in GROUP BY and/or use nested query.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Advice: favor Standard SQL for intuitiveness</a:t>
            </a:r>
            <a:br>
              <a:rPr lang="en" sz="1800"/>
            </a:br>
            <a:r>
              <a:rPr lang="en" sz="1800"/>
              <a:t>(reflects query execution order and not easy to recall PK constraints).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SELECT BlogUsers.FirstName, COUNT(*) AS CNT</a:t>
            </a:r>
            <a:br>
              <a:rPr lang="en" sz="1600"/>
            </a:br>
            <a:r>
              <a:rPr lang="en" sz="1600"/>
              <a:t>FROM BlogUsers INNER JOIN BlogPosts ON BlogUsers.UserName = BlogPosts.UserName</a:t>
            </a:r>
            <a:br>
              <a:rPr lang="en" sz="1600"/>
            </a:br>
            <a:r>
              <a:rPr lang="en" sz="1600"/>
              <a:t>GROUP BY BlogUsers.UserName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SELECT BlogUsers.FirstName, COUNT(*) AS CNT</a:t>
            </a:r>
            <a:br>
              <a:rPr lang="en" sz="1500"/>
            </a:br>
            <a:r>
              <a:rPr lang="en" sz="1500"/>
              <a:t>FROM BlogUsers INNER JOIN BlogPosts ON BlogUsers.UserName = BlogPosts.UserName</a:t>
            </a:r>
            <a:br>
              <a:rPr lang="en" sz="1500"/>
            </a:br>
            <a:r>
              <a:rPr lang="en" sz="1500"/>
              <a:t>GROUP BY BlogUsers.UserName, BlogUsers.FirstName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600"/>
            </a:br>
            <a:endParaRPr sz="2000"/>
          </a:p>
        </p:txBody>
      </p:sp>
      <p:sp>
        <p:nvSpPr>
          <p:cNvPr id="266" name="Google Shape;266;p31"/>
          <p:cNvSpPr/>
          <p:nvPr/>
        </p:nvSpPr>
        <p:spPr>
          <a:xfrm>
            <a:off x="933925" y="2939725"/>
            <a:ext cx="1952100" cy="22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1600" y="1200150"/>
            <a:ext cx="6929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Evaluate FROM clause to build table reference, including join operations.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Evaluate WHERE clause to filter single records.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Evaluate GROUP BY clause for aggregation.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Evaluate HAVING clause to filter aggregation.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Evaluate SELECT to filter/rename columns.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Evaluate ORDER BY to sort records.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Evaluate LIMIT to constrain the window of records.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2" name="Google Shape;272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Evaluation</a:t>
            </a:r>
            <a:endParaRPr/>
          </a:p>
        </p:txBody>
      </p:sp>
      <p:sp>
        <p:nvSpPr>
          <p:cNvPr id="273" name="Google Shape;273;p32"/>
          <p:cNvSpPr txBox="1"/>
          <p:nvPr/>
        </p:nvSpPr>
        <p:spPr>
          <a:xfrm>
            <a:off x="7324800" y="1290600"/>
            <a:ext cx="1875300" cy="2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SELECT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FROM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WHERE</a:t>
            </a:r>
            <a:br>
              <a:rPr lang="en" sz="2400"/>
            </a:br>
            <a:r>
              <a:rPr lang="en" sz="2400"/>
              <a:t>GROUP BY</a:t>
            </a:r>
            <a:br>
              <a:rPr lang="en" sz="2400"/>
            </a:br>
            <a:r>
              <a:rPr lang="en" sz="2400"/>
              <a:t>HAVING</a:t>
            </a:r>
            <a:br>
              <a:rPr lang="en" sz="2400"/>
            </a:br>
            <a:r>
              <a:rPr lang="en" sz="2400"/>
              <a:t>ORDER BY</a:t>
            </a:r>
            <a:br>
              <a:rPr lang="en" sz="2400"/>
            </a:br>
            <a:r>
              <a:rPr lang="en" sz="2400"/>
              <a:t>LIMIT</a:t>
            </a:r>
            <a:endParaRPr sz="2400"/>
          </a:p>
        </p:txBody>
      </p:sp>
      <p:sp>
        <p:nvSpPr>
          <p:cNvPr id="274" name="Google Shape;274;p32"/>
          <p:cNvSpPr/>
          <p:nvPr/>
        </p:nvSpPr>
        <p:spPr>
          <a:xfrm>
            <a:off x="6976500" y="1818875"/>
            <a:ext cx="348300" cy="3432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5" name="Google Shape;275;p32"/>
          <p:cNvSpPr/>
          <p:nvPr/>
        </p:nvSpPr>
        <p:spPr>
          <a:xfrm>
            <a:off x="6976500" y="2180975"/>
            <a:ext cx="348300" cy="3432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6" name="Google Shape;276;p32"/>
          <p:cNvSpPr/>
          <p:nvPr/>
        </p:nvSpPr>
        <p:spPr>
          <a:xfrm>
            <a:off x="6976500" y="2543075"/>
            <a:ext cx="348300" cy="3432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7" name="Google Shape;277;p32"/>
          <p:cNvSpPr/>
          <p:nvPr/>
        </p:nvSpPr>
        <p:spPr>
          <a:xfrm>
            <a:off x="6976500" y="2905175"/>
            <a:ext cx="348300" cy="3432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78" name="Google Shape;278;p32"/>
          <p:cNvSpPr/>
          <p:nvPr/>
        </p:nvSpPr>
        <p:spPr>
          <a:xfrm>
            <a:off x="6976500" y="3267275"/>
            <a:ext cx="348300" cy="3432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79" name="Google Shape;279;p32"/>
          <p:cNvSpPr/>
          <p:nvPr/>
        </p:nvSpPr>
        <p:spPr>
          <a:xfrm>
            <a:off x="6976500" y="3629375"/>
            <a:ext cx="348300" cy="3432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80" name="Google Shape;280;p32"/>
          <p:cNvSpPr/>
          <p:nvPr/>
        </p:nvSpPr>
        <p:spPr>
          <a:xfrm>
            <a:off x="6976500" y="1450575"/>
            <a:ext cx="348300" cy="3432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INSERT/UPDATE/DELETE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457200" y="427400"/>
            <a:ext cx="8529300" cy="4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INSERT/UPDATE/DELETE support SELECT statements.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Insert results of a SELECT statement.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INSERT INTO tbl_name(col_name,...)</a:t>
            </a:r>
            <a:br>
              <a:rPr lang="en" sz="2200"/>
            </a:br>
            <a:r>
              <a:rPr lang="en" sz="2200"/>
              <a:t>  SELECT … FROM … WHERE …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Update records with a join.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UPDATE tbl_A,tbl_B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  SET tbl_A.col_name=val WHERE tbl_A.pk=tbl_B.fk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Delete records from multiple tables.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DELETE tbl_A,tbl_B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  FROM tbl_A INNER JOIN tbl_B WHERE tbl_A.pk=tbl_B.fk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3"/>
              </a:rPr>
              <a:t>http://dev.mysql.com/doc/refman/5.7/en/insert-select.html</a:t>
            </a:r>
            <a:br>
              <a:rPr lang="en" sz="1000" u="sng">
                <a:solidFill>
                  <a:schemeClr val="hlink"/>
                </a:solidFill>
                <a:hlinkClick r:id="rId4"/>
              </a:rPr>
            </a:br>
            <a:r>
              <a:rPr lang="en" sz="1000" u="sng">
                <a:solidFill>
                  <a:srgbClr val="D9D9D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http://dev.mysql.com/doc/refman/5.7/en/update.html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D9D9D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http://dev.mysql.com/doc/refman/5.7/en/delete.html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INSERT/UPDATE/DELETE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457200" y="427400"/>
            <a:ext cx="8529300" cy="4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INSERT/UPDATE/DELETE support SELECT statements.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Insert results of a SELECT statement.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INSERT INTO tbl_name(col_name,...)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  SELECT … FROM … WHERE …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Update records with a join.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UPDATE tbl_A INNER JOIN tbl_B on </a:t>
            </a:r>
            <a:r>
              <a:rPr lang="en" sz="2200"/>
              <a:t>tbl_A.pk=tbl_B.fk</a:t>
            </a:r>
            <a:br>
              <a:rPr lang="en" sz="2200"/>
            </a:br>
            <a:r>
              <a:rPr lang="en" sz="2200"/>
              <a:t>  SET tbl_A.col_name=val WHERE tbl_A.pk = 1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Delete records from multiple tables.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DELETE tbl_A,tbl_B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  FROM tbl_A INNER JOIN tbl_B WHERE tbl_A.pk=tbl_B.fk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" sz="1000">
                <a:solidFill>
                  <a:srgbClr val="D9D9D9"/>
                </a:solidFill>
              </a:rPr>
            </a:br>
            <a:r>
              <a:rPr lang="en" sz="1000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http://dev.mysql.com/doc/refman/5.7/en/insert-select.html</a:t>
            </a:r>
            <a:br>
              <a:rPr lang="en" sz="1000" u="sng">
                <a:solidFill>
                  <a:schemeClr val="hlink"/>
                </a:solidFill>
                <a:hlinkClick r:id="rId4"/>
              </a:rPr>
            </a:br>
            <a:r>
              <a:rPr lang="en" sz="1000" u="sng">
                <a:solidFill>
                  <a:schemeClr val="hlink"/>
                </a:solidFill>
                <a:hlinkClick r:id="rId5"/>
              </a:rPr>
              <a:t>http://dev.mysql.com/doc/refman/5.7/en/update.html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rgbClr val="D9D9D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http://dev.mysql.com/doc/refman/5.7/en/delete.html</a:t>
            </a:r>
            <a:endParaRPr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INSERT/UPDATE/DELETE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457200" y="427400"/>
            <a:ext cx="8529300" cy="4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INSERT/UPDATE/DELETE support SELECT statements.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Insert results of a SELECT statement.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INSERT INTO tbl_name(col_name,...)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  SELECT … FROM … WHERE …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ts val="2200"/>
              <a:buChar char="●"/>
            </a:pPr>
            <a:r>
              <a:rPr lang="en" sz="2200">
                <a:solidFill>
                  <a:srgbClr val="D9D9D9"/>
                </a:solidFill>
              </a:rPr>
              <a:t>Update records with a join.</a:t>
            </a:r>
            <a:endParaRPr sz="2200">
              <a:solidFill>
                <a:srgbClr val="D9D9D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UPDATE tbl_A,tbl_B</a:t>
            </a:r>
            <a:br>
              <a:rPr lang="en" sz="2200">
                <a:solidFill>
                  <a:srgbClr val="D9D9D9"/>
                </a:solidFill>
              </a:rPr>
            </a:br>
            <a:r>
              <a:rPr lang="en" sz="2200">
                <a:solidFill>
                  <a:srgbClr val="D9D9D9"/>
                </a:solidFill>
              </a:rPr>
              <a:t>  SET tbl_A.col_name=val WHERE tbl_A.pk=tbl_B.fk</a:t>
            </a:r>
            <a:endParaRPr sz="2200">
              <a:solidFill>
                <a:srgbClr val="D9D9D9"/>
              </a:solidFill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Delete records from multiple tables.</a:t>
            </a:r>
            <a:endParaRPr sz="22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DELETE tbl_A,tbl_B</a:t>
            </a:r>
            <a:br>
              <a:rPr lang="en" sz="2200"/>
            </a:br>
            <a:r>
              <a:rPr lang="en" sz="2200"/>
              <a:t>  FROM tbl_A INNER JOIN tbl_B WHERE tbl_A.pk=tbl_B.fk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http://dev.mysql.com/doc/refman/5.7/en/insert-select.html</a:t>
            </a:r>
            <a:br>
              <a:rPr lang="en" sz="1000" u="sng">
                <a:solidFill>
                  <a:srgbClr val="D9D9D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 sz="1000" u="sng">
                <a:solidFill>
                  <a:srgbClr val="D9D9D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http://dev.mysql.com/doc/refman/5.7/en/update.html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http://dev.mysql.com/doc/refman/5.7/en/delete.html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Advanced SQL</a:t>
            </a:r>
            <a:endParaRPr sz="3600"/>
          </a:p>
        </p:txBody>
      </p:sp>
      <p:sp>
        <p:nvSpPr>
          <p:cNvPr id="304" name="Google Shape;304;p3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L2. Exercises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Statement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123950"/>
            <a:ext cx="8346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SELECT select_expr</a:t>
            </a:r>
            <a:br>
              <a:rPr lang="en" sz="2400"/>
            </a:br>
            <a:r>
              <a:rPr lang="en" sz="2400"/>
              <a:t>FROM table_references</a:t>
            </a:r>
            <a:br>
              <a:rPr lang="en" sz="2400"/>
            </a:br>
            <a:r>
              <a:rPr lang="en" sz="2400"/>
              <a:t>WHERE where_condition</a:t>
            </a:r>
            <a:br>
              <a:rPr lang="en" sz="2400"/>
            </a:br>
            <a:r>
              <a:rPr lang="en" sz="2400"/>
              <a:t>GROUP BY col_expr</a:t>
            </a:r>
            <a:br>
              <a:rPr lang="en" sz="2400"/>
            </a:br>
            <a:r>
              <a:rPr lang="en" sz="2400"/>
              <a:t>HAVING where_condition</a:t>
            </a:r>
            <a:br>
              <a:rPr lang="en" sz="2400"/>
            </a:br>
            <a:r>
              <a:rPr lang="en" sz="2400"/>
              <a:t>ORDER BY col_expr</a:t>
            </a:r>
            <a:br>
              <a:rPr lang="en" sz="2400"/>
            </a:br>
            <a:r>
              <a:rPr lang="en" sz="2400"/>
              <a:t>LIMIT limit_expr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http://dev.mysql.com/doc/refman/5.7/en/select.html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-100" y="808400"/>
            <a:ext cx="91440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Are there any unpublished posts that have comments? This checks for unexpected data.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Most recent Created timestamp of comments for each UserName.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Count of each UserNames' comments.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UserNames who commented more than once.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Count of comments for each post in descending order, and include the post id and title.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UserName with most unpublished posts, and include status level.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most reshared post, and include post id and title.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Number of comments per day for each UserName.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Average number of comments per day for each UserName.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is the comment counts for all days in February (even for days without comments)? Need a "date" table for left outer join.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UserNames with more comments than posts (hint: include all users).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Compare a user's number of reshares to published posts (hint: include all users). Who is more likely to read than write (reshares&gt;posts), and vice versa (reshares&lt;posts)?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457200" y="960800"/>
            <a:ext cx="85293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/>
              <a:t>Blog Application queries: </a:t>
            </a:r>
            <a:r>
              <a:rPr lang="en" sz="2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http://goo.gl/QAMWOH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Creating tables: </a:t>
            </a:r>
            <a:r>
              <a:rPr lang="en" sz="1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http://goo.gl/86a11H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/>
              <a:t>Inserting data: </a:t>
            </a:r>
            <a:r>
              <a:rPr lang="en" sz="10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http://goo.gl/m4Y7rh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Advanced SQL</a:t>
            </a:r>
            <a:endParaRPr sz="3600"/>
          </a:p>
        </p:txBody>
      </p:sp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L3. Functions and Procedures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FUNCTION</a:t>
            </a:r>
            <a:endParaRPr/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457200" y="960800"/>
            <a:ext cx="85296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CREATE FUNCTION name(params)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RETURNS type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routine_body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/>
              <a:t>Functions must specify a return type. Type must be a valid data type, such as DATE, CHAR, etc. MS SQL allows TABLE.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3"/>
              </a:rPr>
              <a:t>http://dev.mysql.com/doc/refman/5.7/en/create-procedure.html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http://dev.mysql.com/doc/refman/5.7/en/stored-programs-defining.html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PROCEDURE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457200" y="960800"/>
            <a:ext cx="85293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CREATE PROCEDURE name(params)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routine_body</a:t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http://dev.mysql.com/doc/refman/5.7/en/create-procedure.html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4"/>
              </a:rPr>
              <a:t>http://dev.mysql.com/doc/refman/5.7/en/stored-programs-defining.html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Compound-Statement Syntax</a:t>
            </a:r>
            <a:endParaRPr/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457200" y="732200"/>
            <a:ext cx="85296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routine_body: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Usually wrapped in BEGIN … END block, which allows a list of statements terminated by ; (since MySQL uses ; as the default delimiter, you need to redefine the delimiter temporarily to pass in the entire routine_body).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DECLARE for local variables.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SET to assign variables. var is routine-specific and reset on every time the routine is called. @var for a sessions-specific variable (can be called by the client after routine completes, is freed when session ends, is not shareable across clients). @@var for global variable (reset when the server restarts).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have flow-control statements, such as CASE, IF, LOOP (plus labeling), WHILE, etc.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Cursors to iterate each record of a SELECT statement.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More...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https://dev.mysql.com/doc/refman/5.7/en/sql-compound-statements.html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 vs Functions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6125" y="427400"/>
            <a:ext cx="8950500" cy="4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Procedures can have input and output params.</a:t>
            </a:r>
            <a:br>
              <a:rPr lang="en" sz="2200"/>
            </a:br>
            <a:r>
              <a:rPr lang="en" sz="2200"/>
              <a:t>Functions only have input params.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Procedures can have DDL (i.e. can create/drop tables).</a:t>
            </a:r>
            <a:br>
              <a:rPr lang="en" sz="2200"/>
            </a:br>
            <a:r>
              <a:rPr lang="en" sz="2200"/>
              <a:t>Functions cannot.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Procedures can call other procedures and functions.</a:t>
            </a:r>
            <a:br>
              <a:rPr lang="en" sz="2200"/>
            </a:br>
            <a:r>
              <a:rPr lang="en" sz="2200"/>
              <a:t>Functions can only call other functions.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Functions must specify return type.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MySQL: only procedures can return table results (i.e. SELECT statement). MS SQL: functions can return table results (called a table-valued function, or table-valued user-defined function).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Functions can be used in a SELECT statement, but procedures cannot. (Execute a procedure with CALL procedure statement.)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https://docs.microsoft.com/en-us/sql/t-sql/statements/create-procedure-transact-sql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4"/>
              </a:rPr>
              <a:t>https://docs.microsoft.com/en-us/sql/t-sql/statements/create-function-transact-sql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5"/>
              </a:rPr>
              <a:t>https://docs.microsoft.com/en-us/sql/relational-databases/user-defined-functions/create-user-defined-functions-database-engine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457200" y="960800"/>
            <a:ext cx="85296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/>
              <a:t>Function: </a:t>
            </a:r>
            <a:r>
              <a:rPr lang="en" sz="2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http://goo.gl/VgQPWw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/>
              <a:t>Procedure: </a:t>
            </a:r>
            <a:r>
              <a:rPr lang="en" sz="2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http://goo.gl/Mt0eeH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Clause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6200" y="742950"/>
            <a:ext cx="9051600" cy="4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Syntax: GROUP BY col_expr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col_expr: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Expresses an aggregation on a list of column names.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(Should not reference an alias defined in SELECT clause.)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be integer representing column position (starting at 1).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use a WITH ROLLUP modifier for summary rows.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Example: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http://dev.mysql.com/doc/refman/5.7/en/group-by-modifiers.html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an aggregation function to be performed in the SELECT clause.</a:t>
            </a:r>
            <a:endParaRPr sz="2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List of functions: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https://dev.mysql.com/doc/refman/5.7/en/aggregate-functions.html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http://dev.mysql.com/doc/refman/5.7/en/group-by-handling.html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6"/>
              </a:rPr>
              <a:t>http://dev.mysql.com/doc/refman/5.7/en/group-by-functions-and-modifiers.html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Clause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D9D9D9"/>
                </a:solidFill>
              </a:rPr>
              <a:t>Expresses an aggregation on a list of column names.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Allows an aggregation function in the SELECT clause.</a:t>
            </a:r>
            <a:endParaRPr sz="2400">
              <a:solidFill>
                <a:srgbClr val="D9D9D9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SELECT FirstName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GROUP BY FirstName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60" name="Google Shape;60;p12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" name="Google Shape;61;p12"/>
          <p:cNvGraphicFramePr/>
          <p:nvPr/>
        </p:nvGraphicFramePr>
        <p:xfrm>
          <a:off x="5428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5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FirstName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Tony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James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Clause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Expresses an aggregation on a list of column names.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Allows an aggregation function in the SELECT clause.</a:t>
            </a:r>
            <a:endParaRPr sz="2400">
              <a:solidFill>
                <a:srgbClr val="D9D9D9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SELECT FirstName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68" name="Google Shape;68;p13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" name="Google Shape;69;p13"/>
          <p:cNvGraphicFramePr/>
          <p:nvPr/>
        </p:nvGraphicFramePr>
        <p:xfrm>
          <a:off x="5428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5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FirstName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Tony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Dan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James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" name="Google Shape;70;p13"/>
          <p:cNvSpPr/>
          <p:nvPr/>
        </p:nvSpPr>
        <p:spPr>
          <a:xfrm>
            <a:off x="1303100" y="3417125"/>
            <a:ext cx="552300" cy="62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303100" y="41029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303100" y="44413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303100" y="47797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Clause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Expresses an aggregation on a list of column names.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Allows an aggregation function in the SELECT clause.</a:t>
            </a:r>
            <a:endParaRPr sz="2400">
              <a:solidFill>
                <a:srgbClr val="D9D9D9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SELECT FirstName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Google Shape;81;p14"/>
          <p:cNvGraphicFramePr/>
          <p:nvPr/>
        </p:nvGraphicFramePr>
        <p:xfrm>
          <a:off x="5428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5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2" name="Google Shape;82;p14"/>
          <p:cNvCxnSpPr/>
          <p:nvPr/>
        </p:nvCxnSpPr>
        <p:spPr>
          <a:xfrm flipH="1" rot="10800000">
            <a:off x="1917250" y="35593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1917250" y="39403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4"/>
          <p:cNvCxnSpPr/>
          <p:nvPr/>
        </p:nvCxnSpPr>
        <p:spPr>
          <a:xfrm flipH="1" rot="10800000">
            <a:off x="1917250" y="43213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4"/>
          <p:cNvCxnSpPr/>
          <p:nvPr/>
        </p:nvCxnSpPr>
        <p:spPr>
          <a:xfrm flipH="1" rot="10800000">
            <a:off x="1917250" y="46516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4"/>
          <p:cNvSpPr/>
          <p:nvPr/>
        </p:nvSpPr>
        <p:spPr>
          <a:xfrm>
            <a:off x="1303100" y="3417125"/>
            <a:ext cx="552300" cy="62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303100" y="41029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303100" y="44413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303100" y="47797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Clause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Expresses an aggregation on a list of column names.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Allows an aggregation function in the SELECT clause.</a:t>
            </a:r>
            <a:endParaRPr sz="2400">
              <a:solidFill>
                <a:srgbClr val="D9D9D9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SELECT FirstName, LastName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FirstName, LastName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7" name="Google Shape;97;p15"/>
          <p:cNvCxnSpPr/>
          <p:nvPr/>
        </p:nvCxnSpPr>
        <p:spPr>
          <a:xfrm flipH="1" rot="10800000">
            <a:off x="2634050" y="3559475"/>
            <a:ext cx="27321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98" name="Google Shape;98;p15"/>
          <p:cNvGraphicFramePr/>
          <p:nvPr/>
        </p:nvGraphicFramePr>
        <p:xfrm>
          <a:off x="5428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9" name="Google Shape;99;p15"/>
          <p:cNvCxnSpPr/>
          <p:nvPr/>
        </p:nvCxnSpPr>
        <p:spPr>
          <a:xfrm flipH="1" rot="10800000">
            <a:off x="2634050" y="3940475"/>
            <a:ext cx="27321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5"/>
          <p:cNvCxnSpPr/>
          <p:nvPr/>
        </p:nvCxnSpPr>
        <p:spPr>
          <a:xfrm flipH="1" rot="10800000">
            <a:off x="2634050" y="4321475"/>
            <a:ext cx="27321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5"/>
          <p:cNvCxnSpPr/>
          <p:nvPr/>
        </p:nvCxnSpPr>
        <p:spPr>
          <a:xfrm flipH="1" rot="10800000">
            <a:off x="2634050" y="4626275"/>
            <a:ext cx="27321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5"/>
          <p:cNvSpPr/>
          <p:nvPr/>
        </p:nvSpPr>
        <p:spPr>
          <a:xfrm>
            <a:off x="1303100" y="3417125"/>
            <a:ext cx="1330800" cy="62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303100" y="4102925"/>
            <a:ext cx="13308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303100" y="4441325"/>
            <a:ext cx="13308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303100" y="4779725"/>
            <a:ext cx="13308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Clause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742950"/>
            <a:ext cx="861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Expresses an aggregation on a list of column names.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Allows an aggregation function in the SELECT clause.</a:t>
            </a:r>
            <a:endParaRPr sz="24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SELECT FirstName, COUNT(*) AS CNT</a:t>
            </a:r>
            <a:br>
              <a:rPr lang="en" sz="2000"/>
            </a:br>
            <a:r>
              <a:rPr lang="en" sz="2000"/>
              <a:t>FROM BlogUsers</a:t>
            </a:r>
            <a:br>
              <a:rPr lang="en" sz="2000"/>
            </a:br>
            <a:r>
              <a:rPr lang="en" sz="2000"/>
              <a:t>GROUP BY FirstName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4572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814775"/>
                <a:gridCol w="791500"/>
                <a:gridCol w="764750"/>
                <a:gridCol w="853800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UserName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2005-01-01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Davidson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1996-01-01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Kwan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1994-01-01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1990-01-01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Google Shape;113;p16"/>
          <p:cNvCxnSpPr/>
          <p:nvPr/>
        </p:nvCxnSpPr>
        <p:spPr>
          <a:xfrm flipH="1" rot="10800000">
            <a:off x="1917250" y="35593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6"/>
          <p:cNvCxnSpPr/>
          <p:nvPr/>
        </p:nvCxnSpPr>
        <p:spPr>
          <a:xfrm flipH="1" rot="10800000">
            <a:off x="1917250" y="39403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6"/>
          <p:cNvCxnSpPr/>
          <p:nvPr/>
        </p:nvCxnSpPr>
        <p:spPr>
          <a:xfrm flipH="1" rot="10800000">
            <a:off x="1917250" y="43213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6"/>
          <p:cNvCxnSpPr/>
          <p:nvPr/>
        </p:nvCxnSpPr>
        <p:spPr>
          <a:xfrm flipH="1" rot="10800000">
            <a:off x="1917250" y="4651675"/>
            <a:ext cx="34488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6"/>
          <p:cNvSpPr/>
          <p:nvPr/>
        </p:nvSpPr>
        <p:spPr>
          <a:xfrm>
            <a:off x="1303100" y="3417125"/>
            <a:ext cx="552300" cy="62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5428000" y="306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{7EAE4F67-95AC-4352-8167-296FD13966D4}</a:tableStyleId>
              </a:tblPr>
              <a:tblGrid>
                <a:gridCol w="791725"/>
                <a:gridCol w="969725"/>
              </a:tblGrid>
              <a:tr h="2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Tony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James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9" name="Google Shape;119;p16"/>
          <p:cNvCxnSpPr/>
          <p:nvPr/>
        </p:nvCxnSpPr>
        <p:spPr>
          <a:xfrm>
            <a:off x="5535050" y="2020025"/>
            <a:ext cx="1059000" cy="9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6"/>
          <p:cNvSpPr/>
          <p:nvPr/>
        </p:nvSpPr>
        <p:spPr>
          <a:xfrm>
            <a:off x="1303100" y="41029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1303100" y="44413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303100" y="4779725"/>
            <a:ext cx="552300" cy="27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