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B9D2C6-21D4-4DF7-B48A-E024EEF0685E}">
  <a:tblStyle styleId="{F3B9D2C6-21D4-4DF7-B48A-E024EEF0685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3schools.com/xsl/xquery_flwor.asp" TargetMode="External"/><Relationship Id="rId3" Type="http://schemas.openxmlformats.org/officeDocument/2006/relationships/hyperlink" Target="http://www.stylusstudio.com/xquery_flwor.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1464f94c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1464f94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selection in relation algebra. And the WHERE clause in a SELECT statement..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872d8bffc2ca14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872d8bffc2ca1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1464f9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1464f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872d8bffc2ca14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872d8bffc2ca1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XSLT elements: https://www.w3schools.com/xml/xsl_elementref.asp</a:t>
            </a:r>
            <a:endParaRPr/>
          </a:p>
          <a:p>
            <a:pPr indent="0" lvl="0" marL="0" rtl="0" algn="l">
              <a:spcBef>
                <a:spcPts val="0"/>
              </a:spcBef>
              <a:spcAft>
                <a:spcPts val="0"/>
              </a:spcAft>
              <a:buNone/>
            </a:pPr>
            <a:r>
              <a:rPr lang="en"/>
              <a:t>XSLT functions: https://www.w3schools.com/xml/xsl_functions.asp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872d8bffc2ca14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872d8bffc2ca1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872d8bffc2ca14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872d8bffc2ca1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362d595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62d59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arguments:</a:t>
            </a:r>
            <a:endParaRPr/>
          </a:p>
          <a:p>
            <a:pPr indent="0" lvl="0" marL="0" rtl="0" algn="l">
              <a:spcBef>
                <a:spcPts val="0"/>
              </a:spcBef>
              <a:spcAft>
                <a:spcPts val="0"/>
              </a:spcAft>
              <a:buNone/>
            </a:pPr>
            <a:r>
              <a:rPr lang="en"/>
              <a:t>Java: commandline binary for executing a java application.</a:t>
            </a:r>
            <a:endParaRPr/>
          </a:p>
          <a:p>
            <a:pPr indent="0" lvl="0" marL="0" rtl="0" algn="l">
              <a:spcBef>
                <a:spcPts val="0"/>
              </a:spcBef>
              <a:spcAft>
                <a:spcPts val="0"/>
              </a:spcAft>
              <a:buNone/>
            </a:pPr>
            <a:r>
              <a:rPr lang="en"/>
              <a:t>-cp: put the executable .jar in the java classpath so that you can reference the application in the executable.</a:t>
            </a:r>
            <a:endParaRPr/>
          </a:p>
          <a:p>
            <a:pPr indent="0" lvl="0" marL="0" rtl="0" algn="l">
              <a:spcBef>
                <a:spcPts val="0"/>
              </a:spcBef>
              <a:spcAft>
                <a:spcPts val="0"/>
              </a:spcAft>
              <a:buNone/>
            </a:pPr>
            <a:r>
              <a:rPr lang="en"/>
              <a:t>net.sf.saxon.Transform: the java application path (i.e. contains the main() method).</a:t>
            </a:r>
            <a:endParaRPr/>
          </a:p>
          <a:p>
            <a:pPr indent="0" lvl="0" marL="0" rtl="0" algn="l">
              <a:spcBef>
                <a:spcPts val="0"/>
              </a:spcBef>
              <a:spcAft>
                <a:spcPts val="0"/>
              </a:spcAft>
              <a:buNone/>
            </a:pPr>
            <a:r>
              <a:rPr lang="en"/>
              <a:t>-s: source/input XML data file.</a:t>
            </a:r>
            <a:endParaRPr/>
          </a:p>
          <a:p>
            <a:pPr indent="0" lvl="0" marL="0" rtl="0" algn="l">
              <a:spcBef>
                <a:spcPts val="0"/>
              </a:spcBef>
              <a:spcAft>
                <a:spcPts val="0"/>
              </a:spcAft>
              <a:buNone/>
            </a:pPr>
            <a:r>
              <a:rPr lang="en"/>
              <a:t>-xsl: XSL file to process the source.</a:t>
            </a:r>
            <a:endParaRPr/>
          </a:p>
          <a:p>
            <a:pPr indent="0" lvl="0" marL="0" rtl="0" algn="l">
              <a:spcBef>
                <a:spcPts val="0"/>
              </a:spcBef>
              <a:spcAft>
                <a:spcPts val="0"/>
              </a:spcAft>
              <a:buNone/>
            </a:pPr>
            <a:r>
              <a:rPr lang="en"/>
              <a:t>-o: output file of the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0" lvl="0" marL="0" rtl="0" algn="l">
              <a:spcBef>
                <a:spcPts val="0"/>
              </a:spcBef>
              <a:spcAft>
                <a:spcPts val="0"/>
              </a:spcAft>
              <a:buNone/>
            </a:pPr>
            <a:r>
              <a:rPr lang="en"/>
              <a:t>Make sure Java is in your $PATH variable. This may not be true for Windows. See: https://stackoverflow.com/questions/32241179/setting-up-enviromental-variables-in-windows-10-to-use-java-and-javac.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1122993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112299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the XML document object model (DOM).</a:t>
            </a:r>
            <a:endParaRPr/>
          </a:p>
          <a:p>
            <a:pPr indent="0" lvl="0" marL="0" rtl="0" algn="l">
              <a:spcBef>
                <a:spcPts val="0"/>
              </a:spcBef>
              <a:spcAft>
                <a:spcPts val="0"/>
              </a:spcAft>
              <a:buNone/>
            </a:pPr>
            <a:r>
              <a:rPr lang="en"/>
              <a:t>XSL: display the BlogPosts for each BlogUser in a table.</a:t>
            </a:r>
            <a:endParaRPr/>
          </a:p>
          <a:p>
            <a:pPr indent="0" lvl="0" marL="0" rtl="0" algn="l">
              <a:spcBef>
                <a:spcPts val="0"/>
              </a:spcBef>
              <a:spcAft>
                <a:spcPts val="0"/>
              </a:spcAft>
              <a:buNone/>
            </a:pPr>
            <a:r>
              <a:rPr lang="en"/>
              <a:t>Drag and drop results_xsl.html into your web browser to verify. You can view the source and use developer tools for assistance.</a:t>
            </a:r>
            <a:endParaRPr/>
          </a:p>
          <a:p>
            <a:pPr indent="0" lvl="0" marL="0" rtl="0" algn="l">
              <a:spcBef>
                <a:spcPts val="0"/>
              </a:spcBef>
              <a:spcAft>
                <a:spcPts val="0"/>
              </a:spcAft>
              <a:buNone/>
            </a:pPr>
            <a:r>
              <a:rPr lang="en"/>
              <a:t>java -cp "saxon-he-10.5.jar" net.sf.saxon.Transform -s:"BlogApplication.xml" -xsl:"BlogApplication.xsl" -o:"results_xsl.html"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171c649b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171c64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Unclear which comments map to which posts. So see #2 to resolve this issue.</a:t>
            </a:r>
            <a:endParaRPr/>
          </a:p>
          <a:p>
            <a:pPr indent="0" lvl="0" marL="0" rtl="0" algn="l">
              <a:spcBef>
                <a:spcPts val="0"/>
              </a:spcBef>
              <a:spcAft>
                <a:spcPts val="0"/>
              </a:spcAft>
              <a:buNone/>
            </a:pPr>
            <a:r>
              <a:rPr lang="en"/>
              <a:t>java -cp "saxon-he-10.5.jar" net.sf.saxon.Transform -s:"BlogApplication.xml" -xsl:"6_ex1.xsl" -o:"6_ex1.html"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Intersection of BlogUsers, BlogPosts, BlogComments; i.e. BlogUsers INNER JOIN BlogPosts INNER JOIN BlogComments.</a:t>
            </a:r>
            <a:endParaRPr/>
          </a:p>
          <a:p>
            <a:pPr indent="0" lvl="0" marL="0" rtl="0" algn="l">
              <a:spcBef>
                <a:spcPts val="0"/>
              </a:spcBef>
              <a:spcAft>
                <a:spcPts val="0"/>
              </a:spcAft>
              <a:buNone/>
            </a:pPr>
            <a:r>
              <a:rPr lang="en"/>
              <a:t>Multiple for-each loops can be used (one for BlogUsers and one for BlogPosts). However, can this be done in one for-each loop?</a:t>
            </a:r>
            <a:endParaRPr/>
          </a:p>
          <a:p>
            <a:pPr indent="0" lvl="0" marL="0" rtl="0" algn="l">
              <a:spcBef>
                <a:spcPts val="0"/>
              </a:spcBef>
              <a:spcAft>
                <a:spcPts val="0"/>
              </a:spcAft>
              <a:buNone/>
            </a:pPr>
            <a:r>
              <a:rPr lang="en"/>
              <a:t>java -cp "saxon-he-10.5.jar" net.sf.saxon.Transform -s:"BlogApplication.xml" -xsl:"6_ex2.xsl" -o:"6_ex2.html"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Difference + Intersection; i.e. BlogUsers LEFT OUTER JOIN BlogPosts INNER JOIN BlogComments.</a:t>
            </a:r>
            <a:endParaRPr>
              <a:solidFill>
                <a:schemeClr val="dk1"/>
              </a:solidFill>
            </a:endParaRPr>
          </a:p>
          <a:p>
            <a:pPr indent="0" lvl="0" marL="0" rtl="0" algn="l">
              <a:spcBef>
                <a:spcPts val="0"/>
              </a:spcBef>
              <a:spcAft>
                <a:spcPts val="0"/>
              </a:spcAft>
              <a:buNone/>
            </a:pPr>
            <a:r>
              <a:rPr lang="en">
                <a:solidFill>
                  <a:schemeClr val="dk1"/>
                </a:solidFill>
              </a:rPr>
              <a:t>Use an outer “for-each BlogUser” loop, then each and every BlogUser would be included.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java -cp "saxon-he-10.5.jar" net.sf.saxon.Transform -s:"BlogApplication.xml" -xsl:"6_ex3.xsl" -o:"6_ex3.html"</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eba6655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eba665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3eba6655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23eba66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1464f9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1464f9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Sounds like XSLT, right..? More on the comparison later.</a:t>
            </a:r>
            <a:endParaRPr/>
          </a:p>
          <a:p>
            <a:pPr indent="0" lvl="0" marL="0" rtl="0" algn="l">
              <a:spcBef>
                <a:spcPts val="0"/>
              </a:spcBef>
              <a:spcAft>
                <a:spcPts val="0"/>
              </a:spcAft>
              <a:buNone/>
            </a:pPr>
            <a:r>
              <a:rPr lang="en"/>
              <a:t>“Can use”: a FLWOR  expression is not required. XQuery can also use a mix of HTML and XPath. Example later.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171c649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171c6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872d8bffc2ca14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872d8bffc2ca1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statement query evaluation order:</a:t>
            </a:r>
            <a:endParaRPr/>
          </a:p>
          <a:p>
            <a:pPr indent="0" lvl="0" marL="0" rtl="0" algn="l">
              <a:spcBef>
                <a:spcPts val="0"/>
              </a:spcBef>
              <a:spcAft>
                <a:spcPts val="0"/>
              </a:spcAft>
              <a:buNone/>
            </a:pPr>
            <a:r>
              <a:rPr lang="en"/>
              <a:t>FROM, WHERE, GROUP BY, HAVING, SELECT, ORDER BY, LIMIT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-&gt; FROM: data set references and how to join sets of data.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872d8bffc2ca14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872d8bffc2ca1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-&gt; WHERE: filtering (relational algebra selection).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872d8bffc2ca14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872d8bffc2ca1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perform aggregation and filtering on aggregation in XQuery?</a:t>
            </a:r>
            <a:endParaRPr/>
          </a:p>
          <a:p>
            <a:pPr indent="0" lvl="0" marL="0" rtl="0" algn="l">
              <a:spcBef>
                <a:spcPts val="0"/>
              </a:spcBef>
              <a:spcAft>
                <a:spcPts val="0"/>
              </a:spcAft>
              <a:buNone/>
            </a:pPr>
            <a:r>
              <a:rPr lang="en"/>
              <a:t>Aggregation functions can be specified in a number of places, even outside of FLWOR statement, but no clear support for grouping.</a:t>
            </a:r>
            <a:endParaRPr/>
          </a:p>
          <a:p>
            <a:pPr indent="0" lvl="0" marL="0" rtl="0" algn="l">
              <a:spcBef>
                <a:spcPts val="0"/>
              </a:spcBef>
              <a:spcAft>
                <a:spcPts val="0"/>
              </a:spcAft>
              <a:buNone/>
            </a:pPr>
            <a:r>
              <a:rPr lang="en"/>
              <a:t>XQuery 3.0, originally proposed in 2014 and revised in 2017, introduced the GROUP BY clause, a primary feature for the version.</a:t>
            </a:r>
            <a:endParaRPr/>
          </a:p>
          <a:p>
            <a:pPr indent="0" lvl="0" marL="0" rtl="0" algn="l">
              <a:spcBef>
                <a:spcPts val="0"/>
              </a:spcBef>
              <a:spcAft>
                <a:spcPts val="0"/>
              </a:spcAft>
              <a:buNone/>
            </a:pPr>
            <a:r>
              <a:rPr lang="en"/>
              <a:t>XQuery 1.0: </a:t>
            </a:r>
            <a:endParaRPr/>
          </a:p>
          <a:p>
            <a:pPr indent="0" lvl="0" marL="0" rtl="0" algn="l">
              <a:spcBef>
                <a:spcPts val="0"/>
              </a:spcBef>
              <a:spcAft>
                <a:spcPts val="0"/>
              </a:spcAft>
              <a:buNone/>
            </a:pPr>
            <a:r>
              <a:rPr lang="en"/>
              <a:t>FOR</a:t>
            </a:r>
            <a:r>
              <a:rPr lang="en"/>
              <a:t> $username in distinct-values(doc($document)/BlogApplication/BlogUsers/BlogUser/UserName)</a:t>
            </a:r>
            <a:endParaRPr/>
          </a:p>
          <a:p>
            <a:pPr indent="0" lvl="0" marL="0" rtl="0" algn="l">
              <a:spcBef>
                <a:spcPts val="0"/>
              </a:spcBef>
              <a:spcAft>
                <a:spcPts val="0"/>
              </a:spcAft>
              <a:buNone/>
            </a:pPr>
            <a:r>
              <a:rPr lang="en"/>
              <a:t>HAVING: nested FLWOR statements, with inner statement for aggregation and outer WHERE clause for aggregation filtering.</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872d8bffc2ca14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872d8bffc2ca14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LET -&gt; SELECT: RETURN is projection in SELECT (and can include aggregation functions like count()), LET is similar to renaming (aliasing) in SELECT.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872d8bffc2ca14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872d8bffc2ca14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BY -&gt; ORDER BY: sort results.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872d8bffc2ca14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872d8bffc2ca1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 = n to m] -&gt; LIMIT: constrain results returned.</a:t>
            </a:r>
            <a:endParaRPr/>
          </a:p>
          <a:p>
            <a:pPr indent="0" lvl="0" marL="0" rtl="0" algn="l">
              <a:spcBef>
                <a:spcPts val="0"/>
              </a:spcBef>
              <a:spcAft>
                <a:spcPts val="0"/>
              </a:spcAft>
              <a:buNone/>
            </a:pPr>
            <a:r>
              <a:rPr lang="en"/>
              <a:t>Return results in an array, and then return a range in the array. For example:</a:t>
            </a:r>
            <a:endParaRPr/>
          </a:p>
          <a:p>
            <a:pPr indent="0" lvl="0" marL="0" rtl="0" algn="l">
              <a:spcBef>
                <a:spcPts val="0"/>
              </a:spcBef>
              <a:spcAft>
                <a:spcPts val="0"/>
              </a:spcAft>
              <a:buNone/>
            </a:pPr>
            <a:r>
              <a:rPr lang="en"/>
              <a:t>(FLWOR)</a:t>
            </a:r>
            <a:r>
              <a:rPr lang="en"/>
              <a:t>[position() = 6 to 8] → LIMIT 3 OFFSET 5</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362d595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362d59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Note: XLST uses the application net.sf.saxon.</a:t>
            </a:r>
            <a:r>
              <a:rPr b="1" lang="en">
                <a:solidFill>
                  <a:schemeClr val="dk1"/>
                </a:solidFill>
              </a:rPr>
              <a:t>Transform</a:t>
            </a:r>
            <a:r>
              <a:rPr lang="en">
                <a:solidFill>
                  <a:schemeClr val="dk1"/>
                </a:solidFill>
              </a:rPr>
              <a:t>. XQuery uses net.sf.saxon.</a:t>
            </a:r>
            <a:r>
              <a:rPr b="1" lang="en">
                <a:solidFill>
                  <a:schemeClr val="dk1"/>
                </a:solidFill>
              </a:rPr>
              <a:t>Query</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Understanding the arguments: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Java: commandline binary for executing a java application.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-cp: put the executable .jar in the java classpath so that you can reference the application in the executable.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net.sf.saxon.Query: the java application path (i.e. contains the main() method).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 source/input XML data file.</a:t>
            </a:r>
            <a:endParaRPr>
              <a:solidFill>
                <a:schemeClr val="dk1"/>
              </a:solidFill>
            </a:endParaRPr>
          </a:p>
          <a:p>
            <a:pPr indent="0" lvl="0" marL="0" rtl="0" algn="l">
              <a:spcBef>
                <a:spcPts val="0"/>
              </a:spcBef>
              <a:spcAft>
                <a:spcPts val="0"/>
              </a:spcAft>
              <a:buNone/>
            </a:pPr>
            <a:r>
              <a:rPr lang="en">
                <a:solidFill>
                  <a:schemeClr val="dk1"/>
                </a:solidFill>
              </a:rPr>
              <a:t>-qs: query string to process the source.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 XQuery file to execute.</a:t>
            </a:r>
            <a:endParaRPr>
              <a:solidFill>
                <a:schemeClr val="dk1"/>
              </a:solidFill>
            </a:endParaRPr>
          </a:p>
          <a:p>
            <a:pPr indent="0" lvl="0" marL="0" rtl="0" algn="l">
              <a:spcBef>
                <a:spcPts val="0"/>
              </a:spcBef>
              <a:spcAft>
                <a:spcPts val="0"/>
              </a:spcAft>
              <a:buNone/>
            </a:pPr>
            <a:r>
              <a:rPr lang="en">
                <a:solidFill>
                  <a:schemeClr val="dk1"/>
                </a:solidFill>
              </a:rPr>
              <a:t>-o: output file of the results.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171c649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171c64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http://www.w3schools.com/xsl/xquery_flwor.asp</a:t>
            </a:r>
            <a:endParaRPr/>
          </a:p>
          <a:p>
            <a:pPr indent="0" lvl="0" marL="0" rtl="0" algn="l">
              <a:spcBef>
                <a:spcPts val="0"/>
              </a:spcBef>
              <a:spcAft>
                <a:spcPts val="0"/>
              </a:spcAft>
              <a:buNone/>
            </a:pPr>
            <a:r>
              <a:rPr lang="en" u="sng">
                <a:solidFill>
                  <a:schemeClr val="hlink"/>
                </a:solidFill>
                <a:hlinkClick r:id="rId3"/>
              </a:rPr>
              <a:t>http://www.stylusstudio.com/xquery_flwor.html</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6ecb24704_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6ecb24704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171c649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171c649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 -cp "saxon-he-10.5.jar" net.sf.saxon.Query -q:"6_ex4.xquery" -o:"6_ex4.html"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1464f94c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1464f94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HW5 is XSLT, and not XQuery.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7872d8bffc2ca14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7872d8bffc2ca1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and close tags.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872d8bffc2ca14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872d8bffc2ca1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872d8bffc2ca14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872d8bffc2ca1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06423da5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06423d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872d8bffc2ca14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872d8bffc2ca1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1122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1122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projection in relation algebra, except for tree traversal. And the SELECT clause in a SELECT statement.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goo.gl/8e4OJ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w3.org/TR/xslt20/" TargetMode="External"/><Relationship Id="rId4" Type="http://schemas.openxmlformats.org/officeDocument/2006/relationships/hyperlink" Target="http://docs.oracle.com/javase/7/docs/api/javax/xml/transform/package-summary.html" TargetMode="External"/><Relationship Id="rId5" Type="http://schemas.openxmlformats.org/officeDocument/2006/relationships/hyperlink" Target="http://docs.oracle.com/javase/7/docs/api/javax/xml/transform/package-summary.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oracle.com/technetwork/java/javase/downloads/index.html" TargetMode="External"/><Relationship Id="rId4" Type="http://schemas.openxmlformats.org/officeDocument/2006/relationships/hyperlink" Target="http://saxon.sourceforge.net/" TargetMode="External"/><Relationship Id="rId5" Type="http://schemas.openxmlformats.org/officeDocument/2006/relationships/hyperlink" Target="http://www.saxonica.com/documentation/#!using-xsl/commandlin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goo.gl/rtWpuy" TargetMode="External"/><Relationship Id="rId4" Type="http://schemas.openxmlformats.org/officeDocument/2006/relationships/hyperlink" Target="http://goo.gl/UJnU3R" TargetMode="External"/><Relationship Id="rId5" Type="http://schemas.openxmlformats.org/officeDocument/2006/relationships/hyperlink" Target="http://goo.gl/RXmH3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goo.gl/SXcSup" TargetMode="External"/><Relationship Id="rId4" Type="http://schemas.openxmlformats.org/officeDocument/2006/relationships/hyperlink" Target="http://goo.gl/o8UcWD" TargetMode="External"/><Relationship Id="rId5" Type="http://schemas.openxmlformats.org/officeDocument/2006/relationships/hyperlink" Target="http://goo.gl/LuV6cJ" TargetMode="External"/><Relationship Id="rId6" Type="http://schemas.openxmlformats.org/officeDocument/2006/relationships/hyperlink" Target="http://goo.gl/M0qxhT" TargetMode="External"/><Relationship Id="rId7" Type="http://schemas.openxmlformats.org/officeDocument/2006/relationships/hyperlink" Target="https://goo.gl/GkzMS7" TargetMode="External"/><Relationship Id="rId8" Type="http://schemas.openxmlformats.org/officeDocument/2006/relationships/hyperlink" Target="http://goo.gl/8fgr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w3.org/TR/xquery/" TargetMode="External"/><Relationship Id="rId4" Type="http://schemas.openxmlformats.org/officeDocument/2006/relationships/hyperlink" Target="https://www.w3.org/TR/xquery-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oracle.com/technetwork/java/javase/downloads/index.html" TargetMode="External"/><Relationship Id="rId4" Type="http://schemas.openxmlformats.org/officeDocument/2006/relationships/hyperlink" Target="http://saxon.sourceforge.net/" TargetMode="External"/><Relationship Id="rId5" Type="http://schemas.openxmlformats.org/officeDocument/2006/relationships/hyperlink" Target="http://www.saxonica.com/documentation/#!using-xquery/commandlin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goo.gl/TZVx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goo.gl/D8ZLK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w3.org/TR/xpath2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Transformation Languages</a:t>
            </a:r>
            <a:endParaRPr sz="4200"/>
          </a:p>
        </p:txBody>
      </p:sp>
      <p:sp>
        <p:nvSpPr>
          <p:cNvPr id="35" name="Google Shape;35;p8"/>
          <p:cNvSpPr txBox="1"/>
          <p:nvPr>
            <p:ph idx="1" type="subTitle"/>
          </p:nvPr>
        </p:nvSpPr>
        <p:spPr>
          <a:xfrm>
            <a:off x="685800" y="2840051"/>
            <a:ext cx="7772400" cy="17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3"/>
              </a:rPr>
              <a:t>http://goo.gl/8e4OJS</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CS5200 DBMS</a:t>
            </a:r>
            <a:endParaRPr sz="2400"/>
          </a:p>
          <a:p>
            <a:pPr indent="0" lvl="0" marL="0" rtl="0" algn="ctr">
              <a:spcBef>
                <a:spcPts val="0"/>
              </a:spcBef>
              <a:spcAft>
                <a:spcPts val="0"/>
              </a:spcAft>
              <a:buNone/>
            </a:pPr>
            <a:r>
              <a:rPr lang="en" sz="2400"/>
              <a:t>Bruce Chhay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XPath </a:t>
            </a:r>
            <a:r>
              <a:rPr lang="en"/>
              <a:t>Syntax </a:t>
            </a:r>
            <a:r>
              <a:rPr lang="en"/>
              <a:t>(Predicate/Filtering)</a:t>
            </a:r>
            <a:endParaRPr/>
          </a:p>
        </p:txBody>
      </p:sp>
      <p:sp>
        <p:nvSpPr>
          <p:cNvPr id="95" name="Google Shape;95;p17"/>
          <p:cNvSpPr txBox="1"/>
          <p:nvPr>
            <p:ph idx="1" type="body"/>
          </p:nvPr>
        </p:nvSpPr>
        <p:spPr>
          <a:xfrm>
            <a:off x="104800" y="1192100"/>
            <a:ext cx="9039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br>
              <a:rPr lang="en" sz="2400"/>
            </a:br>
            <a:br>
              <a:rPr lang="en" sz="2400"/>
            </a:br>
            <a:endParaRPr sz="2400"/>
          </a:p>
        </p:txBody>
      </p:sp>
      <p:graphicFrame>
        <p:nvGraphicFramePr>
          <p:cNvPr id="96" name="Google Shape;96;p17"/>
          <p:cNvGraphicFramePr/>
          <p:nvPr/>
        </p:nvGraphicFramePr>
        <p:xfrm>
          <a:off x="76200" y="1106150"/>
          <a:ext cx="3000000" cy="3000000"/>
        </p:xfrm>
        <a:graphic>
          <a:graphicData uri="http://schemas.openxmlformats.org/drawingml/2006/table">
            <a:tbl>
              <a:tblPr>
                <a:noFill/>
                <a:tableStyleId>{F3B9D2C6-21D4-4DF7-B48A-E024EEF0685E}</a:tableStyleId>
              </a:tblPr>
              <a:tblGrid>
                <a:gridCol w="1059975"/>
                <a:gridCol w="2496400"/>
                <a:gridCol w="5415650"/>
              </a:tblGrid>
              <a:tr h="381000">
                <a:tc>
                  <a:txBody>
                    <a:bodyPr/>
                    <a:lstStyle/>
                    <a:p>
                      <a:pPr indent="0" lvl="0" marL="0" rtl="0" algn="l">
                        <a:spcBef>
                          <a:spcPts val="0"/>
                        </a:spcBef>
                        <a:spcAft>
                          <a:spcPts val="0"/>
                        </a:spcAft>
                        <a:buNone/>
                      </a:pPr>
                      <a:r>
                        <a:rPr lang="en" sz="1200"/>
                        <a:t>Expression</a:t>
                      </a:r>
                      <a:endParaRPr sz="1200"/>
                    </a:p>
                  </a:txBody>
                  <a:tcPr marT="91425" marB="91425" marR="91425" marL="91425"/>
                </a:tc>
                <a:tc>
                  <a:txBody>
                    <a:bodyPr/>
                    <a:lstStyle/>
                    <a:p>
                      <a:pPr indent="0" lvl="0" marL="0" rtl="0" algn="l">
                        <a:spcBef>
                          <a:spcPts val="0"/>
                        </a:spcBef>
                        <a:spcAft>
                          <a:spcPts val="0"/>
                        </a:spcAft>
                        <a:buNone/>
                      </a:pPr>
                      <a:r>
                        <a:rPr lang="en" sz="1200"/>
                        <a:t>Examples</a:t>
                      </a:r>
                      <a:endParaRPr sz="1200"/>
                    </a:p>
                  </a:txBody>
                  <a:tcPr marT="91425" marB="91425" marR="91425" marL="91425"/>
                </a:tc>
                <a:tc>
                  <a:txBody>
                    <a:bodyPr/>
                    <a:lstStyle/>
                    <a:p>
                      <a:pPr indent="0" lvl="0" marL="0" rtl="0" algn="l">
                        <a:spcBef>
                          <a:spcPts val="0"/>
                        </a:spcBef>
                        <a:spcAft>
                          <a:spcPts val="0"/>
                        </a:spcAft>
                        <a:buNone/>
                      </a:pPr>
                      <a:r>
                        <a:rPr lang="en" sz="1200"/>
                        <a:t>Description</a:t>
                      </a:r>
                      <a:endParaRPr sz="1200"/>
                    </a:p>
                  </a:txBody>
                  <a:tcPr marT="91425" marB="91425" marR="91425" marL="91425"/>
                </a:tc>
              </a:tr>
              <a:tr h="381000">
                <a:tc>
                  <a:txBody>
                    <a:bodyPr/>
                    <a:lstStyle/>
                    <a:p>
                      <a:pPr indent="0" lvl="0" marL="0" rtl="0" algn="l">
                        <a:spcBef>
                          <a:spcPts val="0"/>
                        </a:spcBef>
                        <a:spcAft>
                          <a:spcPts val="0"/>
                        </a:spcAft>
                        <a:buNone/>
                      </a:pPr>
                      <a:r>
                        <a:rPr lang="en" sz="1200"/>
                        <a:t>+ - * div mod</a:t>
                      </a:r>
                      <a:endParaRPr sz="1200"/>
                    </a:p>
                  </a:txBody>
                  <a:tcPr marT="91425" marB="91425" marR="91425" marL="91425"/>
                </a:tc>
                <a:tc>
                  <a:txBody>
                    <a:bodyPr/>
                    <a:lstStyle/>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t>Basic math operators.</a:t>
                      </a:r>
                      <a:endParaRPr sz="1200"/>
                    </a:p>
                  </a:txBody>
                  <a:tcPr marT="91425" marB="91425" marR="91425" marL="91425"/>
                </a:tc>
              </a:tr>
              <a:tr h="381000">
                <a:tc>
                  <a:txBody>
                    <a:bodyPr/>
                    <a:lstStyle/>
                    <a:p>
                      <a:pPr indent="0" lvl="0" marL="0" rtl="0" algn="l">
                        <a:spcBef>
                          <a:spcPts val="0"/>
                        </a:spcBef>
                        <a:spcAft>
                          <a:spcPts val="0"/>
                        </a:spcAft>
                        <a:buNone/>
                      </a:pPr>
                      <a:r>
                        <a:rPr lang="en" sz="1200"/>
                        <a:t>&lt; &gt; &lt;= &gt;= = != and or ()</a:t>
                      </a:r>
                      <a:endParaRPr sz="1200"/>
                    </a:p>
                  </a:txBody>
                  <a:tcPr marT="91425" marB="91425" marR="91425" marL="91425"/>
                </a:tc>
                <a:tc>
                  <a:txBody>
                    <a:bodyPr/>
                    <a:lstStyle/>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t>Boolean operators.</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t>Filtering or array. (See below.)</a:t>
                      </a:r>
                      <a:endParaRPr sz="1200"/>
                    </a:p>
                  </a:txBody>
                  <a:tcPr marT="91425" marB="91425" marR="91425" marL="91425"/>
                </a:tc>
              </a:tr>
              <a:tr h="381000">
                <a:tc>
                  <a:txBody>
                    <a:bodyPr/>
                    <a:lstStyle/>
                    <a:p>
                      <a:pPr indent="0" lvl="0" marL="0" rtl="0" algn="l">
                        <a:spcBef>
                          <a:spcPts val="0"/>
                        </a:spcBef>
                        <a:spcAft>
                          <a:spcPts val="0"/>
                        </a:spcAft>
                        <a:buNone/>
                      </a:pPr>
                      <a:r>
                        <a:rPr lang="en" sz="1200"/>
                        <a:t>node/text()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BlogPosts/BlogPost[UserName/</a:t>
                      </a:r>
                      <a:br>
                        <a:rPr lang="en" sz="1200">
                          <a:solidFill>
                            <a:schemeClr val="dk1"/>
                          </a:solidFill>
                        </a:rPr>
                      </a:br>
                      <a:r>
                        <a:rPr lang="en" sz="1200">
                          <a:solidFill>
                            <a:schemeClr val="dk1"/>
                          </a:solidFill>
                        </a:rPr>
                        <a:t>text()='username1']/PostId</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t>Return</a:t>
                      </a:r>
                      <a:r>
                        <a:rPr lang="en" sz="1200"/>
                        <a:t> PostId nodes where the text value of the </a:t>
                      </a:r>
                      <a:r>
                        <a:rPr lang="en" sz="1200">
                          <a:solidFill>
                            <a:schemeClr val="dk1"/>
                          </a:solidFill>
                        </a:rPr>
                        <a:t>BlogPosts/BlogPost/UserName nodes are “username1”.</a:t>
                      </a:r>
                      <a:endParaRPr sz="1200"/>
                    </a:p>
                  </a:txBody>
                  <a:tcPr marT="91425" marB="91425" marR="91425" marL="91425"/>
                </a:tc>
              </a:tr>
              <a:tr h="381000">
                <a:tc>
                  <a:txBody>
                    <a:bodyPr/>
                    <a:lstStyle/>
                    <a:p>
                      <a:pPr indent="0" lvl="0" marL="0" rtl="0" algn="l">
                        <a:spcBef>
                          <a:spcPts val="0"/>
                        </a:spcBef>
                        <a:spcAft>
                          <a:spcPts val="0"/>
                        </a:spcAft>
                        <a:buNone/>
                      </a:pPr>
                      <a:r>
                        <a:rPr lang="en" sz="1200"/>
                        <a:t>arrays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BlogUsers/BlogUser[2]/UserName</a:t>
                      </a:r>
                      <a:br>
                        <a:rPr lang="en" sz="1200">
                          <a:solidFill>
                            <a:schemeClr val="dk1"/>
                          </a:solidFill>
                        </a:rPr>
                      </a:br>
                      <a:r>
                        <a:rPr lang="en" sz="1200">
                          <a:solidFill>
                            <a:schemeClr val="dk1"/>
                          </a:solidFill>
                        </a:rPr>
                        <a:t>BlogUser[last()]</a:t>
                      </a:r>
                      <a:br>
                        <a:rPr lang="en" sz="1200">
                          <a:solidFill>
                            <a:schemeClr val="dk1"/>
                          </a:solidFill>
                        </a:rPr>
                      </a:br>
                      <a:r>
                        <a:rPr lang="en" sz="1200">
                          <a:solidFill>
                            <a:schemeClr val="dk1"/>
                          </a:solidFill>
                        </a:rPr>
                        <a:t>BlogUser[position() &lt; 6]</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BlogPosts/BlogPost[Comments/</a:t>
                      </a:r>
                      <a:br>
                        <a:rPr lang="en" sz="1200">
                          <a:solidFill>
                            <a:schemeClr val="dk1"/>
                          </a:solidFill>
                        </a:rPr>
                      </a:br>
                      <a:r>
                        <a:rPr lang="en" sz="1200">
                          <a:solidFill>
                            <a:schemeClr val="dk1"/>
                          </a:solidFill>
                        </a:rPr>
                        <a:t>count(Comment) &gt; 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t>Position index. Return UserName node within second BlogUser node.</a:t>
                      </a:r>
                      <a:br>
                        <a:rPr lang="en" sz="1200"/>
                      </a:br>
                      <a:r>
                        <a:rPr lang="en" sz="1200"/>
                        <a:t>Return last BlogUser node.</a:t>
                      </a:r>
                      <a:endParaRPr sz="1200"/>
                    </a:p>
                    <a:p>
                      <a:pPr indent="0" lvl="0" marL="0" rtl="0" algn="l">
                        <a:spcBef>
                          <a:spcPts val="0"/>
                        </a:spcBef>
                        <a:spcAft>
                          <a:spcPts val="0"/>
                        </a:spcAft>
                        <a:buNone/>
                      </a:pPr>
                      <a:r>
                        <a:rPr lang="en" sz="1200"/>
                        <a:t>Return first five BlogUser nodes.</a:t>
                      </a:r>
                      <a:endParaRPr sz="1200"/>
                    </a:p>
                    <a:p>
                      <a:pPr indent="0" lvl="0" marL="0" rtl="0" algn="l">
                        <a:spcBef>
                          <a:spcPts val="0"/>
                        </a:spcBef>
                        <a:spcAft>
                          <a:spcPts val="0"/>
                        </a:spcAft>
                        <a:buNone/>
                      </a:pPr>
                      <a:r>
                        <a:rPr lang="en" sz="1200"/>
                        <a:t>Return BlogPost nodes with more than one comment.</a:t>
                      </a:r>
                      <a:endParaRPr sz="1200"/>
                    </a:p>
                  </a:txBody>
                  <a:tcPr marT="91425" marB="91425" marR="91425" marL="91425"/>
                </a:tc>
              </a:tr>
              <a:tr h="381000">
                <a:tc>
                  <a:txBody>
                    <a:bodyPr/>
                    <a:lstStyle/>
                    <a:p>
                      <a:pPr indent="0" lvl="0" marL="0" rtl="0" algn="l">
                        <a:spcBef>
                          <a:spcPts val="0"/>
                        </a:spcBef>
                        <a:spcAft>
                          <a:spcPts val="0"/>
                        </a:spcAft>
                        <a:buNone/>
                      </a:pPr>
                      <a:r>
                        <a:rPr lang="en" sz="1200"/>
                        <a:t>@attribute</a:t>
                      </a:r>
                      <a:endParaRPr sz="1200"/>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BlogUser[@date]</a:t>
                      </a:r>
                      <a:endParaRPr sz="1200"/>
                    </a:p>
                    <a:p>
                      <a:pPr indent="0" lvl="0" marL="0" rtl="0" algn="l">
                        <a:spcBef>
                          <a:spcPts val="0"/>
                        </a:spcBef>
                        <a:spcAft>
                          <a:spcPts val="0"/>
                        </a:spcAft>
                        <a:buNone/>
                      </a:pPr>
                      <a:r>
                        <a:rPr lang="en" sz="1200"/>
                        <a:t>BlogUser[@date=</a:t>
                      </a:r>
                      <a:r>
                        <a:rPr lang="en" sz="1200">
                          <a:solidFill>
                            <a:schemeClr val="dk1"/>
                          </a:solidFill>
                        </a:rPr>
                        <a:t>"2015-04-02"</a:t>
                      </a:r>
                      <a:r>
                        <a:rPr lang="en" sz="1200"/>
                        <a:t>]</a:t>
                      </a:r>
                      <a:endParaRPr sz="1200"/>
                    </a:p>
                  </a:txBody>
                  <a:tcPr marT="91425" marB="91425" marR="91425" marL="91425"/>
                </a:tc>
                <a:tc>
                  <a:txBody>
                    <a:bodyPr/>
                    <a:lstStyle/>
                    <a:p>
                      <a:pPr indent="0" lvl="0" marL="0" rtl="0" algn="l">
                        <a:spcBef>
                          <a:spcPts val="0"/>
                        </a:spcBef>
                        <a:spcAft>
                          <a:spcPts val="0"/>
                        </a:spcAft>
                        <a:buNone/>
                      </a:pPr>
                      <a:r>
                        <a:rPr lang="en" sz="1200"/>
                        <a:t>Matches the specified attribute. Return all BlogUser nodes containing attr.</a:t>
                      </a:r>
                      <a:endParaRPr sz="1200"/>
                    </a:p>
                    <a:p>
                      <a:pPr indent="0" lvl="0" marL="0" rtl="0" algn="l">
                        <a:spcBef>
                          <a:spcPts val="0"/>
                        </a:spcBef>
                        <a:spcAft>
                          <a:spcPts val="0"/>
                        </a:spcAft>
                        <a:buNone/>
                      </a:pPr>
                      <a:r>
                        <a:rPr lang="en" sz="1200"/>
                        <a:t>Return all BlogUser nodes where the ‘date’ attribute value is "2015-04-02"</a:t>
                      </a:r>
                      <a:r>
                        <a:rPr lang="en" sz="1200"/>
                        <a:t>.</a:t>
                      </a:r>
                      <a:endParaRPr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XSLT</a:t>
            </a:r>
            <a:endParaRPr/>
          </a:p>
        </p:txBody>
      </p:sp>
      <p:sp>
        <p:nvSpPr>
          <p:cNvPr id="102" name="Google Shape;102;p18"/>
          <p:cNvSpPr txBox="1"/>
          <p:nvPr>
            <p:ph idx="1" type="body"/>
          </p:nvPr>
        </p:nvSpPr>
        <p:spPr>
          <a:xfrm>
            <a:off x="104800" y="887300"/>
            <a:ext cx="9039300" cy="42561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XSLT: Extensible Stylesheet Language Transformations.</a:t>
            </a:r>
            <a:endParaRPr sz="2400"/>
          </a:p>
          <a:p>
            <a:pPr indent="-381000" lvl="0" marL="457200" rtl="0" algn="l">
              <a:spcBef>
                <a:spcPts val="0"/>
              </a:spcBef>
              <a:spcAft>
                <a:spcPts val="0"/>
              </a:spcAft>
              <a:buSzPts val="2400"/>
              <a:buChar char="●"/>
            </a:pPr>
            <a:r>
              <a:rPr lang="en" sz="2400"/>
              <a:t>XSLT 2.0: </a:t>
            </a:r>
            <a:r>
              <a:rPr lang="en" sz="2400" u="sng">
                <a:solidFill>
                  <a:schemeClr val="hlink"/>
                </a:solidFill>
                <a:hlinkClick r:id="rId3"/>
              </a:rPr>
              <a:t>http://www.w3.org/TR/xslt20/</a:t>
            </a:r>
            <a:endParaRPr sz="2400"/>
          </a:p>
          <a:p>
            <a:pPr indent="-381000" lvl="0" marL="457200" rtl="0" algn="l">
              <a:spcBef>
                <a:spcPts val="0"/>
              </a:spcBef>
              <a:spcAft>
                <a:spcPts val="0"/>
              </a:spcAft>
              <a:buSzPts val="2400"/>
              <a:buChar char="●"/>
            </a:pPr>
            <a:r>
              <a:rPr lang="en" sz="2400"/>
              <a:t>Language for transforming XML docs to other XML docs.</a:t>
            </a:r>
            <a:endParaRPr sz="2400"/>
          </a:p>
          <a:p>
            <a:pPr indent="-381000" lvl="0" marL="457200" rtl="0" algn="l">
              <a:spcBef>
                <a:spcPts val="0"/>
              </a:spcBef>
              <a:spcAft>
                <a:spcPts val="0"/>
              </a:spcAft>
              <a:buSzPts val="2400"/>
              <a:buChar char="●"/>
            </a:pPr>
            <a:r>
              <a:rPr lang="en" sz="2400"/>
              <a:t>Declarative. Based on pattern matching.</a:t>
            </a:r>
            <a:endParaRPr sz="2400"/>
          </a:p>
          <a:p>
            <a:pPr indent="-381000" lvl="0" marL="457200" rtl="0" algn="l">
              <a:spcBef>
                <a:spcPts val="0"/>
              </a:spcBef>
              <a:spcAft>
                <a:spcPts val="0"/>
              </a:spcAft>
              <a:buSzPts val="2400"/>
              <a:buChar char="●"/>
            </a:pPr>
            <a:r>
              <a:rPr lang="en" sz="2400"/>
              <a:t>Processing flow:</a:t>
            </a:r>
            <a:br>
              <a:rPr lang="en" sz="2400"/>
            </a:br>
            <a:r>
              <a:rPr lang="en" sz="2000"/>
              <a:t>Given an XSLT template, transform input XML docs into output XML docs. Input XML docs parsed as a tree, and then XSLT declaration, including XPath patterns, is used to process the tree and output the result.</a:t>
            </a:r>
            <a:endParaRPr sz="2000"/>
          </a:p>
          <a:p>
            <a:pPr indent="-381000" lvl="0" marL="457200" rtl="0" algn="l">
              <a:spcBef>
                <a:spcPts val="0"/>
              </a:spcBef>
              <a:spcAft>
                <a:spcPts val="0"/>
              </a:spcAft>
              <a:buSzPts val="2400"/>
              <a:buChar char="●"/>
            </a:pPr>
            <a:r>
              <a:rPr lang="en" sz="2400"/>
              <a:t>Uses:</a:t>
            </a:r>
            <a:br>
              <a:rPr lang="en" sz="2400"/>
            </a:br>
            <a:r>
              <a:rPr lang="en" sz="2000"/>
              <a:t>XML -&gt; XML</a:t>
            </a:r>
            <a:br>
              <a:rPr lang="en" sz="2000"/>
            </a:br>
            <a:r>
              <a:rPr lang="en" sz="2000"/>
              <a:t>(DB,API,... -&gt; XML) XML -&gt; HTML</a:t>
            </a:r>
            <a:br>
              <a:rPr lang="en" sz="2000"/>
            </a:br>
            <a:r>
              <a:rPr lang="en" sz="2000"/>
              <a:t>Java library </a:t>
            </a:r>
            <a:r>
              <a:rPr lang="en" sz="1400" u="sng">
                <a:solidFill>
                  <a:schemeClr val="hlink"/>
                </a:solidFill>
                <a:hlinkClick r:id="rId4"/>
              </a:rPr>
              <a:t>http://docs.oracle.com/javase/7/docs/api/javax/xml/transform/package-summary.htm</a:t>
            </a:r>
            <a:r>
              <a:rPr lang="en" sz="2000" u="sng">
                <a:solidFill>
                  <a:schemeClr val="hlink"/>
                </a:solidFill>
                <a:hlinkClick r:id="rId5"/>
              </a:rPr>
              <a:t>l</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XSL Syntax</a:t>
            </a:r>
            <a:endParaRPr/>
          </a:p>
        </p:txBody>
      </p:sp>
      <p:sp>
        <p:nvSpPr>
          <p:cNvPr id="108" name="Google Shape;108;p19"/>
          <p:cNvSpPr txBox="1"/>
          <p:nvPr>
            <p:ph idx="1" type="body"/>
          </p:nvPr>
        </p:nvSpPr>
        <p:spPr>
          <a:xfrm>
            <a:off x="175" y="797800"/>
            <a:ext cx="9144000" cy="384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rgbClr val="D9D9D9"/>
                </a:solidFill>
              </a:rPr>
              <a:t>&lt;?xml version="1.0" encoding="UTF-8"?&gt;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000000"/>
                </a:solidFill>
              </a:rPr>
              <a:t>&lt;!-- Root element of a stylesheet: Define namespaces (e.g. xls), define version (2.0 is current), optionally exclude namespaces. --&gt;</a:t>
            </a:r>
            <a:endParaRPr sz="1200">
              <a:solidFill>
                <a:srgbClr val="000000"/>
              </a:solidFill>
            </a:endParaRPr>
          </a:p>
          <a:p>
            <a:pPr indent="0" lvl="0" marL="0" rtl="0" algn="l">
              <a:spcBef>
                <a:spcPts val="600"/>
              </a:spcBef>
              <a:spcAft>
                <a:spcPts val="0"/>
              </a:spcAft>
              <a:buNone/>
            </a:pPr>
            <a:r>
              <a:rPr lang="en" sz="1400">
                <a:solidFill>
                  <a:srgbClr val="000000"/>
                </a:solidFill>
              </a:rPr>
              <a:t>&lt;xsl:stylesheet xmlns:xsl="http://www.w3.org/1999/XSL/Transform"</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400">
                <a:solidFill>
                  <a:srgbClr val="000000"/>
                </a:solidFill>
              </a:rPr>
              <a:t>    xmlns:xs="http://www.w3.org/2001/XMLSchema" exclude-result-prefixes="xs" version="2.0"&gt;</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&lt;!-- Output format, for example xml, html, or text. --&gt;</a:t>
            </a:r>
            <a:endParaRPr sz="12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&lt;xsl:output method="html" indent="yes"&gt;&lt;/xsl:output&gt;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&lt;!-- Template to apply when "match" pattern is encountered. The "match" pattern is an XPath expression. A single stylesheet can contain multiple templates. Within a template, you can apply the other templates to the current element (and its child nodes) with: &lt;xsl:apply-templates select="sub-template-pattern"/&gt; --&gt;</a:t>
            </a:r>
            <a:endParaRPr sz="1200">
              <a:solidFill>
                <a:srgbClr val="D9D9D9"/>
              </a:solidFill>
            </a:endParaRPr>
          </a:p>
          <a:p>
            <a:pPr indent="0" lvl="0" marL="0" rtl="0" algn="l">
              <a:spcBef>
                <a:spcPts val="600"/>
              </a:spcBef>
              <a:spcAft>
                <a:spcPts val="0"/>
              </a:spcAft>
              <a:buNone/>
            </a:pPr>
            <a:r>
              <a:rPr lang="en" sz="1400">
                <a:solidFill>
                  <a:srgbClr val="D9D9D9"/>
                </a:solidFill>
              </a:rPr>
              <a:t>    &lt;xsl:template match="/BlogApplication"&gt;</a:t>
            </a:r>
            <a:endParaRPr sz="14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 Within a template, you can use a mix of HTML and XSL. The "select" patterns are XPath expressions. --&gt;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&lt;xsl:for-each select="BlogUsers/BlogUser"&gt;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&lt;/xsl:for-each&gt;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a:t>
            </a:r>
            <a:endParaRPr sz="12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&lt;/xsl:template&gt;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400"/>
              <a:t>&lt;/xsl:stylesheet&gt;</a:t>
            </a:r>
            <a:endParaRPr sz="1400"/>
          </a:p>
          <a:p>
            <a:pPr indent="0" lvl="0" marL="0" rtl="0" algn="l">
              <a:spcBef>
                <a:spcPts val="600"/>
              </a:spcBef>
              <a:spcAft>
                <a:spcPts val="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XSL Syntax</a:t>
            </a:r>
            <a:endParaRPr/>
          </a:p>
        </p:txBody>
      </p:sp>
      <p:sp>
        <p:nvSpPr>
          <p:cNvPr id="114" name="Google Shape;114;p20"/>
          <p:cNvSpPr txBox="1"/>
          <p:nvPr>
            <p:ph idx="1" type="body"/>
          </p:nvPr>
        </p:nvSpPr>
        <p:spPr>
          <a:xfrm>
            <a:off x="175" y="797800"/>
            <a:ext cx="9144000" cy="384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rgbClr val="D9D9D9"/>
                </a:solidFill>
              </a:rPr>
              <a:t>&lt;?xml version="1.0" encoding="UTF-8"?&gt;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&lt;!-- Root element of a stylesheet: Define namespaces (e.g. xls), define version (2.0 is current), optionally exclude namespaces. --&gt;</a:t>
            </a:r>
            <a:endParaRPr sz="1200">
              <a:solidFill>
                <a:srgbClr val="D9D9D9"/>
              </a:solidFill>
            </a:endParaRPr>
          </a:p>
          <a:p>
            <a:pPr indent="0" lvl="0" marL="0" rtl="0" algn="l">
              <a:spcBef>
                <a:spcPts val="600"/>
              </a:spcBef>
              <a:spcAft>
                <a:spcPts val="0"/>
              </a:spcAft>
              <a:buNone/>
            </a:pPr>
            <a:r>
              <a:rPr lang="en" sz="1400">
                <a:solidFill>
                  <a:srgbClr val="D9D9D9"/>
                </a:solidFill>
              </a:rPr>
              <a:t>&lt;xsl:stylesheet xmlns:xsl="http://www.w3.org/1999/XSL/Transform"</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xmlns:xs="http://www.w3.org/2001/XMLSchema" exclude-result-prefixes="xs" version="2.0"&gt;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a:t>
            </a:r>
            <a:r>
              <a:rPr lang="en" sz="1200">
                <a:solidFill>
                  <a:srgbClr val="000000"/>
                </a:solidFill>
              </a:rPr>
              <a:t> &lt;!-- Output format, for example xml, html, or text. --&gt;</a:t>
            </a:r>
            <a:endParaRPr sz="1200">
              <a:solidFill>
                <a:srgbClr val="000000"/>
              </a:solidFill>
            </a:endParaRPr>
          </a:p>
          <a:p>
            <a:pPr indent="0" lvl="0" marL="0" rtl="0" algn="l">
              <a:spcBef>
                <a:spcPts val="600"/>
              </a:spcBef>
              <a:spcAft>
                <a:spcPts val="0"/>
              </a:spcAft>
              <a:buClr>
                <a:schemeClr val="dk1"/>
              </a:buClr>
              <a:buSzPts val="1100"/>
              <a:buFont typeface="Arial"/>
              <a:buNone/>
            </a:pPr>
            <a:r>
              <a:rPr lang="en" sz="1400">
                <a:solidFill>
                  <a:srgbClr val="000000"/>
                </a:solidFill>
              </a:rPr>
              <a:t>    &lt;xsl:output method="html" indent="yes"&gt;&lt;/xsl:output&gt;</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&lt;!-- Template to apply when "match" pattern is encountered. The "match" pattern is an XPath expression. A single stylesheet can contain multiple templates. Within a template, you can apply the other templates to the current element (and its child nodes) with: &lt;xsl:apply-templates select="sub-template-pattern"/&gt; --&gt;</a:t>
            </a:r>
            <a:endParaRPr sz="1200">
              <a:solidFill>
                <a:srgbClr val="D9D9D9"/>
              </a:solidFill>
            </a:endParaRPr>
          </a:p>
          <a:p>
            <a:pPr indent="0" lvl="0" marL="0" rtl="0" algn="l">
              <a:spcBef>
                <a:spcPts val="600"/>
              </a:spcBef>
              <a:spcAft>
                <a:spcPts val="0"/>
              </a:spcAft>
              <a:buNone/>
            </a:pPr>
            <a:r>
              <a:rPr lang="en" sz="1400">
                <a:solidFill>
                  <a:srgbClr val="D9D9D9"/>
                </a:solidFill>
              </a:rPr>
              <a:t>    &lt;xsl:template match="/BlogApplication"&gt;</a:t>
            </a:r>
            <a:endParaRPr sz="14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 Within a template, you can use a mix of HTML and XSL. The "select" patterns are XPath expressions. --&gt;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&lt;xsl:for-each select="BlogUsers/BlogUser"&gt;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&lt;/xsl:for-each&gt;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a:t>
            </a:r>
            <a:endParaRPr sz="12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&lt;/xsl:template&gt;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&lt;/xsl:stylesheet&gt;</a:t>
            </a:r>
            <a:endParaRPr sz="1400">
              <a:solidFill>
                <a:srgbClr val="D9D9D9"/>
              </a:solidFill>
            </a:endParaRPr>
          </a:p>
          <a:p>
            <a:pPr indent="0" lvl="0" marL="0" rtl="0" algn="l">
              <a:spcBef>
                <a:spcPts val="600"/>
              </a:spcBef>
              <a:spcAft>
                <a:spcPts val="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XSL Syntax</a:t>
            </a:r>
            <a:endParaRPr/>
          </a:p>
        </p:txBody>
      </p:sp>
      <p:sp>
        <p:nvSpPr>
          <p:cNvPr id="120" name="Google Shape;120;p21"/>
          <p:cNvSpPr txBox="1"/>
          <p:nvPr>
            <p:ph idx="1" type="body"/>
          </p:nvPr>
        </p:nvSpPr>
        <p:spPr>
          <a:xfrm>
            <a:off x="175" y="797800"/>
            <a:ext cx="9144000" cy="384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rgbClr val="D9D9D9"/>
                </a:solidFill>
              </a:rPr>
              <a:t>&lt;?xml version="1.0" encoding="UTF-8"?&gt;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&lt;!-- Root element of a stylesheet: Define namespaces (e.g. xls), define version (2.0 is current), optionally exclude namespaces. --&gt;</a:t>
            </a:r>
            <a:endParaRPr sz="1200">
              <a:solidFill>
                <a:srgbClr val="D9D9D9"/>
              </a:solidFill>
            </a:endParaRPr>
          </a:p>
          <a:p>
            <a:pPr indent="0" lvl="0" marL="0" rtl="0" algn="l">
              <a:spcBef>
                <a:spcPts val="600"/>
              </a:spcBef>
              <a:spcAft>
                <a:spcPts val="0"/>
              </a:spcAft>
              <a:buNone/>
            </a:pPr>
            <a:r>
              <a:rPr lang="en" sz="1400">
                <a:solidFill>
                  <a:srgbClr val="D9D9D9"/>
                </a:solidFill>
              </a:rPr>
              <a:t>&lt;xsl:stylesheet xmlns:xsl="http://www.w3.org/1999/XSL/Transform"</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xmlns:xs="http://www.w3.org/2001/XMLSchema" exclude-result-prefixes="xs" version="2.0"&gt;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&lt;!-- Output format, for example xml, html, or text. --&gt;</a:t>
            </a:r>
            <a:endParaRPr sz="12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&lt;xsl:output method="html" indent="yes"&gt;&lt;/xsl:output&gt;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a:t>
            </a:r>
            <a:r>
              <a:rPr lang="en" sz="1200">
                <a:solidFill>
                  <a:srgbClr val="000000"/>
                </a:solidFill>
              </a:rPr>
              <a:t>&lt;!-- Template to apply when "match" pattern is encountered. The "match" pattern is an XPath expression. A single stylesheet can contain multiple templates. Within a template, you can apply the other templates to the current element (and its child nodes) with: &lt;xsl:apply-templates select="sub-template-pattern"/&gt; --&gt;</a:t>
            </a:r>
            <a:endParaRPr sz="1200">
              <a:solidFill>
                <a:srgbClr val="000000"/>
              </a:solidFill>
            </a:endParaRPr>
          </a:p>
          <a:p>
            <a:pPr indent="0" lvl="0" marL="0" rtl="0" algn="l">
              <a:spcBef>
                <a:spcPts val="600"/>
              </a:spcBef>
              <a:spcAft>
                <a:spcPts val="0"/>
              </a:spcAft>
              <a:buNone/>
            </a:pPr>
            <a:r>
              <a:rPr lang="en" sz="1400">
                <a:solidFill>
                  <a:srgbClr val="000000"/>
                </a:solidFill>
              </a:rPr>
              <a:t>    &lt;xsl:template match="/BlogApplication"&gt;</a:t>
            </a:r>
            <a:endParaRPr sz="14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 Within a template, you can use a mix of HTML and XSL. The "select" patterns are XPath expressions. --&gt;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&lt;xsl:for-each select="BlogUsers/BlogUser"&gt;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&lt;/xsl:for-each&gt;</a:t>
            </a:r>
            <a:endParaRPr sz="12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D9D9D9"/>
                </a:solidFill>
              </a:rPr>
              <a:t>        ...</a:t>
            </a:r>
            <a:endParaRPr sz="12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a:t>
            </a:r>
            <a:r>
              <a:rPr lang="en" sz="1400">
                <a:solidFill>
                  <a:srgbClr val="000000"/>
                </a:solidFill>
              </a:rPr>
              <a:t> &lt;/xsl:template&gt;</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400">
                <a:solidFill>
                  <a:srgbClr val="D9D9D9"/>
                </a:solidFill>
              </a:rPr>
              <a:t>&lt;/xsl:stylesheet&gt;</a:t>
            </a:r>
            <a:endParaRPr sz="1400">
              <a:solidFill>
                <a:srgbClr val="D9D9D9"/>
              </a:solidFill>
            </a:endParaRPr>
          </a:p>
          <a:p>
            <a:pPr indent="0" lvl="0" marL="0" rtl="0" algn="l">
              <a:spcBef>
                <a:spcPts val="60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XSL Syntax</a:t>
            </a:r>
            <a:endParaRPr/>
          </a:p>
        </p:txBody>
      </p:sp>
      <p:sp>
        <p:nvSpPr>
          <p:cNvPr id="126" name="Google Shape;126;p22"/>
          <p:cNvSpPr txBox="1"/>
          <p:nvPr>
            <p:ph idx="1" type="body"/>
          </p:nvPr>
        </p:nvSpPr>
        <p:spPr>
          <a:xfrm>
            <a:off x="175" y="797800"/>
            <a:ext cx="9144000" cy="414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rgbClr val="D9D9D9"/>
                </a:solidFill>
              </a:rPr>
              <a:t>&lt;?xml version="1.0" encoding="UTF-8"?&gt;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&lt;!-- Root element of a stylesheet: Define namespaces (e.g. xls), define version (2.0 is current), optionally exclude namespaces. --&gt;</a:t>
            </a:r>
            <a:endParaRPr sz="1200">
              <a:solidFill>
                <a:srgbClr val="D9D9D9"/>
              </a:solidFill>
            </a:endParaRPr>
          </a:p>
          <a:p>
            <a:pPr indent="0" lvl="0" marL="0" rtl="0" algn="l">
              <a:spcBef>
                <a:spcPts val="600"/>
              </a:spcBef>
              <a:spcAft>
                <a:spcPts val="0"/>
              </a:spcAft>
              <a:buNone/>
            </a:pPr>
            <a:r>
              <a:rPr lang="en" sz="1400">
                <a:solidFill>
                  <a:srgbClr val="D9D9D9"/>
                </a:solidFill>
              </a:rPr>
              <a:t>&lt;xsl:stylesheet xmlns:xsl="http://www.w3.org/1999/XSL/Transform"</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xmlns:xs="http://www.w3.org/2001/XMLSchema" exclude-result-prefixes="xs" version="2.0"&gt;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&lt;!-- Output format, for example xml, html, or text. --&gt;</a:t>
            </a:r>
            <a:endParaRPr sz="12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&lt;xsl:output method="html" indent="yes"&gt;&lt;/xsl:output&gt;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200">
                <a:solidFill>
                  <a:srgbClr val="D9D9D9"/>
                </a:solidFill>
              </a:rPr>
              <a:t>    &lt;!-- Template to apply when "match" pattern is encountered. The "match" pattern is an XPath expression. A single stylesheet can contain multiple templates. Within a template, you can apply the other templates to the current element (and its child nodes) with: &lt;xsl:apply-templates select="sub-template-pattern"/&gt; --&gt;</a:t>
            </a:r>
            <a:endParaRPr sz="1200">
              <a:solidFill>
                <a:srgbClr val="D9D9D9"/>
              </a:solidFill>
            </a:endParaRPr>
          </a:p>
          <a:p>
            <a:pPr indent="0" lvl="0" marL="0" rtl="0" algn="l">
              <a:spcBef>
                <a:spcPts val="600"/>
              </a:spcBef>
              <a:spcAft>
                <a:spcPts val="0"/>
              </a:spcAft>
              <a:buNone/>
            </a:pPr>
            <a:r>
              <a:rPr lang="en" sz="1400">
                <a:solidFill>
                  <a:srgbClr val="D9D9D9"/>
                </a:solidFill>
              </a:rPr>
              <a:t>    &lt;xsl:template match="/BlogApplication"&gt;</a:t>
            </a:r>
            <a:endParaRPr sz="1400">
              <a:solidFill>
                <a:srgbClr val="D9D9D9"/>
              </a:solidFill>
            </a:endParaRPr>
          </a:p>
          <a:p>
            <a:pPr indent="0" lvl="0" marL="0" rtl="0" algn="l">
              <a:spcBef>
                <a:spcPts val="0"/>
              </a:spcBef>
              <a:spcAft>
                <a:spcPts val="0"/>
              </a:spcAft>
              <a:buClr>
                <a:schemeClr val="dk1"/>
              </a:buClr>
              <a:buSzPts val="1100"/>
              <a:buFont typeface="Arial"/>
              <a:buNone/>
            </a:pPr>
            <a:r>
              <a:rPr lang="en" sz="1200">
                <a:solidFill>
                  <a:srgbClr val="000000"/>
                </a:solidFill>
              </a:rPr>
              <a:t>        &lt;!-- Within a template, you can use a mix of HTML and XSL. The "select" patterns are XPath expressions. --&gt;</a:t>
            </a:r>
            <a:endParaRPr sz="1200">
              <a:solidFill>
                <a:srgbClr val="000000"/>
              </a:solidFill>
            </a:endParaRPr>
          </a:p>
          <a:p>
            <a:pPr indent="0" lvl="0" marL="0" rtl="0" algn="l">
              <a:spcBef>
                <a:spcPts val="0"/>
              </a:spcBef>
              <a:spcAft>
                <a:spcPts val="0"/>
              </a:spcAft>
              <a:buClr>
                <a:schemeClr val="dk1"/>
              </a:buClr>
              <a:buSzPts val="1100"/>
              <a:buFont typeface="Arial"/>
              <a:buNone/>
            </a:pPr>
            <a:r>
              <a:rPr lang="en" sz="1200">
                <a:solidFill>
                  <a:srgbClr val="000000"/>
                </a:solidFill>
              </a:rPr>
              <a:t>        &lt;xsl:for-each select="BlogUsers/BlogUser"&gt;</a:t>
            </a:r>
            <a:endParaRPr sz="1200">
              <a:solidFill>
                <a:srgbClr val="000000"/>
              </a:solidFill>
            </a:endParaRPr>
          </a:p>
          <a:p>
            <a:pPr indent="0" lvl="0" marL="0" rtl="0" algn="l">
              <a:spcBef>
                <a:spcPts val="0"/>
              </a:spcBef>
              <a:spcAft>
                <a:spcPts val="0"/>
              </a:spcAft>
              <a:buClr>
                <a:schemeClr val="dk1"/>
              </a:buClr>
              <a:buSzPts val="1100"/>
              <a:buFont typeface="Arial"/>
              <a:buNone/>
            </a:pPr>
            <a:r>
              <a:rPr lang="en" sz="1200">
                <a:solidFill>
                  <a:srgbClr val="000000"/>
                </a:solidFill>
              </a:rPr>
              <a:t>            ...</a:t>
            </a:r>
            <a:endParaRPr sz="1200">
              <a:solidFill>
                <a:srgbClr val="000000"/>
              </a:solidFill>
            </a:endParaRPr>
          </a:p>
          <a:p>
            <a:pPr indent="0" lvl="0" marL="0" rtl="0" algn="l">
              <a:spcBef>
                <a:spcPts val="0"/>
              </a:spcBef>
              <a:spcAft>
                <a:spcPts val="0"/>
              </a:spcAft>
              <a:buClr>
                <a:schemeClr val="dk1"/>
              </a:buClr>
              <a:buSzPts val="1100"/>
              <a:buFont typeface="Arial"/>
              <a:buNone/>
            </a:pPr>
            <a:r>
              <a:rPr lang="en" sz="1200">
                <a:solidFill>
                  <a:srgbClr val="000000"/>
                </a:solidFill>
              </a:rPr>
              <a:t>        &lt;/xsl:for-each&gt;</a:t>
            </a:r>
            <a:endParaRPr sz="1200">
              <a:solidFill>
                <a:srgbClr val="000000"/>
              </a:solidFill>
            </a:endParaRPr>
          </a:p>
          <a:p>
            <a:pPr indent="0" lvl="0" marL="0" rtl="0" algn="l">
              <a:spcBef>
                <a:spcPts val="0"/>
              </a:spcBef>
              <a:spcAft>
                <a:spcPts val="0"/>
              </a:spcAft>
              <a:buClr>
                <a:schemeClr val="dk1"/>
              </a:buClr>
              <a:buSzPts val="1100"/>
              <a:buFont typeface="Arial"/>
              <a:buNone/>
            </a:pPr>
            <a:r>
              <a:rPr lang="en" sz="1200">
                <a:solidFill>
                  <a:srgbClr val="000000"/>
                </a:solidFill>
              </a:rPr>
              <a:t>        ...</a:t>
            </a:r>
            <a:endParaRPr sz="1200">
              <a:solidFill>
                <a:srgbClr val="000000"/>
              </a:solidFill>
            </a:endParaRPr>
          </a:p>
          <a:p>
            <a:pPr indent="0" lvl="0" marL="0" rtl="0" algn="l">
              <a:spcBef>
                <a:spcPts val="600"/>
              </a:spcBef>
              <a:spcAft>
                <a:spcPts val="0"/>
              </a:spcAft>
              <a:buClr>
                <a:schemeClr val="dk1"/>
              </a:buClr>
              <a:buSzPts val="1100"/>
              <a:buFont typeface="Arial"/>
              <a:buNone/>
            </a:pPr>
            <a:r>
              <a:rPr lang="en" sz="1400">
                <a:solidFill>
                  <a:srgbClr val="D9D9D9"/>
                </a:solidFill>
              </a:rPr>
              <a:t>    &lt;/xsl:template&gt;</a:t>
            </a:r>
            <a:endParaRPr sz="1400">
              <a:solidFill>
                <a:srgbClr val="D9D9D9"/>
              </a:solidFill>
            </a:endParaRPr>
          </a:p>
          <a:p>
            <a:pPr indent="0" lvl="0" marL="0" rtl="0" algn="l">
              <a:spcBef>
                <a:spcPts val="600"/>
              </a:spcBef>
              <a:spcAft>
                <a:spcPts val="0"/>
              </a:spcAft>
              <a:buClr>
                <a:schemeClr val="dk1"/>
              </a:buClr>
              <a:buSzPts val="1100"/>
              <a:buFont typeface="Arial"/>
              <a:buNone/>
            </a:pPr>
            <a:r>
              <a:rPr lang="en" sz="1400">
                <a:solidFill>
                  <a:srgbClr val="D9D9D9"/>
                </a:solidFill>
              </a:rPr>
              <a:t>&lt;/xsl:stylesheet&gt;</a:t>
            </a:r>
            <a:endParaRPr sz="1400">
              <a:solidFill>
                <a:srgbClr val="D9D9D9"/>
              </a:solidFill>
            </a:endParaRPr>
          </a:p>
          <a:p>
            <a:pPr indent="0" lvl="0" marL="0" rtl="0" algn="l">
              <a:spcBef>
                <a:spcPts val="60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132" name="Google Shape;132;p23"/>
          <p:cNvSpPr txBox="1"/>
          <p:nvPr>
            <p:ph idx="1" type="body"/>
          </p:nvPr>
        </p:nvSpPr>
        <p:spPr>
          <a:xfrm>
            <a:off x="457200" y="1200150"/>
            <a:ext cx="85503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Make sure </a:t>
            </a:r>
            <a:r>
              <a:rPr lang="en" sz="2400"/>
              <a:t>the </a:t>
            </a:r>
            <a:r>
              <a:rPr lang="en" sz="2400" u="sng">
                <a:solidFill>
                  <a:schemeClr val="hlink"/>
                </a:solidFill>
                <a:hlinkClick r:id="rId3"/>
              </a:rPr>
              <a:t>Java JDK</a:t>
            </a:r>
            <a:r>
              <a:rPr lang="en" sz="2400"/>
              <a:t> is installed (part of Java SE, needed for Eclipse and Application Development module).</a:t>
            </a:r>
            <a:endParaRPr sz="2400"/>
          </a:p>
          <a:p>
            <a:pPr indent="-381000" lvl="0" marL="457200" rtl="0" algn="l">
              <a:spcBef>
                <a:spcPts val="0"/>
              </a:spcBef>
              <a:spcAft>
                <a:spcPts val="0"/>
              </a:spcAft>
              <a:buSzPts val="2400"/>
              <a:buChar char="●"/>
            </a:pPr>
            <a:r>
              <a:rPr lang="en" sz="2400"/>
              <a:t>Install Saxon-HE: </a:t>
            </a:r>
            <a:r>
              <a:rPr lang="en" sz="2400" u="sng">
                <a:solidFill>
                  <a:schemeClr val="hlink"/>
                </a:solidFill>
                <a:hlinkClick r:id="rId4"/>
              </a:rPr>
              <a:t>http://saxon.sourceforge.net/</a:t>
            </a:r>
            <a:r>
              <a:rPr lang="en" sz="2400"/>
              <a:t>.</a:t>
            </a:r>
            <a:endParaRPr sz="2400"/>
          </a:p>
          <a:p>
            <a:pPr indent="-381000" lvl="0" marL="457200" rtl="0" algn="l">
              <a:spcBef>
                <a:spcPts val="0"/>
              </a:spcBef>
              <a:spcAft>
                <a:spcPts val="0"/>
              </a:spcAft>
              <a:buSzPts val="2400"/>
              <a:buChar char="●"/>
            </a:pPr>
            <a:r>
              <a:rPr lang="en" sz="2400"/>
              <a:t>Documentation:</a:t>
            </a:r>
            <a:r>
              <a:rPr lang="en" sz="1800"/>
              <a:t> </a:t>
            </a:r>
            <a:r>
              <a:rPr lang="en" sz="1400" u="sng">
                <a:solidFill>
                  <a:schemeClr val="hlink"/>
                </a:solidFill>
                <a:hlinkClick r:id="rId5"/>
              </a:rPr>
              <a:t>http://www.saxonica.com/documentation/#!using-xsl/commandline</a:t>
            </a:r>
            <a:endParaRPr sz="1800"/>
          </a:p>
          <a:p>
            <a:pPr indent="-381000" lvl="0" marL="457200" rtl="0" algn="l">
              <a:spcBef>
                <a:spcPts val="0"/>
              </a:spcBef>
              <a:spcAft>
                <a:spcPts val="0"/>
              </a:spcAft>
              <a:buSzPts val="2400"/>
              <a:buChar char="●"/>
            </a:pPr>
            <a:r>
              <a:rPr lang="en" sz="2400"/>
              <a:t>Example of running:</a:t>
            </a:r>
            <a:br>
              <a:rPr lang="en" sz="1800"/>
            </a:br>
            <a:r>
              <a:rPr lang="en" sz="1400"/>
              <a:t>java -cp "</a:t>
            </a:r>
            <a:r>
              <a:rPr lang="en" sz="1400"/>
              <a:t>saxon-he-10.5.jar</a:t>
            </a:r>
            <a:r>
              <a:rPr lang="en" sz="1400"/>
              <a:t>" net.sf.saxon.Transform -s:"BlogApplication.xml" -xsl:"BlogApplication.xsl" -o:"results_xsl.html"</a:t>
            </a:r>
            <a:endParaRPr sz="1400"/>
          </a:p>
          <a:p>
            <a:pPr indent="0" lvl="0" marL="0" rtl="0" algn="l">
              <a:spcBef>
                <a:spcPts val="600"/>
              </a:spcBef>
              <a:spcAft>
                <a:spcPts val="0"/>
              </a:spcAft>
              <a:buNone/>
            </a:pPr>
            <a:r>
              <a:t/>
            </a:r>
            <a:endParaRPr sz="1500"/>
          </a:p>
          <a:p>
            <a:pPr indent="-381000" lvl="0" marL="457200" rtl="0" algn="l">
              <a:spcBef>
                <a:spcPts val="600"/>
              </a:spcBef>
              <a:spcAft>
                <a:spcPts val="0"/>
              </a:spcAft>
              <a:buSzPts val="2400"/>
              <a:buChar char="●"/>
            </a:pPr>
            <a:r>
              <a:rPr lang="en" sz="2400"/>
              <a:t>Or run in Eclipse.</a:t>
            </a:r>
            <a:br>
              <a:rPr lang="en" sz="2400"/>
            </a:br>
            <a:r>
              <a:rPr lang="en" sz="1400"/>
              <a:t>Different transformation engine…</a:t>
            </a:r>
            <a:br>
              <a:rPr lang="en" sz="1400"/>
            </a:br>
            <a:r>
              <a:rPr lang="en" sz="1400"/>
              <a:t>Java API for XML Parsing (JAXP)</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38" name="Google Shape;138;p24"/>
          <p:cNvSpPr txBox="1"/>
          <p:nvPr>
            <p:ph idx="1" type="body"/>
          </p:nvPr>
        </p:nvSpPr>
        <p:spPr>
          <a:xfrm>
            <a:off x="104800" y="1192100"/>
            <a:ext cx="9039300" cy="3725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XML input (BlogApplication.xml): </a:t>
            </a:r>
            <a:r>
              <a:rPr lang="en" sz="2400" u="sng">
                <a:solidFill>
                  <a:schemeClr val="hlink"/>
                </a:solidFill>
                <a:hlinkClick r:id="rId3"/>
              </a:rPr>
              <a:t>http://goo.gl/rtWpuy</a:t>
            </a:r>
            <a:endParaRPr sz="2400"/>
          </a:p>
          <a:p>
            <a:pPr indent="-381000" lvl="0" marL="457200" rtl="0" algn="l">
              <a:spcBef>
                <a:spcPts val="0"/>
              </a:spcBef>
              <a:spcAft>
                <a:spcPts val="0"/>
              </a:spcAft>
              <a:buSzPts val="2400"/>
              <a:buChar char="●"/>
            </a:pPr>
            <a:r>
              <a:rPr lang="en" sz="2400"/>
              <a:t>For each and every BlogUser, list all their BlogPosts.</a:t>
            </a:r>
            <a:br>
              <a:rPr lang="en" sz="2400"/>
            </a:br>
            <a:r>
              <a:rPr lang="en" sz="2400"/>
              <a:t>XSLT (BlogApplication.xsl): </a:t>
            </a:r>
            <a:r>
              <a:rPr lang="en" sz="2400" u="sng">
                <a:solidFill>
                  <a:schemeClr val="hlink"/>
                </a:solidFill>
                <a:hlinkClick r:id="rId4"/>
              </a:rPr>
              <a:t>http://goo.gl/UJnU3R</a:t>
            </a:r>
            <a:endParaRPr sz="2400"/>
          </a:p>
          <a:p>
            <a:pPr indent="-381000" lvl="0" marL="457200" rtl="0" algn="l">
              <a:spcBef>
                <a:spcPts val="0"/>
              </a:spcBef>
              <a:spcAft>
                <a:spcPts val="0"/>
              </a:spcAft>
              <a:buSzPts val="2400"/>
              <a:buChar char="●"/>
            </a:pPr>
            <a:r>
              <a:rPr lang="en" sz="2400"/>
              <a:t>XML output (results_xsl.html): </a:t>
            </a:r>
            <a:r>
              <a:rPr lang="en" sz="2400" u="sng">
                <a:solidFill>
                  <a:schemeClr val="hlink"/>
                </a:solidFill>
                <a:hlinkClick r:id="rId5"/>
              </a:rPr>
              <a:t>http://goo.gl/RXmH3r</a:t>
            </a:r>
            <a:br>
              <a:rPr lang="en" sz="2400"/>
            </a:br>
            <a:br>
              <a:rPr lang="en" sz="2400"/>
            </a:b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57200" y="535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144" name="Google Shape;144;p25"/>
          <p:cNvSpPr txBox="1"/>
          <p:nvPr>
            <p:ph idx="1" type="body"/>
          </p:nvPr>
        </p:nvSpPr>
        <p:spPr>
          <a:xfrm>
            <a:off x="0" y="631450"/>
            <a:ext cx="9144000" cy="43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In one table:</a:t>
            </a:r>
            <a:endParaRPr sz="1800"/>
          </a:p>
          <a:p>
            <a:pPr indent="-342900" lvl="0" marL="457200" rtl="0" algn="l">
              <a:spcBef>
                <a:spcPts val="600"/>
              </a:spcBef>
              <a:spcAft>
                <a:spcPts val="0"/>
              </a:spcAft>
              <a:buSzPts val="1800"/>
              <a:buAutoNum type="arabicPeriod"/>
            </a:pPr>
            <a:r>
              <a:rPr lang="en" sz="1800"/>
              <a:t>For each and every BlogUser, map the UserName and FirstName to an array of post titles they commented on (empty if no post comments), and an array of the comment id and comment content.</a:t>
            </a:r>
            <a:br>
              <a:rPr lang="en" sz="1800"/>
            </a:br>
            <a:r>
              <a:rPr lang="en" sz="1800"/>
              <a:t>Expected output: </a:t>
            </a:r>
            <a:r>
              <a:rPr lang="en" sz="1800" u="sng">
                <a:solidFill>
                  <a:schemeClr val="hlink"/>
                </a:solidFill>
                <a:hlinkClick r:id="rId3"/>
              </a:rPr>
              <a:t>http://goo.gl/SXcSup</a:t>
            </a:r>
            <a:br>
              <a:rPr lang="en" sz="1800"/>
            </a:br>
            <a:r>
              <a:rPr lang="en" sz="1800"/>
              <a:t>Solution: </a:t>
            </a:r>
            <a:r>
              <a:rPr lang="en" sz="1800" u="sng">
                <a:solidFill>
                  <a:schemeClr val="hlink"/>
                </a:solidFill>
                <a:hlinkClick r:id="rId4"/>
              </a:rPr>
              <a:t>http://goo.gl/o8UcWD</a:t>
            </a:r>
            <a:endParaRPr sz="1800"/>
          </a:p>
          <a:p>
            <a:pPr indent="-342900" lvl="0" marL="457200" rtl="0" algn="l">
              <a:spcBef>
                <a:spcPts val="0"/>
              </a:spcBef>
              <a:spcAft>
                <a:spcPts val="0"/>
              </a:spcAft>
              <a:buSzPts val="1800"/>
              <a:buAutoNum type="arabicPeriod"/>
            </a:pPr>
            <a:r>
              <a:rPr lang="en" sz="1800"/>
              <a:t>Now “unroll” the array and flatten the table so that each comment id/content appears in a separate row. Exclude users that have no comments.</a:t>
            </a:r>
            <a:br>
              <a:rPr lang="en" sz="1800"/>
            </a:br>
            <a:r>
              <a:rPr lang="en" sz="1800"/>
              <a:t>Expected output: </a:t>
            </a:r>
            <a:r>
              <a:rPr lang="en" sz="1800" u="sng">
                <a:solidFill>
                  <a:schemeClr val="hlink"/>
                </a:solidFill>
                <a:hlinkClick r:id="rId5"/>
              </a:rPr>
              <a:t>http://goo.gl/LuV6cJ</a:t>
            </a:r>
            <a:br>
              <a:rPr lang="en" sz="1800"/>
            </a:br>
            <a:r>
              <a:rPr lang="en" sz="1800"/>
              <a:t>Solution: </a:t>
            </a:r>
            <a:r>
              <a:rPr lang="en" sz="1800" u="sng">
                <a:solidFill>
                  <a:schemeClr val="hlink"/>
                </a:solidFill>
                <a:hlinkClick r:id="rId6"/>
              </a:rPr>
              <a:t>http://goo.gl/M0qxhT</a:t>
            </a:r>
            <a:endParaRPr sz="1800"/>
          </a:p>
          <a:p>
            <a:pPr indent="-342900" lvl="0" marL="457200" rtl="0" algn="l">
              <a:spcBef>
                <a:spcPts val="0"/>
              </a:spcBef>
              <a:spcAft>
                <a:spcPts val="0"/>
              </a:spcAft>
              <a:buSzPts val="1800"/>
              <a:buAutoNum type="arabicPeriod"/>
            </a:pPr>
            <a:r>
              <a:rPr lang="en" sz="1800"/>
              <a:t>Same as #2, except include all users, even those with no comments.</a:t>
            </a:r>
            <a:br>
              <a:rPr lang="en" sz="1800"/>
            </a:br>
            <a:r>
              <a:rPr lang="en" sz="1800"/>
              <a:t>Expected output: </a:t>
            </a:r>
            <a:r>
              <a:rPr lang="en" sz="1800" u="sng">
                <a:solidFill>
                  <a:schemeClr val="hlink"/>
                </a:solidFill>
                <a:hlinkClick r:id="rId7"/>
              </a:rPr>
              <a:t>https://goo.gl/GkzMS7</a:t>
            </a:r>
            <a:br>
              <a:rPr lang="en" sz="1800"/>
            </a:br>
            <a:r>
              <a:rPr lang="en" sz="1800"/>
              <a:t>Solution: </a:t>
            </a:r>
            <a:r>
              <a:rPr lang="en" sz="1800" u="sng">
                <a:solidFill>
                  <a:schemeClr val="hlink"/>
                </a:solidFill>
                <a:hlinkClick r:id="rId8"/>
              </a:rPr>
              <a:t>http://goo.gl/8fgrnb</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Transformation Languages</a:t>
            </a:r>
            <a:endParaRPr sz="3600"/>
          </a:p>
        </p:txBody>
      </p:sp>
      <p:sp>
        <p:nvSpPr>
          <p:cNvPr id="150" name="Google Shape;150;p26"/>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L2. XQuery</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Transformation Languages</a:t>
            </a:r>
            <a:endParaRPr sz="3600"/>
          </a:p>
        </p:txBody>
      </p:sp>
      <p:sp>
        <p:nvSpPr>
          <p:cNvPr id="41" name="Google Shape;41;p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L1. XPath and XSLT</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XQuery</a:t>
            </a:r>
            <a:endParaRPr/>
          </a:p>
        </p:txBody>
      </p:sp>
      <p:sp>
        <p:nvSpPr>
          <p:cNvPr id="156" name="Google Shape;156;p27"/>
          <p:cNvSpPr txBox="1"/>
          <p:nvPr>
            <p:ph idx="1" type="body"/>
          </p:nvPr>
        </p:nvSpPr>
        <p:spPr>
          <a:xfrm>
            <a:off x="104800" y="1192100"/>
            <a:ext cx="90393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Extract data from XML WWW doc by querying and transforming XML data into other formats.</a:t>
            </a:r>
            <a:endParaRPr sz="2400"/>
          </a:p>
          <a:p>
            <a:pPr indent="-381000" lvl="0" marL="457200" rtl="0" algn="l">
              <a:spcBef>
                <a:spcPts val="0"/>
              </a:spcBef>
              <a:spcAft>
                <a:spcPts val="0"/>
              </a:spcAft>
              <a:buSzPts val="2400"/>
              <a:buChar char="●"/>
            </a:pPr>
            <a:r>
              <a:rPr lang="en" sz="2400"/>
              <a:t>Can use declarative SQL-like FLWOR expression.</a:t>
            </a:r>
            <a:endParaRPr sz="2400"/>
          </a:p>
          <a:p>
            <a:pPr indent="-381000" lvl="0" marL="457200" rtl="0" algn="l">
              <a:spcBef>
                <a:spcPts val="0"/>
              </a:spcBef>
              <a:spcAft>
                <a:spcPts val="0"/>
              </a:spcAft>
              <a:buSzPts val="2400"/>
              <a:buChar char="●"/>
            </a:pPr>
            <a:r>
              <a:rPr lang="en" sz="2400"/>
              <a:t>Uses XPath for pattern matching in XML docs.</a:t>
            </a:r>
            <a:endParaRPr sz="2400"/>
          </a:p>
          <a:p>
            <a:pPr indent="-381000" lvl="0" marL="457200" rtl="0" algn="l">
              <a:spcBef>
                <a:spcPts val="0"/>
              </a:spcBef>
              <a:spcAft>
                <a:spcPts val="0"/>
              </a:spcAft>
              <a:buSzPts val="2400"/>
              <a:buChar char="●"/>
            </a:pPr>
            <a:r>
              <a:rPr lang="en" sz="2400"/>
              <a:t>XQuery 1.0: </a:t>
            </a:r>
            <a:r>
              <a:rPr lang="en" sz="2400" u="sng">
                <a:solidFill>
                  <a:schemeClr val="hlink"/>
                </a:solidFill>
                <a:hlinkClick r:id="rId3"/>
              </a:rPr>
              <a:t>http://www.w3.org/TR/xquery/</a:t>
            </a:r>
            <a:r>
              <a:rPr lang="en" sz="2400"/>
              <a:t> </a:t>
            </a:r>
            <a:endParaRPr sz="2400"/>
          </a:p>
          <a:p>
            <a:pPr indent="-381000" lvl="0" marL="457200" rtl="0" algn="l">
              <a:spcBef>
                <a:spcPts val="0"/>
              </a:spcBef>
              <a:spcAft>
                <a:spcPts val="0"/>
              </a:spcAft>
              <a:buSzPts val="2400"/>
              <a:buChar char="●"/>
            </a:pPr>
            <a:r>
              <a:rPr lang="en" sz="2400"/>
              <a:t>1.0 is m</a:t>
            </a:r>
            <a:r>
              <a:rPr lang="en" sz="2400"/>
              <a:t>ost common, but 3.0 is latest: </a:t>
            </a:r>
            <a:r>
              <a:rPr lang="en" sz="2400" u="sng">
                <a:solidFill>
                  <a:schemeClr val="hlink"/>
                </a:solidFill>
                <a:hlinkClick r:id="rId4"/>
              </a:rPr>
              <a:t>https://www.w3.org/TR/xquery-3/</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FLWOR</a:t>
            </a:r>
            <a:endParaRPr/>
          </a:p>
        </p:txBody>
      </p:sp>
      <p:sp>
        <p:nvSpPr>
          <p:cNvPr id="162" name="Google Shape;162;p28"/>
          <p:cNvSpPr txBox="1"/>
          <p:nvPr>
            <p:ph idx="1" type="body"/>
          </p:nvPr>
        </p:nvSpPr>
        <p:spPr>
          <a:xfrm>
            <a:off x="333400" y="1115900"/>
            <a:ext cx="84519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FOR: iterate over a sequence.</a:t>
            </a:r>
            <a:endParaRPr sz="2400"/>
          </a:p>
          <a:p>
            <a:pPr indent="0" lvl="0" marL="0" rtl="0" algn="l">
              <a:spcBef>
                <a:spcPts val="600"/>
              </a:spcBef>
              <a:spcAft>
                <a:spcPts val="0"/>
              </a:spcAft>
              <a:buNone/>
            </a:pPr>
            <a:r>
              <a:rPr lang="en" sz="2400"/>
              <a:t>LET: variable declarations.</a:t>
            </a:r>
            <a:endParaRPr sz="2400"/>
          </a:p>
          <a:p>
            <a:pPr indent="0" lvl="0" marL="0" rtl="0" algn="l">
              <a:spcBef>
                <a:spcPts val="600"/>
              </a:spcBef>
              <a:spcAft>
                <a:spcPts val="0"/>
              </a:spcAft>
              <a:buNone/>
            </a:pPr>
            <a:r>
              <a:rPr lang="en" sz="2400"/>
              <a:t>WHERE: filtering conditions.</a:t>
            </a:r>
            <a:endParaRPr sz="2400"/>
          </a:p>
          <a:p>
            <a:pPr indent="0" lvl="0" marL="0" rtl="0" algn="l">
              <a:spcBef>
                <a:spcPts val="600"/>
              </a:spcBef>
              <a:spcAft>
                <a:spcPts val="0"/>
              </a:spcAft>
              <a:buNone/>
            </a:pPr>
            <a:r>
              <a:rPr lang="en" sz="2400"/>
              <a:t>ORDER BY: sort order.</a:t>
            </a:r>
            <a:endParaRPr sz="2400"/>
          </a:p>
          <a:p>
            <a:pPr indent="0" lvl="0" marL="0" rtl="0" algn="l">
              <a:spcBef>
                <a:spcPts val="600"/>
              </a:spcBef>
              <a:spcAft>
                <a:spcPts val="0"/>
              </a:spcAft>
              <a:buNone/>
            </a:pPr>
            <a:r>
              <a:rPr lang="en" sz="2400"/>
              <a:t>RETURN: result output.</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FLWOR vs. SELECT</a:t>
            </a:r>
            <a:endParaRPr/>
          </a:p>
        </p:txBody>
      </p:sp>
      <p:sp>
        <p:nvSpPr>
          <p:cNvPr id="168" name="Google Shape;168;p29"/>
          <p:cNvSpPr txBox="1"/>
          <p:nvPr>
            <p:ph idx="1" type="body"/>
          </p:nvPr>
        </p:nvSpPr>
        <p:spPr>
          <a:xfrm>
            <a:off x="3334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FOR</a:t>
            </a:r>
            <a:endParaRPr sz="2400"/>
          </a:p>
          <a:p>
            <a:pPr indent="0" lvl="0" marL="0" rtl="0" algn="l">
              <a:spcBef>
                <a:spcPts val="600"/>
              </a:spcBef>
              <a:spcAft>
                <a:spcPts val="0"/>
              </a:spcAft>
              <a:buNone/>
            </a:pPr>
            <a:r>
              <a:rPr lang="en" sz="2400"/>
              <a:t>LET</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RETURN</a:t>
            </a:r>
            <a:endParaRPr sz="2400"/>
          </a:p>
        </p:txBody>
      </p:sp>
      <p:sp>
        <p:nvSpPr>
          <p:cNvPr id="169" name="Google Shape;169;p29"/>
          <p:cNvSpPr txBox="1"/>
          <p:nvPr>
            <p:ph idx="1" type="body"/>
          </p:nvPr>
        </p:nvSpPr>
        <p:spPr>
          <a:xfrm>
            <a:off x="31528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SELECT</a:t>
            </a:r>
            <a:endParaRPr sz="2400"/>
          </a:p>
          <a:p>
            <a:pPr indent="0" lvl="0" marL="0" rtl="0" algn="l">
              <a:spcBef>
                <a:spcPts val="600"/>
              </a:spcBef>
              <a:spcAft>
                <a:spcPts val="0"/>
              </a:spcAft>
              <a:buNone/>
            </a:pPr>
            <a:r>
              <a:rPr lang="en" sz="2400"/>
              <a:t>FROM</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GROUP BY</a:t>
            </a:r>
            <a:endParaRPr sz="2400"/>
          </a:p>
          <a:p>
            <a:pPr indent="0" lvl="0" marL="0" rtl="0" algn="l">
              <a:spcBef>
                <a:spcPts val="600"/>
              </a:spcBef>
              <a:spcAft>
                <a:spcPts val="0"/>
              </a:spcAft>
              <a:buNone/>
            </a:pPr>
            <a:r>
              <a:rPr lang="en" sz="2400"/>
              <a:t>HAVING</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LIMIT</a:t>
            </a:r>
            <a:endParaRPr sz="2400"/>
          </a:p>
        </p:txBody>
      </p:sp>
      <p:cxnSp>
        <p:nvCxnSpPr>
          <p:cNvPr id="170" name="Google Shape;170;p29"/>
          <p:cNvCxnSpPr/>
          <p:nvPr/>
        </p:nvCxnSpPr>
        <p:spPr>
          <a:xfrm>
            <a:off x="1212100" y="1443975"/>
            <a:ext cx="1971000" cy="432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FLWOR vs. SELECT</a:t>
            </a:r>
            <a:endParaRPr/>
          </a:p>
        </p:txBody>
      </p:sp>
      <p:sp>
        <p:nvSpPr>
          <p:cNvPr id="176" name="Google Shape;176;p30"/>
          <p:cNvSpPr txBox="1"/>
          <p:nvPr>
            <p:ph idx="1" type="body"/>
          </p:nvPr>
        </p:nvSpPr>
        <p:spPr>
          <a:xfrm>
            <a:off x="3334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FOR</a:t>
            </a:r>
            <a:endParaRPr sz="2400"/>
          </a:p>
          <a:p>
            <a:pPr indent="0" lvl="0" marL="0" rtl="0" algn="l">
              <a:spcBef>
                <a:spcPts val="600"/>
              </a:spcBef>
              <a:spcAft>
                <a:spcPts val="0"/>
              </a:spcAft>
              <a:buNone/>
            </a:pPr>
            <a:r>
              <a:rPr lang="en" sz="2400"/>
              <a:t>LET</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RETURN</a:t>
            </a:r>
            <a:endParaRPr sz="2400"/>
          </a:p>
        </p:txBody>
      </p:sp>
      <p:sp>
        <p:nvSpPr>
          <p:cNvPr id="177" name="Google Shape;177;p30"/>
          <p:cNvSpPr txBox="1"/>
          <p:nvPr>
            <p:ph idx="1" type="body"/>
          </p:nvPr>
        </p:nvSpPr>
        <p:spPr>
          <a:xfrm>
            <a:off x="31528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SELECT</a:t>
            </a:r>
            <a:endParaRPr sz="2400"/>
          </a:p>
          <a:p>
            <a:pPr indent="0" lvl="0" marL="0" rtl="0" algn="l">
              <a:spcBef>
                <a:spcPts val="600"/>
              </a:spcBef>
              <a:spcAft>
                <a:spcPts val="0"/>
              </a:spcAft>
              <a:buNone/>
            </a:pPr>
            <a:r>
              <a:rPr lang="en" sz="2400"/>
              <a:t>FROM</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GROUP BY</a:t>
            </a:r>
            <a:endParaRPr sz="2400"/>
          </a:p>
          <a:p>
            <a:pPr indent="0" lvl="0" marL="0" rtl="0" algn="l">
              <a:spcBef>
                <a:spcPts val="600"/>
              </a:spcBef>
              <a:spcAft>
                <a:spcPts val="0"/>
              </a:spcAft>
              <a:buNone/>
            </a:pPr>
            <a:r>
              <a:rPr lang="en" sz="2400"/>
              <a:t>HAVING</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LIMIT</a:t>
            </a:r>
            <a:endParaRPr sz="2400"/>
          </a:p>
        </p:txBody>
      </p:sp>
      <p:cxnSp>
        <p:nvCxnSpPr>
          <p:cNvPr id="178" name="Google Shape;178;p30"/>
          <p:cNvCxnSpPr/>
          <p:nvPr/>
        </p:nvCxnSpPr>
        <p:spPr>
          <a:xfrm>
            <a:off x="1739100" y="2350400"/>
            <a:ext cx="1401900" cy="105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FLWOR vs. SELECT</a:t>
            </a:r>
            <a:endParaRPr/>
          </a:p>
        </p:txBody>
      </p:sp>
      <p:sp>
        <p:nvSpPr>
          <p:cNvPr id="184" name="Google Shape;184;p31"/>
          <p:cNvSpPr txBox="1"/>
          <p:nvPr>
            <p:ph idx="1" type="body"/>
          </p:nvPr>
        </p:nvSpPr>
        <p:spPr>
          <a:xfrm>
            <a:off x="333400" y="1115900"/>
            <a:ext cx="3077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FOR distinct-values()</a:t>
            </a:r>
            <a:endParaRPr sz="2400"/>
          </a:p>
          <a:p>
            <a:pPr indent="0" lvl="0" marL="0" rtl="0" algn="l">
              <a:spcBef>
                <a:spcPts val="600"/>
              </a:spcBef>
              <a:spcAft>
                <a:spcPts val="0"/>
              </a:spcAft>
              <a:buNone/>
            </a:pPr>
            <a:r>
              <a:rPr lang="en" sz="2400"/>
              <a:t>LET</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RETURN</a:t>
            </a:r>
            <a:endParaRPr sz="2400"/>
          </a:p>
        </p:txBody>
      </p:sp>
      <p:sp>
        <p:nvSpPr>
          <p:cNvPr id="185" name="Google Shape;185;p31"/>
          <p:cNvSpPr txBox="1"/>
          <p:nvPr>
            <p:ph idx="1" type="body"/>
          </p:nvPr>
        </p:nvSpPr>
        <p:spPr>
          <a:xfrm>
            <a:off x="36100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SELECT</a:t>
            </a:r>
            <a:endParaRPr sz="2400"/>
          </a:p>
          <a:p>
            <a:pPr indent="0" lvl="0" marL="0" rtl="0" algn="l">
              <a:spcBef>
                <a:spcPts val="600"/>
              </a:spcBef>
              <a:spcAft>
                <a:spcPts val="0"/>
              </a:spcAft>
              <a:buNone/>
            </a:pPr>
            <a:r>
              <a:rPr lang="en" sz="2400"/>
              <a:t>FROM</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GROUP BY</a:t>
            </a:r>
            <a:endParaRPr sz="2400"/>
          </a:p>
          <a:p>
            <a:pPr indent="0" lvl="0" marL="0" rtl="0" algn="l">
              <a:spcBef>
                <a:spcPts val="600"/>
              </a:spcBef>
              <a:spcAft>
                <a:spcPts val="0"/>
              </a:spcAft>
              <a:buNone/>
            </a:pPr>
            <a:r>
              <a:rPr lang="en" sz="2400"/>
              <a:t>HAVING</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LIMIT</a:t>
            </a:r>
            <a:endParaRPr sz="2400"/>
          </a:p>
        </p:txBody>
      </p:sp>
      <p:cxnSp>
        <p:nvCxnSpPr>
          <p:cNvPr id="186" name="Google Shape;186;p31"/>
          <p:cNvCxnSpPr/>
          <p:nvPr/>
        </p:nvCxnSpPr>
        <p:spPr>
          <a:xfrm>
            <a:off x="3310375" y="1454750"/>
            <a:ext cx="315900" cy="127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FLWOR vs. SELECT</a:t>
            </a:r>
            <a:endParaRPr/>
          </a:p>
        </p:txBody>
      </p:sp>
      <p:sp>
        <p:nvSpPr>
          <p:cNvPr id="192" name="Google Shape;192;p32"/>
          <p:cNvSpPr txBox="1"/>
          <p:nvPr>
            <p:ph idx="1" type="body"/>
          </p:nvPr>
        </p:nvSpPr>
        <p:spPr>
          <a:xfrm>
            <a:off x="3334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FOR</a:t>
            </a:r>
            <a:endParaRPr sz="2400"/>
          </a:p>
          <a:p>
            <a:pPr indent="0" lvl="0" marL="0" rtl="0" algn="l">
              <a:spcBef>
                <a:spcPts val="600"/>
              </a:spcBef>
              <a:spcAft>
                <a:spcPts val="0"/>
              </a:spcAft>
              <a:buNone/>
            </a:pPr>
            <a:r>
              <a:rPr lang="en" sz="2400"/>
              <a:t>LET</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RETURN</a:t>
            </a:r>
            <a:endParaRPr sz="2400"/>
          </a:p>
        </p:txBody>
      </p:sp>
      <p:sp>
        <p:nvSpPr>
          <p:cNvPr id="193" name="Google Shape;193;p32"/>
          <p:cNvSpPr txBox="1"/>
          <p:nvPr>
            <p:ph idx="1" type="body"/>
          </p:nvPr>
        </p:nvSpPr>
        <p:spPr>
          <a:xfrm>
            <a:off x="31528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SELECT</a:t>
            </a:r>
            <a:endParaRPr sz="2400"/>
          </a:p>
          <a:p>
            <a:pPr indent="0" lvl="0" marL="0" rtl="0" algn="l">
              <a:spcBef>
                <a:spcPts val="600"/>
              </a:spcBef>
              <a:spcAft>
                <a:spcPts val="0"/>
              </a:spcAft>
              <a:buNone/>
            </a:pPr>
            <a:r>
              <a:rPr lang="en" sz="2400"/>
              <a:t>FROM</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GROUP BY</a:t>
            </a:r>
            <a:endParaRPr sz="2400"/>
          </a:p>
          <a:p>
            <a:pPr indent="0" lvl="0" marL="0" rtl="0" algn="l">
              <a:spcBef>
                <a:spcPts val="600"/>
              </a:spcBef>
              <a:spcAft>
                <a:spcPts val="0"/>
              </a:spcAft>
              <a:buNone/>
            </a:pPr>
            <a:r>
              <a:rPr lang="en" sz="2400"/>
              <a:t>HAVING</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LIMIT</a:t>
            </a:r>
            <a:endParaRPr sz="2400"/>
          </a:p>
        </p:txBody>
      </p:sp>
      <p:cxnSp>
        <p:nvCxnSpPr>
          <p:cNvPr id="194" name="Google Shape;194;p32"/>
          <p:cNvCxnSpPr/>
          <p:nvPr/>
        </p:nvCxnSpPr>
        <p:spPr>
          <a:xfrm flipH="1" rot="10800000">
            <a:off x="1918275" y="1475450"/>
            <a:ext cx="1212000" cy="17814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32"/>
          <p:cNvCxnSpPr/>
          <p:nvPr/>
        </p:nvCxnSpPr>
        <p:spPr>
          <a:xfrm flipH="1" rot="10800000">
            <a:off x="1085625" y="1454525"/>
            <a:ext cx="2034300" cy="47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FLWOR vs. SELECT</a:t>
            </a:r>
            <a:endParaRPr/>
          </a:p>
        </p:txBody>
      </p:sp>
      <p:sp>
        <p:nvSpPr>
          <p:cNvPr id="201" name="Google Shape;201;p33"/>
          <p:cNvSpPr txBox="1"/>
          <p:nvPr>
            <p:ph idx="1" type="body"/>
          </p:nvPr>
        </p:nvSpPr>
        <p:spPr>
          <a:xfrm>
            <a:off x="3334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FOR</a:t>
            </a:r>
            <a:endParaRPr sz="2400"/>
          </a:p>
          <a:p>
            <a:pPr indent="0" lvl="0" marL="0" rtl="0" algn="l">
              <a:spcBef>
                <a:spcPts val="600"/>
              </a:spcBef>
              <a:spcAft>
                <a:spcPts val="0"/>
              </a:spcAft>
              <a:buNone/>
            </a:pPr>
            <a:r>
              <a:rPr lang="en" sz="2400"/>
              <a:t>LET</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RETURN</a:t>
            </a:r>
            <a:endParaRPr sz="2400"/>
          </a:p>
        </p:txBody>
      </p:sp>
      <p:sp>
        <p:nvSpPr>
          <p:cNvPr id="202" name="Google Shape;202;p33"/>
          <p:cNvSpPr txBox="1"/>
          <p:nvPr>
            <p:ph idx="1" type="body"/>
          </p:nvPr>
        </p:nvSpPr>
        <p:spPr>
          <a:xfrm>
            <a:off x="31528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SELECT</a:t>
            </a:r>
            <a:endParaRPr sz="2400"/>
          </a:p>
          <a:p>
            <a:pPr indent="0" lvl="0" marL="0" rtl="0" algn="l">
              <a:spcBef>
                <a:spcPts val="600"/>
              </a:spcBef>
              <a:spcAft>
                <a:spcPts val="0"/>
              </a:spcAft>
              <a:buNone/>
            </a:pPr>
            <a:r>
              <a:rPr lang="en" sz="2400"/>
              <a:t>FROM</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GROUP BY</a:t>
            </a:r>
            <a:endParaRPr sz="2400"/>
          </a:p>
          <a:p>
            <a:pPr indent="0" lvl="0" marL="0" rtl="0" algn="l">
              <a:spcBef>
                <a:spcPts val="600"/>
              </a:spcBef>
              <a:spcAft>
                <a:spcPts val="0"/>
              </a:spcAft>
              <a:buNone/>
            </a:pPr>
            <a:r>
              <a:rPr lang="en" sz="2400"/>
              <a:t>HAVING</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LIMIT</a:t>
            </a:r>
            <a:endParaRPr sz="2400"/>
          </a:p>
        </p:txBody>
      </p:sp>
      <p:cxnSp>
        <p:nvCxnSpPr>
          <p:cNvPr id="203" name="Google Shape;203;p33"/>
          <p:cNvCxnSpPr/>
          <p:nvPr/>
        </p:nvCxnSpPr>
        <p:spPr>
          <a:xfrm>
            <a:off x="2086900" y="2761475"/>
            <a:ext cx="1085700" cy="86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FLWOR vs. SELECT</a:t>
            </a:r>
            <a:endParaRPr/>
          </a:p>
        </p:txBody>
      </p:sp>
      <p:sp>
        <p:nvSpPr>
          <p:cNvPr id="209" name="Google Shape;209;p34"/>
          <p:cNvSpPr txBox="1"/>
          <p:nvPr>
            <p:ph idx="1" type="body"/>
          </p:nvPr>
        </p:nvSpPr>
        <p:spPr>
          <a:xfrm>
            <a:off x="333400" y="1115900"/>
            <a:ext cx="28194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t>
            </a:r>
            <a:r>
              <a:rPr lang="en" sz="2400"/>
              <a:t>FOR</a:t>
            </a:r>
            <a:endParaRPr sz="2400"/>
          </a:p>
          <a:p>
            <a:pPr indent="0" lvl="0" marL="0" rtl="0" algn="l">
              <a:spcBef>
                <a:spcPts val="600"/>
              </a:spcBef>
              <a:spcAft>
                <a:spcPts val="0"/>
              </a:spcAft>
              <a:buNone/>
            </a:pPr>
            <a:r>
              <a:rPr lang="en" sz="2400"/>
              <a:t>LET</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RETURN)</a:t>
            </a:r>
            <a:br>
              <a:rPr lang="en" sz="2400"/>
            </a:br>
            <a:r>
              <a:rPr lang="en" sz="2400"/>
              <a:t>[position() = n to m]</a:t>
            </a:r>
            <a:endParaRPr sz="2400"/>
          </a:p>
        </p:txBody>
      </p:sp>
      <p:sp>
        <p:nvSpPr>
          <p:cNvPr id="210" name="Google Shape;210;p34"/>
          <p:cNvSpPr txBox="1"/>
          <p:nvPr>
            <p:ph idx="1" type="body"/>
          </p:nvPr>
        </p:nvSpPr>
        <p:spPr>
          <a:xfrm>
            <a:off x="3457600" y="1115900"/>
            <a:ext cx="216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SELECT</a:t>
            </a:r>
            <a:endParaRPr sz="2400"/>
          </a:p>
          <a:p>
            <a:pPr indent="0" lvl="0" marL="0" rtl="0" algn="l">
              <a:spcBef>
                <a:spcPts val="600"/>
              </a:spcBef>
              <a:spcAft>
                <a:spcPts val="0"/>
              </a:spcAft>
              <a:buNone/>
            </a:pPr>
            <a:r>
              <a:rPr lang="en" sz="2400"/>
              <a:t>FROM</a:t>
            </a:r>
            <a:endParaRPr sz="2400"/>
          </a:p>
          <a:p>
            <a:pPr indent="0" lvl="0" marL="0" rtl="0" algn="l">
              <a:spcBef>
                <a:spcPts val="600"/>
              </a:spcBef>
              <a:spcAft>
                <a:spcPts val="0"/>
              </a:spcAft>
              <a:buNone/>
            </a:pPr>
            <a:r>
              <a:rPr lang="en" sz="2400"/>
              <a:t>WHERE</a:t>
            </a:r>
            <a:endParaRPr sz="2400"/>
          </a:p>
          <a:p>
            <a:pPr indent="0" lvl="0" marL="0" rtl="0" algn="l">
              <a:spcBef>
                <a:spcPts val="600"/>
              </a:spcBef>
              <a:spcAft>
                <a:spcPts val="0"/>
              </a:spcAft>
              <a:buNone/>
            </a:pPr>
            <a:r>
              <a:rPr lang="en" sz="2400"/>
              <a:t>GROUP BY</a:t>
            </a:r>
            <a:endParaRPr sz="2400"/>
          </a:p>
          <a:p>
            <a:pPr indent="0" lvl="0" marL="0" rtl="0" algn="l">
              <a:spcBef>
                <a:spcPts val="600"/>
              </a:spcBef>
              <a:spcAft>
                <a:spcPts val="0"/>
              </a:spcAft>
              <a:buNone/>
            </a:pPr>
            <a:r>
              <a:rPr lang="en" sz="2400"/>
              <a:t>HAVING</a:t>
            </a:r>
            <a:endParaRPr sz="2400"/>
          </a:p>
          <a:p>
            <a:pPr indent="0" lvl="0" marL="0" rtl="0" algn="l">
              <a:spcBef>
                <a:spcPts val="600"/>
              </a:spcBef>
              <a:spcAft>
                <a:spcPts val="0"/>
              </a:spcAft>
              <a:buNone/>
            </a:pPr>
            <a:r>
              <a:rPr lang="en" sz="2400"/>
              <a:t>ORDER BY</a:t>
            </a:r>
            <a:endParaRPr sz="2400"/>
          </a:p>
          <a:p>
            <a:pPr indent="0" lvl="0" marL="0" rtl="0" algn="l">
              <a:spcBef>
                <a:spcPts val="600"/>
              </a:spcBef>
              <a:spcAft>
                <a:spcPts val="0"/>
              </a:spcAft>
              <a:buNone/>
            </a:pPr>
            <a:r>
              <a:rPr lang="en" sz="2400"/>
              <a:t>LIMIT</a:t>
            </a:r>
            <a:endParaRPr sz="2400"/>
          </a:p>
        </p:txBody>
      </p:sp>
      <p:cxnSp>
        <p:nvCxnSpPr>
          <p:cNvPr id="211" name="Google Shape;211;p34"/>
          <p:cNvCxnSpPr/>
          <p:nvPr/>
        </p:nvCxnSpPr>
        <p:spPr>
          <a:xfrm>
            <a:off x="3088375" y="3724200"/>
            <a:ext cx="386100" cy="37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217" name="Google Shape;217;p35"/>
          <p:cNvSpPr txBox="1"/>
          <p:nvPr>
            <p:ph idx="1" type="body"/>
          </p:nvPr>
        </p:nvSpPr>
        <p:spPr>
          <a:xfrm>
            <a:off x="457200" y="819150"/>
            <a:ext cx="8550300" cy="4263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Make sure the </a:t>
            </a:r>
            <a:r>
              <a:rPr lang="en" sz="2400" u="sng">
                <a:solidFill>
                  <a:schemeClr val="hlink"/>
                </a:solidFill>
                <a:hlinkClick r:id="rId3"/>
              </a:rPr>
              <a:t>Java JDK</a:t>
            </a:r>
            <a:r>
              <a:rPr lang="en" sz="2400"/>
              <a:t> is installed (part of Java SE, needed for Eclipse and Application Development module).</a:t>
            </a:r>
            <a:endParaRPr sz="2400"/>
          </a:p>
          <a:p>
            <a:pPr indent="-381000" lvl="0" marL="457200" rtl="0" algn="l">
              <a:spcBef>
                <a:spcPts val="0"/>
              </a:spcBef>
              <a:spcAft>
                <a:spcPts val="0"/>
              </a:spcAft>
              <a:buSzPts val="2400"/>
              <a:buChar char="●"/>
            </a:pPr>
            <a:r>
              <a:rPr lang="en" sz="2400"/>
              <a:t>Install Saxon HE: </a:t>
            </a:r>
            <a:r>
              <a:rPr lang="en" sz="2400" u="sng">
                <a:solidFill>
                  <a:schemeClr val="hlink"/>
                </a:solidFill>
                <a:hlinkClick r:id="rId4"/>
              </a:rPr>
              <a:t>http://saxon.sourceforge.net/</a:t>
            </a:r>
            <a:r>
              <a:rPr lang="en" sz="2400"/>
              <a:t>.</a:t>
            </a:r>
            <a:endParaRPr sz="2400"/>
          </a:p>
          <a:p>
            <a:pPr indent="-381000" lvl="0" marL="457200" rtl="0" algn="l">
              <a:spcBef>
                <a:spcPts val="0"/>
              </a:spcBef>
              <a:spcAft>
                <a:spcPts val="0"/>
              </a:spcAft>
              <a:buSzPts val="2400"/>
              <a:buChar char="●"/>
            </a:pPr>
            <a:r>
              <a:rPr lang="en" sz="2400"/>
              <a:t>Documentation:</a:t>
            </a:r>
            <a:r>
              <a:rPr lang="en" sz="1800"/>
              <a:t> </a:t>
            </a:r>
            <a:r>
              <a:rPr lang="en" sz="1400" u="sng">
                <a:solidFill>
                  <a:schemeClr val="hlink"/>
                </a:solidFill>
                <a:hlinkClick r:id="rId5"/>
              </a:rPr>
              <a:t>http://www.saxonica.com/documentation/#!using-xquery/commandline</a:t>
            </a:r>
            <a:endParaRPr sz="1400"/>
          </a:p>
          <a:p>
            <a:pPr indent="-381000" lvl="0" marL="457200" rtl="0" algn="l">
              <a:spcBef>
                <a:spcPts val="0"/>
              </a:spcBef>
              <a:spcAft>
                <a:spcPts val="0"/>
              </a:spcAft>
              <a:buSzPts val="2400"/>
              <a:buChar char="●"/>
            </a:pPr>
            <a:r>
              <a:rPr lang="en" sz="2400"/>
              <a:t>Examples of running:</a:t>
            </a:r>
            <a:endParaRPr sz="1500"/>
          </a:p>
          <a:p>
            <a:pPr indent="-342900" lvl="1" marL="914400" rtl="0" algn="l">
              <a:spcBef>
                <a:spcPts val="0"/>
              </a:spcBef>
              <a:spcAft>
                <a:spcPts val="0"/>
              </a:spcAft>
              <a:buSzPts val="1800"/>
              <a:buChar char="○"/>
            </a:pPr>
            <a:r>
              <a:rPr lang="en" sz="1500"/>
              <a:t>Query an input file with query string and output to stdout:</a:t>
            </a:r>
            <a:br>
              <a:rPr lang="en" sz="1500"/>
            </a:br>
            <a:r>
              <a:rPr lang="en" sz="1500"/>
              <a:t>java -cp "</a:t>
            </a:r>
            <a:r>
              <a:rPr lang="en" sz="1500"/>
              <a:t>saxon-he-10.5.jar</a:t>
            </a:r>
            <a:r>
              <a:rPr lang="en" sz="1500"/>
              <a:t>" net.sf.saxon.Query -s:"BlogApplication.xml" -qs:"&lt;results&gt;{/BlogApplication/BlogUsers/BlogUser[UserName='username3']/FirstName/text()}&lt;/results&gt;"</a:t>
            </a:r>
            <a:br>
              <a:rPr lang="en" sz="1500"/>
            </a:br>
            <a:r>
              <a:rPr lang="en" sz="1500"/>
              <a:t>Good way to test your XPath expressions!</a:t>
            </a:r>
            <a:endParaRPr sz="1500"/>
          </a:p>
          <a:p>
            <a:pPr indent="-342900" lvl="1" marL="914400" rtl="0" algn="l">
              <a:spcBef>
                <a:spcPts val="0"/>
              </a:spcBef>
              <a:spcAft>
                <a:spcPts val="0"/>
              </a:spcAft>
              <a:buSzPts val="1800"/>
              <a:buChar char="○"/>
            </a:pPr>
            <a:r>
              <a:rPr lang="en" sz="1500"/>
              <a:t>Query without input file (input document reference can be defined in .xquery file):</a:t>
            </a:r>
            <a:br>
              <a:rPr lang="en" sz="1500"/>
            </a:br>
            <a:r>
              <a:rPr lang="en" sz="1500"/>
              <a:t>java -cp "</a:t>
            </a:r>
            <a:r>
              <a:rPr lang="en" sz="1500"/>
              <a:t>saxon-he-10.5.jar</a:t>
            </a:r>
            <a:r>
              <a:rPr lang="en" sz="1500"/>
              <a:t>" net.sf.saxon.Query -q:"BlogApplication.xquery" -o:"results_xquery.html"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23" name="Google Shape;223;p36"/>
          <p:cNvSpPr txBox="1"/>
          <p:nvPr>
            <p:ph idx="1" type="body"/>
          </p:nvPr>
        </p:nvSpPr>
        <p:spPr>
          <a:xfrm>
            <a:off x="409600" y="1192100"/>
            <a:ext cx="82854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XQuery (BlogApplication.xquery): </a:t>
            </a:r>
            <a:r>
              <a:rPr lang="en" sz="2400" u="sng">
                <a:solidFill>
                  <a:schemeClr val="hlink"/>
                </a:solidFill>
                <a:hlinkClick r:id="rId3"/>
              </a:rPr>
              <a:t>http://goo.gl/TZVxue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XML</a:t>
            </a:r>
            <a:endParaRPr/>
          </a:p>
        </p:txBody>
      </p:sp>
      <p:sp>
        <p:nvSpPr>
          <p:cNvPr id="47" name="Google Shape;47;p10"/>
          <p:cNvSpPr txBox="1"/>
          <p:nvPr>
            <p:ph idx="1" type="body"/>
          </p:nvPr>
        </p:nvSpPr>
        <p:spPr>
          <a:xfrm>
            <a:off x="104800" y="811100"/>
            <a:ext cx="5652600" cy="3951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XML: Extensible Markup Language.</a:t>
            </a:r>
            <a:endParaRPr sz="2000"/>
          </a:p>
          <a:p>
            <a:pPr indent="-355600" lvl="0" marL="457200" rtl="0" algn="l">
              <a:spcBef>
                <a:spcPts val="0"/>
              </a:spcBef>
              <a:spcAft>
                <a:spcPts val="0"/>
              </a:spcAft>
              <a:buSzPts val="2000"/>
              <a:buChar char="●"/>
            </a:pPr>
            <a:r>
              <a:rPr lang="en" sz="2000"/>
              <a:t>Document object model:</a:t>
            </a:r>
            <a:endParaRPr sz="2000"/>
          </a:p>
          <a:p>
            <a:pPr indent="-355600" lvl="1" marL="914400" rtl="0" algn="l">
              <a:spcBef>
                <a:spcPts val="0"/>
              </a:spcBef>
              <a:spcAft>
                <a:spcPts val="0"/>
              </a:spcAft>
              <a:buSzPts val="2000"/>
              <a:buChar char="○"/>
            </a:pPr>
            <a:r>
              <a:rPr lang="en" sz="2000"/>
              <a:t>Interpreted as a tree of node elements.</a:t>
            </a:r>
            <a:endParaRPr sz="2000"/>
          </a:p>
          <a:p>
            <a:pPr indent="-355600" lvl="1" marL="914400" rtl="0" algn="l">
              <a:spcBef>
                <a:spcPts val="0"/>
              </a:spcBef>
              <a:spcAft>
                <a:spcPts val="0"/>
              </a:spcAft>
              <a:buClr>
                <a:srgbClr val="D9D9D9"/>
              </a:buClr>
              <a:buSzPts val="2000"/>
              <a:buChar char="○"/>
            </a:pPr>
            <a:r>
              <a:rPr lang="en" sz="2000">
                <a:solidFill>
                  <a:srgbClr val="D9D9D9"/>
                </a:solidFill>
              </a:rPr>
              <a:t>Tags, attributes, values.</a:t>
            </a:r>
            <a:endParaRPr sz="2000">
              <a:solidFill>
                <a:srgbClr val="D9D9D9"/>
              </a:solidFill>
            </a:endParaRPr>
          </a:p>
          <a:p>
            <a:pPr indent="-355600" lvl="1" marL="914400" rtl="0" algn="l">
              <a:spcBef>
                <a:spcPts val="0"/>
              </a:spcBef>
              <a:spcAft>
                <a:spcPts val="0"/>
              </a:spcAft>
              <a:buClr>
                <a:srgbClr val="D9D9D9"/>
              </a:buClr>
              <a:buSzPts val="2000"/>
              <a:buChar char="○"/>
            </a:pPr>
            <a:r>
              <a:rPr lang="en" sz="2000">
                <a:solidFill>
                  <a:srgbClr val="D9D9D9"/>
                </a:solidFill>
              </a:rPr>
              <a:t>Format for human readable and machine readable arbitrary data structures.</a:t>
            </a:r>
            <a:endParaRPr sz="2000">
              <a:solidFill>
                <a:srgbClr val="D9D9D9"/>
              </a:solidFill>
            </a:endParaRPr>
          </a:p>
          <a:p>
            <a:pPr indent="0" lvl="0" marL="457200" rtl="0" algn="l">
              <a:spcBef>
                <a:spcPts val="0"/>
              </a:spcBef>
              <a:spcAft>
                <a:spcPts val="0"/>
              </a:spcAft>
              <a:buClr>
                <a:schemeClr val="dk1"/>
              </a:buClr>
              <a:buSzPts val="1100"/>
              <a:buFont typeface="Arial"/>
              <a:buNone/>
            </a:pPr>
            <a:r>
              <a:t/>
            </a:r>
            <a:endParaRPr sz="800"/>
          </a:p>
          <a:p>
            <a:pPr indent="0" lvl="0" marL="457200" rtl="0" algn="l">
              <a:spcBef>
                <a:spcPts val="0"/>
              </a:spcBef>
              <a:spcAft>
                <a:spcPts val="0"/>
              </a:spcAft>
              <a:buClr>
                <a:schemeClr val="dk1"/>
              </a:buClr>
              <a:buSzPts val="1100"/>
              <a:buFont typeface="Arial"/>
              <a:buNone/>
            </a:pPr>
            <a:r>
              <a:t/>
            </a:r>
            <a:endParaRPr sz="800"/>
          </a:p>
          <a:p>
            <a:pPr indent="0" lvl="0" marL="457200" rtl="0" algn="l">
              <a:spcBef>
                <a:spcPts val="600"/>
              </a:spcBef>
              <a:spcAft>
                <a:spcPts val="0"/>
              </a:spcAft>
              <a:buNone/>
            </a:pPr>
            <a:r>
              <a:t/>
            </a:r>
            <a:endParaRPr sz="2000"/>
          </a:p>
        </p:txBody>
      </p:sp>
      <p:sp>
        <p:nvSpPr>
          <p:cNvPr id="48" name="Google Shape;48;p10"/>
          <p:cNvSpPr txBox="1"/>
          <p:nvPr>
            <p:ph idx="1" type="body"/>
          </p:nvPr>
        </p:nvSpPr>
        <p:spPr>
          <a:xfrm>
            <a:off x="5462200" y="49100"/>
            <a:ext cx="3710700" cy="502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000"/>
              <a:t>&lt;?xml version="1.0" encoding="UTF-8"?&gt;</a:t>
            </a:r>
            <a:endParaRPr sz="1000"/>
          </a:p>
          <a:p>
            <a:pPr indent="0" lvl="0" marL="457200" rtl="0" algn="l">
              <a:spcBef>
                <a:spcPts val="0"/>
              </a:spcBef>
              <a:spcAft>
                <a:spcPts val="0"/>
              </a:spcAft>
              <a:buNone/>
            </a:pPr>
            <a:r>
              <a:rPr lang="en" sz="1000"/>
              <a:t>&lt;BlogApplication&gt;</a:t>
            </a:r>
            <a:endParaRPr sz="1000"/>
          </a:p>
          <a:p>
            <a:pPr indent="0" lvl="0" marL="457200" rtl="0" algn="l">
              <a:spcBef>
                <a:spcPts val="0"/>
              </a:spcBef>
              <a:spcAft>
                <a:spcPts val="0"/>
              </a:spcAft>
              <a:buNone/>
            </a:pPr>
            <a:r>
              <a:rPr lang="en" sz="1000"/>
              <a:t>    &lt;BlogUsers&gt;</a:t>
            </a:r>
            <a:endParaRPr sz="1000"/>
          </a:p>
          <a:p>
            <a:pPr indent="0" lvl="0" marL="457200" rtl="0" algn="l">
              <a:spcBef>
                <a:spcPts val="0"/>
              </a:spcBef>
              <a:spcAft>
                <a:spcPts val="0"/>
              </a:spcAft>
              <a:buNone/>
            </a:pPr>
            <a:r>
              <a:rPr lang="en" sz="1000"/>
              <a:t>        &lt;BlogUser date="2016-04-02"&gt;</a:t>
            </a:r>
            <a:endParaRPr sz="1000"/>
          </a:p>
          <a:p>
            <a:pPr indent="0" lvl="0" marL="457200" rtl="0" algn="l">
              <a:spcBef>
                <a:spcPts val="0"/>
              </a:spcBef>
              <a:spcAft>
                <a:spcPts val="0"/>
              </a:spcAft>
              <a:buNone/>
            </a:pPr>
            <a:r>
              <a:rPr lang="en" sz="1000"/>
              <a:t>            &lt;UserName&gt;username1&lt;/UserName&gt;</a:t>
            </a:r>
            <a:endParaRPr sz="1000"/>
          </a:p>
          <a:p>
            <a:pPr indent="0" lvl="0" marL="457200" rtl="0" algn="l">
              <a:spcBef>
                <a:spcPts val="0"/>
              </a:spcBef>
              <a:spcAft>
                <a:spcPts val="0"/>
              </a:spcAft>
              <a:buNone/>
            </a:pPr>
            <a:r>
              <a:rPr lang="en" sz="1000"/>
              <a:t>            &lt;FirstName&gt;First1&lt;/FirstName&gt;</a:t>
            </a:r>
            <a:endParaRPr sz="1000"/>
          </a:p>
          <a:p>
            <a:pPr indent="0" lvl="0" marL="457200" rtl="0" algn="l">
              <a:spcBef>
                <a:spcPts val="0"/>
              </a:spcBef>
              <a:spcAft>
                <a:spcPts val="0"/>
              </a:spcAft>
              <a:buNone/>
            </a:pPr>
            <a:r>
              <a:rPr lang="en" sz="1000"/>
              <a:t>            &lt;LastName&gt;Last1&lt;/LastName&gt;</a:t>
            </a:r>
            <a:endParaRPr sz="1000"/>
          </a:p>
          <a:p>
            <a:pPr indent="0" lvl="0" marL="457200" rtl="0" algn="l">
              <a:spcBef>
                <a:spcPts val="0"/>
              </a:spcBef>
              <a:spcAft>
                <a:spcPts val="0"/>
              </a:spcAft>
              <a:buNone/>
            </a:pPr>
            <a:r>
              <a:rPr lang="en" sz="1000"/>
              <a:t>        &lt;/BlogUser&gt;</a:t>
            </a:r>
            <a:endParaRPr sz="1000"/>
          </a:p>
          <a:p>
            <a:pPr indent="0" lvl="0" marL="457200" rtl="0" algn="l">
              <a:spcBef>
                <a:spcPts val="0"/>
              </a:spcBef>
              <a:spcAft>
                <a:spcPts val="0"/>
              </a:spcAft>
              <a:buNone/>
            </a:pPr>
            <a:r>
              <a:rPr lang="en" sz="1000"/>
              <a:t>        ...</a:t>
            </a:r>
            <a:endParaRPr sz="1000"/>
          </a:p>
          <a:p>
            <a:pPr indent="0" lvl="0" marL="457200" rtl="0" algn="l">
              <a:spcBef>
                <a:spcPts val="0"/>
              </a:spcBef>
              <a:spcAft>
                <a:spcPts val="0"/>
              </a:spcAft>
              <a:buNone/>
            </a:pPr>
            <a:r>
              <a:rPr lang="en" sz="1000"/>
              <a:t>    &lt;/BlogUsers&gt;</a:t>
            </a:r>
            <a:endParaRPr sz="1000"/>
          </a:p>
          <a:p>
            <a:pPr indent="0" lvl="0" marL="457200" rtl="0" algn="l">
              <a:spcBef>
                <a:spcPts val="0"/>
              </a:spcBef>
              <a:spcAft>
                <a:spcPts val="0"/>
              </a:spcAft>
              <a:buNone/>
            </a:pPr>
            <a:r>
              <a:rPr lang="en" sz="1000"/>
              <a:t>    &lt;BlogPosts&gt;</a:t>
            </a:r>
            <a:endParaRPr sz="1000"/>
          </a:p>
          <a:p>
            <a:pPr indent="0" lvl="0" marL="457200" rtl="0" algn="l">
              <a:spcBef>
                <a:spcPts val="0"/>
              </a:spcBef>
              <a:spcAft>
                <a:spcPts val="0"/>
              </a:spcAft>
              <a:buNone/>
            </a:pPr>
            <a:r>
              <a:rPr lang="en" sz="1000"/>
              <a:t>        &lt;BlogPost&gt;</a:t>
            </a:r>
            <a:endParaRPr sz="1000"/>
          </a:p>
          <a:p>
            <a:pPr indent="0" lvl="0" marL="457200" rtl="0" algn="l">
              <a:spcBef>
                <a:spcPts val="0"/>
              </a:spcBef>
              <a:spcAft>
                <a:spcPts val="0"/>
              </a:spcAft>
              <a:buNone/>
            </a:pPr>
            <a:r>
              <a:rPr lang="en" sz="1000"/>
              <a:t>            &lt;PostId&gt;1&lt;/PostId&gt;</a:t>
            </a:r>
            <a:endParaRPr sz="1000"/>
          </a:p>
          <a:p>
            <a:pPr indent="0" lvl="0" marL="457200" rtl="0" algn="l">
              <a:spcBef>
                <a:spcPts val="0"/>
              </a:spcBef>
              <a:spcAft>
                <a:spcPts val="0"/>
              </a:spcAft>
              <a:buNone/>
            </a:pPr>
            <a:r>
              <a:rPr lang="en" sz="1000"/>
              <a:t>            &lt;UserName&gt;username1&lt;/UserName&gt;</a:t>
            </a:r>
            <a:endParaRPr sz="1000"/>
          </a:p>
          <a:p>
            <a:pPr indent="0" lvl="0" marL="457200" rtl="0" algn="l">
              <a:spcBef>
                <a:spcPts val="0"/>
              </a:spcBef>
              <a:spcAft>
                <a:spcPts val="0"/>
              </a:spcAft>
              <a:buNone/>
            </a:pPr>
            <a:r>
              <a:rPr lang="en" sz="1000"/>
              <a:t>            &lt;Title&gt;title1&lt;/Title&gt;</a:t>
            </a:r>
            <a:endParaRPr sz="1000"/>
          </a:p>
          <a:p>
            <a:pPr indent="0" lvl="0" marL="457200" rtl="0" algn="l">
              <a:spcBef>
                <a:spcPts val="0"/>
              </a:spcBef>
              <a:spcAft>
                <a:spcPts val="0"/>
              </a:spcAft>
              <a:buNone/>
            </a:pPr>
            <a:r>
              <a:rPr lang="en" sz="1000"/>
              <a:t>            &lt;Content&gt;content1&lt;/Content&gt;</a:t>
            </a:r>
            <a:endParaRPr sz="1000"/>
          </a:p>
          <a:p>
            <a:pPr indent="0" lvl="0" marL="457200" rtl="0" algn="l">
              <a:spcBef>
                <a:spcPts val="0"/>
              </a:spcBef>
              <a:spcAft>
                <a:spcPts val="0"/>
              </a:spcAft>
              <a:buNone/>
            </a:pPr>
            <a:r>
              <a:rPr lang="en" sz="1000"/>
              <a:t>            &lt;Comments&gt;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&lt;CommentId&gt;1&lt;/CommentId&gt;</a:t>
            </a:r>
            <a:endParaRPr sz="1000"/>
          </a:p>
          <a:p>
            <a:pPr indent="0" lvl="0" marL="457200" rtl="0" algn="l">
              <a:spcBef>
                <a:spcPts val="0"/>
              </a:spcBef>
              <a:spcAft>
                <a:spcPts val="0"/>
              </a:spcAft>
              <a:buNone/>
            </a:pPr>
            <a:r>
              <a:rPr lang="en" sz="1000"/>
              <a:t>                    &lt;UserName&gt;username4&lt;/UserName&gt;</a:t>
            </a:r>
            <a:endParaRPr sz="1000"/>
          </a:p>
          <a:p>
            <a:pPr indent="0" lvl="0" marL="457200" rtl="0" algn="l">
              <a:spcBef>
                <a:spcPts val="0"/>
              </a:spcBef>
              <a:spcAft>
                <a:spcPts val="0"/>
              </a:spcAft>
              <a:buNone/>
            </a:pPr>
            <a:r>
              <a:rPr lang="en" sz="1000"/>
              <a:t>                    &lt;Content&gt;comment1&lt;/Content&gt;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&lt;CommentId&gt;2&lt;/CommentId&gt;</a:t>
            </a:r>
            <a:endParaRPr sz="1000"/>
          </a:p>
          <a:p>
            <a:pPr indent="0" lvl="0" marL="457200" rtl="0" algn="l">
              <a:spcBef>
                <a:spcPts val="0"/>
              </a:spcBef>
              <a:spcAft>
                <a:spcPts val="0"/>
              </a:spcAft>
              <a:buNone/>
            </a:pPr>
            <a:r>
              <a:rPr lang="en" sz="1000"/>
              <a:t>                    &lt;UserName&gt;username4&lt;/UserName&gt;</a:t>
            </a:r>
            <a:endParaRPr sz="1000"/>
          </a:p>
          <a:p>
            <a:pPr indent="0" lvl="0" marL="457200" rtl="0" algn="l">
              <a:spcBef>
                <a:spcPts val="0"/>
              </a:spcBef>
              <a:spcAft>
                <a:spcPts val="0"/>
              </a:spcAft>
              <a:buNone/>
            </a:pPr>
            <a:r>
              <a:rPr lang="en" sz="1000"/>
              <a:t>                    &lt;Content&gt;comment2&lt;/Content&gt;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&lt;/Comments&gt;</a:t>
            </a:r>
            <a:endParaRPr sz="1000"/>
          </a:p>
          <a:p>
            <a:pPr indent="0" lvl="0" marL="457200" rtl="0" algn="l">
              <a:spcBef>
                <a:spcPts val="0"/>
              </a:spcBef>
              <a:spcAft>
                <a:spcPts val="0"/>
              </a:spcAft>
              <a:buNone/>
            </a:pPr>
            <a:r>
              <a:rPr lang="en" sz="1000"/>
              <a:t>        &lt;/BlogPost&gt;</a:t>
            </a:r>
            <a:endParaRPr sz="1000"/>
          </a:p>
          <a:p>
            <a:pPr indent="0" lvl="0" marL="457200" rtl="0" algn="l">
              <a:spcBef>
                <a:spcPts val="0"/>
              </a:spcBef>
              <a:spcAft>
                <a:spcPts val="0"/>
              </a:spcAft>
              <a:buNone/>
            </a:pPr>
            <a:r>
              <a:rPr lang="en" sz="1000"/>
              <a:t>        ...</a:t>
            </a:r>
            <a:endParaRPr sz="1000"/>
          </a:p>
          <a:p>
            <a:pPr indent="0" lvl="0" marL="457200" rtl="0" algn="l">
              <a:spcBef>
                <a:spcPts val="0"/>
              </a:spcBef>
              <a:spcAft>
                <a:spcPts val="0"/>
              </a:spcAft>
              <a:buNone/>
            </a:pPr>
            <a:r>
              <a:rPr lang="en" sz="1000"/>
              <a:t>    &lt;/BlogPosts&gt;</a:t>
            </a:r>
            <a:endParaRPr sz="1000"/>
          </a:p>
          <a:p>
            <a:pPr indent="0" lvl="0" marL="457200" rtl="0" algn="l">
              <a:spcBef>
                <a:spcPts val="0"/>
              </a:spcBef>
              <a:spcAft>
                <a:spcPts val="0"/>
              </a:spcAft>
              <a:buNone/>
            </a:pPr>
            <a:r>
              <a:rPr lang="en" sz="1000"/>
              <a:t>&lt;/BlogApplication&gt;</a:t>
            </a:r>
            <a:endParaRPr sz="1000"/>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229" name="Google Shape;229;p37"/>
          <p:cNvSpPr txBox="1"/>
          <p:nvPr>
            <p:ph idx="1" type="body"/>
          </p:nvPr>
        </p:nvSpPr>
        <p:spPr>
          <a:xfrm>
            <a:off x="409600" y="1192100"/>
            <a:ext cx="86184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Same output as XSLT Exercise 2, except with XQuery:</a:t>
            </a:r>
            <a:br>
              <a:rPr lang="en" sz="2400"/>
            </a:br>
            <a:r>
              <a:rPr lang="en" sz="2400"/>
              <a:t>For only BlogUsers with comments </a:t>
            </a:r>
            <a:r>
              <a:rPr lang="en" sz="2400"/>
              <a:t>(INNER JOIN)</a:t>
            </a:r>
            <a:r>
              <a:rPr lang="en" sz="2400"/>
              <a:t>, map the UserName and FirstName to their comment id/content.</a:t>
            </a:r>
            <a:endParaRPr sz="2400"/>
          </a:p>
          <a:p>
            <a:pPr indent="-381000" lvl="0" marL="457200" rtl="0" algn="l">
              <a:spcBef>
                <a:spcPts val="0"/>
              </a:spcBef>
              <a:spcAft>
                <a:spcPts val="0"/>
              </a:spcAft>
              <a:buSzPts val="2400"/>
              <a:buChar char="●"/>
            </a:pPr>
            <a:r>
              <a:rPr lang="en" sz="2400"/>
              <a:t>Solution: </a:t>
            </a:r>
            <a:r>
              <a:rPr lang="en" sz="2400" u="sng">
                <a:solidFill>
                  <a:schemeClr val="hlink"/>
                </a:solidFill>
                <a:hlinkClick r:id="rId3"/>
              </a:rPr>
              <a:t>http://goo.gl/D8ZLK3</a:t>
            </a:r>
            <a:endParaRPr sz="2400"/>
          </a:p>
          <a:p>
            <a:pPr indent="-381000" lvl="0" marL="457200" rtl="0" algn="l">
              <a:spcBef>
                <a:spcPts val="0"/>
              </a:spcBef>
              <a:spcAft>
                <a:spcPts val="0"/>
              </a:spcAft>
              <a:buSzPts val="2400"/>
              <a:buChar char="●"/>
            </a:pPr>
            <a:r>
              <a:rPr lang="en" sz="2400"/>
              <a:t>Try XSLT Exercise 3 in XQuery:</a:t>
            </a:r>
            <a:br>
              <a:rPr lang="en" sz="2400"/>
            </a:br>
            <a:r>
              <a:rPr lang="en" sz="2400"/>
              <a:t>For all BlogUsers (LEFT OUTER JOIN), map the UserName and FirstName to the comment id/content.</a:t>
            </a:r>
            <a:br>
              <a:rPr lang="en" sz="2400"/>
            </a:br>
            <a:r>
              <a:rPr lang="en" sz="2400"/>
              <a:t>Hint: Would an additional “for each BlogUser” clause be helpful?</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idx="1" type="body"/>
          </p:nvPr>
        </p:nvSpPr>
        <p:spPr>
          <a:xfrm>
            <a:off x="52350" y="955000"/>
            <a:ext cx="9039300" cy="37458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Overlapping functionality. Intent: XSLT was made to transform docs for rendering and XQuery was for querying docs</a:t>
            </a:r>
            <a:br>
              <a:rPr lang="en" sz="2200"/>
            </a:br>
            <a:r>
              <a:rPr lang="en" sz="2200"/>
              <a:t>(like SQL, but for web docs).</a:t>
            </a:r>
            <a:endParaRPr sz="2200"/>
          </a:p>
          <a:p>
            <a:pPr indent="-368300" lvl="0" marL="457200" rtl="0" algn="l">
              <a:spcBef>
                <a:spcPts val="0"/>
              </a:spcBef>
              <a:spcAft>
                <a:spcPts val="0"/>
              </a:spcAft>
              <a:buSzPts val="2200"/>
              <a:buChar char="●"/>
            </a:pPr>
            <a:r>
              <a:rPr lang="en" sz="2200"/>
              <a:t>FLWOR is similar to SELECT statement, so easier for us to learn.</a:t>
            </a:r>
            <a:endParaRPr sz="2200"/>
          </a:p>
          <a:p>
            <a:pPr indent="-368300" lvl="0" marL="457200" rtl="0" algn="l">
              <a:spcBef>
                <a:spcPts val="0"/>
              </a:spcBef>
              <a:spcAft>
                <a:spcPts val="0"/>
              </a:spcAft>
              <a:buSzPts val="2200"/>
              <a:buChar char="●"/>
            </a:pPr>
            <a:r>
              <a:rPr lang="en" sz="2200"/>
              <a:t>Same data model, both use XPath, similar libraries.</a:t>
            </a:r>
            <a:endParaRPr sz="2200"/>
          </a:p>
          <a:p>
            <a:pPr indent="-368300" lvl="0" marL="457200" rtl="0" algn="l">
              <a:spcBef>
                <a:spcPts val="0"/>
              </a:spcBef>
              <a:spcAft>
                <a:spcPts val="0"/>
              </a:spcAft>
              <a:buSzPts val="2200"/>
              <a:buChar char="●"/>
            </a:pPr>
            <a:r>
              <a:rPr lang="en" sz="2200"/>
              <a:t>XSLT has templating and re-use.</a:t>
            </a:r>
            <a:endParaRPr sz="2200"/>
          </a:p>
          <a:p>
            <a:pPr indent="-368300" lvl="0" marL="457200" rtl="0" algn="l">
              <a:spcBef>
                <a:spcPts val="0"/>
              </a:spcBef>
              <a:spcAft>
                <a:spcPts val="0"/>
              </a:spcAft>
              <a:buSzPts val="2200"/>
              <a:buChar char="●"/>
            </a:pPr>
            <a:r>
              <a:rPr lang="en" sz="2200"/>
              <a:t>XSLT has a larger community and is further developed. Better support in different programming languages. Also expressed as XML, so can be easily integrated with application stacks. So you should probably use XSLT.</a:t>
            </a:r>
            <a:br>
              <a:rPr lang="en" sz="2200"/>
            </a:br>
            <a:endParaRPr sz="2200"/>
          </a:p>
        </p:txBody>
      </p:sp>
      <p:sp>
        <p:nvSpPr>
          <p:cNvPr id="235" name="Google Shape;235;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XSLT and XQuery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XML</a:t>
            </a:r>
            <a:endParaRPr/>
          </a:p>
        </p:txBody>
      </p:sp>
      <p:sp>
        <p:nvSpPr>
          <p:cNvPr id="54" name="Google Shape;54;p11"/>
          <p:cNvSpPr txBox="1"/>
          <p:nvPr>
            <p:ph idx="1" type="body"/>
          </p:nvPr>
        </p:nvSpPr>
        <p:spPr>
          <a:xfrm>
            <a:off x="104800" y="811100"/>
            <a:ext cx="5652600" cy="3951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XML: Extensible Markup Language.</a:t>
            </a:r>
            <a:endParaRPr sz="2000"/>
          </a:p>
          <a:p>
            <a:pPr indent="-355600" lvl="0" marL="457200" rtl="0" algn="l">
              <a:spcBef>
                <a:spcPts val="0"/>
              </a:spcBef>
              <a:spcAft>
                <a:spcPts val="0"/>
              </a:spcAft>
              <a:buSzPts val="2000"/>
              <a:buChar char="●"/>
            </a:pPr>
            <a:r>
              <a:rPr lang="en" sz="2000"/>
              <a:t>Document object model:</a:t>
            </a:r>
            <a:endParaRPr sz="2000"/>
          </a:p>
          <a:p>
            <a:pPr indent="-355600" lvl="1" marL="914400" rtl="0" algn="l">
              <a:spcBef>
                <a:spcPts val="0"/>
              </a:spcBef>
              <a:spcAft>
                <a:spcPts val="0"/>
              </a:spcAft>
              <a:buClr>
                <a:srgbClr val="D9D9D9"/>
              </a:buClr>
              <a:buSzPts val="2000"/>
              <a:buChar char="○"/>
            </a:pPr>
            <a:r>
              <a:rPr lang="en" sz="2000">
                <a:solidFill>
                  <a:srgbClr val="D9D9D9"/>
                </a:solidFill>
              </a:rPr>
              <a:t>Interpreted as a tree of node elements.</a:t>
            </a:r>
            <a:endParaRPr sz="2000">
              <a:solidFill>
                <a:srgbClr val="D9D9D9"/>
              </a:solidFill>
            </a:endParaRPr>
          </a:p>
          <a:p>
            <a:pPr indent="-355600" lvl="1" marL="914400" rtl="0" algn="l">
              <a:spcBef>
                <a:spcPts val="0"/>
              </a:spcBef>
              <a:spcAft>
                <a:spcPts val="0"/>
              </a:spcAft>
              <a:buSzPts val="2000"/>
              <a:buChar char="○"/>
            </a:pPr>
            <a:r>
              <a:rPr lang="en" sz="2000"/>
              <a:t>Tags</a:t>
            </a:r>
            <a:r>
              <a:rPr lang="en" sz="2000">
                <a:solidFill>
                  <a:srgbClr val="D9D9D9"/>
                </a:solidFill>
              </a:rPr>
              <a:t>, attributes, values.</a:t>
            </a:r>
            <a:endParaRPr sz="2000">
              <a:solidFill>
                <a:srgbClr val="D9D9D9"/>
              </a:solidFill>
            </a:endParaRPr>
          </a:p>
          <a:p>
            <a:pPr indent="-355600" lvl="1" marL="914400" rtl="0" algn="l">
              <a:spcBef>
                <a:spcPts val="0"/>
              </a:spcBef>
              <a:spcAft>
                <a:spcPts val="0"/>
              </a:spcAft>
              <a:buClr>
                <a:srgbClr val="D9D9D9"/>
              </a:buClr>
              <a:buSzPts val="2000"/>
              <a:buChar char="○"/>
            </a:pPr>
            <a:r>
              <a:rPr lang="en" sz="2000">
                <a:solidFill>
                  <a:srgbClr val="D9D9D9"/>
                </a:solidFill>
              </a:rPr>
              <a:t>Format for human readable and machine readable arbitrary data structures.</a:t>
            </a:r>
            <a:endParaRPr sz="2000">
              <a:solidFill>
                <a:srgbClr val="D9D9D9"/>
              </a:solidFill>
            </a:endParaRPr>
          </a:p>
          <a:p>
            <a:pPr indent="0" lvl="0" marL="457200" rtl="0" algn="l">
              <a:spcBef>
                <a:spcPts val="0"/>
              </a:spcBef>
              <a:spcAft>
                <a:spcPts val="0"/>
              </a:spcAft>
              <a:buNone/>
            </a:pPr>
            <a:r>
              <a:t/>
            </a:r>
            <a:endParaRPr sz="800"/>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
        <p:nvSpPr>
          <p:cNvPr id="55" name="Google Shape;55;p11"/>
          <p:cNvSpPr txBox="1"/>
          <p:nvPr>
            <p:ph idx="1" type="body"/>
          </p:nvPr>
        </p:nvSpPr>
        <p:spPr>
          <a:xfrm>
            <a:off x="5462200" y="49100"/>
            <a:ext cx="3710700" cy="502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D9D9D9"/>
                </a:solidFill>
              </a:rPr>
              <a:t>&lt;?xml version="1.0" encoding="UTF-8"?&gt;</a:t>
            </a:r>
            <a:endParaRPr sz="1000">
              <a:solidFill>
                <a:srgbClr val="D9D9D9"/>
              </a:solidFill>
            </a:endParaRPr>
          </a:p>
          <a:p>
            <a:pPr indent="0" lvl="0" marL="457200" rtl="0" algn="l">
              <a:spcBef>
                <a:spcPts val="0"/>
              </a:spcBef>
              <a:spcAft>
                <a:spcPts val="0"/>
              </a:spcAft>
              <a:buNone/>
            </a:pPr>
            <a:r>
              <a:rPr lang="en" sz="1000"/>
              <a:t>&lt;BlogApplication&gt;</a:t>
            </a:r>
            <a:endParaRPr sz="1000"/>
          </a:p>
          <a:p>
            <a:pPr indent="0" lvl="0" marL="457200" rtl="0" algn="l">
              <a:spcBef>
                <a:spcPts val="0"/>
              </a:spcBef>
              <a:spcAft>
                <a:spcPts val="0"/>
              </a:spcAft>
              <a:buNone/>
            </a:pPr>
            <a:r>
              <a:rPr lang="en" sz="1000"/>
              <a:t>    &lt;BlogUsers&gt;</a:t>
            </a:r>
            <a:endParaRPr sz="1000"/>
          </a:p>
          <a:p>
            <a:pPr indent="0" lvl="0" marL="457200" rtl="0" algn="l">
              <a:spcBef>
                <a:spcPts val="0"/>
              </a:spcBef>
              <a:spcAft>
                <a:spcPts val="0"/>
              </a:spcAft>
              <a:buNone/>
            </a:pPr>
            <a:r>
              <a:rPr lang="en" sz="1000"/>
              <a:t>        &lt;BlogUser</a:t>
            </a:r>
            <a:r>
              <a:rPr lang="en" sz="1000">
                <a:solidFill>
                  <a:srgbClr val="D9D9D9"/>
                </a:solidFill>
              </a:rPr>
              <a:t> date="2016-04-02"</a:t>
            </a:r>
            <a:r>
              <a:rPr lang="en" sz="1000"/>
              <a:t>&gt;</a:t>
            </a:r>
            <a:endParaRPr sz="1000"/>
          </a:p>
          <a:p>
            <a:pPr indent="0" lvl="0" marL="457200" rtl="0" algn="l">
              <a:spcBef>
                <a:spcPts val="0"/>
              </a:spcBef>
              <a:spcAft>
                <a:spcPts val="0"/>
              </a:spcAft>
              <a:buNone/>
            </a:pPr>
            <a:r>
              <a:rPr lang="en" sz="1000"/>
              <a:t>            &lt;UserName&gt;</a:t>
            </a:r>
            <a:r>
              <a:rPr lang="en" sz="1000">
                <a:solidFill>
                  <a:srgbClr val="D9D9D9"/>
                </a:solidFill>
              </a:rPr>
              <a:t>username1</a:t>
            </a:r>
            <a:r>
              <a:rPr lang="en" sz="1000"/>
              <a:t>&lt;/UserName&gt;</a:t>
            </a:r>
            <a:endParaRPr sz="1000"/>
          </a:p>
          <a:p>
            <a:pPr indent="0" lvl="0" marL="457200" rtl="0" algn="l">
              <a:spcBef>
                <a:spcPts val="0"/>
              </a:spcBef>
              <a:spcAft>
                <a:spcPts val="0"/>
              </a:spcAft>
              <a:buNone/>
            </a:pPr>
            <a:r>
              <a:rPr lang="en" sz="1000"/>
              <a:t>            &lt;FirstName&gt;</a:t>
            </a:r>
            <a:r>
              <a:rPr lang="en" sz="1000">
                <a:solidFill>
                  <a:srgbClr val="D9D9D9"/>
                </a:solidFill>
              </a:rPr>
              <a:t>First1</a:t>
            </a:r>
            <a:r>
              <a:rPr lang="en" sz="1000"/>
              <a:t>&lt;/FirstName&gt;</a:t>
            </a:r>
            <a:endParaRPr sz="1000"/>
          </a:p>
          <a:p>
            <a:pPr indent="0" lvl="0" marL="457200" rtl="0" algn="l">
              <a:spcBef>
                <a:spcPts val="0"/>
              </a:spcBef>
              <a:spcAft>
                <a:spcPts val="0"/>
              </a:spcAft>
              <a:buNone/>
            </a:pPr>
            <a:r>
              <a:rPr lang="en" sz="1000"/>
              <a:t>            &lt;LastName&gt;</a:t>
            </a:r>
            <a:r>
              <a:rPr lang="en" sz="1000">
                <a:solidFill>
                  <a:srgbClr val="D9D9D9"/>
                </a:solidFill>
              </a:rPr>
              <a:t>Last1</a:t>
            </a:r>
            <a:r>
              <a:rPr lang="en" sz="1000"/>
              <a:t>&lt;/LastName&gt;</a:t>
            </a:r>
            <a:endParaRPr sz="1000"/>
          </a:p>
          <a:p>
            <a:pPr indent="0" lvl="0" marL="457200" rtl="0" algn="l">
              <a:spcBef>
                <a:spcPts val="0"/>
              </a:spcBef>
              <a:spcAft>
                <a:spcPts val="0"/>
              </a:spcAft>
              <a:buNone/>
            </a:pPr>
            <a:r>
              <a:rPr lang="en" sz="1000"/>
              <a:t>        &lt;/BlogUser&gt;</a:t>
            </a:r>
            <a:endParaRPr sz="1000"/>
          </a:p>
          <a:p>
            <a:pPr indent="0" lvl="0" marL="457200" rtl="0" algn="l">
              <a:spcBef>
                <a:spcPts val="0"/>
              </a:spcBef>
              <a:spcAft>
                <a:spcPts val="0"/>
              </a:spcAft>
              <a:buNone/>
            </a:pPr>
            <a:r>
              <a:rPr lang="en" sz="1000"/>
              <a:t>        ...</a:t>
            </a:r>
            <a:endParaRPr sz="1000"/>
          </a:p>
          <a:p>
            <a:pPr indent="0" lvl="0" marL="457200" rtl="0" algn="l">
              <a:spcBef>
                <a:spcPts val="0"/>
              </a:spcBef>
              <a:spcAft>
                <a:spcPts val="0"/>
              </a:spcAft>
              <a:buNone/>
            </a:pPr>
            <a:r>
              <a:rPr lang="en" sz="1000"/>
              <a:t>    &lt;/BlogUsers&gt;</a:t>
            </a:r>
            <a:endParaRPr sz="1000"/>
          </a:p>
          <a:p>
            <a:pPr indent="0" lvl="0" marL="457200" rtl="0" algn="l">
              <a:spcBef>
                <a:spcPts val="0"/>
              </a:spcBef>
              <a:spcAft>
                <a:spcPts val="0"/>
              </a:spcAft>
              <a:buNone/>
            </a:pPr>
            <a:r>
              <a:rPr lang="en" sz="1000"/>
              <a:t>    &lt;BlogPosts&gt;</a:t>
            </a:r>
            <a:endParaRPr sz="1000"/>
          </a:p>
          <a:p>
            <a:pPr indent="0" lvl="0" marL="457200" rtl="0" algn="l">
              <a:spcBef>
                <a:spcPts val="0"/>
              </a:spcBef>
              <a:spcAft>
                <a:spcPts val="0"/>
              </a:spcAft>
              <a:buNone/>
            </a:pPr>
            <a:r>
              <a:rPr lang="en" sz="1000"/>
              <a:t>        &lt;BlogPost&gt;</a:t>
            </a:r>
            <a:endParaRPr sz="1000"/>
          </a:p>
          <a:p>
            <a:pPr indent="0" lvl="0" marL="457200" rtl="0" algn="l">
              <a:spcBef>
                <a:spcPts val="0"/>
              </a:spcBef>
              <a:spcAft>
                <a:spcPts val="0"/>
              </a:spcAft>
              <a:buNone/>
            </a:pPr>
            <a:r>
              <a:rPr lang="en" sz="1000"/>
              <a:t>            &lt;PostId&gt;</a:t>
            </a:r>
            <a:r>
              <a:rPr lang="en" sz="1000">
                <a:solidFill>
                  <a:srgbClr val="D9D9D9"/>
                </a:solidFill>
              </a:rPr>
              <a:t>1</a:t>
            </a:r>
            <a:r>
              <a:rPr lang="en" sz="1000"/>
              <a:t>&lt;/PostId&gt;</a:t>
            </a:r>
            <a:endParaRPr sz="1000"/>
          </a:p>
          <a:p>
            <a:pPr indent="0" lvl="0" marL="457200" rtl="0" algn="l">
              <a:spcBef>
                <a:spcPts val="0"/>
              </a:spcBef>
              <a:spcAft>
                <a:spcPts val="0"/>
              </a:spcAft>
              <a:buNone/>
            </a:pPr>
            <a:r>
              <a:rPr lang="en" sz="1000"/>
              <a:t>            &lt;UserName&gt;</a:t>
            </a:r>
            <a:r>
              <a:rPr lang="en" sz="1000">
                <a:solidFill>
                  <a:srgbClr val="D9D9D9"/>
                </a:solidFill>
              </a:rPr>
              <a:t>username1</a:t>
            </a:r>
            <a:r>
              <a:rPr lang="en" sz="1000"/>
              <a:t>&lt;/UserName&gt;</a:t>
            </a:r>
            <a:endParaRPr sz="1000"/>
          </a:p>
          <a:p>
            <a:pPr indent="0" lvl="0" marL="457200" rtl="0" algn="l">
              <a:spcBef>
                <a:spcPts val="0"/>
              </a:spcBef>
              <a:spcAft>
                <a:spcPts val="0"/>
              </a:spcAft>
              <a:buNone/>
            </a:pPr>
            <a:r>
              <a:rPr lang="en" sz="1000"/>
              <a:t>            &lt;Title&gt;</a:t>
            </a:r>
            <a:r>
              <a:rPr lang="en" sz="1000">
                <a:solidFill>
                  <a:srgbClr val="D9D9D9"/>
                </a:solidFill>
              </a:rPr>
              <a:t>title1</a:t>
            </a:r>
            <a:r>
              <a:rPr lang="en" sz="1000"/>
              <a:t>&lt;/Title&gt;</a:t>
            </a:r>
            <a:endParaRPr sz="1000"/>
          </a:p>
          <a:p>
            <a:pPr indent="0" lvl="0" marL="457200" rtl="0" algn="l">
              <a:spcBef>
                <a:spcPts val="0"/>
              </a:spcBef>
              <a:spcAft>
                <a:spcPts val="0"/>
              </a:spcAft>
              <a:buNone/>
            </a:pPr>
            <a:r>
              <a:rPr lang="en" sz="1000"/>
              <a:t>            &lt;Content&gt;</a:t>
            </a:r>
            <a:r>
              <a:rPr lang="en" sz="1000">
                <a:solidFill>
                  <a:srgbClr val="D9D9D9"/>
                </a:solidFill>
              </a:rPr>
              <a:t>content1</a:t>
            </a:r>
            <a:r>
              <a:rPr lang="en" sz="1000"/>
              <a:t>&lt;/Content&gt;</a:t>
            </a:r>
            <a:endParaRPr sz="1000"/>
          </a:p>
          <a:p>
            <a:pPr indent="0" lvl="0" marL="457200" rtl="0" algn="l">
              <a:spcBef>
                <a:spcPts val="0"/>
              </a:spcBef>
              <a:spcAft>
                <a:spcPts val="0"/>
              </a:spcAft>
              <a:buNone/>
            </a:pPr>
            <a:r>
              <a:rPr lang="en" sz="1000"/>
              <a:t>            &lt;Comments&gt;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&lt;CommentId&gt;</a:t>
            </a:r>
            <a:r>
              <a:rPr lang="en" sz="1000">
                <a:solidFill>
                  <a:srgbClr val="D9D9D9"/>
                </a:solidFill>
              </a:rPr>
              <a:t>1</a:t>
            </a:r>
            <a:r>
              <a:rPr lang="en" sz="1000"/>
              <a:t>&lt;/CommentId&gt;</a:t>
            </a:r>
            <a:endParaRPr sz="1000"/>
          </a:p>
          <a:p>
            <a:pPr indent="0" lvl="0" marL="457200" rtl="0" algn="l">
              <a:spcBef>
                <a:spcPts val="0"/>
              </a:spcBef>
              <a:spcAft>
                <a:spcPts val="0"/>
              </a:spcAft>
              <a:buNone/>
            </a:pPr>
            <a:r>
              <a:rPr lang="en" sz="1000"/>
              <a:t>                    &lt;UserName&gt;</a:t>
            </a:r>
            <a:r>
              <a:rPr lang="en" sz="1000">
                <a:solidFill>
                  <a:srgbClr val="D9D9D9"/>
                </a:solidFill>
              </a:rPr>
              <a:t>username4</a:t>
            </a:r>
            <a:r>
              <a:rPr lang="en" sz="1000"/>
              <a:t>&lt;/UserName&gt;</a:t>
            </a:r>
            <a:endParaRPr sz="1000"/>
          </a:p>
          <a:p>
            <a:pPr indent="0" lvl="0" marL="457200" rtl="0" algn="l">
              <a:spcBef>
                <a:spcPts val="0"/>
              </a:spcBef>
              <a:spcAft>
                <a:spcPts val="0"/>
              </a:spcAft>
              <a:buNone/>
            </a:pPr>
            <a:r>
              <a:rPr lang="en" sz="1000"/>
              <a:t>                    &lt;Content&gt;</a:t>
            </a:r>
            <a:r>
              <a:rPr lang="en" sz="1000">
                <a:solidFill>
                  <a:srgbClr val="D9D9D9"/>
                </a:solidFill>
              </a:rPr>
              <a:t>comment1</a:t>
            </a:r>
            <a:r>
              <a:rPr lang="en" sz="1000"/>
              <a:t>&lt;/Content&gt;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&lt;CommentId&gt;</a:t>
            </a:r>
            <a:r>
              <a:rPr lang="en" sz="1000">
                <a:solidFill>
                  <a:srgbClr val="D9D9D9"/>
                </a:solidFill>
              </a:rPr>
              <a:t>2</a:t>
            </a:r>
            <a:r>
              <a:rPr lang="en" sz="1000"/>
              <a:t>&lt;/CommentId&gt;</a:t>
            </a:r>
            <a:endParaRPr sz="1000"/>
          </a:p>
          <a:p>
            <a:pPr indent="0" lvl="0" marL="457200" rtl="0" algn="l">
              <a:spcBef>
                <a:spcPts val="0"/>
              </a:spcBef>
              <a:spcAft>
                <a:spcPts val="0"/>
              </a:spcAft>
              <a:buNone/>
            </a:pPr>
            <a:r>
              <a:rPr lang="en" sz="1000"/>
              <a:t>                    &lt;UserName&gt;</a:t>
            </a:r>
            <a:r>
              <a:rPr lang="en" sz="1000">
                <a:solidFill>
                  <a:srgbClr val="D9D9D9"/>
                </a:solidFill>
              </a:rPr>
              <a:t>username4</a:t>
            </a:r>
            <a:r>
              <a:rPr lang="en" sz="1000"/>
              <a:t>&lt;/UserName&gt;</a:t>
            </a:r>
            <a:endParaRPr sz="1000"/>
          </a:p>
          <a:p>
            <a:pPr indent="0" lvl="0" marL="457200" rtl="0" algn="l">
              <a:spcBef>
                <a:spcPts val="0"/>
              </a:spcBef>
              <a:spcAft>
                <a:spcPts val="0"/>
              </a:spcAft>
              <a:buNone/>
            </a:pPr>
            <a:r>
              <a:rPr lang="en" sz="1000"/>
              <a:t>                    &lt;Content&gt;</a:t>
            </a:r>
            <a:r>
              <a:rPr lang="en" sz="1000">
                <a:solidFill>
                  <a:srgbClr val="D9D9D9"/>
                </a:solidFill>
              </a:rPr>
              <a:t>comment2</a:t>
            </a:r>
            <a:r>
              <a:rPr lang="en" sz="1000"/>
              <a:t>&lt;/Content&gt;</a:t>
            </a:r>
            <a:endParaRPr sz="1000"/>
          </a:p>
          <a:p>
            <a:pPr indent="0" lvl="0" marL="457200" rtl="0" algn="l">
              <a:spcBef>
                <a:spcPts val="0"/>
              </a:spcBef>
              <a:spcAft>
                <a:spcPts val="0"/>
              </a:spcAft>
              <a:buNone/>
            </a:pPr>
            <a:r>
              <a:rPr lang="en" sz="1000"/>
              <a:t>                &lt;/Comment&gt;</a:t>
            </a:r>
            <a:endParaRPr sz="1000"/>
          </a:p>
          <a:p>
            <a:pPr indent="0" lvl="0" marL="457200" rtl="0" algn="l">
              <a:spcBef>
                <a:spcPts val="0"/>
              </a:spcBef>
              <a:spcAft>
                <a:spcPts val="0"/>
              </a:spcAft>
              <a:buNone/>
            </a:pPr>
            <a:r>
              <a:rPr lang="en" sz="1000"/>
              <a:t>            &lt;/Comments&gt;</a:t>
            </a:r>
            <a:endParaRPr sz="1000"/>
          </a:p>
          <a:p>
            <a:pPr indent="0" lvl="0" marL="457200" rtl="0" algn="l">
              <a:spcBef>
                <a:spcPts val="0"/>
              </a:spcBef>
              <a:spcAft>
                <a:spcPts val="0"/>
              </a:spcAft>
              <a:buNone/>
            </a:pPr>
            <a:r>
              <a:rPr lang="en" sz="1000"/>
              <a:t>        &lt;/BlogPost&gt;</a:t>
            </a:r>
            <a:endParaRPr sz="1000"/>
          </a:p>
          <a:p>
            <a:pPr indent="0" lvl="0" marL="457200" rtl="0" algn="l">
              <a:spcBef>
                <a:spcPts val="0"/>
              </a:spcBef>
              <a:spcAft>
                <a:spcPts val="0"/>
              </a:spcAft>
              <a:buNone/>
            </a:pPr>
            <a:r>
              <a:rPr lang="en" sz="1000"/>
              <a:t>        ...</a:t>
            </a:r>
            <a:endParaRPr sz="1000"/>
          </a:p>
          <a:p>
            <a:pPr indent="0" lvl="0" marL="457200" rtl="0" algn="l">
              <a:spcBef>
                <a:spcPts val="0"/>
              </a:spcBef>
              <a:spcAft>
                <a:spcPts val="0"/>
              </a:spcAft>
              <a:buNone/>
            </a:pPr>
            <a:r>
              <a:rPr lang="en" sz="1000"/>
              <a:t>    &lt;/BlogPosts&gt;</a:t>
            </a:r>
            <a:endParaRPr sz="1000"/>
          </a:p>
          <a:p>
            <a:pPr indent="0" lvl="0" marL="457200" rtl="0" algn="l">
              <a:spcBef>
                <a:spcPts val="0"/>
              </a:spcBef>
              <a:spcAft>
                <a:spcPts val="0"/>
              </a:spcAft>
              <a:buNone/>
            </a:pPr>
            <a:r>
              <a:rPr lang="en" sz="1000"/>
              <a:t>&lt;/BlogApplication&gt;</a:t>
            </a:r>
            <a:endParaRPr sz="1000"/>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XML</a:t>
            </a:r>
            <a:endParaRPr/>
          </a:p>
        </p:txBody>
      </p:sp>
      <p:sp>
        <p:nvSpPr>
          <p:cNvPr id="61" name="Google Shape;61;p12"/>
          <p:cNvSpPr txBox="1"/>
          <p:nvPr>
            <p:ph idx="1" type="body"/>
          </p:nvPr>
        </p:nvSpPr>
        <p:spPr>
          <a:xfrm>
            <a:off x="104800" y="811100"/>
            <a:ext cx="5652600" cy="3951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XML: Extensible Markup Language.</a:t>
            </a:r>
            <a:endParaRPr sz="2000"/>
          </a:p>
          <a:p>
            <a:pPr indent="-355600" lvl="0" marL="457200" rtl="0" algn="l">
              <a:spcBef>
                <a:spcPts val="0"/>
              </a:spcBef>
              <a:spcAft>
                <a:spcPts val="0"/>
              </a:spcAft>
              <a:buSzPts val="2000"/>
              <a:buChar char="●"/>
            </a:pPr>
            <a:r>
              <a:rPr lang="en" sz="2000"/>
              <a:t>Document object model:</a:t>
            </a:r>
            <a:endParaRPr sz="2000"/>
          </a:p>
          <a:p>
            <a:pPr indent="-355600" lvl="1" marL="914400" rtl="0" algn="l">
              <a:spcBef>
                <a:spcPts val="0"/>
              </a:spcBef>
              <a:spcAft>
                <a:spcPts val="0"/>
              </a:spcAft>
              <a:buClr>
                <a:srgbClr val="D9D9D9"/>
              </a:buClr>
              <a:buSzPts val="2000"/>
              <a:buChar char="○"/>
            </a:pPr>
            <a:r>
              <a:rPr lang="en" sz="2000">
                <a:solidFill>
                  <a:srgbClr val="D9D9D9"/>
                </a:solidFill>
              </a:rPr>
              <a:t>Interpreted as a tree of node elements.</a:t>
            </a:r>
            <a:endParaRPr sz="2000">
              <a:solidFill>
                <a:srgbClr val="D9D9D9"/>
              </a:solidFill>
            </a:endParaRPr>
          </a:p>
          <a:p>
            <a:pPr indent="-355600" lvl="1" marL="914400" rtl="0" algn="l">
              <a:spcBef>
                <a:spcPts val="0"/>
              </a:spcBef>
              <a:spcAft>
                <a:spcPts val="0"/>
              </a:spcAft>
              <a:buSzPts val="2000"/>
              <a:buChar char="○"/>
            </a:pPr>
            <a:r>
              <a:rPr lang="en" sz="2000">
                <a:solidFill>
                  <a:srgbClr val="D9D9D9"/>
                </a:solidFill>
              </a:rPr>
              <a:t>Tags, </a:t>
            </a:r>
            <a:r>
              <a:rPr lang="en" sz="2000">
                <a:solidFill>
                  <a:srgbClr val="000000"/>
                </a:solidFill>
              </a:rPr>
              <a:t>attributes</a:t>
            </a:r>
            <a:r>
              <a:rPr lang="en" sz="2000">
                <a:solidFill>
                  <a:srgbClr val="D9D9D9"/>
                </a:solidFill>
              </a:rPr>
              <a:t>, values.</a:t>
            </a:r>
            <a:endParaRPr sz="2000">
              <a:solidFill>
                <a:srgbClr val="D9D9D9"/>
              </a:solidFill>
            </a:endParaRPr>
          </a:p>
          <a:p>
            <a:pPr indent="-355600" lvl="1" marL="914400" rtl="0" algn="l">
              <a:spcBef>
                <a:spcPts val="0"/>
              </a:spcBef>
              <a:spcAft>
                <a:spcPts val="0"/>
              </a:spcAft>
              <a:buClr>
                <a:srgbClr val="D9D9D9"/>
              </a:buClr>
              <a:buSzPts val="2000"/>
              <a:buChar char="○"/>
            </a:pPr>
            <a:r>
              <a:rPr lang="en" sz="2000">
                <a:solidFill>
                  <a:srgbClr val="D9D9D9"/>
                </a:solidFill>
              </a:rPr>
              <a:t>Format for human readable and machine readable arbitrary data structures.</a:t>
            </a:r>
            <a:endParaRPr sz="2000">
              <a:solidFill>
                <a:srgbClr val="D9D9D9"/>
              </a:solidFill>
            </a:endParaRPr>
          </a:p>
          <a:p>
            <a:pPr indent="0" lvl="0" marL="457200" rtl="0" algn="l">
              <a:spcBef>
                <a:spcPts val="0"/>
              </a:spcBef>
              <a:spcAft>
                <a:spcPts val="0"/>
              </a:spcAft>
              <a:buNone/>
            </a:pPr>
            <a:r>
              <a:t/>
            </a:r>
            <a:endParaRPr sz="800"/>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
        <p:nvSpPr>
          <p:cNvPr id="62" name="Google Shape;62;p12"/>
          <p:cNvSpPr txBox="1"/>
          <p:nvPr>
            <p:ph idx="1" type="body"/>
          </p:nvPr>
        </p:nvSpPr>
        <p:spPr>
          <a:xfrm>
            <a:off x="5462200" y="49100"/>
            <a:ext cx="3710700" cy="502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D9D9D9"/>
                </a:solidFill>
              </a:rPr>
              <a:t>&lt;?xml version="1.0" encoding="UTF-8"?&gt;</a:t>
            </a:r>
            <a:endParaRPr sz="1000">
              <a:solidFill>
                <a:srgbClr val="D9D9D9"/>
              </a:solidFill>
            </a:endParaRPr>
          </a:p>
          <a:p>
            <a:pPr indent="0" lvl="0" marL="457200" rtl="0" algn="l">
              <a:spcBef>
                <a:spcPts val="0"/>
              </a:spcBef>
              <a:spcAft>
                <a:spcPts val="0"/>
              </a:spcAft>
              <a:buNone/>
            </a:pPr>
            <a:r>
              <a:rPr lang="en" sz="1000">
                <a:solidFill>
                  <a:srgbClr val="D9D9D9"/>
                </a:solidFill>
              </a:rPr>
              <a:t>&lt;BlogApplication&gt;</a:t>
            </a:r>
            <a:endParaRPr sz="1000">
              <a:solidFill>
                <a:srgbClr val="D9D9D9"/>
              </a:solidFill>
            </a:endParaRPr>
          </a:p>
          <a:p>
            <a:pPr indent="0" lvl="0" marL="457200" rtl="0" algn="l">
              <a:spcBef>
                <a:spcPts val="0"/>
              </a:spcBef>
              <a:spcAft>
                <a:spcPts val="0"/>
              </a:spcAft>
              <a:buNone/>
            </a:pPr>
            <a:r>
              <a:rPr lang="en" sz="1000">
                <a:solidFill>
                  <a:srgbClr val="D9D9D9"/>
                </a:solidFill>
              </a:rPr>
              <a:t>    &lt;BlogUsers&gt;</a:t>
            </a:r>
            <a:endParaRPr sz="1000">
              <a:solidFill>
                <a:srgbClr val="D9D9D9"/>
              </a:solidFill>
            </a:endParaRPr>
          </a:p>
          <a:p>
            <a:pPr indent="0" lvl="0" marL="457200" rtl="0" algn="l">
              <a:spcBef>
                <a:spcPts val="0"/>
              </a:spcBef>
              <a:spcAft>
                <a:spcPts val="0"/>
              </a:spcAft>
              <a:buNone/>
            </a:pPr>
            <a:r>
              <a:rPr lang="en" sz="1000">
                <a:solidFill>
                  <a:srgbClr val="D9D9D9"/>
                </a:solidFill>
              </a:rPr>
              <a:t>        &lt;BlogUser </a:t>
            </a:r>
            <a:r>
              <a:rPr lang="en" sz="1000">
                <a:solidFill>
                  <a:srgbClr val="000000"/>
                </a:solidFill>
              </a:rPr>
              <a:t>date="2015-04-02"</a:t>
            </a:r>
            <a:r>
              <a:rPr lang="en" sz="1000">
                <a:solidFill>
                  <a:srgbClr val="D9D9D9"/>
                </a:solidFill>
              </a:rPr>
              <a:t>&gt;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&lt;UserName&gt;username1&lt;/UserName&gt;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&lt;FirstName&gt;First1&lt;/FirstName&gt;</a:t>
            </a:r>
            <a:endParaRPr sz="1000">
              <a:solidFill>
                <a:srgbClr val="D9D9D9"/>
              </a:solidFill>
            </a:endParaRPr>
          </a:p>
          <a:p>
            <a:pPr indent="0" lvl="0" marL="457200" rtl="0" algn="l">
              <a:spcBef>
                <a:spcPts val="0"/>
              </a:spcBef>
              <a:spcAft>
                <a:spcPts val="0"/>
              </a:spcAft>
              <a:buNone/>
            </a:pPr>
            <a:r>
              <a:rPr lang="en" sz="1000">
                <a:solidFill>
                  <a:srgbClr val="D9D9D9"/>
                </a:solidFill>
              </a:rPr>
              <a:t>            &lt;LastName&gt;Last1&lt;/LastName&gt;</a:t>
            </a:r>
            <a:endParaRPr sz="1000">
              <a:solidFill>
                <a:srgbClr val="D9D9D9"/>
              </a:solidFill>
            </a:endParaRPr>
          </a:p>
          <a:p>
            <a:pPr indent="0" lvl="0" marL="457200" rtl="0" algn="l">
              <a:spcBef>
                <a:spcPts val="0"/>
              </a:spcBef>
              <a:spcAft>
                <a:spcPts val="0"/>
              </a:spcAft>
              <a:buNone/>
            </a:pPr>
            <a:r>
              <a:rPr lang="en" sz="1000">
                <a:solidFill>
                  <a:srgbClr val="D9D9D9"/>
                </a:solidFill>
              </a:rPr>
              <a:t>        &lt;/BlogUser&gt;</a:t>
            </a:r>
            <a:endParaRPr sz="1000">
              <a:solidFill>
                <a:srgbClr val="D9D9D9"/>
              </a:solidFill>
            </a:endParaRPr>
          </a:p>
          <a:p>
            <a:pPr indent="0" lvl="0" marL="457200" rtl="0" algn="l">
              <a:spcBef>
                <a:spcPts val="0"/>
              </a:spcBef>
              <a:spcAft>
                <a:spcPts val="0"/>
              </a:spcAft>
              <a:buNone/>
            </a:pPr>
            <a:r>
              <a:rPr lang="en" sz="1000">
                <a:solidFill>
                  <a:srgbClr val="D9D9D9"/>
                </a:solidFill>
              </a:rPr>
              <a:t>        ...</a:t>
            </a:r>
            <a:endParaRPr sz="1000">
              <a:solidFill>
                <a:srgbClr val="D9D9D9"/>
              </a:solidFill>
            </a:endParaRPr>
          </a:p>
          <a:p>
            <a:pPr indent="0" lvl="0" marL="457200" rtl="0" algn="l">
              <a:spcBef>
                <a:spcPts val="0"/>
              </a:spcBef>
              <a:spcAft>
                <a:spcPts val="0"/>
              </a:spcAft>
              <a:buNone/>
            </a:pPr>
            <a:r>
              <a:rPr lang="en" sz="1000">
                <a:solidFill>
                  <a:srgbClr val="D9D9D9"/>
                </a:solidFill>
              </a:rPr>
              <a:t>    &lt;/BlogUsers&gt;</a:t>
            </a:r>
            <a:endParaRPr sz="1000">
              <a:solidFill>
                <a:srgbClr val="D9D9D9"/>
              </a:solidFill>
            </a:endParaRPr>
          </a:p>
          <a:p>
            <a:pPr indent="0" lvl="0" marL="457200" rtl="0" algn="l">
              <a:spcBef>
                <a:spcPts val="0"/>
              </a:spcBef>
              <a:spcAft>
                <a:spcPts val="0"/>
              </a:spcAft>
              <a:buNone/>
            </a:pPr>
            <a:r>
              <a:rPr lang="en" sz="1000">
                <a:solidFill>
                  <a:srgbClr val="D9D9D9"/>
                </a:solidFill>
              </a:rPr>
              <a:t>    &lt;BlogPosts&gt;</a:t>
            </a:r>
            <a:endParaRPr sz="1000">
              <a:solidFill>
                <a:srgbClr val="D9D9D9"/>
              </a:solidFill>
            </a:endParaRPr>
          </a:p>
          <a:p>
            <a:pPr indent="0" lvl="0" marL="457200" rtl="0" algn="l">
              <a:spcBef>
                <a:spcPts val="0"/>
              </a:spcBef>
              <a:spcAft>
                <a:spcPts val="0"/>
              </a:spcAft>
              <a:buNone/>
            </a:pPr>
            <a:r>
              <a:rPr lang="en" sz="1000">
                <a:solidFill>
                  <a:srgbClr val="D9D9D9"/>
                </a:solidFill>
              </a:rPr>
              <a:t>        &lt;BlogPost&gt;</a:t>
            </a:r>
            <a:endParaRPr sz="1000">
              <a:solidFill>
                <a:srgbClr val="D9D9D9"/>
              </a:solidFill>
            </a:endParaRPr>
          </a:p>
          <a:p>
            <a:pPr indent="0" lvl="0" marL="457200" rtl="0" algn="l">
              <a:spcBef>
                <a:spcPts val="0"/>
              </a:spcBef>
              <a:spcAft>
                <a:spcPts val="0"/>
              </a:spcAft>
              <a:buNone/>
            </a:pPr>
            <a:r>
              <a:rPr lang="en" sz="1000">
                <a:solidFill>
                  <a:srgbClr val="D9D9D9"/>
                </a:solidFill>
              </a:rPr>
              <a:t>            &lt;PostId&gt;1&lt;/PostId&gt;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&lt;UserName&gt;username1&lt;/UserName&gt;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&lt;Title&gt;title1&lt;/Title&gt;</a:t>
            </a:r>
            <a:endParaRPr sz="1000">
              <a:solidFill>
                <a:srgbClr val="D9D9D9"/>
              </a:solidFill>
            </a:endParaRPr>
          </a:p>
          <a:p>
            <a:pPr indent="0" lvl="0" marL="457200" rtl="0" algn="l">
              <a:spcBef>
                <a:spcPts val="0"/>
              </a:spcBef>
              <a:spcAft>
                <a:spcPts val="0"/>
              </a:spcAft>
              <a:buNone/>
            </a:pPr>
            <a:r>
              <a:rPr lang="en" sz="1000">
                <a:solidFill>
                  <a:srgbClr val="D9D9D9"/>
                </a:solidFill>
              </a:rPr>
              <a:t>            &lt;Content&gt;content1&lt;/Content&gt;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&lt;Comments&gt;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&lt;CommentId&gt;1&lt;/CommentId&gt;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&lt;UserName&gt;username4&lt;/UserName&gt;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&lt;Content&gt;comment1&lt;/Content&gt;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&lt;CommentId&gt;2&lt;/CommentId&gt;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&lt;UserName&gt;username4&lt;/UserName&gt;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&lt;Content&gt;comment2&lt;/Content&gt;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&lt;/Comments&gt;</a:t>
            </a:r>
            <a:endParaRPr sz="1000">
              <a:solidFill>
                <a:srgbClr val="D9D9D9"/>
              </a:solidFill>
            </a:endParaRPr>
          </a:p>
          <a:p>
            <a:pPr indent="0" lvl="0" marL="457200" rtl="0" algn="l">
              <a:spcBef>
                <a:spcPts val="0"/>
              </a:spcBef>
              <a:spcAft>
                <a:spcPts val="0"/>
              </a:spcAft>
              <a:buNone/>
            </a:pPr>
            <a:r>
              <a:rPr lang="en" sz="1000">
                <a:solidFill>
                  <a:srgbClr val="D9D9D9"/>
                </a:solidFill>
              </a:rPr>
              <a:t>        &lt;/BlogPost&gt;</a:t>
            </a:r>
            <a:endParaRPr sz="1000">
              <a:solidFill>
                <a:srgbClr val="D9D9D9"/>
              </a:solidFill>
            </a:endParaRPr>
          </a:p>
          <a:p>
            <a:pPr indent="0" lvl="0" marL="457200" rtl="0" algn="l">
              <a:spcBef>
                <a:spcPts val="0"/>
              </a:spcBef>
              <a:spcAft>
                <a:spcPts val="0"/>
              </a:spcAft>
              <a:buNone/>
            </a:pPr>
            <a:r>
              <a:rPr lang="en" sz="1000">
                <a:solidFill>
                  <a:srgbClr val="D9D9D9"/>
                </a:solidFill>
              </a:rPr>
              <a:t>        ...</a:t>
            </a:r>
            <a:endParaRPr sz="1000">
              <a:solidFill>
                <a:srgbClr val="D9D9D9"/>
              </a:solidFill>
            </a:endParaRPr>
          </a:p>
          <a:p>
            <a:pPr indent="0" lvl="0" marL="457200" rtl="0" algn="l">
              <a:spcBef>
                <a:spcPts val="0"/>
              </a:spcBef>
              <a:spcAft>
                <a:spcPts val="0"/>
              </a:spcAft>
              <a:buNone/>
            </a:pPr>
            <a:r>
              <a:rPr lang="en" sz="1000">
                <a:solidFill>
                  <a:srgbClr val="D9D9D9"/>
                </a:solidFill>
              </a:rPr>
              <a:t>    &lt;/BlogPosts&gt;</a:t>
            </a:r>
            <a:endParaRPr sz="1000">
              <a:solidFill>
                <a:srgbClr val="D9D9D9"/>
              </a:solidFill>
            </a:endParaRPr>
          </a:p>
          <a:p>
            <a:pPr indent="0" lvl="0" marL="457200" rtl="0" algn="l">
              <a:spcBef>
                <a:spcPts val="0"/>
              </a:spcBef>
              <a:spcAft>
                <a:spcPts val="0"/>
              </a:spcAft>
              <a:buNone/>
            </a:pPr>
            <a:r>
              <a:rPr lang="en" sz="1000">
                <a:solidFill>
                  <a:srgbClr val="D9D9D9"/>
                </a:solidFill>
              </a:rPr>
              <a:t>&lt;/BlogApplication&gt;</a:t>
            </a:r>
            <a:endParaRPr sz="1000">
              <a:solidFill>
                <a:srgbClr val="D9D9D9"/>
              </a:solidFill>
            </a:endParaRPr>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XML</a:t>
            </a:r>
            <a:endParaRPr/>
          </a:p>
        </p:txBody>
      </p:sp>
      <p:sp>
        <p:nvSpPr>
          <p:cNvPr id="68" name="Google Shape;68;p13"/>
          <p:cNvSpPr txBox="1"/>
          <p:nvPr>
            <p:ph idx="1" type="body"/>
          </p:nvPr>
        </p:nvSpPr>
        <p:spPr>
          <a:xfrm>
            <a:off x="104800" y="811100"/>
            <a:ext cx="5652600" cy="3951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XML: Extensible Markup Language.</a:t>
            </a:r>
            <a:endParaRPr sz="2000"/>
          </a:p>
          <a:p>
            <a:pPr indent="-355600" lvl="0" marL="457200" rtl="0" algn="l">
              <a:spcBef>
                <a:spcPts val="0"/>
              </a:spcBef>
              <a:spcAft>
                <a:spcPts val="0"/>
              </a:spcAft>
              <a:buSzPts val="2000"/>
              <a:buChar char="●"/>
            </a:pPr>
            <a:r>
              <a:rPr lang="en" sz="2000"/>
              <a:t>Document object model:</a:t>
            </a:r>
            <a:endParaRPr sz="2000"/>
          </a:p>
          <a:p>
            <a:pPr indent="-355600" lvl="1" marL="914400" rtl="0" algn="l">
              <a:spcBef>
                <a:spcPts val="0"/>
              </a:spcBef>
              <a:spcAft>
                <a:spcPts val="0"/>
              </a:spcAft>
              <a:buClr>
                <a:srgbClr val="D9D9D9"/>
              </a:buClr>
              <a:buSzPts val="2000"/>
              <a:buChar char="○"/>
            </a:pPr>
            <a:r>
              <a:rPr lang="en" sz="2000">
                <a:solidFill>
                  <a:srgbClr val="D9D9D9"/>
                </a:solidFill>
              </a:rPr>
              <a:t>Interpreted as a tree of node elements.</a:t>
            </a:r>
            <a:endParaRPr sz="2000">
              <a:solidFill>
                <a:srgbClr val="D9D9D9"/>
              </a:solidFill>
            </a:endParaRPr>
          </a:p>
          <a:p>
            <a:pPr indent="-355600" lvl="1" marL="914400" rtl="0" algn="l">
              <a:spcBef>
                <a:spcPts val="0"/>
              </a:spcBef>
              <a:spcAft>
                <a:spcPts val="0"/>
              </a:spcAft>
              <a:buSzPts val="2000"/>
              <a:buChar char="○"/>
            </a:pPr>
            <a:r>
              <a:rPr lang="en" sz="2000">
                <a:solidFill>
                  <a:srgbClr val="D9D9D9"/>
                </a:solidFill>
              </a:rPr>
              <a:t>Tags, attributes, </a:t>
            </a:r>
            <a:r>
              <a:rPr lang="en" sz="2000">
                <a:solidFill>
                  <a:srgbClr val="000000"/>
                </a:solidFill>
              </a:rPr>
              <a:t>values</a:t>
            </a:r>
            <a:r>
              <a:rPr lang="en" sz="2000">
                <a:solidFill>
                  <a:srgbClr val="D9D9D9"/>
                </a:solidFill>
              </a:rPr>
              <a:t>.</a:t>
            </a:r>
            <a:endParaRPr sz="2000">
              <a:solidFill>
                <a:srgbClr val="D9D9D9"/>
              </a:solidFill>
            </a:endParaRPr>
          </a:p>
          <a:p>
            <a:pPr indent="-355600" lvl="1" marL="914400" rtl="0" algn="l">
              <a:spcBef>
                <a:spcPts val="0"/>
              </a:spcBef>
              <a:spcAft>
                <a:spcPts val="0"/>
              </a:spcAft>
              <a:buClr>
                <a:srgbClr val="D9D9D9"/>
              </a:buClr>
              <a:buSzPts val="2000"/>
              <a:buChar char="○"/>
            </a:pPr>
            <a:r>
              <a:rPr lang="en" sz="2000">
                <a:solidFill>
                  <a:srgbClr val="D9D9D9"/>
                </a:solidFill>
              </a:rPr>
              <a:t>Format for human readable and machine readable arbitrary data structures.</a:t>
            </a:r>
            <a:endParaRPr sz="2000">
              <a:solidFill>
                <a:srgbClr val="D9D9D9"/>
              </a:solidFill>
            </a:endParaRPr>
          </a:p>
          <a:p>
            <a:pPr indent="0" lvl="0" marL="457200" rtl="0" algn="l">
              <a:spcBef>
                <a:spcPts val="0"/>
              </a:spcBef>
              <a:spcAft>
                <a:spcPts val="0"/>
              </a:spcAft>
              <a:buNone/>
            </a:pPr>
            <a:r>
              <a:t/>
            </a:r>
            <a:endParaRPr sz="800"/>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
        <p:nvSpPr>
          <p:cNvPr id="69" name="Google Shape;69;p13"/>
          <p:cNvSpPr txBox="1"/>
          <p:nvPr>
            <p:ph idx="1" type="body"/>
          </p:nvPr>
        </p:nvSpPr>
        <p:spPr>
          <a:xfrm>
            <a:off x="5462200" y="49100"/>
            <a:ext cx="3710700" cy="502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D9D9D9"/>
                </a:solidFill>
              </a:rPr>
              <a:t>&lt;?xml version="1.0" encoding="UTF-8"?&gt;</a:t>
            </a:r>
            <a:endParaRPr sz="1000">
              <a:solidFill>
                <a:srgbClr val="D9D9D9"/>
              </a:solidFill>
            </a:endParaRPr>
          </a:p>
          <a:p>
            <a:pPr indent="0" lvl="0" marL="457200" rtl="0" algn="l">
              <a:spcBef>
                <a:spcPts val="0"/>
              </a:spcBef>
              <a:spcAft>
                <a:spcPts val="0"/>
              </a:spcAft>
              <a:buNone/>
            </a:pPr>
            <a:r>
              <a:rPr lang="en" sz="1000">
                <a:solidFill>
                  <a:srgbClr val="D9D9D9"/>
                </a:solidFill>
              </a:rPr>
              <a:t>&lt;BlogApplication&gt;</a:t>
            </a:r>
            <a:endParaRPr sz="1000">
              <a:solidFill>
                <a:srgbClr val="D9D9D9"/>
              </a:solidFill>
            </a:endParaRPr>
          </a:p>
          <a:p>
            <a:pPr indent="0" lvl="0" marL="457200" rtl="0" algn="l">
              <a:spcBef>
                <a:spcPts val="0"/>
              </a:spcBef>
              <a:spcAft>
                <a:spcPts val="0"/>
              </a:spcAft>
              <a:buNone/>
            </a:pPr>
            <a:r>
              <a:rPr lang="en" sz="1000">
                <a:solidFill>
                  <a:srgbClr val="D9D9D9"/>
                </a:solidFill>
              </a:rPr>
              <a:t>    &lt;BlogUsers&gt;</a:t>
            </a:r>
            <a:endParaRPr sz="1000">
              <a:solidFill>
                <a:srgbClr val="D9D9D9"/>
              </a:solidFill>
            </a:endParaRPr>
          </a:p>
          <a:p>
            <a:pPr indent="0" lvl="0" marL="457200" rtl="0" algn="l">
              <a:spcBef>
                <a:spcPts val="0"/>
              </a:spcBef>
              <a:spcAft>
                <a:spcPts val="0"/>
              </a:spcAft>
              <a:buNone/>
            </a:pPr>
            <a:r>
              <a:rPr lang="en" sz="1000">
                <a:solidFill>
                  <a:srgbClr val="D9D9D9"/>
                </a:solidFill>
              </a:rPr>
              <a:t>        &lt;BlogUser date="2015-04-02"&gt;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a:t>
            </a:r>
            <a:r>
              <a:rPr lang="en" sz="1000">
                <a:solidFill>
                  <a:srgbClr val="000000"/>
                </a:solidFill>
              </a:rPr>
              <a:t>username1</a:t>
            </a:r>
            <a:r>
              <a:rPr lang="en" sz="1000">
                <a:solidFill>
                  <a:srgbClr val="D9D9D9"/>
                </a:solidFill>
              </a:rPr>
              <a:t>&lt;/UserName&gt;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&lt;FirstName&gt;</a:t>
            </a:r>
            <a:r>
              <a:rPr lang="en" sz="1000">
                <a:solidFill>
                  <a:srgbClr val="000000"/>
                </a:solidFill>
              </a:rPr>
              <a:t>First1</a:t>
            </a:r>
            <a:r>
              <a:rPr lang="en" sz="1000">
                <a:solidFill>
                  <a:srgbClr val="D9D9D9"/>
                </a:solidFill>
              </a:rPr>
              <a:t>&lt;/FirstName&gt;</a:t>
            </a:r>
            <a:endParaRPr sz="1000">
              <a:solidFill>
                <a:srgbClr val="D9D9D9"/>
              </a:solidFill>
            </a:endParaRPr>
          </a:p>
          <a:p>
            <a:pPr indent="0" lvl="0" marL="457200" rtl="0" algn="l">
              <a:spcBef>
                <a:spcPts val="0"/>
              </a:spcBef>
              <a:spcAft>
                <a:spcPts val="0"/>
              </a:spcAft>
              <a:buNone/>
            </a:pPr>
            <a:r>
              <a:rPr lang="en" sz="1000">
                <a:solidFill>
                  <a:srgbClr val="D9D9D9"/>
                </a:solidFill>
              </a:rPr>
              <a:t>            &lt;LastName&gt;</a:t>
            </a:r>
            <a:r>
              <a:rPr lang="en" sz="1000">
                <a:solidFill>
                  <a:srgbClr val="000000"/>
                </a:solidFill>
              </a:rPr>
              <a:t>Last1</a:t>
            </a:r>
            <a:r>
              <a:rPr lang="en" sz="1000">
                <a:solidFill>
                  <a:srgbClr val="D9D9D9"/>
                </a:solidFill>
              </a:rPr>
              <a:t>&lt;/LastName&gt;</a:t>
            </a:r>
            <a:endParaRPr sz="1000">
              <a:solidFill>
                <a:srgbClr val="D9D9D9"/>
              </a:solidFill>
            </a:endParaRPr>
          </a:p>
          <a:p>
            <a:pPr indent="0" lvl="0" marL="457200" rtl="0" algn="l">
              <a:spcBef>
                <a:spcPts val="0"/>
              </a:spcBef>
              <a:spcAft>
                <a:spcPts val="0"/>
              </a:spcAft>
              <a:buNone/>
            </a:pPr>
            <a:r>
              <a:rPr lang="en" sz="1000">
                <a:solidFill>
                  <a:srgbClr val="D9D9D9"/>
                </a:solidFill>
              </a:rPr>
              <a:t>        &lt;/BlogUser&gt;</a:t>
            </a:r>
            <a:endParaRPr sz="1000">
              <a:solidFill>
                <a:srgbClr val="D9D9D9"/>
              </a:solidFill>
            </a:endParaRPr>
          </a:p>
          <a:p>
            <a:pPr indent="0" lvl="0" marL="457200" rtl="0" algn="l">
              <a:spcBef>
                <a:spcPts val="0"/>
              </a:spcBef>
              <a:spcAft>
                <a:spcPts val="0"/>
              </a:spcAft>
              <a:buNone/>
            </a:pPr>
            <a:r>
              <a:rPr lang="en" sz="1000">
                <a:solidFill>
                  <a:srgbClr val="D9D9D9"/>
                </a:solidFill>
              </a:rPr>
              <a:t>        ...</a:t>
            </a:r>
            <a:endParaRPr sz="1000">
              <a:solidFill>
                <a:srgbClr val="D9D9D9"/>
              </a:solidFill>
            </a:endParaRPr>
          </a:p>
          <a:p>
            <a:pPr indent="0" lvl="0" marL="457200" rtl="0" algn="l">
              <a:spcBef>
                <a:spcPts val="0"/>
              </a:spcBef>
              <a:spcAft>
                <a:spcPts val="0"/>
              </a:spcAft>
              <a:buNone/>
            </a:pPr>
            <a:r>
              <a:rPr lang="en" sz="1000">
                <a:solidFill>
                  <a:srgbClr val="D9D9D9"/>
                </a:solidFill>
              </a:rPr>
              <a:t>    &lt;/BlogUsers&gt;</a:t>
            </a:r>
            <a:endParaRPr sz="1000">
              <a:solidFill>
                <a:srgbClr val="D9D9D9"/>
              </a:solidFill>
            </a:endParaRPr>
          </a:p>
          <a:p>
            <a:pPr indent="0" lvl="0" marL="457200" rtl="0" algn="l">
              <a:spcBef>
                <a:spcPts val="0"/>
              </a:spcBef>
              <a:spcAft>
                <a:spcPts val="0"/>
              </a:spcAft>
              <a:buNone/>
            </a:pPr>
            <a:r>
              <a:rPr lang="en" sz="1000">
                <a:solidFill>
                  <a:srgbClr val="D9D9D9"/>
                </a:solidFill>
              </a:rPr>
              <a:t>    &lt;BlogPosts&gt;</a:t>
            </a:r>
            <a:endParaRPr sz="1000">
              <a:solidFill>
                <a:srgbClr val="D9D9D9"/>
              </a:solidFill>
            </a:endParaRPr>
          </a:p>
          <a:p>
            <a:pPr indent="0" lvl="0" marL="457200" rtl="0" algn="l">
              <a:spcBef>
                <a:spcPts val="0"/>
              </a:spcBef>
              <a:spcAft>
                <a:spcPts val="0"/>
              </a:spcAft>
              <a:buNone/>
            </a:pPr>
            <a:r>
              <a:rPr lang="en" sz="1000">
                <a:solidFill>
                  <a:srgbClr val="D9D9D9"/>
                </a:solidFill>
              </a:rPr>
              <a:t>        &lt;BlogPost&gt;</a:t>
            </a:r>
            <a:endParaRPr sz="1000">
              <a:solidFill>
                <a:srgbClr val="D9D9D9"/>
              </a:solidFill>
            </a:endParaRPr>
          </a:p>
          <a:p>
            <a:pPr indent="0" lvl="0" marL="457200" rtl="0" algn="l">
              <a:spcBef>
                <a:spcPts val="0"/>
              </a:spcBef>
              <a:spcAft>
                <a:spcPts val="0"/>
              </a:spcAft>
              <a:buNone/>
            </a:pPr>
            <a:r>
              <a:rPr lang="en" sz="1000">
                <a:solidFill>
                  <a:srgbClr val="D9D9D9"/>
                </a:solidFill>
              </a:rPr>
              <a:t>            &lt;PostId&gt;</a:t>
            </a:r>
            <a:r>
              <a:rPr lang="en" sz="1000">
                <a:solidFill>
                  <a:srgbClr val="000000"/>
                </a:solidFill>
              </a:rPr>
              <a:t>1</a:t>
            </a:r>
            <a:r>
              <a:rPr lang="en" sz="1000">
                <a:solidFill>
                  <a:srgbClr val="D9D9D9"/>
                </a:solidFill>
              </a:rPr>
              <a:t>&lt;/PostId&gt;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a:t>
            </a:r>
            <a:r>
              <a:rPr lang="en" sz="1000">
                <a:solidFill>
                  <a:srgbClr val="000000"/>
                </a:solidFill>
              </a:rPr>
              <a:t>username1</a:t>
            </a:r>
            <a:r>
              <a:rPr lang="en" sz="1000">
                <a:solidFill>
                  <a:srgbClr val="D9D9D9"/>
                </a:solidFill>
              </a:rPr>
              <a:t>&lt;/UserName&gt;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&lt;Title&gt;title</a:t>
            </a:r>
            <a:r>
              <a:rPr lang="en" sz="1000">
                <a:solidFill>
                  <a:srgbClr val="000000"/>
                </a:solidFill>
              </a:rPr>
              <a:t>1</a:t>
            </a:r>
            <a:r>
              <a:rPr lang="en" sz="1000">
                <a:solidFill>
                  <a:srgbClr val="D9D9D9"/>
                </a:solidFill>
              </a:rPr>
              <a:t>&lt;/Title&gt;</a:t>
            </a:r>
            <a:endParaRPr sz="1000">
              <a:solidFill>
                <a:srgbClr val="D9D9D9"/>
              </a:solidFill>
            </a:endParaRPr>
          </a:p>
          <a:p>
            <a:pPr indent="0" lvl="0" marL="457200" rtl="0" algn="l">
              <a:spcBef>
                <a:spcPts val="0"/>
              </a:spcBef>
              <a:spcAft>
                <a:spcPts val="0"/>
              </a:spcAft>
              <a:buNone/>
            </a:pPr>
            <a:r>
              <a:rPr lang="en" sz="1000">
                <a:solidFill>
                  <a:srgbClr val="D9D9D9"/>
                </a:solidFill>
              </a:rPr>
              <a:t>            &lt;Content&gt;</a:t>
            </a:r>
            <a:r>
              <a:rPr lang="en" sz="1000">
                <a:solidFill>
                  <a:srgbClr val="000000"/>
                </a:solidFill>
              </a:rPr>
              <a:t>content1</a:t>
            </a:r>
            <a:r>
              <a:rPr lang="en" sz="1000">
                <a:solidFill>
                  <a:srgbClr val="D9D9D9"/>
                </a:solidFill>
              </a:rPr>
              <a:t>&lt;/Content&gt;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&lt;Comments&gt;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&lt;CommentId&gt;</a:t>
            </a:r>
            <a:r>
              <a:rPr lang="en" sz="1000">
                <a:solidFill>
                  <a:srgbClr val="000000"/>
                </a:solidFill>
              </a:rPr>
              <a:t>1</a:t>
            </a:r>
            <a:r>
              <a:rPr lang="en" sz="1000">
                <a:solidFill>
                  <a:srgbClr val="D9D9D9"/>
                </a:solidFill>
              </a:rPr>
              <a:t>&lt;/CommentId&gt;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a:t>
            </a:r>
            <a:r>
              <a:rPr lang="en" sz="1000">
                <a:solidFill>
                  <a:srgbClr val="000000"/>
                </a:solidFill>
              </a:rPr>
              <a:t>username4</a:t>
            </a:r>
            <a:r>
              <a:rPr lang="en" sz="1000">
                <a:solidFill>
                  <a:srgbClr val="D9D9D9"/>
                </a:solidFill>
              </a:rPr>
              <a:t>&lt;/UserName&gt;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&lt;Content&gt;</a:t>
            </a:r>
            <a:r>
              <a:rPr lang="en" sz="1000">
                <a:solidFill>
                  <a:srgbClr val="000000"/>
                </a:solidFill>
              </a:rPr>
              <a:t>comment1</a:t>
            </a:r>
            <a:r>
              <a:rPr lang="en" sz="1000">
                <a:solidFill>
                  <a:srgbClr val="D9D9D9"/>
                </a:solidFill>
              </a:rPr>
              <a:t>&lt;/Content&gt;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&lt;CommentId&gt;</a:t>
            </a:r>
            <a:r>
              <a:rPr lang="en" sz="1000">
                <a:solidFill>
                  <a:srgbClr val="000000"/>
                </a:solidFill>
              </a:rPr>
              <a:t>2</a:t>
            </a:r>
            <a:r>
              <a:rPr lang="en" sz="1000">
                <a:solidFill>
                  <a:srgbClr val="D9D9D9"/>
                </a:solidFill>
              </a:rPr>
              <a:t>&lt;/CommentId&gt;</a:t>
            </a:r>
            <a:endParaRPr sz="1000">
              <a:solidFill>
                <a:srgbClr val="D9D9D9"/>
              </a:solidFill>
            </a:endParaRPr>
          </a:p>
          <a:p>
            <a:pPr indent="0" lvl="0" marL="457200" rtl="0" algn="l">
              <a:spcBef>
                <a:spcPts val="0"/>
              </a:spcBef>
              <a:spcAft>
                <a:spcPts val="0"/>
              </a:spcAft>
              <a:buNone/>
            </a:pPr>
            <a:r>
              <a:rPr lang="en" sz="1000">
                <a:solidFill>
                  <a:srgbClr val="D9D9D9"/>
                </a:solidFill>
              </a:rPr>
              <a:t>                    &lt;UserName&gt;</a:t>
            </a:r>
            <a:r>
              <a:rPr lang="en" sz="1000">
                <a:solidFill>
                  <a:srgbClr val="000000"/>
                </a:solidFill>
              </a:rPr>
              <a:t>username4</a:t>
            </a:r>
            <a:r>
              <a:rPr lang="en" sz="1000">
                <a:solidFill>
                  <a:srgbClr val="D9D9D9"/>
                </a:solidFill>
              </a:rPr>
              <a:t>&lt;/UserName&gt;</a:t>
            </a:r>
            <a:endParaRPr sz="1000">
              <a:solidFill>
                <a:srgbClr val="D9D9D9"/>
              </a:solidFill>
            </a:endParaRPr>
          </a:p>
          <a:p>
            <a:pPr indent="0" lvl="0" marL="457200" rtl="0" algn="l">
              <a:spcBef>
                <a:spcPts val="0"/>
              </a:spcBef>
              <a:spcAft>
                <a:spcPts val="0"/>
              </a:spcAft>
              <a:buNone/>
            </a:pPr>
            <a:r>
              <a:rPr lang="en" sz="1000">
                <a:solidFill>
                  <a:srgbClr val="D9D9D9"/>
                </a:solidFill>
              </a:rPr>
              <a:t>                    &lt;Content&gt;</a:t>
            </a:r>
            <a:r>
              <a:rPr lang="en" sz="1000">
                <a:solidFill>
                  <a:srgbClr val="000000"/>
                </a:solidFill>
              </a:rPr>
              <a:t>comment2</a:t>
            </a:r>
            <a:r>
              <a:rPr lang="en" sz="1000">
                <a:solidFill>
                  <a:srgbClr val="D9D9D9"/>
                </a:solidFill>
              </a:rPr>
              <a:t>&lt;/Content&gt;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&lt;/Comment&gt;</a:t>
            </a:r>
            <a:endParaRPr sz="1000">
              <a:solidFill>
                <a:srgbClr val="D9D9D9"/>
              </a:solidFill>
            </a:endParaRPr>
          </a:p>
          <a:p>
            <a:pPr indent="0" lvl="0" marL="457200" rtl="0" algn="l">
              <a:spcBef>
                <a:spcPts val="0"/>
              </a:spcBef>
              <a:spcAft>
                <a:spcPts val="0"/>
              </a:spcAft>
              <a:buNone/>
            </a:pPr>
            <a:r>
              <a:rPr lang="en" sz="1000">
                <a:solidFill>
                  <a:srgbClr val="D9D9D9"/>
                </a:solidFill>
              </a:rPr>
              <a:t>            &lt;/Comments&gt;</a:t>
            </a:r>
            <a:endParaRPr sz="1000">
              <a:solidFill>
                <a:srgbClr val="D9D9D9"/>
              </a:solidFill>
            </a:endParaRPr>
          </a:p>
          <a:p>
            <a:pPr indent="0" lvl="0" marL="457200" rtl="0" algn="l">
              <a:spcBef>
                <a:spcPts val="0"/>
              </a:spcBef>
              <a:spcAft>
                <a:spcPts val="0"/>
              </a:spcAft>
              <a:buNone/>
            </a:pPr>
            <a:r>
              <a:rPr lang="en" sz="1000">
                <a:solidFill>
                  <a:srgbClr val="D9D9D9"/>
                </a:solidFill>
              </a:rPr>
              <a:t>        &lt;/BlogPost&gt;</a:t>
            </a:r>
            <a:endParaRPr sz="1000">
              <a:solidFill>
                <a:srgbClr val="D9D9D9"/>
              </a:solidFill>
            </a:endParaRPr>
          </a:p>
          <a:p>
            <a:pPr indent="0" lvl="0" marL="457200" rtl="0" algn="l">
              <a:spcBef>
                <a:spcPts val="0"/>
              </a:spcBef>
              <a:spcAft>
                <a:spcPts val="0"/>
              </a:spcAft>
              <a:buNone/>
            </a:pPr>
            <a:r>
              <a:rPr lang="en" sz="1000">
                <a:solidFill>
                  <a:srgbClr val="D9D9D9"/>
                </a:solidFill>
              </a:rPr>
              <a:t>        ...</a:t>
            </a:r>
            <a:endParaRPr sz="1000">
              <a:solidFill>
                <a:srgbClr val="D9D9D9"/>
              </a:solidFill>
            </a:endParaRPr>
          </a:p>
          <a:p>
            <a:pPr indent="0" lvl="0" marL="457200" rtl="0" algn="l">
              <a:spcBef>
                <a:spcPts val="0"/>
              </a:spcBef>
              <a:spcAft>
                <a:spcPts val="0"/>
              </a:spcAft>
              <a:buNone/>
            </a:pPr>
            <a:r>
              <a:rPr lang="en" sz="1000">
                <a:solidFill>
                  <a:srgbClr val="D9D9D9"/>
                </a:solidFill>
              </a:rPr>
              <a:t>    &lt;/BlogPosts&gt;</a:t>
            </a:r>
            <a:endParaRPr sz="1000">
              <a:solidFill>
                <a:srgbClr val="D9D9D9"/>
              </a:solidFill>
            </a:endParaRPr>
          </a:p>
          <a:p>
            <a:pPr indent="0" lvl="0" marL="457200" rtl="0" algn="l">
              <a:spcBef>
                <a:spcPts val="0"/>
              </a:spcBef>
              <a:spcAft>
                <a:spcPts val="0"/>
              </a:spcAft>
              <a:buNone/>
            </a:pPr>
            <a:r>
              <a:rPr lang="en" sz="1000">
                <a:solidFill>
                  <a:srgbClr val="D9D9D9"/>
                </a:solidFill>
              </a:rPr>
              <a:t>&lt;/BlogApplication&gt;</a:t>
            </a:r>
            <a:endParaRPr sz="1000">
              <a:solidFill>
                <a:srgbClr val="D9D9D9"/>
              </a:solidFill>
            </a:endParaRPr>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XML</a:t>
            </a:r>
            <a:endParaRPr/>
          </a:p>
        </p:txBody>
      </p:sp>
      <p:sp>
        <p:nvSpPr>
          <p:cNvPr id="75" name="Google Shape;75;p14"/>
          <p:cNvSpPr txBox="1"/>
          <p:nvPr>
            <p:ph idx="1" type="body"/>
          </p:nvPr>
        </p:nvSpPr>
        <p:spPr>
          <a:xfrm>
            <a:off x="104800" y="811100"/>
            <a:ext cx="5652600" cy="3951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XML: Extensible Markup Language.</a:t>
            </a:r>
            <a:endParaRPr sz="2000"/>
          </a:p>
          <a:p>
            <a:pPr indent="-355600" lvl="0" marL="457200" rtl="0" algn="l">
              <a:spcBef>
                <a:spcPts val="0"/>
              </a:spcBef>
              <a:spcAft>
                <a:spcPts val="0"/>
              </a:spcAft>
              <a:buSzPts val="2000"/>
              <a:buChar char="●"/>
            </a:pPr>
            <a:r>
              <a:rPr lang="en" sz="2000"/>
              <a:t>Document object model:</a:t>
            </a:r>
            <a:endParaRPr sz="2000"/>
          </a:p>
          <a:p>
            <a:pPr indent="-355600" lvl="1" marL="914400" rtl="0" algn="l">
              <a:spcBef>
                <a:spcPts val="0"/>
              </a:spcBef>
              <a:spcAft>
                <a:spcPts val="0"/>
              </a:spcAft>
              <a:buClr>
                <a:srgbClr val="D9D9D9"/>
              </a:buClr>
              <a:buSzPts val="2000"/>
              <a:buChar char="○"/>
            </a:pPr>
            <a:r>
              <a:rPr lang="en" sz="2000">
                <a:solidFill>
                  <a:srgbClr val="D9D9D9"/>
                </a:solidFill>
              </a:rPr>
              <a:t>Interpreted as a tree of node elements.</a:t>
            </a:r>
            <a:endParaRPr sz="2000">
              <a:solidFill>
                <a:srgbClr val="D9D9D9"/>
              </a:solidFill>
            </a:endParaRPr>
          </a:p>
          <a:p>
            <a:pPr indent="-355600" lvl="1" marL="914400" rtl="0" algn="l">
              <a:spcBef>
                <a:spcPts val="0"/>
              </a:spcBef>
              <a:spcAft>
                <a:spcPts val="0"/>
              </a:spcAft>
              <a:buClr>
                <a:srgbClr val="D9D9D9"/>
              </a:buClr>
              <a:buSzPts val="2000"/>
              <a:buChar char="○"/>
            </a:pPr>
            <a:r>
              <a:rPr lang="en" sz="2000">
                <a:solidFill>
                  <a:srgbClr val="D9D9D9"/>
                </a:solidFill>
              </a:rPr>
              <a:t>Tags, attributes, values.</a:t>
            </a:r>
            <a:endParaRPr sz="2000">
              <a:solidFill>
                <a:srgbClr val="D9D9D9"/>
              </a:solidFill>
            </a:endParaRPr>
          </a:p>
          <a:p>
            <a:pPr indent="-355600" lvl="1" marL="914400" rtl="0" algn="l">
              <a:spcBef>
                <a:spcPts val="0"/>
              </a:spcBef>
              <a:spcAft>
                <a:spcPts val="0"/>
              </a:spcAft>
              <a:buClr>
                <a:srgbClr val="000000"/>
              </a:buClr>
              <a:buSzPts val="2000"/>
              <a:buChar char="○"/>
            </a:pPr>
            <a:r>
              <a:rPr lang="en" sz="2000">
                <a:solidFill>
                  <a:srgbClr val="000000"/>
                </a:solidFill>
              </a:rPr>
              <a:t>Format for human readable and machine readable arbitrary data structures.</a:t>
            </a:r>
            <a:endParaRPr sz="2000">
              <a:solidFill>
                <a:srgbClr val="000000"/>
              </a:solidFill>
            </a:endParaRPr>
          </a:p>
          <a:p>
            <a:pPr indent="0" lvl="0" marL="457200" rtl="0" algn="l">
              <a:spcBef>
                <a:spcPts val="0"/>
              </a:spcBef>
              <a:spcAft>
                <a:spcPts val="0"/>
              </a:spcAft>
              <a:buNone/>
            </a:pPr>
            <a:r>
              <a:t/>
            </a:r>
            <a:endParaRPr sz="800"/>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
        <p:nvSpPr>
          <p:cNvPr id="76" name="Google Shape;76;p14"/>
          <p:cNvSpPr txBox="1"/>
          <p:nvPr>
            <p:ph idx="1" type="body"/>
          </p:nvPr>
        </p:nvSpPr>
        <p:spPr>
          <a:xfrm>
            <a:off x="5462200" y="49100"/>
            <a:ext cx="3710700" cy="5023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000000"/>
                </a:solidFill>
              </a:rPr>
              <a:t>&lt;?xml version="1.0" encoding="UTF-8"?&gt;</a:t>
            </a:r>
            <a:endParaRPr sz="1000">
              <a:solidFill>
                <a:srgbClr val="000000"/>
              </a:solidFill>
            </a:endParaRPr>
          </a:p>
          <a:p>
            <a:pPr indent="0" lvl="0" marL="457200" rtl="0" algn="l">
              <a:spcBef>
                <a:spcPts val="0"/>
              </a:spcBef>
              <a:spcAft>
                <a:spcPts val="0"/>
              </a:spcAft>
              <a:buNone/>
            </a:pPr>
            <a:r>
              <a:rPr lang="en" sz="1000">
                <a:solidFill>
                  <a:srgbClr val="000000"/>
                </a:solidFill>
              </a:rPr>
              <a:t>&lt;BlogApplication&gt;</a:t>
            </a:r>
            <a:endParaRPr sz="1000">
              <a:solidFill>
                <a:srgbClr val="000000"/>
              </a:solidFill>
            </a:endParaRPr>
          </a:p>
          <a:p>
            <a:pPr indent="0" lvl="0" marL="457200" rtl="0" algn="l">
              <a:spcBef>
                <a:spcPts val="0"/>
              </a:spcBef>
              <a:spcAft>
                <a:spcPts val="0"/>
              </a:spcAft>
              <a:buNone/>
            </a:pPr>
            <a:r>
              <a:rPr lang="en" sz="1000">
                <a:solidFill>
                  <a:srgbClr val="000000"/>
                </a:solidFill>
              </a:rPr>
              <a:t>    &lt;BlogUsers&gt;</a:t>
            </a:r>
            <a:endParaRPr sz="1000">
              <a:solidFill>
                <a:srgbClr val="000000"/>
              </a:solidFill>
            </a:endParaRPr>
          </a:p>
          <a:p>
            <a:pPr indent="0" lvl="0" marL="457200" rtl="0" algn="l">
              <a:spcBef>
                <a:spcPts val="0"/>
              </a:spcBef>
              <a:spcAft>
                <a:spcPts val="0"/>
              </a:spcAft>
              <a:buNone/>
            </a:pPr>
            <a:r>
              <a:rPr lang="en" sz="1000">
                <a:solidFill>
                  <a:srgbClr val="000000"/>
                </a:solidFill>
              </a:rPr>
              <a:t>        &lt;BlogUser date="2015-04-02"&gt;</a:t>
            </a:r>
            <a:endParaRPr sz="1000">
              <a:solidFill>
                <a:srgbClr val="000000"/>
              </a:solidFill>
            </a:endParaRPr>
          </a:p>
          <a:p>
            <a:pPr indent="0" lvl="0" marL="457200" rtl="0" algn="l">
              <a:spcBef>
                <a:spcPts val="0"/>
              </a:spcBef>
              <a:spcAft>
                <a:spcPts val="0"/>
              </a:spcAft>
              <a:buNone/>
            </a:pPr>
            <a:r>
              <a:rPr lang="en" sz="1000">
                <a:solidFill>
                  <a:srgbClr val="000000"/>
                </a:solidFill>
              </a:rPr>
              <a:t>            &lt;UserName&gt;username1&lt;/UserName&gt;</a:t>
            </a:r>
            <a:endParaRPr sz="1000">
              <a:solidFill>
                <a:srgbClr val="000000"/>
              </a:solidFill>
            </a:endParaRPr>
          </a:p>
          <a:p>
            <a:pPr indent="0" lvl="0" marL="457200" rtl="0" algn="l">
              <a:spcBef>
                <a:spcPts val="0"/>
              </a:spcBef>
              <a:spcAft>
                <a:spcPts val="0"/>
              </a:spcAft>
              <a:buNone/>
            </a:pPr>
            <a:r>
              <a:rPr lang="en" sz="1000">
                <a:solidFill>
                  <a:srgbClr val="000000"/>
                </a:solidFill>
              </a:rPr>
              <a:t>            &lt;FirstName&gt;First1&lt;/FirstName&gt;</a:t>
            </a:r>
            <a:endParaRPr sz="1000">
              <a:solidFill>
                <a:srgbClr val="000000"/>
              </a:solidFill>
            </a:endParaRPr>
          </a:p>
          <a:p>
            <a:pPr indent="0" lvl="0" marL="457200" rtl="0" algn="l">
              <a:spcBef>
                <a:spcPts val="0"/>
              </a:spcBef>
              <a:spcAft>
                <a:spcPts val="0"/>
              </a:spcAft>
              <a:buNone/>
            </a:pPr>
            <a:r>
              <a:rPr lang="en" sz="1000">
                <a:solidFill>
                  <a:srgbClr val="000000"/>
                </a:solidFill>
              </a:rPr>
              <a:t>            &lt;LastName&gt;Last1&lt;/LastName&gt;</a:t>
            </a:r>
            <a:endParaRPr sz="1000">
              <a:solidFill>
                <a:srgbClr val="000000"/>
              </a:solidFill>
            </a:endParaRPr>
          </a:p>
          <a:p>
            <a:pPr indent="0" lvl="0" marL="457200" rtl="0" algn="l">
              <a:spcBef>
                <a:spcPts val="0"/>
              </a:spcBef>
              <a:spcAft>
                <a:spcPts val="0"/>
              </a:spcAft>
              <a:buNone/>
            </a:pPr>
            <a:r>
              <a:rPr lang="en" sz="1000">
                <a:solidFill>
                  <a:srgbClr val="000000"/>
                </a:solidFill>
              </a:rPr>
              <a:t>        &lt;/BlogUser&gt;</a:t>
            </a:r>
            <a:endParaRPr sz="1000">
              <a:solidFill>
                <a:srgbClr val="000000"/>
              </a:solidFill>
            </a:endParaRPr>
          </a:p>
          <a:p>
            <a:pPr indent="0" lvl="0" marL="457200" rtl="0" algn="l">
              <a:spcBef>
                <a:spcPts val="0"/>
              </a:spcBef>
              <a:spcAft>
                <a:spcPts val="0"/>
              </a:spcAft>
              <a:buNone/>
            </a:pPr>
            <a:r>
              <a:rPr lang="en" sz="1000">
                <a:solidFill>
                  <a:srgbClr val="000000"/>
                </a:solidFill>
              </a:rPr>
              <a:t>        ...</a:t>
            </a:r>
            <a:endParaRPr sz="1000">
              <a:solidFill>
                <a:srgbClr val="000000"/>
              </a:solidFill>
            </a:endParaRPr>
          </a:p>
          <a:p>
            <a:pPr indent="0" lvl="0" marL="457200" rtl="0" algn="l">
              <a:spcBef>
                <a:spcPts val="0"/>
              </a:spcBef>
              <a:spcAft>
                <a:spcPts val="0"/>
              </a:spcAft>
              <a:buNone/>
            </a:pPr>
            <a:r>
              <a:rPr lang="en" sz="1000">
                <a:solidFill>
                  <a:srgbClr val="000000"/>
                </a:solidFill>
              </a:rPr>
              <a:t>    &lt;/BlogUsers&gt;</a:t>
            </a:r>
            <a:endParaRPr sz="1000">
              <a:solidFill>
                <a:srgbClr val="000000"/>
              </a:solidFill>
            </a:endParaRPr>
          </a:p>
          <a:p>
            <a:pPr indent="0" lvl="0" marL="457200" rtl="0" algn="l">
              <a:spcBef>
                <a:spcPts val="0"/>
              </a:spcBef>
              <a:spcAft>
                <a:spcPts val="0"/>
              </a:spcAft>
              <a:buNone/>
            </a:pPr>
            <a:r>
              <a:rPr lang="en" sz="1000">
                <a:solidFill>
                  <a:srgbClr val="000000"/>
                </a:solidFill>
              </a:rPr>
              <a:t>    &lt;BlogPosts&gt;</a:t>
            </a:r>
            <a:endParaRPr sz="1000">
              <a:solidFill>
                <a:srgbClr val="000000"/>
              </a:solidFill>
            </a:endParaRPr>
          </a:p>
          <a:p>
            <a:pPr indent="0" lvl="0" marL="457200" rtl="0" algn="l">
              <a:spcBef>
                <a:spcPts val="0"/>
              </a:spcBef>
              <a:spcAft>
                <a:spcPts val="0"/>
              </a:spcAft>
              <a:buNone/>
            </a:pPr>
            <a:r>
              <a:rPr lang="en" sz="1000">
                <a:solidFill>
                  <a:srgbClr val="000000"/>
                </a:solidFill>
              </a:rPr>
              <a:t>        &lt;BlogPost&gt;</a:t>
            </a:r>
            <a:endParaRPr sz="1000">
              <a:solidFill>
                <a:srgbClr val="000000"/>
              </a:solidFill>
            </a:endParaRPr>
          </a:p>
          <a:p>
            <a:pPr indent="0" lvl="0" marL="457200" rtl="0" algn="l">
              <a:spcBef>
                <a:spcPts val="0"/>
              </a:spcBef>
              <a:spcAft>
                <a:spcPts val="0"/>
              </a:spcAft>
              <a:buNone/>
            </a:pPr>
            <a:r>
              <a:rPr lang="en" sz="1000">
                <a:solidFill>
                  <a:srgbClr val="000000"/>
                </a:solidFill>
              </a:rPr>
              <a:t>            &lt;PostId&gt;1&lt;/PostId&gt;</a:t>
            </a:r>
            <a:endParaRPr sz="1000">
              <a:solidFill>
                <a:srgbClr val="000000"/>
              </a:solidFill>
            </a:endParaRPr>
          </a:p>
          <a:p>
            <a:pPr indent="0" lvl="0" marL="457200" rtl="0" algn="l">
              <a:spcBef>
                <a:spcPts val="0"/>
              </a:spcBef>
              <a:spcAft>
                <a:spcPts val="0"/>
              </a:spcAft>
              <a:buNone/>
            </a:pPr>
            <a:r>
              <a:rPr lang="en" sz="1000">
                <a:solidFill>
                  <a:srgbClr val="000000"/>
                </a:solidFill>
              </a:rPr>
              <a:t>            &lt;UserName&gt;username1&lt;/UserName&gt;</a:t>
            </a:r>
            <a:endParaRPr sz="1000">
              <a:solidFill>
                <a:srgbClr val="000000"/>
              </a:solidFill>
            </a:endParaRPr>
          </a:p>
          <a:p>
            <a:pPr indent="0" lvl="0" marL="457200" rtl="0" algn="l">
              <a:spcBef>
                <a:spcPts val="0"/>
              </a:spcBef>
              <a:spcAft>
                <a:spcPts val="0"/>
              </a:spcAft>
              <a:buNone/>
            </a:pPr>
            <a:r>
              <a:rPr lang="en" sz="1000">
                <a:solidFill>
                  <a:srgbClr val="000000"/>
                </a:solidFill>
              </a:rPr>
              <a:t>            &lt;Title&gt;title1&lt;/Title&gt;</a:t>
            </a:r>
            <a:endParaRPr sz="1000">
              <a:solidFill>
                <a:srgbClr val="000000"/>
              </a:solidFill>
            </a:endParaRPr>
          </a:p>
          <a:p>
            <a:pPr indent="0" lvl="0" marL="457200" rtl="0" algn="l">
              <a:spcBef>
                <a:spcPts val="0"/>
              </a:spcBef>
              <a:spcAft>
                <a:spcPts val="0"/>
              </a:spcAft>
              <a:buNone/>
            </a:pPr>
            <a:r>
              <a:rPr lang="en" sz="1000">
                <a:solidFill>
                  <a:srgbClr val="000000"/>
                </a:solidFill>
              </a:rPr>
              <a:t>            &lt;Content&gt;content1&lt;/Content&gt;</a:t>
            </a:r>
            <a:endParaRPr sz="1000">
              <a:solidFill>
                <a:srgbClr val="000000"/>
              </a:solidFill>
            </a:endParaRPr>
          </a:p>
          <a:p>
            <a:pPr indent="0" lvl="0" marL="457200" rtl="0" algn="l">
              <a:spcBef>
                <a:spcPts val="0"/>
              </a:spcBef>
              <a:spcAft>
                <a:spcPts val="0"/>
              </a:spcAft>
              <a:buNone/>
            </a:pPr>
            <a:r>
              <a:rPr lang="en" sz="1000">
                <a:solidFill>
                  <a:srgbClr val="000000"/>
                </a:solidFill>
              </a:rPr>
              <a:t>            &lt;Comments&gt;</a:t>
            </a:r>
            <a:endParaRPr sz="1000">
              <a:solidFill>
                <a:srgbClr val="000000"/>
              </a:solidFill>
            </a:endParaRPr>
          </a:p>
          <a:p>
            <a:pPr indent="0" lvl="0" marL="457200" rtl="0" algn="l">
              <a:spcBef>
                <a:spcPts val="0"/>
              </a:spcBef>
              <a:spcAft>
                <a:spcPts val="0"/>
              </a:spcAft>
              <a:buNone/>
            </a:pPr>
            <a:r>
              <a:rPr lang="en" sz="1000">
                <a:solidFill>
                  <a:srgbClr val="000000"/>
                </a:solidFill>
              </a:rPr>
              <a:t>                &lt;Comment&gt;</a:t>
            </a:r>
            <a:endParaRPr sz="1000">
              <a:solidFill>
                <a:srgbClr val="000000"/>
              </a:solidFill>
            </a:endParaRPr>
          </a:p>
          <a:p>
            <a:pPr indent="0" lvl="0" marL="457200" rtl="0" algn="l">
              <a:spcBef>
                <a:spcPts val="0"/>
              </a:spcBef>
              <a:spcAft>
                <a:spcPts val="0"/>
              </a:spcAft>
              <a:buNone/>
            </a:pPr>
            <a:r>
              <a:rPr lang="en" sz="1000">
                <a:solidFill>
                  <a:srgbClr val="000000"/>
                </a:solidFill>
              </a:rPr>
              <a:t>                    &lt;CommentId&gt;1&lt;/CommentId&gt;</a:t>
            </a:r>
            <a:endParaRPr sz="1000">
              <a:solidFill>
                <a:srgbClr val="000000"/>
              </a:solidFill>
            </a:endParaRPr>
          </a:p>
          <a:p>
            <a:pPr indent="0" lvl="0" marL="457200" rtl="0" algn="l">
              <a:spcBef>
                <a:spcPts val="0"/>
              </a:spcBef>
              <a:spcAft>
                <a:spcPts val="0"/>
              </a:spcAft>
              <a:buNone/>
            </a:pPr>
            <a:r>
              <a:rPr lang="en" sz="1000">
                <a:solidFill>
                  <a:srgbClr val="000000"/>
                </a:solidFill>
              </a:rPr>
              <a:t>                    &lt;UserName&gt;username4&lt;/UserName&gt;</a:t>
            </a:r>
            <a:endParaRPr sz="1000">
              <a:solidFill>
                <a:srgbClr val="000000"/>
              </a:solidFill>
            </a:endParaRPr>
          </a:p>
          <a:p>
            <a:pPr indent="0" lvl="0" marL="457200" rtl="0" algn="l">
              <a:spcBef>
                <a:spcPts val="0"/>
              </a:spcBef>
              <a:spcAft>
                <a:spcPts val="0"/>
              </a:spcAft>
              <a:buNone/>
            </a:pPr>
            <a:r>
              <a:rPr lang="en" sz="1000">
                <a:solidFill>
                  <a:srgbClr val="000000"/>
                </a:solidFill>
              </a:rPr>
              <a:t>                    &lt;Content&gt;comment1&lt;/Content&gt;</a:t>
            </a:r>
            <a:endParaRPr sz="1000">
              <a:solidFill>
                <a:srgbClr val="000000"/>
              </a:solidFill>
            </a:endParaRPr>
          </a:p>
          <a:p>
            <a:pPr indent="0" lvl="0" marL="457200" rtl="0" algn="l">
              <a:spcBef>
                <a:spcPts val="0"/>
              </a:spcBef>
              <a:spcAft>
                <a:spcPts val="0"/>
              </a:spcAft>
              <a:buNone/>
            </a:pPr>
            <a:r>
              <a:rPr lang="en" sz="1000">
                <a:solidFill>
                  <a:srgbClr val="000000"/>
                </a:solidFill>
              </a:rPr>
              <a:t>                &lt;/Comment&gt;</a:t>
            </a:r>
            <a:endParaRPr sz="1000">
              <a:solidFill>
                <a:srgbClr val="000000"/>
              </a:solidFill>
            </a:endParaRPr>
          </a:p>
          <a:p>
            <a:pPr indent="0" lvl="0" marL="457200" rtl="0" algn="l">
              <a:spcBef>
                <a:spcPts val="0"/>
              </a:spcBef>
              <a:spcAft>
                <a:spcPts val="0"/>
              </a:spcAft>
              <a:buNone/>
            </a:pPr>
            <a:r>
              <a:rPr lang="en" sz="1000">
                <a:solidFill>
                  <a:srgbClr val="000000"/>
                </a:solidFill>
              </a:rPr>
              <a:t>                &lt;Comment&gt;</a:t>
            </a:r>
            <a:endParaRPr sz="1000">
              <a:solidFill>
                <a:srgbClr val="000000"/>
              </a:solidFill>
            </a:endParaRPr>
          </a:p>
          <a:p>
            <a:pPr indent="0" lvl="0" marL="457200" rtl="0" algn="l">
              <a:spcBef>
                <a:spcPts val="0"/>
              </a:spcBef>
              <a:spcAft>
                <a:spcPts val="0"/>
              </a:spcAft>
              <a:buNone/>
            </a:pPr>
            <a:r>
              <a:rPr lang="en" sz="1000">
                <a:solidFill>
                  <a:srgbClr val="000000"/>
                </a:solidFill>
              </a:rPr>
              <a:t>                    &lt;CommentId&gt;2&lt;/CommentId&gt;</a:t>
            </a:r>
            <a:endParaRPr sz="1000">
              <a:solidFill>
                <a:srgbClr val="000000"/>
              </a:solidFill>
            </a:endParaRPr>
          </a:p>
          <a:p>
            <a:pPr indent="0" lvl="0" marL="457200" rtl="0" algn="l">
              <a:spcBef>
                <a:spcPts val="0"/>
              </a:spcBef>
              <a:spcAft>
                <a:spcPts val="0"/>
              </a:spcAft>
              <a:buNone/>
            </a:pPr>
            <a:r>
              <a:rPr lang="en" sz="1000">
                <a:solidFill>
                  <a:srgbClr val="000000"/>
                </a:solidFill>
              </a:rPr>
              <a:t>                    &lt;UserName&gt;username4&lt;/UserName&gt;</a:t>
            </a:r>
            <a:endParaRPr sz="1000">
              <a:solidFill>
                <a:srgbClr val="000000"/>
              </a:solidFill>
            </a:endParaRPr>
          </a:p>
          <a:p>
            <a:pPr indent="0" lvl="0" marL="457200" rtl="0" algn="l">
              <a:spcBef>
                <a:spcPts val="0"/>
              </a:spcBef>
              <a:spcAft>
                <a:spcPts val="0"/>
              </a:spcAft>
              <a:buNone/>
            </a:pPr>
            <a:r>
              <a:rPr lang="en" sz="1000">
                <a:solidFill>
                  <a:srgbClr val="000000"/>
                </a:solidFill>
              </a:rPr>
              <a:t>                    &lt;Content&gt;comment2&lt;/Content&gt;</a:t>
            </a:r>
            <a:endParaRPr sz="1000">
              <a:solidFill>
                <a:srgbClr val="000000"/>
              </a:solidFill>
            </a:endParaRPr>
          </a:p>
          <a:p>
            <a:pPr indent="0" lvl="0" marL="457200" rtl="0" algn="l">
              <a:spcBef>
                <a:spcPts val="0"/>
              </a:spcBef>
              <a:spcAft>
                <a:spcPts val="0"/>
              </a:spcAft>
              <a:buNone/>
            </a:pPr>
            <a:r>
              <a:rPr lang="en" sz="1000">
                <a:solidFill>
                  <a:srgbClr val="000000"/>
                </a:solidFill>
              </a:rPr>
              <a:t>                &lt;/Comment&gt;</a:t>
            </a:r>
            <a:endParaRPr sz="1000">
              <a:solidFill>
                <a:srgbClr val="000000"/>
              </a:solidFill>
            </a:endParaRPr>
          </a:p>
          <a:p>
            <a:pPr indent="0" lvl="0" marL="457200" rtl="0" algn="l">
              <a:spcBef>
                <a:spcPts val="0"/>
              </a:spcBef>
              <a:spcAft>
                <a:spcPts val="0"/>
              </a:spcAft>
              <a:buNone/>
            </a:pPr>
            <a:r>
              <a:rPr lang="en" sz="1000">
                <a:solidFill>
                  <a:srgbClr val="000000"/>
                </a:solidFill>
              </a:rPr>
              <a:t>            &lt;/Comments&gt;</a:t>
            </a:r>
            <a:endParaRPr sz="1000">
              <a:solidFill>
                <a:srgbClr val="000000"/>
              </a:solidFill>
            </a:endParaRPr>
          </a:p>
          <a:p>
            <a:pPr indent="0" lvl="0" marL="457200" rtl="0" algn="l">
              <a:spcBef>
                <a:spcPts val="0"/>
              </a:spcBef>
              <a:spcAft>
                <a:spcPts val="0"/>
              </a:spcAft>
              <a:buNone/>
            </a:pPr>
            <a:r>
              <a:rPr lang="en" sz="1000">
                <a:solidFill>
                  <a:srgbClr val="000000"/>
                </a:solidFill>
              </a:rPr>
              <a:t>        &lt;/BlogPost&gt;</a:t>
            </a:r>
            <a:endParaRPr sz="1000">
              <a:solidFill>
                <a:srgbClr val="000000"/>
              </a:solidFill>
            </a:endParaRPr>
          </a:p>
          <a:p>
            <a:pPr indent="0" lvl="0" marL="457200" rtl="0" algn="l">
              <a:spcBef>
                <a:spcPts val="0"/>
              </a:spcBef>
              <a:spcAft>
                <a:spcPts val="0"/>
              </a:spcAft>
              <a:buNone/>
            </a:pPr>
            <a:r>
              <a:rPr lang="en" sz="1000">
                <a:solidFill>
                  <a:srgbClr val="000000"/>
                </a:solidFill>
              </a:rPr>
              <a:t>        ...</a:t>
            </a:r>
            <a:endParaRPr sz="1000">
              <a:solidFill>
                <a:srgbClr val="000000"/>
              </a:solidFill>
            </a:endParaRPr>
          </a:p>
          <a:p>
            <a:pPr indent="0" lvl="0" marL="457200" rtl="0" algn="l">
              <a:spcBef>
                <a:spcPts val="0"/>
              </a:spcBef>
              <a:spcAft>
                <a:spcPts val="0"/>
              </a:spcAft>
              <a:buNone/>
            </a:pPr>
            <a:r>
              <a:rPr lang="en" sz="1000">
                <a:solidFill>
                  <a:srgbClr val="000000"/>
                </a:solidFill>
              </a:rPr>
              <a:t>    &lt;/BlogPosts&gt;</a:t>
            </a:r>
            <a:endParaRPr sz="1000">
              <a:solidFill>
                <a:srgbClr val="000000"/>
              </a:solidFill>
            </a:endParaRPr>
          </a:p>
          <a:p>
            <a:pPr indent="0" lvl="0" marL="457200" rtl="0" algn="l">
              <a:spcBef>
                <a:spcPts val="0"/>
              </a:spcBef>
              <a:spcAft>
                <a:spcPts val="0"/>
              </a:spcAft>
              <a:buNone/>
            </a:pPr>
            <a:r>
              <a:rPr lang="en" sz="1000">
                <a:solidFill>
                  <a:srgbClr val="000000"/>
                </a:solidFill>
              </a:rPr>
              <a:t>&lt;/BlogApplication&gt;</a:t>
            </a:r>
            <a:endParaRPr sz="1000">
              <a:solidFill>
                <a:srgbClr val="000000"/>
              </a:solidFill>
            </a:endParaRPr>
          </a:p>
          <a:p>
            <a:pPr indent="0" lvl="0" marL="457200" rtl="0" algn="l">
              <a:spcBef>
                <a:spcPts val="0"/>
              </a:spcBef>
              <a:spcAft>
                <a:spcPts val="0"/>
              </a:spcAft>
              <a:buNone/>
            </a:pPr>
            <a:r>
              <a:t/>
            </a:r>
            <a:endParaRPr sz="800"/>
          </a:p>
          <a:p>
            <a:pPr indent="0" lvl="0" marL="457200" rtl="0" algn="l">
              <a:spcBef>
                <a:spcPts val="60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XPath</a:t>
            </a:r>
            <a:endParaRPr/>
          </a:p>
        </p:txBody>
      </p:sp>
      <p:sp>
        <p:nvSpPr>
          <p:cNvPr id="82" name="Google Shape;82;p15"/>
          <p:cNvSpPr txBox="1"/>
          <p:nvPr>
            <p:ph idx="1" type="body"/>
          </p:nvPr>
        </p:nvSpPr>
        <p:spPr>
          <a:xfrm>
            <a:off x="104800" y="887300"/>
            <a:ext cx="9039300" cy="3951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XPath: expression language for selecting nodes and values in an XML doc.</a:t>
            </a:r>
            <a:endParaRPr sz="2400"/>
          </a:p>
          <a:p>
            <a:pPr indent="-381000" lvl="0" marL="457200" rtl="0" algn="l">
              <a:spcBef>
                <a:spcPts val="0"/>
              </a:spcBef>
              <a:spcAft>
                <a:spcPts val="0"/>
              </a:spcAft>
              <a:buSzPts val="2400"/>
              <a:buChar char="●"/>
            </a:pPr>
            <a:r>
              <a:rPr lang="en" sz="2400"/>
              <a:t>XPath 2.0: </a:t>
            </a:r>
            <a:r>
              <a:rPr lang="en" sz="2400" u="sng">
                <a:solidFill>
                  <a:schemeClr val="hlink"/>
                </a:solidFill>
                <a:hlinkClick r:id="rId3"/>
              </a:rPr>
              <a:t>http://www.w3.org/TR/xpath20/</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XPath Syntax (Selecting)</a:t>
            </a:r>
            <a:endParaRPr/>
          </a:p>
        </p:txBody>
      </p:sp>
      <p:sp>
        <p:nvSpPr>
          <p:cNvPr id="88" name="Google Shape;88;p16"/>
          <p:cNvSpPr txBox="1"/>
          <p:nvPr>
            <p:ph idx="1" type="body"/>
          </p:nvPr>
        </p:nvSpPr>
        <p:spPr>
          <a:xfrm>
            <a:off x="104800" y="1192100"/>
            <a:ext cx="9039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br>
              <a:rPr lang="en" sz="2400"/>
            </a:br>
            <a:br>
              <a:rPr lang="en" sz="2400"/>
            </a:br>
            <a:endParaRPr sz="2400"/>
          </a:p>
        </p:txBody>
      </p:sp>
      <p:graphicFrame>
        <p:nvGraphicFramePr>
          <p:cNvPr id="89" name="Google Shape;89;p16"/>
          <p:cNvGraphicFramePr/>
          <p:nvPr/>
        </p:nvGraphicFramePr>
        <p:xfrm>
          <a:off x="76200" y="1182350"/>
          <a:ext cx="3000000" cy="3000000"/>
        </p:xfrm>
        <a:graphic>
          <a:graphicData uri="http://schemas.openxmlformats.org/drawingml/2006/table">
            <a:tbl>
              <a:tblPr>
                <a:noFill/>
                <a:tableStyleId>{F3B9D2C6-21D4-4DF7-B48A-E024EEF0685E}</a:tableStyleId>
              </a:tblPr>
              <a:tblGrid>
                <a:gridCol w="1059975"/>
                <a:gridCol w="2496400"/>
                <a:gridCol w="5517600"/>
              </a:tblGrid>
              <a:tr h="381000">
                <a:tc>
                  <a:txBody>
                    <a:bodyPr/>
                    <a:lstStyle/>
                    <a:p>
                      <a:pPr indent="0" lvl="0" marL="0" rtl="0" algn="l">
                        <a:spcBef>
                          <a:spcPts val="0"/>
                        </a:spcBef>
                        <a:spcAft>
                          <a:spcPts val="0"/>
                        </a:spcAft>
                        <a:buNone/>
                      </a:pPr>
                      <a:r>
                        <a:rPr lang="en" sz="1200"/>
                        <a:t>Expression</a:t>
                      </a:r>
                      <a:endParaRPr sz="1200"/>
                    </a:p>
                  </a:txBody>
                  <a:tcPr marT="91425" marB="91425" marR="91425" marL="91425"/>
                </a:tc>
                <a:tc>
                  <a:txBody>
                    <a:bodyPr/>
                    <a:lstStyle/>
                    <a:p>
                      <a:pPr indent="0" lvl="0" marL="0" rtl="0" algn="l">
                        <a:spcBef>
                          <a:spcPts val="0"/>
                        </a:spcBef>
                        <a:spcAft>
                          <a:spcPts val="0"/>
                        </a:spcAft>
                        <a:buNone/>
                      </a:pPr>
                      <a:r>
                        <a:rPr lang="en" sz="1200"/>
                        <a:t>Example</a:t>
                      </a:r>
                      <a:endParaRPr sz="1200"/>
                    </a:p>
                  </a:txBody>
                  <a:tcPr marT="91425" marB="91425" marR="91425" marL="91425"/>
                </a:tc>
                <a:tc>
                  <a:txBody>
                    <a:bodyPr/>
                    <a:lstStyle/>
                    <a:p>
                      <a:pPr indent="0" lvl="0" marL="0" rtl="0" algn="l">
                        <a:spcBef>
                          <a:spcPts val="0"/>
                        </a:spcBef>
                        <a:spcAft>
                          <a:spcPts val="0"/>
                        </a:spcAft>
                        <a:buNone/>
                      </a:pPr>
                      <a:r>
                        <a:rPr lang="en" sz="1200"/>
                        <a:t>Description</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Root node</a:t>
                      </a:r>
                      <a:endParaRPr sz="1200"/>
                    </a:p>
                  </a:txBody>
                  <a:tcPr marT="91425" marB="91425" marR="91425" marL="91425"/>
                </a:tc>
              </a:tr>
              <a:tr h="381000">
                <a:tc>
                  <a:txBody>
                    <a:bodyPr/>
                    <a:lstStyle/>
                    <a:p>
                      <a:pPr indent="0" lvl="0" marL="0" rtl="0" algn="l">
                        <a:spcBef>
                          <a:spcPts val="0"/>
                        </a:spcBef>
                        <a:spcAft>
                          <a:spcPts val="0"/>
                        </a:spcAft>
                        <a:buNone/>
                      </a:pPr>
                      <a:r>
                        <a:rPr lang="en" sz="1200"/>
                        <a:t>path/to/node</a:t>
                      </a:r>
                      <a:endParaRPr sz="1200"/>
                    </a:p>
                  </a:txBody>
                  <a:tcPr marT="91425" marB="91425" marR="91425" marL="91425"/>
                </a:tc>
                <a:tc>
                  <a:txBody>
                    <a:bodyPr/>
                    <a:lstStyle/>
                    <a:p>
                      <a:pPr indent="0" lvl="0" marL="0" rtl="0" algn="l">
                        <a:spcBef>
                          <a:spcPts val="0"/>
                        </a:spcBef>
                        <a:spcAft>
                          <a:spcPts val="0"/>
                        </a:spcAft>
                        <a:buNone/>
                      </a:pPr>
                      <a:r>
                        <a:rPr lang="en" sz="1200"/>
                        <a:t>BlogUsers/BlogUser/UserName</a:t>
                      </a:r>
                      <a:endParaRPr sz="1200"/>
                    </a:p>
                  </a:txBody>
                  <a:tcPr marT="91425" marB="91425" marR="91425" marL="91425"/>
                </a:tc>
                <a:tc>
                  <a:txBody>
                    <a:bodyPr/>
                    <a:lstStyle/>
                    <a:p>
                      <a:pPr indent="0" lvl="0" marL="0" rtl="0" algn="l">
                        <a:spcBef>
                          <a:spcPts val="0"/>
                        </a:spcBef>
                        <a:spcAft>
                          <a:spcPts val="0"/>
                        </a:spcAft>
                        <a:buNone/>
                      </a:pPr>
                      <a:r>
                        <a:rPr lang="en" sz="1200"/>
                        <a:t>Descend into the specified node path to select UserName nodes.</a:t>
                      </a:r>
                      <a:endParaRPr sz="1200"/>
                    </a:p>
                  </a:txBody>
                  <a:tcPr marT="91425" marB="91425" marR="91425" marL="91425"/>
                </a:tc>
              </a:tr>
              <a:tr h="381000">
                <a:tc>
                  <a:txBody>
                    <a:bodyPr/>
                    <a:lstStyle/>
                    <a:p>
                      <a:pPr indent="0" lvl="0" marL="0" rtl="0" algn="l">
                        <a:spcBef>
                          <a:spcPts val="0"/>
                        </a:spcBef>
                        <a:spcAft>
                          <a:spcPts val="0"/>
                        </a:spcAft>
                        <a:buNone/>
                      </a:pPr>
                      <a:r>
                        <a:rPr lang="en" sz="1200"/>
                        <a:t>path//node</a:t>
                      </a:r>
                      <a:endParaRPr sz="1200"/>
                    </a:p>
                  </a:txBody>
                  <a:tcPr marT="91425" marB="91425" marR="91425" marL="91425"/>
                </a:tc>
                <a:tc>
                  <a:txBody>
                    <a:bodyPr/>
                    <a:lstStyle/>
                    <a:p>
                      <a:pPr indent="0" lvl="0" marL="0" rtl="0" algn="l">
                        <a:spcBef>
                          <a:spcPts val="0"/>
                        </a:spcBef>
                        <a:spcAft>
                          <a:spcPts val="0"/>
                        </a:spcAft>
                        <a:buNone/>
                      </a:pPr>
                      <a:r>
                        <a:rPr lang="en" sz="1200"/>
                        <a:t>BlogUsers//UserName</a:t>
                      </a:r>
                      <a:endParaRPr sz="1200"/>
                    </a:p>
                  </a:txBody>
                  <a:tcPr marT="91425" marB="91425" marR="91425" marL="91425"/>
                </a:tc>
                <a:tc>
                  <a:txBody>
                    <a:bodyPr/>
                    <a:lstStyle/>
                    <a:p>
                      <a:pPr indent="0" lvl="0" marL="0" rtl="0" algn="l">
                        <a:spcBef>
                          <a:spcPts val="0"/>
                        </a:spcBef>
                        <a:spcAft>
                          <a:spcPts val="0"/>
                        </a:spcAft>
                        <a:buNone/>
                      </a:pPr>
                      <a:r>
                        <a:rPr lang="en" sz="1200"/>
                        <a:t>Recursively descend into path to select all UserName nodes under BlogUsers.</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BlogUsers/*</a:t>
                      </a:r>
                      <a:endParaRPr sz="1200"/>
                    </a:p>
                  </a:txBody>
                  <a:tcPr marT="91425" marB="91425" marR="91425" marL="91425"/>
                </a:tc>
                <a:tc>
                  <a:txBody>
                    <a:bodyPr/>
                    <a:lstStyle/>
                    <a:p>
                      <a:pPr indent="0" lvl="0" marL="0" rtl="0" algn="l">
                        <a:spcBef>
                          <a:spcPts val="0"/>
                        </a:spcBef>
                        <a:spcAft>
                          <a:spcPts val="0"/>
                        </a:spcAft>
                        <a:buNone/>
                      </a:pPr>
                      <a:r>
                        <a:rPr lang="en" sz="1200"/>
                        <a:t>Wildcard for nodes and attributes. Selects all child elements under BlogUsers.</a:t>
                      </a:r>
                      <a:endParaRPr sz="1200"/>
                    </a:p>
                  </a:txBody>
                  <a:tcPr marT="91425" marB="91425" marR="91425" marL="91425"/>
                </a:tc>
              </a:tr>
              <a:tr h="38100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path/a | path/b</a:t>
                      </a:r>
                      <a:endParaRPr sz="1200"/>
                    </a:p>
                  </a:txBody>
                  <a:tcPr marT="91425" marB="91425" marR="91425" marL="91425"/>
                </a:tc>
                <a:tc>
                  <a:txBody>
                    <a:bodyPr/>
                    <a:lstStyle/>
                    <a:p>
                      <a:pPr indent="0" lvl="0" marL="0" rtl="0" algn="l">
                        <a:spcBef>
                          <a:spcPts val="0"/>
                        </a:spcBef>
                        <a:spcAft>
                          <a:spcPts val="0"/>
                        </a:spcAft>
                        <a:buNone/>
                      </a:pPr>
                      <a:r>
                        <a:rPr lang="en" sz="1200"/>
                        <a:t>“OR” condition for using multiple expressions.</a:t>
                      </a:r>
                      <a:endParaRPr sz="1200"/>
                    </a:p>
                  </a:txBody>
                  <a:tcPr marT="91425" marB="91425" marR="91425" marL="91425"/>
                </a:tc>
              </a:tr>
              <a:tr h="381000">
                <a:tc>
                  <a:txBody>
                    <a:bodyPr/>
                    <a:lstStyle/>
                    <a:p>
                      <a:pPr indent="0" lvl="0" marL="0" rtl="0" algn="l">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Select current node.</a:t>
                      </a:r>
                      <a:endParaRPr sz="1200"/>
                    </a:p>
                  </a:txBody>
                  <a:tcPr marT="91425" marB="91425" marR="91425" marL="91425"/>
                </a:tc>
              </a:tr>
              <a:tr h="381000">
                <a:tc>
                  <a:txBody>
                    <a:bodyPr/>
                    <a:lstStyle/>
                    <a:p>
                      <a:pPr indent="0" lvl="0" marL="0" rtl="0" algn="l">
                        <a:spcBef>
                          <a:spcPts val="0"/>
                        </a:spcBef>
                        <a:spcAft>
                          <a:spcPts val="0"/>
                        </a:spcAft>
                        <a:buNone/>
                      </a:pPr>
                      <a:r>
                        <a:rPr b="1" lang="en" sz="1200"/>
                        <a:t>..</a:t>
                      </a:r>
                      <a:endParaRPr b="1"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Select parent node.</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