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50379839/connection-java-mysql-public-key-retrieval-is-not-allowed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:8080/BlogApplication/findusers" TargetMode="External"/><Relationship Id="rId3" Type="http://schemas.openxmlformats.org/officeDocument/2006/relationships/hyperlink" Target="http://localhost:8080/BlogApplication/userblogposts?username=bu" TargetMode="External"/><Relationship Id="rId4" Type="http://schemas.openxmlformats.org/officeDocument/2006/relationships/hyperlink" Target="http://localhost:8080/BlogApplication/deleteblogpost?postid=3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fd575b1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fd575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HMVC/PAC: hierarchical model view controller, presentation abstraction control. Modularized for sharing/embedding, like widgets.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MVA/MVP/MVVM: model view adapter, model view presenter, model view view-model. Linear MVC, strict separation of frontend from backend data model; allows multiple frontend adapters for the same backend (e.g. web app/mobile app/APIs all use same backend).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fd575b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fd575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methods have no side effects on server:  HEAD, GET, OPTIONS and TRACE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that cause a side effect on server: POST, PUT, DELETE and PATCH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GET: the same resource is retrieved on every request.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POST: one way to accept user input, such as servicing a search query, updating a resource,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REST: representational state-transfer. Stateless: when state is not maintained, then easy to invoke HTTP methods (GET/POST) to interact with the application.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eb83ba9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eb83ba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c82a2f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c82a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c82a2f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c82a2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Connector/J: I have 8.0.x.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JSTL implementation jars: https://tomcat.apache.org/taglibs/standard/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ec82a2f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ec82a2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“Folder” vs “Source Folder” when java file show as folders instead of packages: https://stackoverflow.com/a/49120876.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ec82a2f6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ec82a2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Tips and tricks:</a:t>
            </a:r>
            <a:br>
              <a:rPr lang="en" sz="1000"/>
            </a:br>
            <a:r>
              <a:rPr lang="en" sz="1000"/>
              <a:t>For beans/model classes, you can automatically generate getters/setters and constructors from fields.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You may see warnings for “serialVersionUID” (serialize/deserialization version compatibility). To disable these, go to: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Preferences &gt; Java &gt; Compiler &gt; Errors / Warnings &gt; Potential Programming Problems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For MySQL 8.0, there are security setting. In ConnectionManager.java, set this query string property for the connection URL: “allowPublicKeyRetrieval=true”. 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https://stackoverflow.com/questions/50379839/connection-java-mysql-public-key-retrieval-is-not-allowed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Code walk-through (model and DAOs):</a:t>
            </a:r>
            <a:br>
              <a:rPr lang="en" sz="1000"/>
            </a:br>
            <a:r>
              <a:rPr lang="en" sz="1000"/>
              <a:t>ConnectionManager.java</a:t>
            </a:r>
            <a:br>
              <a:rPr lang="en" sz="1000"/>
            </a:br>
            <a:r>
              <a:rPr lang="en" sz="1000"/>
              <a:t>Persons.java, PersonsDao.java</a:t>
            </a:r>
            <a:br>
              <a:rPr lang="en" sz="1000"/>
            </a:br>
            <a:r>
              <a:rPr lang="en" sz="1000">
                <a:solidFill>
                  <a:schemeClr val="dk1"/>
                </a:solidFill>
              </a:rPr>
              <a:t>BlogUsers.java, BlogUsersDao.java</a:t>
            </a:r>
            <a:br>
              <a:rPr lang="en" sz="1000"/>
            </a:br>
            <a:r>
              <a:rPr lang="en" sz="1000"/>
              <a:t>BlogPosts.java, BlogPostsDao.java (including AUTO_INCREMENT PostId)</a:t>
            </a:r>
            <a:br>
              <a:rPr lang="en" sz="1000"/>
            </a:br>
            <a:r>
              <a:rPr lang="en" sz="1000"/>
              <a:t>Remaining model and dal classes.</a:t>
            </a:r>
            <a:br>
              <a:rPr lang="en" sz="1000"/>
            </a:br>
            <a:r>
              <a:rPr lang="en" sz="1000">
                <a:solidFill>
                  <a:schemeClr val="dk1"/>
                </a:solidFill>
              </a:rPr>
              <a:t>Inserter.java</a:t>
            </a:r>
            <a:br>
              <a:rPr lang="en" sz="1000"/>
            </a:b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eb83ba96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eb83ba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eb83ba96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eb83ba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Code walk-through (servlets and JSP templates):</a:t>
            </a:r>
            <a:br>
              <a:rPr lang="en" sz="1000"/>
            </a:br>
            <a:r>
              <a:rPr lang="en" sz="1000"/>
              <a:t>FindUsers.java/.jsp, UserBlogPosts.java/.jsp, UserCreate/Update/Delete.java &amp;.jsp, UserBlogPostComments.java/.jsp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Exercise: delete blog post is not implemented in the JSP layer.</a:t>
            </a:r>
            <a:br>
              <a:rPr lang="en" sz="1000"/>
            </a:br>
            <a:r>
              <a:rPr lang="en" sz="1000"/>
              <a:t>For example: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2"/>
              </a:rPr>
              <a:t>http://localhost:8080/BlogApplication/findusers</a:t>
            </a:r>
            <a:r>
              <a:rPr lang="en" sz="1000"/>
              <a:t> &gt; bruce</a:t>
            </a:r>
            <a:br>
              <a:rPr lang="en" sz="1000"/>
            </a:br>
            <a:r>
              <a:rPr lang="en" sz="1000"/>
              <a:t>BlogPosts for UserName ‘bu’: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http://localhost:8080/BlogApplication/userblogposts?username=bu</a:t>
            </a:r>
            <a:br>
              <a:rPr lang="en" sz="1000"/>
            </a:br>
            <a:r>
              <a:rPr lang="en" sz="1000"/>
              <a:t>‘Delete’ link for PostId3: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http://localhost:8080/BlogApplication/deleteblogpost?postid=3</a:t>
            </a:r>
            <a:br>
              <a:rPr lang="en" sz="1000"/>
            </a:br>
            <a:r>
              <a:rPr lang="en" sz="1000"/>
              <a:t>What do we need to do to implement this?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eb83ba96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eb83ba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b83ba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b83b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670d1c7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670d1c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f7b022087ef1ee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f7b022087ef1ee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Code walk-through:</a:t>
            </a:r>
            <a:br>
              <a:rPr lang="en" sz="1000"/>
            </a:br>
            <a:r>
              <a:rPr lang="en" sz="1000"/>
              <a:t>Explore CSS tag classes using Chrome Developer tools and:</a:t>
            </a:r>
            <a:br>
              <a:rPr lang="en" sz="1000"/>
            </a:br>
            <a:r>
              <a:rPr lang="en" sz="1000"/>
              <a:t>Older reference: http://getbootstrap.com/examples/theme/</a:t>
            </a:r>
            <a:br>
              <a:rPr lang="en" sz="1000"/>
            </a:br>
            <a:r>
              <a:rPr lang="en" sz="1000"/>
              <a:t>Newer reference: https://getbootstrap.com/docs/4.3/components/</a:t>
            </a:r>
            <a:br>
              <a:rPr lang="en" sz="1000"/>
            </a:b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FindUsers.jsp - link to CSS (at top), link to javascript (at bottom), html tag classes.</a:t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cb24704_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ecb24704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Statement vs. Prepared Statement - prepared statement is cached on the db server, so multiple calls with different parameters can be executed efficiently. Regular statements are sent to the db server each time.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ec82a2f6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ec82a2f6_0_38:notes"/>
          <p:cNvSpPr txBox="1"/>
          <p:nvPr>
            <p:ph idx="1" type="body"/>
          </p:nvPr>
        </p:nvSpPr>
        <p:spPr>
          <a:xfrm>
            <a:off x="685800" y="41910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common frameworks: </a:t>
            </a:r>
            <a:r>
              <a:rPr lang="en">
                <a:solidFill>
                  <a:schemeClr val="dk1"/>
                </a:solidFill>
              </a:rPr>
              <a:t>Spring (Java full stack), </a:t>
            </a:r>
            <a:r>
              <a:rPr lang="en"/>
              <a:t>ASP.NET (.NET full stack), Ruby on Rails (Ruby full stack), Django (Python full stack), Meteor/Node (JS full stack), Angular (JS frontend by Google), </a:t>
            </a:r>
            <a:r>
              <a:rPr lang="en">
                <a:solidFill>
                  <a:schemeClr val="dk1"/>
                </a:solidFill>
              </a:rPr>
              <a:t>React (JS frontend by Facebook; React Native is cross-platform - write JS for native Android/iOS; + PHP/Hack for server-side; PHP + XHP templating for frontend), Vue (JS frontend).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bf7b022087ef1ee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bf7b022087ef1e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flow: a user issues a request, it goes through the internet to your web server, the web server (e.g. Tomcat) routes it to the servlet, the servlet processes the request and provides a response possibly using a JSP template.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“Through the internet”: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https://en.wikipedia.org/wiki/OSI_model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https://en.wikipedia.org/wiki/Domain_Name_System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https://developer.mozilla.org/en-US/docs/Web/HTTP/Session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f7b022087ef1ee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f7b022087ef1ee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f7b022087ef1ee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f7b022087ef1ee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f7b022087ef1ee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f7b022087ef1ee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f7b022087ef1ee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f7b022087ef1ee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multiple ways to reach our application. For example: web browser, API (e.g. HTTP request or an API client).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YwghQ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hyperlink" Target="https://www.eclipse.org/downloads/eclipse-packages/" TargetMode="External"/><Relationship Id="rId5" Type="http://schemas.openxmlformats.org/officeDocument/2006/relationships/hyperlink" Target="http://tomcat.apache.org/" TargetMode="External"/><Relationship Id="rId6" Type="http://schemas.openxmlformats.org/officeDocument/2006/relationships/hyperlink" Target="https://www.mulesoft.com/tcat/tomcat-eclip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.mysql.com/downloads/connector/j/" TargetMode="External"/><Relationship Id="rId4" Type="http://schemas.openxmlformats.org/officeDocument/2006/relationships/hyperlink" Target="http://tomcat.apache.org/download-taglibs.cgi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folders/0B_4dGvIEciEYYWVLZnN0Mk83Q2c?resourcekey=0-YPqjESEkQagLkeF_fStq-A&amp;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oo.gl/86a11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localhost:8080/BlogApplication/findusers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etbootstrap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etbootstrap.com/getting-started/" TargetMode="External"/><Relationship Id="rId4" Type="http://schemas.openxmlformats.org/officeDocument/2006/relationships/hyperlink" Target="http://localhost:8080/Bootstrap/findus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tackoverflow.com/tags/jstl/info" TargetMode="External"/><Relationship Id="rId4" Type="http://schemas.openxmlformats.org/officeDocument/2006/relationships/hyperlink" Target="https://jstl.java.net/" TargetMode="External"/><Relationship Id="rId5" Type="http://schemas.openxmlformats.org/officeDocument/2006/relationships/hyperlink" Target="http://docs.oracle.com/javaee/7/api/javax/servlet/http/HttpServlet.html" TargetMode="External"/><Relationship Id="rId6" Type="http://schemas.openxmlformats.org/officeDocument/2006/relationships/hyperlink" Target="https://www.mulesoft.com/tcat/tomcat-servl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tackoverflow.com/tags/jstl/info" TargetMode="External"/><Relationship Id="rId4" Type="http://schemas.openxmlformats.org/officeDocument/2006/relationships/hyperlink" Target="https://jstl.java.net/" TargetMode="External"/><Relationship Id="rId5" Type="http://schemas.openxmlformats.org/officeDocument/2006/relationships/hyperlink" Target="http://docs.oracle.com/javaee/7/api/javax/servlet/http/HttpServlet.html" TargetMode="External"/><Relationship Id="rId6" Type="http://schemas.openxmlformats.org/officeDocument/2006/relationships/hyperlink" Target="https://www.mulesoft.com/tcat/tomcat-servl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ackoverflow.com/tags/jstl/info" TargetMode="External"/><Relationship Id="rId4" Type="http://schemas.openxmlformats.org/officeDocument/2006/relationships/hyperlink" Target="https://jstl.java.net/" TargetMode="External"/><Relationship Id="rId5" Type="http://schemas.openxmlformats.org/officeDocument/2006/relationships/hyperlink" Target="http://docs.oracle.com/javaee/7/api/javax/servlet/http/HttpServlet.html" TargetMode="External"/><Relationship Id="rId6" Type="http://schemas.openxmlformats.org/officeDocument/2006/relationships/hyperlink" Target="https://www.mulesoft.com/tcat/tomcat-servl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tags/jstl/info" TargetMode="External"/><Relationship Id="rId4" Type="http://schemas.openxmlformats.org/officeDocument/2006/relationships/hyperlink" Target="https://jstl.java.net/" TargetMode="External"/><Relationship Id="rId5" Type="http://schemas.openxmlformats.org/officeDocument/2006/relationships/hyperlink" Target="http://docs.oracle.com/javaee/7/api/javax/servlet/http/HttpServlet.html" TargetMode="External"/><Relationship Id="rId6" Type="http://schemas.openxmlformats.org/officeDocument/2006/relationships/hyperlink" Target="https://www.mulesoft.com/tcat/tomcat-servl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1"/>
            <a:ext cx="77724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http://goo.gl/YwghQg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CS5200 DBMS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Bruce Chhay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Architectures</a:t>
            </a: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7232900" y="1532650"/>
            <a:ext cx="1323900" cy="2733600"/>
            <a:chOff x="3067050" y="1295400"/>
            <a:chExt cx="1323900" cy="2733600"/>
          </a:xfrm>
        </p:grpSpPr>
        <p:sp>
          <p:nvSpPr>
            <p:cNvPr id="151" name="Google Shape;151;p17"/>
            <p:cNvSpPr txBox="1"/>
            <p:nvPr/>
          </p:nvSpPr>
          <p:spPr>
            <a:xfrm>
              <a:off x="3067050" y="2362200"/>
              <a:ext cx="1323900" cy="600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Controller</a:t>
              </a:r>
              <a:endParaRPr sz="1000"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3067050" y="1295400"/>
              <a:ext cx="1323900" cy="600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View</a:t>
              </a:r>
              <a:endParaRPr sz="1000"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3067050" y="3429000"/>
              <a:ext cx="1323900" cy="600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</a:t>
              </a:r>
              <a:endParaRPr sz="1000"/>
            </a:p>
          </p:txBody>
        </p:sp>
        <p:cxnSp>
          <p:nvCxnSpPr>
            <p:cNvPr id="154" name="Google Shape;154;p17"/>
            <p:cNvCxnSpPr>
              <a:stCxn id="153" idx="0"/>
              <a:endCxn id="151" idx="2"/>
            </p:cNvCxnSpPr>
            <p:nvPr/>
          </p:nvCxnSpPr>
          <p:spPr>
            <a:xfrm rot="10800000">
              <a:off x="3729000" y="2962200"/>
              <a:ext cx="0" cy="46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5" name="Google Shape;155;p17"/>
            <p:cNvCxnSpPr>
              <a:stCxn id="151" idx="0"/>
              <a:endCxn id="152" idx="2"/>
            </p:cNvCxnSpPr>
            <p:nvPr/>
          </p:nvCxnSpPr>
          <p:spPr>
            <a:xfrm rot="10800000">
              <a:off x="3729000" y="1895400"/>
              <a:ext cx="0" cy="46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57200" y="1200150"/>
            <a:ext cx="652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modern application architectures that decouple responsibilities and are modular. The are based on MVC.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</a:t>
            </a:r>
            <a:br>
              <a:rPr lang="en" sz="2400"/>
            </a:br>
            <a:r>
              <a:rPr lang="en" sz="2400"/>
              <a:t>HMVC/PAC, MVA/MVP/MVVM...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&amp; REST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51850" y="882275"/>
            <a:ext cx="89016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HTTP: client-server request-response protocol, commonly used in WWW data communication, especially for web browsers.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HTTP methods/verbs:</a:t>
            </a:r>
            <a:br>
              <a:rPr lang="en" sz="2200"/>
            </a:br>
            <a:r>
              <a:rPr lang="en" sz="2200"/>
              <a:t>GET - request a web resource from server.</a:t>
            </a:r>
            <a:br>
              <a:rPr lang="en" sz="2200"/>
            </a:br>
            <a:r>
              <a:rPr lang="en" sz="2200"/>
              <a:t>POST - request that the payload resource (such as a form submission) be accepted to the server.</a:t>
            </a:r>
            <a:br>
              <a:rPr lang="en" sz="2200"/>
            </a:br>
            <a:r>
              <a:rPr lang="en" sz="2200"/>
              <a:t>HEAD, PUT, PATCH, DELETE, OPTIONS, …</a:t>
            </a:r>
            <a:br>
              <a:rPr lang="en" sz="2200"/>
            </a:br>
            <a:r>
              <a:rPr lang="en" sz="1400"/>
              <a:t>(Our JSP application only implements GET and POST requests for simplicity.)</a:t>
            </a:r>
            <a:endParaRPr sz="14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RESTful: simple, easy-to-use, scalable web service architecture for APIs. Stateless/uniform interface, and resource based (e.g. JSON).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Development</a:t>
            </a:r>
            <a:endParaRPr sz="3600"/>
          </a:p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L2. JDBC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00" y="971550"/>
            <a:ext cx="82296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Java JDK (SE JDK):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http://www.oracle.com/technetwork/java/javase/downloads/index.html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Instead of Eclipse installer, I installed “Eclipse IDE for Enterprise Java and Web Developers”: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https://www.eclipse.org/downloads/eclipse-packages/</a:t>
            </a:r>
            <a:br>
              <a:rPr lang="en" sz="1800"/>
            </a:br>
            <a:r>
              <a:rPr lang="en" sz="1800"/>
              <a:t>(then copied to Applications)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Apache Tomcat 9.X (I have 9.0):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http://tomcat.apache.org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Instructions to create new project, configure Eclipse+Tomcat, and run Tomcat (skip the “Web Tools Platform” step):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https://www.mulesoft.com/tcat/tomcat-eclipse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“Dynamic Web Project”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“New Runtime…” &gt; Apache Tomcat v9.0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Specify installation directory (e.g. </a:t>
            </a:r>
            <a:r>
              <a:rPr lang="en" sz="1000"/>
              <a:t>/Users/bruce/Documents/apache-tomcat-9.0.21</a:t>
            </a:r>
            <a:r>
              <a:rPr lang="en" sz="1800"/>
              <a:t>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Specify “Create a new local server” checkbox (default)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Connector/J and add jar to your buildpath: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http://dev.mysql.com/downloads/connector/j/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Right click project &gt; Build Path &gt; Configure Build Path…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Libraries &gt; Classpath &gt; Add External JARS…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Browse to path (e.g. </a:t>
            </a:r>
            <a:r>
              <a:rPr lang="en" sz="900"/>
              <a:t>/Users/bruce/Documents/mysql-connector-java-8.0.16/mysql-connector-java-8.0.16-bin.jar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JSTL IMPL and SPEC jars: (</a:t>
            </a:r>
            <a:r>
              <a:rPr lang="en" sz="1800"/>
              <a:t>taglibs-standard-</a:t>
            </a:r>
            <a:r>
              <a:rPr b="1" i="1" lang="en" sz="1800"/>
              <a:t>impl</a:t>
            </a:r>
            <a:r>
              <a:rPr lang="en" sz="1800"/>
              <a:t>-1.2.5.jar</a:t>
            </a:r>
            <a:r>
              <a:rPr lang="en" sz="1800"/>
              <a:t>, taglibs-standard-</a:t>
            </a:r>
            <a:r>
              <a:rPr b="1" i="1" lang="en" sz="1800"/>
              <a:t>spec</a:t>
            </a:r>
            <a:r>
              <a:rPr lang="en" sz="1800"/>
              <a:t>-1.2.5.jar),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http://tomcat.apache.org/download-taglibs.cgi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 the JSTL jars to the directory "BlogApplication/src/main/webapp/WEB-INF/lib".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copy the Connector/J jar to this path.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Refresh.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0" y="538350"/>
            <a:ext cx="9313200" cy="4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source code: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https://drive.google.com/drive/folders/0B_4dGvIEciEYYWVLZnN0Mk83Q2c?resourcekey=0-YPqjESEkQagLkeF_fStq-A&amp;usp=sharing</a:t>
            </a:r>
            <a:br>
              <a:rPr lang="en" sz="1800"/>
            </a:br>
            <a:r>
              <a:rPr lang="en" sz="1800"/>
              <a:t>(contents may change as we make updates).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BlogApplication.zip.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JDBC (model and data access): blog.dal, blog.model, blog.tools.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JSP (controller servlets and view templates): blog.servlet, .jsp files.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 JSTL .jar files in</a:t>
            </a:r>
            <a:r>
              <a:rPr lang="en" sz="1800"/>
              <a:t> WebContent/WEB-INF/lib </a:t>
            </a:r>
            <a:r>
              <a:rPr lang="en" sz="1800"/>
              <a:t>(separately, jstl.zip).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Duplicate the directory structure in the .zip file: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 BlogApplication/src/main/java/blog to your Eclipse java/ directory.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 BlogApplication/src/main/webapp/*.jsp to your Eclipse webapp/ directory.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 BlogApplication/src/main/webapp/WEB-INF/web.xml to your Eclipse WEB-INF/ directory. (Replace web.xml if it already exists.)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Refresh.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don’t see Java packages, then </a:t>
            </a:r>
            <a:r>
              <a:rPr lang="en" sz="1800"/>
              <a:t>right-click “src/main/java” package:</a:t>
            </a:r>
            <a:br>
              <a:rPr lang="en" sz="1800"/>
            </a:br>
            <a:r>
              <a:rPr lang="en" sz="1800"/>
              <a:t>Build Path &gt; Use as Source Folder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57200" y="971550"/>
            <a:ext cx="8229600" cy="27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JDBC (data access demo):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sure ConnectionManager.java is updated.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sure MySQL is running.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empty tables, e.g.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http://goo.gl/86a11H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Right click Inserter.java: Run As &gt; Java Application.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View “Console” output.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Verify data in Workbench.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Development</a:t>
            </a:r>
            <a:endParaRPr sz="3600"/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L3. JSP Demo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57200" y="819150"/>
            <a:ext cx="85137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JSP (web application):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Insert data (from JDBC or Workbench).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Right click project: Run As &gt; Run on Server.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Starts the Tomcat server.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On the first run: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box “Always use this server when running this project”.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“BlogApplication” from “Available” to “Configured”.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Ignore this error message. Move to next step.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Or set Window &gt; Web Browser</a:t>
            </a:r>
            <a:br>
              <a:rPr lang="en" sz="1800"/>
            </a:br>
            <a:r>
              <a:rPr lang="en" sz="1800"/>
              <a:t>&gt; Default System Web Browser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a browser, go to: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http://localhost:8080/BlogApplication/findusers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a blog user first name (e.g. ‘bruce’) as explore!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stop: right click server: Stop.</a:t>
            </a:r>
            <a:endParaRPr sz="1800"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301" y="2950625"/>
            <a:ext cx="2883600" cy="12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Development</a:t>
            </a:r>
            <a:endParaRPr sz="3600"/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L4. Frontend Framework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Development</a:t>
            </a:r>
            <a:endParaRPr sz="3600"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L1: JDBC &amp; JSP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Beautify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457200" y="971550"/>
            <a:ext cx="8229600" cy="4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/>
              <a:t>Explore Bootstrap, and easily make your website look great!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http://getbootstrap.com/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HTML, CSS, and JavaScript framework that works well for all devices.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Beautify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971550"/>
            <a:ext cx="8622900" cy="4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Demo</a:t>
            </a:r>
            <a:r>
              <a:rPr lang="en" sz="2000"/>
              <a:t>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“Download Bootstrap”: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http://getbootstrap.com/getting-started/</a:t>
            </a:r>
            <a:r>
              <a:rPr lang="en" sz="2000"/>
              <a:t>.</a:t>
            </a:r>
            <a:br>
              <a:rPr lang="en" sz="2000"/>
            </a:br>
            <a:r>
              <a:rPr lang="en" sz="2000"/>
              <a:t>Comprehensive introduction.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Copy to WebContent Folder (css, js)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Updated JSP pages to use Bootstrap.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See examples and themes.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Chrome Developer Tools and viewing the page source.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Sample code: Bootstrap.zip.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Right click project: Run As &gt; Run on Server. Start the Tomcat server.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a browser, go to: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http://localhost:8080/Bootstrap/findusers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34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Java Database Connectivity (JDBC) - Java API for interacting with a relational database (ODBC is for “open”).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Drivers for specific db vendors (e.g. MySQL) are registered with the driver manager, and the proper java packages are loaded dynamically.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 architecture: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Connection management - connect to the db service (and schema) given the vendor’s driver and credentials.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access object - create/read/update/delete operations for a specific table. Execute prepared statements.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JSP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JavaServer Pages: web framework to help create dynamic HTML web pages using servlets to respond to requests and templates to render the web pages.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JSP is easy to use: reasonable documentation, reasonable languages, pluggable tools, fundamental design concepts.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JSP is outdated. Recommend modern frameworks that support Javascript, CSS, HTML, and/or PHP.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Application Architecture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85725" y="1082675"/>
            <a:ext cx="3902238" cy="3922379"/>
            <a:chOff x="1457325" y="1082675"/>
            <a:chExt cx="3902238" cy="3922379"/>
          </a:xfrm>
        </p:grpSpPr>
        <p:sp>
          <p:nvSpPr>
            <p:cNvPr id="60" name="Google Shape;60;p12"/>
            <p:cNvSpPr txBox="1"/>
            <p:nvPr/>
          </p:nvSpPr>
          <p:spPr>
            <a:xfrm>
              <a:off x="2277050" y="1082675"/>
              <a:ext cx="2216700" cy="463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(API invocation, </a:t>
              </a:r>
              <a:r>
                <a:rPr lang="en" sz="1000">
                  <a:solidFill>
                    <a:schemeClr val="dk1"/>
                  </a:solidFill>
                </a:rPr>
                <a:t>web browser</a:t>
              </a:r>
              <a:r>
                <a:rPr lang="en" sz="1000"/>
                <a:t>)</a:t>
              </a:r>
              <a:endParaRPr sz="1000"/>
            </a:p>
          </p:txBody>
        </p:sp>
        <p:sp>
          <p:nvSpPr>
            <p:cNvPr id="61" name="Google Shape;61;p12"/>
            <p:cNvSpPr txBox="1"/>
            <p:nvPr/>
          </p:nvSpPr>
          <p:spPr>
            <a:xfrm>
              <a:off x="1457325" y="1847358"/>
              <a:ext cx="1604700" cy="463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Controller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(HttpServlets)</a:t>
              </a:r>
              <a:endParaRPr sz="1000"/>
            </a:p>
          </p:txBody>
        </p:sp>
        <p:sp>
          <p:nvSpPr>
            <p:cNvPr id="62" name="Google Shape;62;p12"/>
            <p:cNvSpPr txBox="1"/>
            <p:nvPr/>
          </p:nvSpPr>
          <p:spPr>
            <a:xfrm>
              <a:off x="3754863" y="1847358"/>
              <a:ext cx="1604700" cy="463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View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(JSP templates)</a:t>
              </a:r>
              <a:endParaRPr sz="1000"/>
            </a:p>
          </p:txBody>
        </p:sp>
        <p:sp>
          <p:nvSpPr>
            <p:cNvPr id="63" name="Google Shape;63;p12"/>
            <p:cNvSpPr txBox="1"/>
            <p:nvPr/>
          </p:nvSpPr>
          <p:spPr>
            <a:xfrm>
              <a:off x="2583049" y="2667216"/>
              <a:ext cx="1604700" cy="1010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(beans)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Access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(JDBC daos)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64" name="Google Shape;64;p12"/>
            <p:cNvCxnSpPr>
              <a:stCxn id="63" idx="1"/>
            </p:cNvCxnSpPr>
            <p:nvPr/>
          </p:nvCxnSpPr>
          <p:spPr>
            <a:xfrm>
              <a:off x="2583049" y="3172566"/>
              <a:ext cx="1604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2"/>
            <p:cNvSpPr/>
            <p:nvPr/>
          </p:nvSpPr>
          <p:spPr>
            <a:xfrm>
              <a:off x="2583049" y="3994354"/>
              <a:ext cx="1604700" cy="1010700"/>
            </a:xfrm>
            <a:prstGeom prst="can">
              <a:avLst>
                <a:gd fmla="val 2500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MySQL</a:t>
              </a:r>
              <a:endParaRPr/>
            </a:p>
          </p:txBody>
        </p:sp>
        <p:cxnSp>
          <p:nvCxnSpPr>
            <p:cNvPr id="66" name="Google Shape;66;p12"/>
            <p:cNvCxnSpPr>
              <a:stCxn id="63" idx="2"/>
              <a:endCxn id="65" idx="1"/>
            </p:cNvCxnSpPr>
            <p:nvPr/>
          </p:nvCxnSpPr>
          <p:spPr>
            <a:xfrm>
              <a:off x="3385399" y="3677916"/>
              <a:ext cx="0" cy="316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7" name="Google Shape;67;p12"/>
            <p:cNvCxnSpPr>
              <a:stCxn id="61" idx="2"/>
              <a:endCxn id="63" idx="1"/>
            </p:cNvCxnSpPr>
            <p:nvPr/>
          </p:nvCxnSpPr>
          <p:spPr>
            <a:xfrm>
              <a:off x="2259675" y="2310558"/>
              <a:ext cx="323400" cy="861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8" name="Google Shape;68;p12"/>
            <p:cNvCxnSpPr>
              <a:stCxn id="63" idx="3"/>
              <a:endCxn id="62" idx="2"/>
            </p:cNvCxnSpPr>
            <p:nvPr/>
          </p:nvCxnSpPr>
          <p:spPr>
            <a:xfrm flipH="1" rot="10800000">
              <a:off x="4187749" y="2310666"/>
              <a:ext cx="369600" cy="861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9" name="Google Shape;69;p12"/>
            <p:cNvCxnSpPr>
              <a:stCxn id="61" idx="3"/>
              <a:endCxn id="62" idx="1"/>
            </p:cNvCxnSpPr>
            <p:nvPr/>
          </p:nvCxnSpPr>
          <p:spPr>
            <a:xfrm>
              <a:off x="3062025" y="2078958"/>
              <a:ext cx="692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0" name="Google Shape;70;p12"/>
            <p:cNvCxnSpPr/>
            <p:nvPr/>
          </p:nvCxnSpPr>
          <p:spPr>
            <a:xfrm>
              <a:off x="2623412" y="1538544"/>
              <a:ext cx="0" cy="323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1" name="Google Shape;71;p12"/>
            <p:cNvCxnSpPr/>
            <p:nvPr/>
          </p:nvCxnSpPr>
          <p:spPr>
            <a:xfrm>
              <a:off x="4193589" y="1538544"/>
              <a:ext cx="0" cy="323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Application Architecture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905450" y="1082675"/>
            <a:ext cx="2216700" cy="46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User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(API invocation, web browser)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85725" y="1847358"/>
            <a:ext cx="1604700" cy="46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Controller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(HttpServlets)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383263" y="1847358"/>
            <a:ext cx="1604700" cy="46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View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(JSP templates)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211449" y="2667216"/>
            <a:ext cx="1604700" cy="1010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Model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(beans)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Data Access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(JDBC daos)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81" name="Google Shape;81;p13"/>
          <p:cNvCxnSpPr>
            <a:stCxn id="80" idx="1"/>
          </p:cNvCxnSpPr>
          <p:nvPr/>
        </p:nvCxnSpPr>
        <p:spPr>
          <a:xfrm>
            <a:off x="1211449" y="3172566"/>
            <a:ext cx="1604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/>
          <p:nvPr/>
        </p:nvSpPr>
        <p:spPr>
          <a:xfrm>
            <a:off x="1211449" y="3994354"/>
            <a:ext cx="1604700" cy="1010700"/>
          </a:xfrm>
          <a:prstGeom prst="can">
            <a:avLst>
              <a:gd fmla="val 25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cxnSp>
        <p:nvCxnSpPr>
          <p:cNvPr id="83" name="Google Shape;83;p13"/>
          <p:cNvCxnSpPr>
            <a:stCxn id="80" idx="2"/>
            <a:endCxn id="82" idx="1"/>
          </p:cNvCxnSpPr>
          <p:nvPr/>
        </p:nvCxnSpPr>
        <p:spPr>
          <a:xfrm>
            <a:off x="2013799" y="3677916"/>
            <a:ext cx="0" cy="316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" name="Google Shape;84;p13"/>
          <p:cNvCxnSpPr>
            <a:stCxn id="78" idx="2"/>
            <a:endCxn id="80" idx="1"/>
          </p:cNvCxnSpPr>
          <p:nvPr/>
        </p:nvCxnSpPr>
        <p:spPr>
          <a:xfrm>
            <a:off x="888075" y="2310558"/>
            <a:ext cx="323400" cy="8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" name="Google Shape;85;p13"/>
          <p:cNvCxnSpPr>
            <a:stCxn id="80" idx="3"/>
            <a:endCxn id="79" idx="2"/>
          </p:cNvCxnSpPr>
          <p:nvPr/>
        </p:nvCxnSpPr>
        <p:spPr>
          <a:xfrm flipH="1" rot="10800000">
            <a:off x="2816149" y="2310666"/>
            <a:ext cx="369600" cy="8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" name="Google Shape;86;p13"/>
          <p:cNvCxnSpPr>
            <a:stCxn id="78" idx="3"/>
            <a:endCxn id="79" idx="1"/>
          </p:cNvCxnSpPr>
          <p:nvPr/>
        </p:nvCxnSpPr>
        <p:spPr>
          <a:xfrm>
            <a:off x="1690425" y="2078958"/>
            <a:ext cx="692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>
            <a:off x="1251812" y="1538544"/>
            <a:ext cx="0" cy="323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" name="Google Shape;88;p13"/>
          <p:cNvCxnSpPr/>
          <p:nvPr/>
        </p:nvCxnSpPr>
        <p:spPr>
          <a:xfrm>
            <a:off x="2821989" y="1538544"/>
            <a:ext cx="0" cy="323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905125" y="604350"/>
            <a:ext cx="53301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Storage: MySQL relational DB.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Model: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Data model in the application, (POJO).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JDBC to access storage.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View: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User interface.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JSP templates in HTML, can invoke Java.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JSTL libraries make it easy to format and use java: </a:t>
            </a:r>
            <a:r>
              <a:rPr lang="en" sz="1000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http://stackoverflow.com/tags/jstl/info</a:t>
            </a:r>
            <a:r>
              <a:rPr lang="en" sz="1000">
                <a:solidFill>
                  <a:srgbClr val="D9D9D9"/>
                </a:solidFill>
              </a:rPr>
              <a:t>, </a:t>
            </a:r>
            <a:r>
              <a:rPr lang="en" sz="1000" u="sng">
                <a:solidFill>
                  <a:srgbClr val="D9D9D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https://jstl.java.net/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Controller: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Business logic, processes requests to command model/view.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Servlets implement HttpServlet: </a:t>
            </a:r>
            <a:r>
              <a:rPr lang="en" sz="1000" u="sng">
                <a:solidFill>
                  <a:srgbClr val="D9D9D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http://docs.oracle.com/javaee/7/api/javax/servlet/http/HttpServlet.html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Application code hosted web server, e.g. Tomcat: </a:t>
            </a:r>
            <a:r>
              <a:rPr lang="en" sz="1000" u="sng">
                <a:solidFill>
                  <a:srgbClr val="D9D9D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https://www.mulesoft.com/tcat/tomcat-servlet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Application Architecture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905450" y="1082675"/>
            <a:ext cx="2216700" cy="46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User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(API invocation, web browser)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5725" y="1847358"/>
            <a:ext cx="1604700" cy="46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Controller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(HttpServlets)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383263" y="1847358"/>
            <a:ext cx="1604700" cy="46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View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(JSP templates)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211449" y="2667216"/>
            <a:ext cx="1604700" cy="101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(beans)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(JDBC daos)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99" name="Google Shape;99;p14"/>
          <p:cNvCxnSpPr>
            <a:stCxn id="98" idx="1"/>
          </p:cNvCxnSpPr>
          <p:nvPr/>
        </p:nvCxnSpPr>
        <p:spPr>
          <a:xfrm>
            <a:off x="1211449" y="3172566"/>
            <a:ext cx="160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1211449" y="3994354"/>
            <a:ext cx="1604700" cy="1010700"/>
          </a:xfrm>
          <a:prstGeom prst="can">
            <a:avLst>
              <a:gd fmla="val 25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cxnSp>
        <p:nvCxnSpPr>
          <p:cNvPr id="101" name="Google Shape;101;p14"/>
          <p:cNvCxnSpPr>
            <a:stCxn id="98" idx="2"/>
            <a:endCxn id="100" idx="1"/>
          </p:cNvCxnSpPr>
          <p:nvPr/>
        </p:nvCxnSpPr>
        <p:spPr>
          <a:xfrm>
            <a:off x="2013799" y="3677916"/>
            <a:ext cx="0" cy="31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2" name="Google Shape;102;p14"/>
          <p:cNvCxnSpPr>
            <a:stCxn id="96" idx="2"/>
            <a:endCxn id="98" idx="1"/>
          </p:cNvCxnSpPr>
          <p:nvPr/>
        </p:nvCxnSpPr>
        <p:spPr>
          <a:xfrm>
            <a:off x="888075" y="2310558"/>
            <a:ext cx="323400" cy="8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" name="Google Shape;103;p14"/>
          <p:cNvCxnSpPr>
            <a:stCxn id="98" idx="3"/>
            <a:endCxn id="97" idx="2"/>
          </p:cNvCxnSpPr>
          <p:nvPr/>
        </p:nvCxnSpPr>
        <p:spPr>
          <a:xfrm flipH="1" rot="10800000">
            <a:off x="2816149" y="2310666"/>
            <a:ext cx="369600" cy="8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" name="Google Shape;104;p14"/>
          <p:cNvCxnSpPr>
            <a:stCxn id="96" idx="3"/>
            <a:endCxn id="97" idx="1"/>
          </p:cNvCxnSpPr>
          <p:nvPr/>
        </p:nvCxnSpPr>
        <p:spPr>
          <a:xfrm>
            <a:off x="1690425" y="2078958"/>
            <a:ext cx="692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1251812" y="1538544"/>
            <a:ext cx="0" cy="323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2821989" y="1538544"/>
            <a:ext cx="0" cy="323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905125" y="604350"/>
            <a:ext cx="53301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Storage: MySQL relational DB.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Model: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Data model in the application, (POJO).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JDBC to access storage.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View: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User interface.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JSP templates in HTML, can invoke Java.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JSTL libraries make it easy to format and use java: </a:t>
            </a:r>
            <a:r>
              <a:rPr lang="en" sz="1000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http://stackoverflow.com/tags/jstl/info</a:t>
            </a:r>
            <a:r>
              <a:rPr lang="en" sz="1000">
                <a:solidFill>
                  <a:srgbClr val="D9D9D9"/>
                </a:solidFill>
              </a:rPr>
              <a:t>, </a:t>
            </a:r>
            <a:r>
              <a:rPr lang="en" sz="1000" u="sng">
                <a:solidFill>
                  <a:srgbClr val="D9D9D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https://jstl.java.net/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Controller: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Business logic, processes requests to command model/view.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en" sz="1800">
                <a:solidFill>
                  <a:srgbClr val="D9D9D9"/>
                </a:solidFill>
              </a:rPr>
              <a:t>Servlets implement HttpServlet: </a:t>
            </a:r>
            <a:r>
              <a:rPr lang="en" sz="1000" u="sng">
                <a:solidFill>
                  <a:srgbClr val="D9D9D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http://docs.oracle.com/javaee/7/api/javax/servlet/http/HttpServlet.html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Application code hosted web server, e.g. Tomcat: </a:t>
            </a:r>
            <a:r>
              <a:rPr lang="en" sz="1000" u="sng">
                <a:solidFill>
                  <a:srgbClr val="D9D9D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https://www.mulesoft.com/tcat/tomcat-servlet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Application Architecture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905450" y="1082675"/>
            <a:ext cx="2216700" cy="46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User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(API invocation, web browser)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5725" y="1847358"/>
            <a:ext cx="1604700" cy="4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(HttpServlets)</a:t>
            </a:r>
            <a:endParaRPr sz="1000"/>
          </a:p>
        </p:txBody>
      </p:sp>
      <p:sp>
        <p:nvSpPr>
          <p:cNvPr id="115" name="Google Shape;115;p15"/>
          <p:cNvSpPr txBox="1"/>
          <p:nvPr/>
        </p:nvSpPr>
        <p:spPr>
          <a:xfrm>
            <a:off x="2383263" y="1847358"/>
            <a:ext cx="1604700" cy="4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(JSP templates)</a:t>
            </a:r>
            <a:endParaRPr sz="1000"/>
          </a:p>
        </p:txBody>
      </p:sp>
      <p:sp>
        <p:nvSpPr>
          <p:cNvPr id="116" name="Google Shape;116;p15"/>
          <p:cNvSpPr txBox="1"/>
          <p:nvPr/>
        </p:nvSpPr>
        <p:spPr>
          <a:xfrm>
            <a:off x="1211449" y="2667216"/>
            <a:ext cx="1604700" cy="101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(beans)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(JDBC daos)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7" name="Google Shape;117;p15"/>
          <p:cNvCxnSpPr>
            <a:stCxn id="116" idx="1"/>
          </p:cNvCxnSpPr>
          <p:nvPr/>
        </p:nvCxnSpPr>
        <p:spPr>
          <a:xfrm>
            <a:off x="1211449" y="3172566"/>
            <a:ext cx="160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/>
          <p:nvPr/>
        </p:nvSpPr>
        <p:spPr>
          <a:xfrm>
            <a:off x="1211449" y="3994354"/>
            <a:ext cx="1604700" cy="1010700"/>
          </a:xfrm>
          <a:prstGeom prst="can">
            <a:avLst>
              <a:gd fmla="val 25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cxnSp>
        <p:nvCxnSpPr>
          <p:cNvPr id="119" name="Google Shape;119;p15"/>
          <p:cNvCxnSpPr>
            <a:stCxn id="116" idx="2"/>
            <a:endCxn id="118" idx="1"/>
          </p:cNvCxnSpPr>
          <p:nvPr/>
        </p:nvCxnSpPr>
        <p:spPr>
          <a:xfrm>
            <a:off x="2013799" y="3677916"/>
            <a:ext cx="0" cy="31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0" name="Google Shape;120;p15"/>
          <p:cNvCxnSpPr>
            <a:stCxn id="114" idx="2"/>
            <a:endCxn id="116" idx="1"/>
          </p:cNvCxnSpPr>
          <p:nvPr/>
        </p:nvCxnSpPr>
        <p:spPr>
          <a:xfrm>
            <a:off x="888075" y="2310558"/>
            <a:ext cx="323400" cy="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1" name="Google Shape;121;p15"/>
          <p:cNvCxnSpPr>
            <a:stCxn id="116" idx="3"/>
            <a:endCxn id="115" idx="2"/>
          </p:cNvCxnSpPr>
          <p:nvPr/>
        </p:nvCxnSpPr>
        <p:spPr>
          <a:xfrm flipH="1" rot="10800000">
            <a:off x="2816149" y="2310666"/>
            <a:ext cx="369600" cy="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2" name="Google Shape;122;p15"/>
          <p:cNvCxnSpPr>
            <a:stCxn id="114" idx="3"/>
            <a:endCxn id="115" idx="1"/>
          </p:cNvCxnSpPr>
          <p:nvPr/>
        </p:nvCxnSpPr>
        <p:spPr>
          <a:xfrm>
            <a:off x="1690425" y="2078958"/>
            <a:ext cx="69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1251812" y="1538544"/>
            <a:ext cx="0" cy="323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2821989" y="1538544"/>
            <a:ext cx="0" cy="323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905125" y="604350"/>
            <a:ext cx="53301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Storage: MySQL relational DB.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Model: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Data model in the application, (POJO).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JDBC to access storage.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View: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 interface.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JSP templates in HTML, can invoke Java.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JSTL libraries make it easy to format and use java: </a:t>
            </a:r>
            <a:r>
              <a:rPr lang="en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http://stackoverflow.com/tags/jstl/info</a:t>
            </a:r>
            <a:r>
              <a:rPr lang="en" sz="1000">
                <a:solidFill>
                  <a:srgbClr val="000000"/>
                </a:solidFill>
              </a:rPr>
              <a:t>, </a:t>
            </a:r>
            <a:r>
              <a:rPr lang="en" sz="10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https://jstl.java.net/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Controller: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Business logic, processes requests to command model/view.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Servlets implement HttpServlet: </a:t>
            </a:r>
            <a:r>
              <a:rPr lang="en" sz="10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http://docs.oracle.com/javaee/7/api/javax/servlet/http/HttpServlet.html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Application code hosted web server, e.g. Tomcat: </a:t>
            </a:r>
            <a:r>
              <a:rPr lang="en" sz="1000" u="sng">
                <a:solidFill>
                  <a:srgbClr val="D9D9D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https://www.mulesoft.com/tcat/tomcat-servlet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Application Architecture</a:t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85725" y="1082675"/>
            <a:ext cx="3902238" cy="3922379"/>
            <a:chOff x="1457325" y="1082675"/>
            <a:chExt cx="3902238" cy="3922379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2277050" y="1082675"/>
              <a:ext cx="2216700" cy="463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(API invocation, </a:t>
              </a:r>
              <a:r>
                <a:rPr lang="en" sz="1000">
                  <a:solidFill>
                    <a:schemeClr val="dk1"/>
                  </a:solidFill>
                </a:rPr>
                <a:t>web browser</a:t>
              </a:r>
              <a:r>
                <a:rPr lang="en" sz="1000"/>
                <a:t>)</a:t>
              </a:r>
              <a:endParaRPr sz="1000"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1457325" y="1847358"/>
              <a:ext cx="1604700" cy="463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Controller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(HttpServlets)</a:t>
              </a:r>
              <a:endParaRPr sz="1000"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3754863" y="1847358"/>
              <a:ext cx="1604700" cy="463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View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(JSP templates)</a:t>
              </a:r>
              <a:endParaRPr sz="1000"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2583049" y="2667216"/>
              <a:ext cx="1604700" cy="1010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(beans)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Access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(JDBC daos)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136" name="Google Shape;136;p16"/>
            <p:cNvCxnSpPr>
              <a:stCxn id="135" idx="1"/>
            </p:cNvCxnSpPr>
            <p:nvPr/>
          </p:nvCxnSpPr>
          <p:spPr>
            <a:xfrm>
              <a:off x="2583049" y="3172566"/>
              <a:ext cx="1604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6"/>
            <p:cNvSpPr/>
            <p:nvPr/>
          </p:nvSpPr>
          <p:spPr>
            <a:xfrm>
              <a:off x="2583049" y="3994354"/>
              <a:ext cx="1604700" cy="1010700"/>
            </a:xfrm>
            <a:prstGeom prst="can">
              <a:avLst>
                <a:gd fmla="val 2500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MySQL</a:t>
              </a:r>
              <a:endParaRPr/>
            </a:p>
          </p:txBody>
        </p:sp>
        <p:cxnSp>
          <p:nvCxnSpPr>
            <p:cNvPr id="138" name="Google Shape;138;p16"/>
            <p:cNvCxnSpPr>
              <a:stCxn id="135" idx="2"/>
              <a:endCxn id="137" idx="1"/>
            </p:cNvCxnSpPr>
            <p:nvPr/>
          </p:nvCxnSpPr>
          <p:spPr>
            <a:xfrm>
              <a:off x="3385399" y="3677916"/>
              <a:ext cx="0" cy="316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39" name="Google Shape;139;p16"/>
            <p:cNvCxnSpPr>
              <a:stCxn id="133" idx="2"/>
              <a:endCxn id="135" idx="1"/>
            </p:cNvCxnSpPr>
            <p:nvPr/>
          </p:nvCxnSpPr>
          <p:spPr>
            <a:xfrm>
              <a:off x="2259675" y="2310558"/>
              <a:ext cx="323400" cy="861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0" name="Google Shape;140;p16"/>
            <p:cNvCxnSpPr>
              <a:stCxn id="135" idx="3"/>
              <a:endCxn id="134" idx="2"/>
            </p:cNvCxnSpPr>
            <p:nvPr/>
          </p:nvCxnSpPr>
          <p:spPr>
            <a:xfrm flipH="1" rot="10800000">
              <a:off x="4187749" y="2310666"/>
              <a:ext cx="369600" cy="861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1" name="Google Shape;141;p16"/>
            <p:cNvCxnSpPr>
              <a:stCxn id="133" idx="3"/>
              <a:endCxn id="134" idx="1"/>
            </p:cNvCxnSpPr>
            <p:nvPr/>
          </p:nvCxnSpPr>
          <p:spPr>
            <a:xfrm>
              <a:off x="3062025" y="2078958"/>
              <a:ext cx="692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2623412" y="1538544"/>
              <a:ext cx="0" cy="323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3" name="Google Shape;143;p16"/>
            <p:cNvCxnSpPr/>
            <p:nvPr/>
          </p:nvCxnSpPr>
          <p:spPr>
            <a:xfrm>
              <a:off x="4193589" y="1538544"/>
              <a:ext cx="0" cy="323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905125" y="604350"/>
            <a:ext cx="53301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Storage: MySQL relational DB.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model in the application, (POJO).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JDBC to access storage.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interface.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JSP templates in HTML, can invoke Java.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JSTL libraries make it easy to format and use java: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http://stackoverflow.com/tags/jstl/info</a:t>
            </a:r>
            <a:r>
              <a:rPr lang="en" sz="1000"/>
              <a:t>,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https://jstl.java.net/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Business logic, processes requests to command model/view.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Servlets implement HttpServlet: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http://docs.oracle.com/javaee/7/api/javax/servlet/http/HttpServlet.html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code hosted web server, e.g. Tomcat: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https://www.mulesoft.com/tcat/tomcat-servlet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