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AF7E4E-2AC1-4967-B7FD-AA80B4BC5273}">
  <a:tblStyle styleId="{88AF7E4E-2AC1-4967-B7FD-AA80B4BC52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upport1.cloverdx.com/hc/en-us/articles/360017545060-Designer-incompatibility-with-macOS-Big-Sur" TargetMode="External"/><Relationship Id="rId3" Type="http://schemas.openxmlformats.org/officeDocument/2006/relationships/hyperlink" Target="http://www.cloveretl.com/learn/quickstart/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87e9fad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687e9fa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(example)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687e9fad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687e9f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Essentially a different way to represent a star-schema.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you to create different data structures by “slicing” on a specific dimension. Examples: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Sales for March in all items in all countries: top half of cube.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Sales for USA for all items across all months: left half of cube.</a:t>
            </a:r>
            <a:br>
              <a:rPr lang="en"/>
            </a:br>
            <a:r>
              <a:rPr lang="en"/>
              <a:t>* Sales for all flannel shirts across all countries and months: front slice.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teams and reports can consume the slices. Increases data isolation (e.g. privacy) and performance.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687e9fad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687e9fa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687e9fad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687e9fa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b5e23af1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b5e23a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42865ee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42865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 OS Big Sur compatibility issues? See: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https://support1.cloverdx.com/hc/en-us/articles/360017545060-Designer-incompatibility-with-macOS-Big-Sur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MySQL Server 5.X to be compatible with CloverETL. If MySQL Server 8.0, then you need CloverETL Designer edition (45-day trial) and then add your MySQL connector jar.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Clover ETL: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http://www.cloveretl.com/learn/quickstart/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42865eee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42865e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42b9131b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42b9131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42b9131b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42b913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42b9131b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42b9131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4b5e23af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4b5e23a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42b9131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42b9131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BAK: https://docs.google.com/spreadsheets/d/1VHVHGh5JiII8ZbLd6PJMNytZp7MwJyIGygHdH1nmS3A/edit#gid=1374395655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3d6e1cb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3d6e1c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42b9131b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42b9131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b5e23af1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4b5e23af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42b9131b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42b9131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42b9131b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42b9131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42b9131b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42b9131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42b9131b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42b9131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42b9131b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42b9131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42b9131b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42b9131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ecb24704_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6ecb24704_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42b9131b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42b9131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42b9131b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42b9131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42b9131b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42b9131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42b9131b_0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42b9131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42b9131b_0_1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d42b9131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42b9131b_0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42b9131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4ca09b4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4ca09b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BAK: https://docs.google.com/spreadsheets/d/1EmMcuItfN3d0Ue085pF4E3M98OWa-Yp-pxXf6m8Fg3E/edit#gid=128042576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3d6e1cba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3d6e1c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BAK: https://docs.google.com/spreadsheets/d/1EmMcuItfN3d0Ue085pF4E3M98OWa-Yp-pxXf6m8Fg3E/edit#gid=128042576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42b9131b_0_1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42b9131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4ca09b44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4ca09b4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648208da6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648208d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4ca09b44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4ca09b4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BAK: https://docs.google.com/spreadsheets/d/1EmMcuItfN3d0Ue085pF4E3M98OWa-Yp-pxXf6m8Fg3E/edit#gid=1888428043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3d6e1cba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3d6e1c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BAK: https://docs.google.com/spreadsheets/d/1EmMcuItfN3d0Ue085pF4E3M98OWa-Yp-pxXf6m8Fg3E/edit#gid=1888428043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4ca09b4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4ca09b4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687e9fad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687e9fa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4b5e23af1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4b5e23af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687e9fad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687e9fa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examples from aggregation sites, like http://www.google.com/publicdata/directory.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687e9fad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687e9fa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(example)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easily create a pivot table in your favorite spreadsheet application (Excel, Google Docs, Libra Office, etc.).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48208da6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48208da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price (group by Location, Date) and move unique date values into columns.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48208da6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48208da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Differences: pivot table may be easier to read; has aggregation on date independent of location.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statement: if you want all dates, then use a LEFT OUTER JOIN with date dimension table on left-hand side of join.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48208da6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48208da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Equivalent to a pivot table, but the query is difficult to construct since each unique Date value needs to be handled in SELECT clause.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done programmatically by examining unique ‘Date’ values prior to return resultset. See next slide.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a08cca55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a08cca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pivot table has no “Subtotal” column or row; these can be added when using “SELECT FROM PIVOT” as the inner SELECT statement.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oo.gl/qRBY58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microsoft.com/en-us/server-cloud/solutions/business-intelligence/" TargetMode="External"/><Relationship Id="rId4" Type="http://schemas.openxmlformats.org/officeDocument/2006/relationships/hyperlink" Target="http://www.microsoft.com/en-us/powerbi/default.aspx" TargetMode="External"/><Relationship Id="rId10" Type="http://schemas.openxmlformats.org/officeDocument/2006/relationships/hyperlink" Target="http://community.pentaho.com/" TargetMode="External"/><Relationship Id="rId9" Type="http://schemas.openxmlformats.org/officeDocument/2006/relationships/hyperlink" Target="http://public.tableau.com/s/" TargetMode="External"/><Relationship Id="rId5" Type="http://schemas.openxmlformats.org/officeDocument/2006/relationships/hyperlink" Target="http://www.vertica.com/about/" TargetMode="External"/><Relationship Id="rId6" Type="http://schemas.openxmlformats.org/officeDocument/2006/relationships/hyperlink" Target="http://www-03.ibm.com/software/products/en/category/SWP00" TargetMode="External"/><Relationship Id="rId7" Type="http://schemas.openxmlformats.org/officeDocument/2006/relationships/hyperlink" Target="http://www.informatica.com" TargetMode="External"/><Relationship Id="rId8" Type="http://schemas.openxmlformats.org/officeDocument/2006/relationships/hyperlink" Target="http://www.talend.com/downloa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cloverdx.com/trial-cloverdx" TargetMode="External"/><Relationship Id="rId4" Type="http://schemas.openxmlformats.org/officeDocument/2006/relationships/hyperlink" Target="https://learn.cloverdx.com/quickstart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goo.gl/86a11H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ata.seattle.gov/Transportation/Fremont-Bridge-Hourly-Bicycle-Counts-by-Month-Octo/65db-xm6k" TargetMode="External"/><Relationship Id="rId4" Type="http://schemas.openxmlformats.org/officeDocument/2006/relationships/hyperlink" Target="https://data.seattle.gov/Transportation/Road-Weather-Information-Stations/egc4-d24i" TargetMode="External"/><Relationship Id="rId5" Type="http://schemas.openxmlformats.org/officeDocument/2006/relationships/hyperlink" Target="https://drive.google.com/file/d/0B_4dGvIEciEYME9FTmR3TF81aFk/view?usp=sharing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oracle.com/javase/8/docs/api/java/time/format/DateTimeFormatter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oracle.com/javase/8/docs/api/java/time/format/DateTimeFormatt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ata.seattle.gov/" TargetMode="External"/><Relationship Id="rId4" Type="http://schemas.openxmlformats.org/officeDocument/2006/relationships/hyperlink" Target="http://www.opendatanetwork.com/" TargetMode="External"/><Relationship Id="rId10" Type="http://schemas.openxmlformats.org/officeDocument/2006/relationships/hyperlink" Target="https://www.kaggle.com/" TargetMode="External"/><Relationship Id="rId9" Type="http://schemas.openxmlformats.org/officeDocument/2006/relationships/hyperlink" Target="https://data.worldbank.org/data-catalog" TargetMode="External"/><Relationship Id="rId5" Type="http://schemas.openxmlformats.org/officeDocument/2006/relationships/hyperlink" Target="http://www.socrata.com/customer-stories/" TargetMode="External"/><Relationship Id="rId6" Type="http://schemas.openxmlformats.org/officeDocument/2006/relationships/hyperlink" Target="http://www.data.gov/" TargetMode="External"/><Relationship Id="rId7" Type="http://schemas.openxmlformats.org/officeDocument/2006/relationships/hyperlink" Target="http://www.healthdata.gov/" TargetMode="External"/><Relationship Id="rId8" Type="http://schemas.openxmlformats.org/officeDocument/2006/relationships/hyperlink" Target="http://www.who.int/gho/database/e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microsoft.com/en-us/sql/t-sql/queries/from-using-pivot-and-unpivot?view=sql-server-20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Warehousing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1"/>
            <a:ext cx="7772400" cy="17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http://goo.gl/qRBY58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CS5200 DBMS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Bruce Chhay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102375" y="825425"/>
            <a:ext cx="89013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 schema: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Fact table: central table containing aggregate measures/metrics. Foreign key references to dimensions.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Dimension tables: dimensions are the granularity used to label the measures. Each dimension table contains the entire domain of values for that dimension.</a:t>
            </a:r>
            <a:endParaRPr sz="1800"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Organizing Data</a:t>
            </a:r>
            <a:endParaRPr/>
          </a:p>
        </p:txBody>
      </p:sp>
      <p:graphicFrame>
        <p:nvGraphicFramePr>
          <p:cNvPr id="103" name="Google Shape;103;p17"/>
          <p:cNvGraphicFramePr/>
          <p:nvPr/>
        </p:nvGraphicFramePr>
        <p:xfrm>
          <a:off x="3052175" y="308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{88AF7E4E-2AC1-4967-B7FD-AA80B4BC5273}</a:tableStyleId>
              </a:tblPr>
              <a:tblGrid>
                <a:gridCol w="642375"/>
                <a:gridCol w="750175"/>
                <a:gridCol w="865675"/>
                <a:gridCol w="934975"/>
              </a:tblGrid>
              <a:tr h="36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Sales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MonthID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CountryID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ArticleID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6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$50.00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$20.00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$900.00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$700.00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4" name="Google Shape;104;p17"/>
          <p:cNvGraphicFramePr/>
          <p:nvPr/>
        </p:nvGraphicFramePr>
        <p:xfrm>
          <a:off x="844700" y="278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{88AF7E4E-2AC1-4967-B7FD-AA80B4BC5273}</a:tableStyleId>
              </a:tblPr>
              <a:tblGrid>
                <a:gridCol w="755175"/>
                <a:gridCol w="739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MonthID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Month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March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April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5" name="Google Shape;105;p17"/>
          <p:cNvGraphicFramePr/>
          <p:nvPr/>
        </p:nvGraphicFramePr>
        <p:xfrm>
          <a:off x="6959350" y="254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{88AF7E4E-2AC1-4967-B7FD-AA80B4BC5273}</a:tableStyleId>
              </a:tblPr>
              <a:tblGrid>
                <a:gridCol w="816775"/>
                <a:gridCol w="909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CountryID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Country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Canada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6" name="Google Shape;106;p17"/>
          <p:cNvGraphicFramePr/>
          <p:nvPr/>
        </p:nvGraphicFramePr>
        <p:xfrm>
          <a:off x="6966500" y="409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{88AF7E4E-2AC1-4967-B7FD-AA80B4BC5273}</a:tableStyleId>
              </a:tblPr>
              <a:tblGrid>
                <a:gridCol w="816775"/>
                <a:gridCol w="909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ArticleID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Article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Flannel Shirt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7" name="Google Shape;107;p17"/>
          <p:cNvCxnSpPr/>
          <p:nvPr/>
        </p:nvCxnSpPr>
        <p:spPr>
          <a:xfrm>
            <a:off x="2340750" y="2941350"/>
            <a:ext cx="708300" cy="71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108" name="Google Shape;108;p17"/>
          <p:cNvCxnSpPr/>
          <p:nvPr/>
        </p:nvCxnSpPr>
        <p:spPr>
          <a:xfrm flipH="1" rot="10800000">
            <a:off x="6252275" y="2772025"/>
            <a:ext cx="677700" cy="84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6244575" y="3988525"/>
            <a:ext cx="700800" cy="27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10" name="Google Shape;110;p17"/>
          <p:cNvSpPr txBox="1"/>
          <p:nvPr/>
        </p:nvSpPr>
        <p:spPr>
          <a:xfrm>
            <a:off x="76200" y="4068300"/>
            <a:ext cx="2895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Compare to normalized (3NF) relational model:</a:t>
            </a:r>
            <a:br>
              <a:rPr lang="en" sz="1000"/>
            </a:br>
            <a:r>
              <a:rPr lang="en" sz="1000"/>
              <a:t>Star schema is easy to use and fast to query; if dependencies amongst non-prime attributes, then data inconsistency for updates.</a:t>
            </a:r>
            <a:br>
              <a:rPr lang="en" sz="1000"/>
            </a:br>
            <a:r>
              <a:rPr lang="en" sz="1000"/>
              <a:t>3NF minimizes inconsistency/redundancy, relations and relationships are easier to update.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Organizing Data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102375" y="977825"/>
            <a:ext cx="3649800" cy="4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Multidimensional (OLAP) cubes: consists of measures and dimensions, where a measure is an aggregation described by a set of dimensions.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400"/>
            </a:br>
            <a:endParaRPr sz="2400"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4243774" y="2333747"/>
            <a:ext cx="2865985" cy="2535928"/>
            <a:chOff x="2567374" y="2105147"/>
            <a:chExt cx="2865985" cy="2535928"/>
          </a:xfrm>
        </p:grpSpPr>
        <p:sp>
          <p:nvSpPr>
            <p:cNvPr id="118" name="Google Shape;118;p18"/>
            <p:cNvSpPr/>
            <p:nvPr/>
          </p:nvSpPr>
          <p:spPr>
            <a:xfrm>
              <a:off x="3496400" y="3293175"/>
              <a:ext cx="1101000" cy="1119300"/>
            </a:xfrm>
            <a:prstGeom prst="cube">
              <a:avLst>
                <a:gd fmla="val 25000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4332359" y="3293175"/>
              <a:ext cx="1101000" cy="1119300"/>
            </a:xfrm>
            <a:prstGeom prst="cube">
              <a:avLst>
                <a:gd fmla="val 25000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3496400" y="2454975"/>
              <a:ext cx="1101000" cy="1119300"/>
            </a:xfrm>
            <a:prstGeom prst="cube">
              <a:avLst>
                <a:gd fmla="val 25000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4332359" y="2454975"/>
              <a:ext cx="1101000" cy="1119300"/>
            </a:xfrm>
            <a:prstGeom prst="cube">
              <a:avLst>
                <a:gd fmla="val 25000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3267800" y="3521775"/>
              <a:ext cx="1101000" cy="1119300"/>
            </a:xfrm>
            <a:prstGeom prst="cube">
              <a:avLst>
                <a:gd fmla="val 25000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Sales: $20</a:t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4103759" y="3521775"/>
              <a:ext cx="1101000" cy="1119300"/>
            </a:xfrm>
            <a:prstGeom prst="cube">
              <a:avLst>
                <a:gd fmla="val 25000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Sales:</a:t>
              </a:r>
              <a:br>
                <a:rPr lang="en"/>
              </a:br>
              <a:r>
                <a:rPr lang="en"/>
                <a:t>$700</a:t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3267800" y="2683575"/>
              <a:ext cx="1101000" cy="1119300"/>
            </a:xfrm>
            <a:prstGeom prst="cube">
              <a:avLst>
                <a:gd fmla="val 25000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Sales: $50</a:t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4103759" y="2683575"/>
              <a:ext cx="1101000" cy="1119300"/>
            </a:xfrm>
            <a:prstGeom prst="cube">
              <a:avLst>
                <a:gd fmla="val 25000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Sales:</a:t>
              </a:r>
              <a:br>
                <a:rPr lang="en"/>
              </a:br>
              <a:r>
                <a:rPr lang="en"/>
                <a:t>$900</a:t>
              </a:r>
              <a:endParaRPr/>
            </a:p>
          </p:txBody>
        </p:sp>
        <p:sp>
          <p:nvSpPr>
            <p:cNvPr id="126" name="Google Shape;126;p18"/>
            <p:cNvSpPr txBox="1"/>
            <p:nvPr/>
          </p:nvSpPr>
          <p:spPr>
            <a:xfrm rot="-3216679">
              <a:off x="3571904" y="2446675"/>
              <a:ext cx="671544" cy="288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USA</a:t>
              </a:r>
              <a:endParaRPr/>
            </a:p>
          </p:txBody>
        </p:sp>
        <p:sp>
          <p:nvSpPr>
            <p:cNvPr id="127" name="Google Shape;127;p18"/>
            <p:cNvSpPr txBox="1"/>
            <p:nvPr/>
          </p:nvSpPr>
          <p:spPr>
            <a:xfrm rot="-3216044">
              <a:off x="4281881" y="2419812"/>
              <a:ext cx="927691" cy="288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Canada</a:t>
              </a:r>
              <a:endParaRPr/>
            </a:p>
          </p:txBody>
        </p:sp>
        <p:sp>
          <p:nvSpPr>
            <p:cNvPr id="128" name="Google Shape;128;p18"/>
            <p:cNvSpPr txBox="1"/>
            <p:nvPr/>
          </p:nvSpPr>
          <p:spPr>
            <a:xfrm rot="1231">
              <a:off x="2567374" y="3056225"/>
              <a:ext cx="8376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March</a:t>
              </a:r>
              <a:endParaRPr/>
            </a:p>
          </p:txBody>
        </p:sp>
        <p:sp>
          <p:nvSpPr>
            <p:cNvPr id="129" name="Google Shape;129;p18"/>
            <p:cNvSpPr txBox="1"/>
            <p:nvPr/>
          </p:nvSpPr>
          <p:spPr>
            <a:xfrm rot="1231">
              <a:off x="2567374" y="3970625"/>
              <a:ext cx="8376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April</a:t>
              </a:r>
              <a:endParaRPr/>
            </a:p>
          </p:txBody>
        </p:sp>
        <p:sp>
          <p:nvSpPr>
            <p:cNvPr id="130" name="Google Shape;130;p18"/>
            <p:cNvSpPr txBox="1"/>
            <p:nvPr/>
          </p:nvSpPr>
          <p:spPr>
            <a:xfrm rot="2642442">
              <a:off x="2787297" y="2371105"/>
              <a:ext cx="772905" cy="486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Flannel Shirts</a:t>
              </a:r>
              <a:endParaRPr sz="1200"/>
            </a:p>
          </p:txBody>
        </p:sp>
      </p:grpSp>
      <p:sp>
        <p:nvSpPr>
          <p:cNvPr id="131" name="Google Shape;131;p18"/>
          <p:cNvSpPr txBox="1"/>
          <p:nvPr/>
        </p:nvSpPr>
        <p:spPr>
          <a:xfrm>
            <a:off x="76200" y="4373100"/>
            <a:ext cx="2895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Limited to three dimensions for illustration purposes, but actually we have a lot more (for example, we can easily include year).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Pipeline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102375" y="749225"/>
            <a:ext cx="8901300" cy="1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ETL: extract, transform, load.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Extract from a source, transform according to business rules, load to data warehouse.</a:t>
            </a:r>
            <a:endParaRPr sz="2400"/>
          </a:p>
        </p:txBody>
      </p:sp>
      <p:sp>
        <p:nvSpPr>
          <p:cNvPr id="138" name="Google Shape;138;p19"/>
          <p:cNvSpPr/>
          <p:nvPr/>
        </p:nvSpPr>
        <p:spPr>
          <a:xfrm>
            <a:off x="7946950" y="3317038"/>
            <a:ext cx="632718" cy="737370"/>
          </a:xfrm>
          <a:prstGeom prst="flowChartMultidocumen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405975" y="4336325"/>
            <a:ext cx="700812" cy="669924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19"/>
          <p:cNvGrpSpPr/>
          <p:nvPr/>
        </p:nvGrpSpPr>
        <p:grpSpPr>
          <a:xfrm>
            <a:off x="234175" y="3362725"/>
            <a:ext cx="857700" cy="672525"/>
            <a:chOff x="234175" y="3210325"/>
            <a:chExt cx="857700" cy="672525"/>
          </a:xfrm>
        </p:grpSpPr>
        <p:sp>
          <p:nvSpPr>
            <p:cNvPr id="141" name="Google Shape;141;p19"/>
            <p:cNvSpPr/>
            <p:nvPr/>
          </p:nvSpPr>
          <p:spPr>
            <a:xfrm>
              <a:off x="479925" y="3210325"/>
              <a:ext cx="400500" cy="505500"/>
            </a:xfrm>
            <a:prstGeom prst="can">
              <a:avLst>
                <a:gd fmla="val 25000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234175" y="3301150"/>
              <a:ext cx="400500" cy="505500"/>
            </a:xfrm>
            <a:prstGeom prst="can">
              <a:avLst>
                <a:gd fmla="val 25000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691375" y="3301150"/>
              <a:ext cx="400500" cy="505500"/>
            </a:xfrm>
            <a:prstGeom prst="can">
              <a:avLst>
                <a:gd fmla="val 25000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462775" y="3377350"/>
              <a:ext cx="400500" cy="505500"/>
            </a:xfrm>
            <a:prstGeom prst="can">
              <a:avLst>
                <a:gd fmla="val 25000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9"/>
          <p:cNvSpPr/>
          <p:nvPr/>
        </p:nvSpPr>
        <p:spPr>
          <a:xfrm>
            <a:off x="1501475" y="2917188"/>
            <a:ext cx="854700" cy="1563600"/>
          </a:xfrm>
          <a:prstGeom prst="rightArrowCallout">
            <a:avLst>
              <a:gd fmla="val 28373" name="adj1"/>
              <a:gd fmla="val 21547" name="adj2"/>
              <a:gd fmla="val 31207" name="adj3"/>
              <a:gd fmla="val 40425" name="adj4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2435550" y="3330288"/>
            <a:ext cx="454300" cy="737375"/>
          </a:xfrm>
          <a:prstGeom prst="flowChartCollat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4115900" y="3330300"/>
            <a:ext cx="632700" cy="73740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3094775" y="2917188"/>
            <a:ext cx="854700" cy="1563600"/>
          </a:xfrm>
          <a:prstGeom prst="rightArrowCallout">
            <a:avLst>
              <a:gd fmla="val 28373" name="adj1"/>
              <a:gd fmla="val 21547" name="adj2"/>
              <a:gd fmla="val 31207" name="adj3"/>
              <a:gd fmla="val 40425" name="adj4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5997375" y="3349425"/>
            <a:ext cx="700800" cy="672600"/>
          </a:xfrm>
          <a:prstGeom prst="cube">
            <a:avLst>
              <a:gd fmla="val 25000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9"/>
          <p:cNvGrpSpPr/>
          <p:nvPr/>
        </p:nvGrpSpPr>
        <p:grpSpPr>
          <a:xfrm>
            <a:off x="329775" y="2361900"/>
            <a:ext cx="853200" cy="675900"/>
            <a:chOff x="221175" y="2186750"/>
            <a:chExt cx="853200" cy="675900"/>
          </a:xfrm>
        </p:grpSpPr>
        <p:sp>
          <p:nvSpPr>
            <p:cNvPr id="151" name="Google Shape;151;p19"/>
            <p:cNvSpPr/>
            <p:nvPr/>
          </p:nvSpPr>
          <p:spPr>
            <a:xfrm>
              <a:off x="373575" y="2186750"/>
              <a:ext cx="700800" cy="523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297375" y="2262950"/>
              <a:ext cx="700800" cy="523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221175" y="2339150"/>
              <a:ext cx="700800" cy="523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/>
          <p:nvPr/>
        </p:nvSpPr>
        <p:spPr>
          <a:xfrm>
            <a:off x="4999775" y="2917188"/>
            <a:ext cx="854700" cy="1563600"/>
          </a:xfrm>
          <a:prstGeom prst="rightArrowCallout">
            <a:avLst>
              <a:gd fmla="val 28373" name="adj1"/>
              <a:gd fmla="val 21547" name="adj2"/>
              <a:gd fmla="val 31207" name="adj3"/>
              <a:gd fmla="val 40425" name="adj4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6904775" y="2917188"/>
            <a:ext cx="854700" cy="1563600"/>
          </a:xfrm>
          <a:prstGeom prst="rightArrowCallout">
            <a:avLst>
              <a:gd fmla="val 28373" name="adj1"/>
              <a:gd fmla="val 21547" name="adj2"/>
              <a:gd fmla="val 31207" name="adj3"/>
              <a:gd fmla="val 40425" name="adj4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302450" y="1959750"/>
            <a:ext cx="1031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1293050" y="1981250"/>
            <a:ext cx="2110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&amp; transform: prepare, cleanse, map</a:t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3198050" y="1981250"/>
            <a:ext cx="2110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Load:</a:t>
            </a:r>
            <a:br>
              <a:rPr lang="en"/>
            </a:br>
            <a:r>
              <a:rPr lang="en"/>
              <a:t>Relational DB</a:t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5026850" y="1981250"/>
            <a:ext cx="2110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ETL:</a:t>
            </a:r>
            <a:br>
              <a:rPr lang="en"/>
            </a:br>
            <a:r>
              <a:rPr lang="en"/>
              <a:t>Multidimensional cube</a:t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7008050" y="1981250"/>
            <a:ext cx="2110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 &amp; Analysis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102375" y="1130225"/>
            <a:ext cx="89013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Microsoft SQL Server Business Intelligence </a:t>
            </a:r>
            <a:r>
              <a:rPr lang="en" sz="1000"/>
              <a:t>(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http://www.microsoft.com/en-us/server-cloud/solutions/business-intelligence/</a:t>
            </a:r>
            <a:r>
              <a:rPr lang="en" sz="1000"/>
              <a:t>,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http://www.microsoft.com/en-us/powerbi/default.aspx</a:t>
            </a:r>
            <a:r>
              <a:rPr lang="en" sz="1000"/>
              <a:t>)</a:t>
            </a:r>
            <a:r>
              <a:rPr lang="en" sz="2400"/>
              <a:t>, HP Vertica </a:t>
            </a:r>
            <a:r>
              <a:rPr lang="en" sz="1000"/>
              <a:t>(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http://www.vertica.com/about/</a:t>
            </a:r>
            <a:r>
              <a:rPr lang="en" sz="1000"/>
              <a:t>)</a:t>
            </a:r>
            <a:r>
              <a:rPr lang="en" sz="2400"/>
              <a:t>, IBM InfoSphere </a:t>
            </a:r>
            <a:r>
              <a:rPr lang="en" sz="1000"/>
              <a:t>(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http://www-03.ibm.com/software/products/en/category/SWP00</a:t>
            </a:r>
            <a:r>
              <a:rPr lang="en" sz="1000"/>
              <a:t>)</a:t>
            </a:r>
            <a:r>
              <a:rPr lang="en" sz="2400"/>
              <a:t>, Informatica </a:t>
            </a:r>
            <a:r>
              <a:rPr lang="en" sz="1000"/>
              <a:t>(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www.informatica.com</a:t>
            </a:r>
            <a:r>
              <a:rPr lang="en" sz="1000"/>
              <a:t>)</a:t>
            </a:r>
            <a:r>
              <a:rPr lang="en" sz="2400"/>
              <a:t>, Talend </a:t>
            </a:r>
            <a:r>
              <a:rPr lang="en" sz="1000"/>
              <a:t>(</a:t>
            </a:r>
            <a:r>
              <a:rPr lang="en" sz="1000" u="sng">
                <a:solidFill>
                  <a:schemeClr val="hlink"/>
                </a:solidFill>
                <a:hlinkClick r:id="rId8"/>
              </a:rPr>
              <a:t>http://www.talend.com/download</a:t>
            </a:r>
            <a:r>
              <a:rPr lang="en" sz="1000"/>
              <a:t>)</a:t>
            </a:r>
            <a:r>
              <a:rPr lang="en" sz="2400"/>
              <a:t>, Tableau </a:t>
            </a:r>
            <a:r>
              <a:rPr lang="en" sz="1000"/>
              <a:t>(</a:t>
            </a:r>
            <a:r>
              <a:rPr lang="en" sz="1000" u="sng">
                <a:solidFill>
                  <a:schemeClr val="hlink"/>
                </a:solidFill>
                <a:hlinkClick r:id="rId9"/>
              </a:rPr>
              <a:t>http://public.tableau.com/s/</a:t>
            </a:r>
            <a:r>
              <a:rPr lang="en" sz="1000"/>
              <a:t>)</a:t>
            </a:r>
            <a:r>
              <a:rPr lang="en" sz="2400"/>
              <a:t>, Pentaho </a:t>
            </a:r>
            <a:r>
              <a:rPr lang="en" sz="1000"/>
              <a:t>(</a:t>
            </a:r>
            <a:r>
              <a:rPr lang="en" sz="1000" u="sng">
                <a:solidFill>
                  <a:schemeClr val="hlink"/>
                </a:solidFill>
                <a:hlinkClick r:id="rId10"/>
              </a:rPr>
              <a:t>http://community.pentaho.com/</a:t>
            </a:r>
            <a:r>
              <a:rPr lang="en" sz="1000"/>
              <a:t>)</a:t>
            </a:r>
            <a:r>
              <a:rPr lang="en" sz="2400"/>
              <a:t>, etc.</a:t>
            </a:r>
            <a:br>
              <a:rPr lang="en" sz="2400"/>
            </a:b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Warehousing</a:t>
            </a:r>
            <a:endParaRPr sz="3600"/>
          </a:p>
        </p:txBody>
      </p:sp>
      <p:sp>
        <p:nvSpPr>
          <p:cNvPr id="172" name="Google Shape;172;p21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L2. Exercise 1: BlogApplication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102375" y="1130225"/>
            <a:ext cx="90417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Install CloverDX: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https://www.cloverdx.com/trial-cloverdx</a:t>
            </a:r>
            <a:endParaRPr sz="18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Documentation: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https://learn.cloverdx.com/quickstart/</a:t>
            </a:r>
            <a:endParaRPr sz="18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See “Quick Start Guide” and “Examples” in CloverETL Welcome page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BlogApplication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102375" y="1130225"/>
            <a:ext cx="90417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Goal: how many BlogPosts are created per day, and are there any trends?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1: BlogApplication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75" y="749225"/>
            <a:ext cx="9195000" cy="4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Let’s seed the data first.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Recreate the model: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http://goo.gl/86a11H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Run: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USE BlogApplication;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INSERT INTO Persons(UserName,FirstName,LastName) VALUES('foo','first','last');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INSERT INTO BlogUsers(UserName,DoB,StatusLevel) VALUES('foo','1990-04-01','novice');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INSERT INTO BlogPosts(Title,Content,Published,UserName,Created) VALUES('cats1','cats',True,'foo','2016-11-18 01:00:00');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INSERT INTO BlogPosts(Title,Content,Published,UserName,Created) VALUES('cats2','cats',True,'foo','2016-11-19 01:00:00');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INSERT INTO BlogPosts(Title,Content,Published,UserName,Created) VALUES('cats3','cats',True,'foo','2016-11-19 01:00:00');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INSERT INTO BlogPosts(Title,Content,Published,UserName,Created) VALUES('cats4','cats',True,'foo','2016-11-20 01:00:00');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INSERT INTO BlogPosts(Title,Content,Published,UserName,Created) VALUES('cats5','cats',True,'foo','2016-11-20 01:00:00');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INSERT INTO BlogPosts(Title,Content,Published,UserName,Created) VALUES('cats6','cats',True,'foo','2016-11-20 01:00:00');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INSERT INTO BlogPosts(Title,Content,Published,UserName,Created) VALUES('cats7','cats',True,'foo','2016-11-20 01:00:00');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INSERT INTO BlogPosts(Title,Content,Published,UserName,Created) VALUES('cats8','cats',True,'foo','2016-11-20 01:00:00');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DROP TABLE IF EXISTS DWPost;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CREATE TABLE DWPost (DWPostId INT AUTO_INCREMENT,Created DATE,Count INT,CONSTRAINT pk_DWPost_DWPostId PRIMARY KEY (DWPostId));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BlogApplication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102375" y="1054025"/>
            <a:ext cx="90417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Similar to “Accessing a Database” example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Should be DatabaseAcces</a:t>
            </a:r>
            <a:r>
              <a:rPr lang="en"/>
              <a:t>s.grf under RealWorldExamples &gt; graph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 new CloverETL Project, new ETL Graph (MySql.grf)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Readers &gt; DBInputTable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Configure new connection (and validate!)</a:t>
            </a:r>
            <a:br>
              <a:rPr lang="en"/>
            </a:br>
            <a:r>
              <a:rPr lang="en"/>
              <a:t>(URL: jdbc:mysql://localhost:3306/BlogApplication)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Build the query (and validate)</a:t>
            </a:r>
            <a:br>
              <a:rPr lang="en"/>
            </a:br>
            <a:r>
              <a:rPr lang="en" sz="1800"/>
              <a:t>(SELECT BlogPosts.Created FROM BlogPosts)</a:t>
            </a:r>
            <a:endParaRPr sz="18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Extract Metadata (Set delimiter, format timestamp to date</a:t>
            </a:r>
            <a:br>
              <a:rPr lang="en"/>
            </a:br>
            <a:r>
              <a:rPr lang="en"/>
              <a:t>“MM/dd/yyyy”)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1: BlogApplication</a:t>
            </a:r>
            <a:endParaRPr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102375" y="825425"/>
            <a:ext cx="9003000" cy="4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Transformers &gt; Aggregate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Add Writers &gt; Trash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Debug print: true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edge and create metadata (Aggregate output fields).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Add Created (date) and Count (integer) fields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Update Aggregate properties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Aggregate key: Created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Aggregation mapping: $Created:=$Created;$Count:=count(); </a:t>
            </a:r>
            <a:r>
              <a:rPr lang="en" sz="1200"/>
              <a:t>(Also check out the mapping builder)</a:t>
            </a:r>
            <a:endParaRPr sz="12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Click “?” for more details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Save, run, and view output!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Warehousing	</a:t>
            </a:r>
            <a:endParaRPr sz="3600"/>
          </a:p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L1. Data Warehousing and ETLs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1: BlogApplication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102375" y="901625"/>
            <a:ext cx="90030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Writers &gt; SpreadsheetDataWriter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Add edge from Aggregate to SpreadsheetDataWriter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File URL: data-out/BlogPosts.xlsx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Sheet: Sheet0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Mapping: use builder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Write mode: overwrite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Existing sheets: replace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Save, run, and view XLSX.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Format Created to Date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Create a chart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Trend?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1: BlogApplication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102375" y="1130225"/>
            <a:ext cx="90030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Writers &gt; DBOutputTable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Add edge from Aggregate to DBOutputTable.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DB Connection: re-use the MySQL connection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DB Table: DWPost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Field Mapping: use builder </a:t>
            </a:r>
            <a:r>
              <a:rPr lang="en" sz="1200"/>
              <a:t>($Created:=Created;$Count:=Count;)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Save, run, and view DWPost table.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What other dimensions can we add?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What if we run this nightly?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</a:t>
            </a:r>
            <a:endParaRPr/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285875"/>
            <a:ext cx="8127225" cy="33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Warehousing</a:t>
            </a:r>
            <a:endParaRPr sz="3600"/>
          </a:p>
        </p:txBody>
      </p:sp>
      <p:sp>
        <p:nvSpPr>
          <p:cNvPr id="226" name="Google Shape;226;p30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L3. Exercise 2: Bike Weather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2: Bike Weather</a:t>
            </a:r>
            <a:endParaRPr/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102375" y="1130225"/>
            <a:ext cx="90417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Goal: does temperature affect bike crossings on the Fremont Bridge?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seattletimes.com - Fremont bridge bike counter</a:t>
            </a:r>
            <a:endParaRPr sz="1200"/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25" y="2200200"/>
            <a:ext cx="3234125" cy="22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2: Bike Weather</a:t>
            </a:r>
            <a:endParaRPr/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0" y="749225"/>
            <a:ext cx="9105300" cy="43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Download the data (as CSV):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Bike count: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https://data.seattle.gov/Transportation/Fremont-Bridge-Hourly-Bicycle-Counts-by-Month-Octo/65db-xm6k</a:t>
            </a:r>
            <a:endParaRPr sz="12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Weather: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https://data.seattle.gov/Transportation/Road-Weather-Information-Stations/egc4-d24i</a:t>
            </a:r>
            <a:endParaRPr sz="1200"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Filter StationName “AuroraBridge”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Also available at:</a:t>
            </a:r>
            <a:br>
              <a:rPr lang="en"/>
            </a:br>
            <a:r>
              <a:rPr lang="en" sz="1200" u="sng">
                <a:solidFill>
                  <a:schemeClr val="hlink"/>
                </a:solidFill>
                <a:hlinkClick r:id="rId5"/>
              </a:rPr>
              <a:t>https://drive.google.com/file/d/0B_4dGvIEciEYME9FTmR3TF81aFk/view?usp=sharing</a:t>
            </a:r>
            <a:endParaRPr sz="12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the CSVs to understand the format.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How can they be combined?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Bike, 2015 Oct - 2012 Oct, Hour. (27K records)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Weather, 2015 Nov - 2014 Mar, Minute. (1M records)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2015 Oct - 2014 Mar, Hour; AirTemperature vs. E+W Bike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2: Bike Weather</a:t>
            </a:r>
            <a:endParaRPr/>
          </a:p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102375" y="1130225"/>
            <a:ext cx="90417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Similar to “Joining &amp; Aggregating” example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Should be </a:t>
            </a:r>
            <a:r>
              <a:rPr lang="en"/>
              <a:t>Joining_Aggregating.grf under RealWorldExamples &gt; graph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 new ETL Graph (BikeWeather.grf)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Move CSV files to data-in directory.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2: Bike Weather</a:t>
            </a:r>
            <a:endParaRPr/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102375" y="1130225"/>
            <a:ext cx="90417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Readers &gt; UniversalDataReader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File URL: data-in/Bikes.csv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Data Policy: Lenient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Trim Strings: true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Quoted Strings: false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(Max number of records: - useful for debugging, use 15K)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Skip first line: true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2: Bike Weather</a:t>
            </a:r>
            <a:endParaRPr/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102375" y="1130225"/>
            <a:ext cx="90417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Readers &gt; UniversalDataReader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File URL: data-in/Weather.csv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Data Policy: Lenient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Trim Strings: true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Quoted Strings: true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Quote character: "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(Max number of records: - useful for debugging, use 100K)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Skip first line: true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2: Bike Weather</a:t>
            </a:r>
            <a:endParaRPr/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102375" y="1130225"/>
            <a:ext cx="90417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UniversalDataReader (Bikes.csv) &gt; Extract Metadata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 the builder to view and parse data from CSV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Change “Date” field to date data type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Change format to “MM/dd/yyyy hh:mm:ss a”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Java date time symbols: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https://docs.oracle.com/javase/8/docs/api/java/time/format/DateTimeFormatter.html</a:t>
            </a:r>
            <a:endParaRPr sz="8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Change bike count fields to “West” and “East”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Verify parsed data looks correct!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/>
          </a:p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104800" y="1063375"/>
            <a:ext cx="89013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storage repository used for making decisions.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Enables reporting for key metrics as well as ad-hoc analysis.</a:t>
            </a:r>
            <a:endParaRPr sz="2400">
              <a:solidFill>
                <a:srgbClr val="D9D9D9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○"/>
            </a:pPr>
            <a:r>
              <a:rPr lang="en">
                <a:solidFill>
                  <a:srgbClr val="D9D9D9"/>
                </a:solidFill>
              </a:rPr>
              <a:t>Decision making for: sales, marketing, business processes, budgeting, forecasting, financial reporting, etc.</a:t>
            </a:r>
            <a:endParaRPr>
              <a:solidFill>
                <a:srgbClr val="D9D9D9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○"/>
            </a:pPr>
            <a:r>
              <a:rPr lang="en">
                <a:solidFill>
                  <a:srgbClr val="D9D9D9"/>
                </a:solidFill>
              </a:rPr>
              <a:t>Knowledge discovery: statistical model/inference, machine learning, etc.</a:t>
            </a:r>
            <a:endParaRPr>
              <a:solidFill>
                <a:srgbClr val="D9D9D9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○"/>
            </a:pPr>
            <a:r>
              <a:rPr lang="en">
                <a:solidFill>
                  <a:srgbClr val="D9D9D9"/>
                </a:solidFill>
              </a:rPr>
              <a:t>Reporting: visualizations, dashboarding, alerting, etc.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2: Bike Weather</a:t>
            </a:r>
            <a:endParaRPr/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102375" y="1130225"/>
            <a:ext cx="90417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UniversalDataReader (Weather.csv) &gt; Extract Metadata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 the builder to view and parse data from CSV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Change Quote char to " and click “Reparse”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Change “DateTime” field to date data type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Change format to “MM/dd/yyyy hh:mm:ss a”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Java date time symbols: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https://docs.oracle.com/javase/8/docs/api/java/time/format/DateTimeFormatter.html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Verify parsed data looks correct!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2: Bike Weather</a:t>
            </a:r>
            <a:endParaRPr/>
          </a:p>
        </p:txBody>
      </p:sp>
      <p:sp>
        <p:nvSpPr>
          <p:cNvPr id="275" name="Google Shape;275;p38"/>
          <p:cNvSpPr txBox="1"/>
          <p:nvPr>
            <p:ph idx="1" type="body"/>
          </p:nvPr>
        </p:nvSpPr>
        <p:spPr>
          <a:xfrm>
            <a:off x="102375" y="1130225"/>
            <a:ext cx="90417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2X Writers &gt; Trash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Debug print: true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edges and use the created metadata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Set UnversalDataReader Max number of records: 100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Save, run, and view output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2: Bike Weather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102375" y="1130225"/>
            <a:ext cx="90417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Joiners &gt; ExtHashJoin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edges and use the created metadata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Writers &gt; Trash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Debug print: true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edge and create metadata (metadata can be created from ExtHashJoin, too).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Date date (format: “MM/dd/yyyy hh:mm:ss a”)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BikeCount integer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AirTemperature decimal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Set delimiter to “,”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2: Bike Weather</a:t>
            </a:r>
            <a:endParaRPr/>
          </a:p>
        </p:txBody>
      </p:sp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102375" y="977825"/>
            <a:ext cx="90417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Update ExtHashJoin properties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Join key: use builder to map Date and DateTime </a:t>
            </a:r>
            <a:r>
              <a:rPr lang="en" sz="1200"/>
              <a:t>($Date=$DateTime)</a:t>
            </a:r>
            <a:endParaRPr sz="12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Join type: inner join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Transform: use builder to map: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Date -&gt; Date </a:t>
            </a:r>
            <a:r>
              <a:rPr lang="en" sz="1400"/>
              <a:t>(safe: nvl($in.0.Date, createDate(2015,1,1)))</a:t>
            </a:r>
            <a:endParaRPr sz="1400"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West + East -&gt; BikeCount </a:t>
            </a:r>
            <a:r>
              <a:rPr lang="en" sz="1400"/>
              <a:t>(safe: nvl($in.0.West,0) + nvl($in.0.East,0))</a:t>
            </a:r>
            <a:endParaRPr sz="1400"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AirTemperature -&gt; AirTemperature </a:t>
            </a:r>
            <a:br>
              <a:rPr lang="en"/>
            </a:br>
            <a:r>
              <a:rPr lang="en" sz="1400"/>
              <a:t>(safe: nvl($in.1.AirTemperature,0.0))</a:t>
            </a:r>
            <a:endParaRPr sz="1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Set Bike/Weather Max number of records: 15,000/100,000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Or gradually turn up the volume until you view output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Save, run, and view output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2: Bike Weather</a:t>
            </a:r>
            <a:endParaRPr/>
          </a:p>
        </p:txBody>
      </p:sp>
      <p:sp>
        <p:nvSpPr>
          <p:cNvPr id="293" name="Google Shape;293;p41"/>
          <p:cNvSpPr txBox="1"/>
          <p:nvPr>
            <p:ph idx="1" type="body"/>
          </p:nvPr>
        </p:nvSpPr>
        <p:spPr>
          <a:xfrm>
            <a:off x="102375" y="1130225"/>
            <a:ext cx="90417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 DW table to store results</a:t>
            </a:r>
            <a:br>
              <a:rPr lang="en" sz="2400"/>
            </a:br>
            <a:r>
              <a:rPr lang="en" sz="1200"/>
              <a:t>Use BlogApplication;</a:t>
            </a:r>
            <a:br>
              <a:rPr lang="en" sz="2400"/>
            </a:br>
            <a:r>
              <a:rPr lang="en" sz="1200"/>
              <a:t>DROP TABLE IF EXISTS BikeWeather;</a:t>
            </a:r>
            <a:br>
              <a:rPr lang="en" sz="1200"/>
            </a:br>
            <a:r>
              <a:rPr lang="en" sz="1200"/>
              <a:t>CREATE TABLE BikeWeather(BikeWeatherId INT AUTO_INCREMENT, Date TIMESTAMP, BikeCount INT, AirTemperature DECIMAL, CONSTRAINT pk_BikeWeather_BikeWeatherId PRIMARY KEY (BikeWeatherId));</a:t>
            </a:r>
            <a:endParaRPr sz="12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Writer &gt; DBOutputTable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Add edge from ExtHashJoin to DBOutputTable.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DB Connection: re-create the MySQL connection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DB Table: BikeWeather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/>
              <a:t>Field Mapping: use builder </a:t>
            </a:r>
            <a:r>
              <a:rPr lang="en" sz="1200"/>
              <a:t>($Date:=Date;$BikeCount:=BikeCount;$AirTemperature:=AirTemperature;)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400"/>
            </a:b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2: Bike Weather</a:t>
            </a:r>
            <a:endParaRPr/>
          </a:p>
        </p:txBody>
      </p:sp>
      <p:sp>
        <p:nvSpPr>
          <p:cNvPr id="299" name="Google Shape;299;p42"/>
          <p:cNvSpPr txBox="1"/>
          <p:nvPr>
            <p:ph idx="1" type="body"/>
          </p:nvPr>
        </p:nvSpPr>
        <p:spPr>
          <a:xfrm>
            <a:off x="102375" y="1130225"/>
            <a:ext cx="90417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Now create phase 1 to read from table and generate report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Add Reader &gt; DBInputTable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DB Connection: re-use the MySQL connection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SQL Query: use the builder?</a:t>
            </a:r>
            <a:br>
              <a:rPr lang="en"/>
            </a:br>
            <a:r>
              <a:rPr lang="en" sz="1200"/>
              <a:t>SELECT Date, BikeCount, AirTemperature FROM BlogApplication.BikeWeather ORDER BY Date</a:t>
            </a:r>
            <a:endParaRPr sz="12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Phase: 1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Extract metadata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Set delimiter to “,”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400"/>
            </a:b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2: Bike Weather</a:t>
            </a:r>
            <a:endParaRPr/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102375" y="749225"/>
            <a:ext cx="9041700" cy="42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Add Writer &gt; SpreadsheetDataWriter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Add edge from DBInputTable to SpreadsheetDataWriter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File URL: data-out/BikeWeather.xlsx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Sheet: Sheet0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Mapping: use builder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Write mode: overwrite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Existing sheets: clear target sheet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Phase: 1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Save, run, and generate chart!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Format date if necessary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Conclusive?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400"/>
            </a:b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2: Bike Weather</a:t>
            </a:r>
            <a:endParaRPr/>
          </a:p>
        </p:txBody>
      </p:sp>
      <p:pic>
        <p:nvPicPr>
          <p:cNvPr id="311" name="Google Shape;3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75" y="992325"/>
            <a:ext cx="8671074" cy="414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2: Bike Weather</a:t>
            </a:r>
            <a:endParaRPr/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75" y="825425"/>
            <a:ext cx="9144000" cy="4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Now create phase 2 to clean up the results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Total bike count per day; Max weather * 100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Reader &gt; DBInputTable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DB Connection: re-use the MySQL connection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SQL Query: use the builder?</a:t>
            </a:r>
            <a:br>
              <a:rPr lang="en"/>
            </a:br>
            <a:r>
              <a:rPr lang="en" sz="1200"/>
              <a:t>SELECT Date(Date) AS Day, SUM(BikeCount) AS TotalBikes, MAX(AirTemperature)*100 AS MaxWeather100</a:t>
            </a:r>
            <a:br>
              <a:rPr lang="en" sz="1200"/>
            </a:br>
            <a:r>
              <a:rPr lang="en" sz="1200"/>
              <a:t>FROM BlogApplication.BikeWeather</a:t>
            </a:r>
            <a:br>
              <a:rPr lang="en" sz="1200"/>
            </a:br>
            <a:r>
              <a:rPr lang="en" sz="1200"/>
              <a:t>GROUP BY Date(Date)</a:t>
            </a:r>
            <a:br>
              <a:rPr lang="en" sz="1200"/>
            </a:br>
            <a:r>
              <a:rPr lang="en" sz="1200"/>
              <a:t>ORDER BY Day</a:t>
            </a:r>
            <a:endParaRPr sz="12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Phase: 2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Extract metadata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Set delimiter to “,”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400"/>
            </a:b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2: Bike Weather</a:t>
            </a:r>
            <a:endParaRPr/>
          </a:p>
        </p:txBody>
      </p:sp>
      <p:sp>
        <p:nvSpPr>
          <p:cNvPr id="323" name="Google Shape;323;p46"/>
          <p:cNvSpPr txBox="1"/>
          <p:nvPr>
            <p:ph idx="1" type="body"/>
          </p:nvPr>
        </p:nvSpPr>
        <p:spPr>
          <a:xfrm>
            <a:off x="102375" y="901625"/>
            <a:ext cx="90417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Add Writer &gt; SpreadsheetDataWriter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Add edge from DBInputTable to SpreadsheetDataWriter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File URL: data-out/BikeWeather.xlsx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Sheet: Sheet1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Mapping: use builder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Write mode: overwrite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Existing sheets: clear target sheet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Phase: 2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Drop &amp; recreate BikeWeather table each time before running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Save, run, and generate chart!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Format date if necessary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400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/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104800" y="1063375"/>
            <a:ext cx="89013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Data storage repository used for making business decisions.</a:t>
            </a:r>
            <a:endParaRPr sz="2400">
              <a:solidFill>
                <a:srgbClr val="D9D9D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Enables reporting for key metrics as well as ad-hoc analysis.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Decision making for: sales, marketing, business processes, budgeting, forecasting, financial reporting, etc.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Knowledge discovery: statistical model/inference, machine learning, etc.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Reporting: visualizations, dashboarding, alerting, etc.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2: Bike Weather</a:t>
            </a:r>
            <a:endParaRPr/>
          </a:p>
        </p:txBody>
      </p:sp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102375" y="1130225"/>
            <a:ext cx="90417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Update UnversalDataReader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Remove Max number of records to parse full data source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You might run out of memory… process incrementally and/or continue to use Max number records (e.g. 800K for weather)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Drop &amp; recreate BikeWeather table each time before running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Save, run, and generate chart!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Format date if necessary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How do the results look now?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400"/>
            </a:b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2: Bike Weather</a:t>
            </a:r>
            <a:endParaRPr/>
          </a:p>
        </p:txBody>
      </p:sp>
      <p:pic>
        <p:nvPicPr>
          <p:cNvPr id="335" name="Google Shape;3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6513"/>
            <a:ext cx="9144002" cy="37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2: Bike Weather</a:t>
            </a:r>
            <a:endParaRPr/>
          </a:p>
        </p:txBody>
      </p:sp>
      <p:pic>
        <p:nvPicPr>
          <p:cNvPr id="341" name="Google Shape;34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052" y="906127"/>
            <a:ext cx="6999500" cy="41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Models</a:t>
            </a:r>
            <a:endParaRPr/>
          </a:p>
        </p:txBody>
      </p:sp>
      <p:sp>
        <p:nvSpPr>
          <p:cNvPr id="347" name="Google Shape;347;p50"/>
          <p:cNvSpPr txBox="1"/>
          <p:nvPr>
            <p:ph idx="1" type="body"/>
          </p:nvPr>
        </p:nvSpPr>
        <p:spPr>
          <a:xfrm>
            <a:off x="102375" y="1130225"/>
            <a:ext cx="89013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happens when you have more data than you can process in an ETL and store in a data warehouse?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if the structure of the data is always changing?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if you want to process data real-time?</a:t>
            </a:r>
            <a:br>
              <a:rPr lang="en" sz="2400"/>
            </a:b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Warehousing</a:t>
            </a:r>
            <a:endParaRPr sz="3600"/>
          </a:p>
        </p:txBody>
      </p:sp>
      <p:sp>
        <p:nvSpPr>
          <p:cNvPr id="353" name="Google Shape;353;p51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Discussion: PM5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PM5</a:t>
            </a:r>
            <a:endParaRPr/>
          </a:p>
        </p:txBody>
      </p:sp>
      <p:sp>
        <p:nvSpPr>
          <p:cNvPr id="359" name="Google Shape;359;p52"/>
          <p:cNvSpPr txBox="1"/>
          <p:nvPr>
            <p:ph idx="1" type="body"/>
          </p:nvPr>
        </p:nvSpPr>
        <p:spPr>
          <a:xfrm>
            <a:off x="102375" y="1130225"/>
            <a:ext cx="89013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Milestone 5: find two external data sources that can provide value when combined with your data.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Examples: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City of Seattle:</a:t>
            </a:r>
            <a:r>
              <a:rPr lang="en" sz="1000"/>
              <a:t>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https://data.seattle.gov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Socrata:</a:t>
            </a:r>
            <a:r>
              <a:rPr lang="en" sz="1000"/>
              <a:t>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http://www.opendatanetwork.com/</a:t>
            </a:r>
            <a:r>
              <a:rPr lang="en" sz="1000"/>
              <a:t>,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http://www.socrata.com/customer-stories/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Government Open Data: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http://www.data.gov/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Health Data: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http://www.healthdata.gov/</a:t>
            </a:r>
            <a:r>
              <a:rPr lang="en" sz="1000"/>
              <a:t>, </a:t>
            </a:r>
            <a:r>
              <a:rPr lang="en" sz="1000" u="sng">
                <a:solidFill>
                  <a:schemeClr val="hlink"/>
                </a:solidFill>
                <a:hlinkClick r:id="rId8"/>
              </a:rPr>
              <a:t>http://www.who.int/gho/database/en/</a:t>
            </a:r>
            <a:endParaRPr sz="10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Global socio-economic data: </a:t>
            </a:r>
            <a:r>
              <a:rPr lang="en" sz="1000" u="sng">
                <a:solidFill>
                  <a:schemeClr val="hlink"/>
                </a:solidFill>
                <a:hlinkClick r:id="rId9"/>
              </a:rPr>
              <a:t>https://data.worldbank.org/data-catalog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Kaggle</a:t>
            </a:r>
            <a:r>
              <a:rPr lang="en" sz="2000"/>
              <a:t>: </a:t>
            </a:r>
            <a:r>
              <a:rPr lang="en" sz="1000" u="sng">
                <a:solidFill>
                  <a:schemeClr val="hlink"/>
                </a:solidFill>
                <a:hlinkClick r:id="rId10"/>
              </a:rPr>
              <a:t>https://www.kaggle.com/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Organizing Data</a:t>
            </a:r>
            <a:endParaRPr/>
          </a:p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104800" y="834775"/>
            <a:ext cx="89013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Pivot tables: summarization tool to re-organize data by aggregation and reducing variables.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400"/>
            </a:br>
            <a:br>
              <a:rPr lang="en" sz="2400"/>
            </a:br>
            <a:endParaRPr sz="2400"/>
          </a:p>
        </p:txBody>
      </p:sp>
      <p:graphicFrame>
        <p:nvGraphicFramePr>
          <p:cNvPr id="60" name="Google Shape;60;p12"/>
          <p:cNvGraphicFramePr/>
          <p:nvPr/>
        </p:nvGraphicFramePr>
        <p:xfrm>
          <a:off x="309625" y="188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{88AF7E4E-2AC1-4967-B7FD-AA80B4BC5273}</a:tableStyleId>
              </a:tblPr>
              <a:tblGrid>
                <a:gridCol w="723325"/>
                <a:gridCol w="817650"/>
                <a:gridCol w="884800"/>
                <a:gridCol w="750475"/>
              </a:tblGrid>
              <a:tr h="22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Location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Article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Price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12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4/1/2017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Seattle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Jean Jacket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$100.00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4/1/2017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Seattle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Khakis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$50.00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4/1/2017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Bellevue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Cardigan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$60.00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5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4/2/2017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Flannel Shirt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$90.00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4/2/2017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Flannel Shirt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$80.00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4/2/2017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Seattle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T-shirt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$30.00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4/2/2017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Bellevue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Tie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$20.00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Organizing Data</a:t>
            </a:r>
            <a:endParaRPr/>
          </a:p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104800" y="834775"/>
            <a:ext cx="89013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Pivot tables: summarization tool to re-organize data by aggregation and reducing variables.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400"/>
            </a:br>
            <a:br>
              <a:rPr lang="en" sz="2400"/>
            </a:br>
            <a:endParaRPr sz="2400"/>
          </a:p>
        </p:txBody>
      </p:sp>
      <p:graphicFrame>
        <p:nvGraphicFramePr>
          <p:cNvPr id="67" name="Google Shape;67;p13"/>
          <p:cNvGraphicFramePr/>
          <p:nvPr/>
        </p:nvGraphicFramePr>
        <p:xfrm>
          <a:off x="309625" y="188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{88AF7E4E-2AC1-4967-B7FD-AA80B4BC5273}</a:tableStyleId>
              </a:tblPr>
              <a:tblGrid>
                <a:gridCol w="723325"/>
                <a:gridCol w="817650"/>
                <a:gridCol w="884800"/>
                <a:gridCol w="750475"/>
              </a:tblGrid>
              <a:tr h="22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Location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Article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Price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12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4/1/2017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Seattle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Jean Jacket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$100.00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4/1/2017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Seattle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Khakis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$50.00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4/1/2017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Bellevue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Cardigan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$60.00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5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4/2/2017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Flannel Shirt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$90.00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4/2/2017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Flannel Shirt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$80.00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4/2/2017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Seattle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T-shirt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$30.00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4/2/2017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Bellevue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Tie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$20.00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8" name="Google Shape;68;p13"/>
          <p:cNvGraphicFramePr/>
          <p:nvPr/>
        </p:nvGraphicFramePr>
        <p:xfrm>
          <a:off x="5157400" y="186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{88AF7E4E-2AC1-4967-B7FD-AA80B4BC5273}</a:tableStyleId>
              </a:tblPr>
              <a:tblGrid>
                <a:gridCol w="914400"/>
                <a:gridCol w="722650"/>
                <a:gridCol w="775800"/>
                <a:gridCol w="739350"/>
              </a:tblGrid>
              <a:tr h="35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Sum(Price)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Date</a:t>
                      </a:r>
                      <a:endParaRPr b="1" sz="1000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5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Location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4/1/2017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4/2/2017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Subtotal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5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Bellevue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$60.00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$20.00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$80.00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Seattle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$150.00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$30.00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$180.00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$170.00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$170.00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5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Subtotal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$210.00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$220.00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$430.00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9" name="Google Shape;69;p13"/>
          <p:cNvSpPr/>
          <p:nvPr/>
        </p:nvSpPr>
        <p:spPr>
          <a:xfrm>
            <a:off x="4006350" y="2665125"/>
            <a:ext cx="821400" cy="55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Organizing Data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104800" y="834775"/>
            <a:ext cx="89013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Compare to SELECT aggregation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400"/>
            </a:br>
            <a:br>
              <a:rPr lang="en" sz="2400"/>
            </a:br>
            <a:endParaRPr sz="2400"/>
          </a:p>
        </p:txBody>
      </p:sp>
      <p:graphicFrame>
        <p:nvGraphicFramePr>
          <p:cNvPr id="76" name="Google Shape;76;p14"/>
          <p:cNvGraphicFramePr/>
          <p:nvPr/>
        </p:nvGraphicFramePr>
        <p:xfrm>
          <a:off x="309625" y="188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{88AF7E4E-2AC1-4967-B7FD-AA80B4BC5273}</a:tableStyleId>
              </a:tblPr>
              <a:tblGrid>
                <a:gridCol w="723325"/>
                <a:gridCol w="817650"/>
                <a:gridCol w="884800"/>
                <a:gridCol w="750475"/>
              </a:tblGrid>
              <a:tr h="22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Location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Article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Price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12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4/1/2017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Seattle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Jean Jacket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$100.00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4/1/2017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Seattle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Khakis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$50.00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4/1/2017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Bellevue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Cardigan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$60.00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5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4/2/2017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Flannel Shirt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$90.00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4/2/2017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Flannel Shirt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$80.00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4/2/2017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Seattle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T-shirt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$30.00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4/2/2017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Bellevue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Tie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$20.00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7" name="Google Shape;77;p14"/>
          <p:cNvGraphicFramePr/>
          <p:nvPr/>
        </p:nvGraphicFramePr>
        <p:xfrm>
          <a:off x="5796025" y="166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{88AF7E4E-2AC1-4967-B7FD-AA80B4BC5273}</a:tableStyleId>
              </a:tblPr>
              <a:tblGrid>
                <a:gridCol w="774825"/>
                <a:gridCol w="774850"/>
                <a:gridCol w="890475"/>
              </a:tblGrid>
              <a:tr h="25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Location</a:t>
                      </a:r>
                      <a:endParaRPr b="1"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Subtotal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Bellevue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4/1/2017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$60.00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Bellevue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4/2/2017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$20.00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Bellevue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NULL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$80.00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Seattle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4/1/2017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$150.00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Seattle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4/2/2017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$30.00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Seattle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NULL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$180.00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4/2/2017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$170.00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NULL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$170.00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NULL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$430.00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78" name="Google Shape;78;p14"/>
          <p:cNvSpPr txBox="1"/>
          <p:nvPr/>
        </p:nvSpPr>
        <p:spPr>
          <a:xfrm>
            <a:off x="5621725" y="899900"/>
            <a:ext cx="30279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SELECT Location, Date, SUM(Price) AS Subtotal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FROM Sales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GROUP BY Location, Date WITH ROLLUP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ORDER BY Location, Date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Organizing Data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104800" y="834775"/>
            <a:ext cx="89013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Compare to SELECT aggregation and handling each unique date as separate column.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400"/>
            </a:br>
            <a:br>
              <a:rPr lang="en" sz="2400"/>
            </a:br>
            <a:endParaRPr sz="2400"/>
          </a:p>
        </p:txBody>
      </p:sp>
      <p:graphicFrame>
        <p:nvGraphicFramePr>
          <p:cNvPr id="85" name="Google Shape;85;p15"/>
          <p:cNvGraphicFramePr/>
          <p:nvPr/>
        </p:nvGraphicFramePr>
        <p:xfrm>
          <a:off x="309625" y="188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{88AF7E4E-2AC1-4967-B7FD-AA80B4BC5273}</a:tableStyleId>
              </a:tblPr>
              <a:tblGrid>
                <a:gridCol w="723325"/>
                <a:gridCol w="817650"/>
                <a:gridCol w="884800"/>
                <a:gridCol w="750475"/>
              </a:tblGrid>
              <a:tr h="22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Location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Article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Price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12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4/1/2017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Seattle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Jean Jacket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$100.00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4/1/2017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Seattle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Khakis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$50.00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4/1/2017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Bellevue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Cardigan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$60.00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5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4/2/2017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Flannel Shirt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$90.00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4/2/2017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Flannel Shirt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$80.00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4/2/2017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Seattle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T-shirt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$30.00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4/2/2017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Bellevue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Tie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$20.00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6" name="Google Shape;86;p15"/>
          <p:cNvGraphicFramePr/>
          <p:nvPr/>
        </p:nvGraphicFramePr>
        <p:xfrm>
          <a:off x="5186425" y="295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{88AF7E4E-2AC1-4967-B7FD-AA80B4BC5273}</a:tableStyleId>
              </a:tblPr>
              <a:tblGrid>
                <a:gridCol w="782175"/>
                <a:gridCol w="782200"/>
                <a:gridCol w="782200"/>
                <a:gridCol w="898900"/>
              </a:tblGrid>
              <a:tr h="25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Location</a:t>
                      </a:r>
                      <a:endParaRPr b="1"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4/1/2017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4/2/2017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Subtotal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Bellevue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$60.00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$20.00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$80.00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Seattle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$150.00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$30.00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$180.00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$170.00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$170.00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5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$210.00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$220.00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$430.00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87" name="Google Shape;87;p15"/>
          <p:cNvSpPr txBox="1"/>
          <p:nvPr/>
        </p:nvSpPr>
        <p:spPr>
          <a:xfrm>
            <a:off x="5088325" y="1814300"/>
            <a:ext cx="35223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SELECT Location,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SUM(IF(Date=’2017-04-01’, Price, 0) AS ‘4/1/2017’,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SUM(IF(Date=’2017-04-02’, Price, 0) AS ‘4/2/2017’,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  SUM(Price) AS Subtotal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FROM Sales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GROUP BY Location WITH ROLLUP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Organizing Data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104800" y="834775"/>
            <a:ext cx="89013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Pivot support in MS SQL Server.</a:t>
            </a:r>
            <a:br>
              <a:rPr lang="en" sz="2400"/>
            </a:br>
            <a:r>
              <a:rPr lang="en" sz="1000" u="sng">
                <a:solidFill>
                  <a:schemeClr val="hlink"/>
                </a:solidFill>
                <a:hlinkClick r:id="rId3"/>
              </a:rPr>
              <a:t>https://docs.microsoft.com/en-us/sql/t-sql/queries/from-using-pivot-and-unpivot?view=sql-server-2017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400"/>
            </a:br>
            <a:br>
              <a:rPr lang="en" sz="2400"/>
            </a:br>
            <a:endParaRPr sz="2400"/>
          </a:p>
        </p:txBody>
      </p:sp>
      <p:graphicFrame>
        <p:nvGraphicFramePr>
          <p:cNvPr id="94" name="Google Shape;94;p16"/>
          <p:cNvGraphicFramePr/>
          <p:nvPr/>
        </p:nvGraphicFramePr>
        <p:xfrm>
          <a:off x="309625" y="188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{88AF7E4E-2AC1-4967-B7FD-AA80B4BC5273}</a:tableStyleId>
              </a:tblPr>
              <a:tblGrid>
                <a:gridCol w="723325"/>
                <a:gridCol w="817650"/>
                <a:gridCol w="884800"/>
                <a:gridCol w="750475"/>
              </a:tblGrid>
              <a:tr h="22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Location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Article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Price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12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4/1/2017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Seattle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Jean Jacket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$100.00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4/1/2017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Seattle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Khakis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$50.00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4/1/2017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Bellevue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Cardigan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$60.00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5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4/2/2017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Flannel Shirt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$90.00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4/2/2017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Flannel Shirt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$80.00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4/2/2017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Seattle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T-shirt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$30.00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4/2/2017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Bellevue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Tie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$20.00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5" name="Google Shape;95;p16"/>
          <p:cNvGraphicFramePr/>
          <p:nvPr/>
        </p:nvGraphicFramePr>
        <p:xfrm>
          <a:off x="5157400" y="293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{88AF7E4E-2AC1-4967-B7FD-AA80B4BC5273}</a:tableStyleId>
              </a:tblPr>
              <a:tblGrid>
                <a:gridCol w="825400"/>
                <a:gridCol w="811650"/>
                <a:gridCol w="775800"/>
              </a:tblGrid>
              <a:tr h="35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Location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4/1/2017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4/2/2017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5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Bellevue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$60.00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$20.00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Seattle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$150.00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$30.00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Toronto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$170.00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96" name="Google Shape;96;p16"/>
          <p:cNvSpPr txBox="1"/>
          <p:nvPr/>
        </p:nvSpPr>
        <p:spPr>
          <a:xfrm>
            <a:off x="5012125" y="1814300"/>
            <a:ext cx="33843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SELECT Location, Date, Price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FROM Sales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PIVOT (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  SUM(Price)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FOR Date IN ([4/1/2017], [4/2/2017])) AS PVT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ORDER BY Location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