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52BF71-37AE-4520-ACCB-590BD0763BD4}">
  <a:tblStyle styleId="{C752BF71-37AE-4520-ACCB-590BD0763B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47657424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476574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6b65ddca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6b65dd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1edac3fd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1edac3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ecb24704_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cb24704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http://dev.mysql.com/doc/refman/5.7/en/innodb-storage-engine.html</a:t>
            </a:r>
            <a:br>
              <a:rPr lang="en"/>
            </a:br>
            <a:r>
              <a:rPr lang="en">
                <a:solidFill>
                  <a:schemeClr val="dk1"/>
                </a:solidFill>
              </a:rPr>
              <a:t>http://dev.mysql.com/doc/refman/5.7/en/myisam-storage-engine.html</a:t>
            </a:r>
            <a:br>
              <a:rPr lang="en"/>
            </a:br>
            <a:r>
              <a:rPr lang="en">
                <a:solidFill>
                  <a:schemeClr val="dk1"/>
                </a:solidFill>
              </a:rPr>
              <a:t>http://dev.mysql.com/doc/refman/5.7/en/storage-engines.html</a:t>
            </a:r>
            <a:endParaRPr>
              <a:solidFill>
                <a:schemeClr val="dk1"/>
              </a:solidFill>
            </a:endParaRPr>
          </a:p>
          <a:p>
            <a:pPr indent="0" lvl="0" marL="0" rtl="0" algn="l">
              <a:spcBef>
                <a:spcPts val="600"/>
              </a:spcBef>
              <a:spcAft>
                <a:spcPts val="0"/>
              </a:spcAft>
              <a:buNone/>
            </a:pPr>
            <a:br>
              <a:rPr lang="en"/>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7657424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4765742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http://dev.mysql.com/doc/refman/5.7/en/partitioning.html</a:t>
            </a:r>
            <a:br>
              <a:rPr lang="en"/>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6c637feb_1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c637fe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Tree data structure: B+ tree is the default for InnoDB. In-memory storage engines and NDB also support hash indexes.</a:t>
            </a:r>
            <a:endParaRPr/>
          </a:p>
          <a:p>
            <a:pPr indent="0" lvl="0" marL="0" rtl="0" algn="l">
              <a:spcBef>
                <a:spcPts val="600"/>
              </a:spcBef>
              <a:spcAft>
                <a:spcPts val="0"/>
              </a:spcAft>
              <a:buClr>
                <a:schemeClr val="dk1"/>
              </a:buClr>
              <a:buSzPts val="1100"/>
              <a:buFont typeface="Arial"/>
              <a:buNone/>
            </a:pPr>
            <a:r>
              <a:rPr lang="en"/>
              <a:t>Secondary index is an index to primary index. So two scans are required.</a:t>
            </a:r>
            <a:endParaRPr/>
          </a:p>
          <a:p>
            <a:pPr indent="0" lvl="0" marL="0" rtl="0" algn="l">
              <a:spcBef>
                <a:spcPts val="600"/>
              </a:spcBef>
              <a:spcAft>
                <a:spcPts val="0"/>
              </a:spcAft>
              <a:buClr>
                <a:schemeClr val="dk1"/>
              </a:buClr>
              <a:buSzPts val="1100"/>
              <a:buFont typeface="Arial"/>
              <a:buNone/>
            </a:pPr>
            <a:r>
              <a:rPr lang="en">
                <a:solidFill>
                  <a:schemeClr val="dk1"/>
                </a:solidFill>
              </a:rPr>
              <a:t>Strategy in Oracle DB: </a:t>
            </a:r>
            <a:r>
              <a:rPr lang="en"/>
              <a:t>Alternatively, a “physical guess” (based on the storage location when the row was first created) can be used to reduce the second scan. If the guess is wrong, then the second scan is run.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47657424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476574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1edac3fd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1edac3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http://dev.mysql.com/doc/refman/5.7/en/create-index.html</a:t>
            </a:r>
            <a:br>
              <a:rPr lang="en"/>
            </a:br>
            <a:r>
              <a:rPr lang="en"/>
              <a:t>index_name must be unique in your schema.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6c637feb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6c637fe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47657424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476574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Common when accessing data (disk IO) is slower than processing (CPU).</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Frequently a large number of internal nodes to reduce height of tree and thus node accesses (IO operations) for lookup, which can be very slow on disk.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Useful for block storage. Sorted order useful for sequential traversing.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Self-balancing (via splitting/combining) to maintain same height for all leaf nodes.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Branching factor, b: capacity of child nodes (number of nodes a node can contain).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Actual number of contained children nodes, m, is b/2 &lt;= m &lt;= b for splitting/combining.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Disadvantages: redefining branching factor requires a full rebuild.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41edac3f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241edac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6c637feb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c637fe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6c637feb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c637feb_1_21:notes"/>
          <p:cNvSpPr txBox="1"/>
          <p:nvPr>
            <p:ph idx="1" type="body"/>
          </p:nvPr>
        </p:nvSpPr>
        <p:spPr>
          <a:xfrm>
            <a:off x="685800" y="38100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Latency of operations on a computer: </a:t>
            </a:r>
            <a:r>
              <a:rPr lang="en">
                <a:solidFill>
                  <a:schemeClr val="dk1"/>
                </a:solidFill>
              </a:rPr>
              <a:t>http://norvig.com/21-days.html#answers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47657424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476574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http://dev.mysql.com/doc/refman/5.7/en/innodb-memcached.html</a:t>
            </a:r>
            <a:endParaRPr>
              <a:solidFill>
                <a:schemeClr val="dk1"/>
              </a:solidFill>
            </a:endParaRPr>
          </a:p>
          <a:p>
            <a:pPr indent="0" lvl="0" marL="0" rtl="0" algn="l">
              <a:spcBef>
                <a:spcPts val="600"/>
              </a:spcBef>
              <a:spcAft>
                <a:spcPts val="0"/>
              </a:spcAft>
              <a:buNone/>
            </a:pPr>
            <a:r>
              <a:rPr lang="en"/>
              <a:t>LRU: last-recently used. Pattern: recently used will be used soon after again.</a:t>
            </a:r>
            <a:br>
              <a:rPr lang="en"/>
            </a:b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6c637feb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6c637fe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http://dev.mysql.com/doc/refman/5.7/en/execution-plan-information.html</a:t>
            </a:r>
            <a:br>
              <a:rPr lang="en">
                <a:solidFill>
                  <a:schemeClr val="dk1"/>
                </a:solidFill>
              </a:rPr>
            </a:br>
            <a:r>
              <a:rPr lang="en">
                <a:solidFill>
                  <a:schemeClr val="dk1"/>
                </a:solidFill>
              </a:rPr>
              <a:t>http://dev.mysql.com/doc/refman/5.7/en/dba-dtrace-server.html</a:t>
            </a:r>
            <a:br>
              <a:rPr lang="en">
                <a:solidFill>
                  <a:schemeClr val="dk1"/>
                </a:solidFill>
              </a:rPr>
            </a:br>
            <a:r>
              <a:rPr lang="en">
                <a:solidFill>
                  <a:schemeClr val="dk1"/>
                </a:solidFill>
              </a:rPr>
              <a:t>http://dev.mysql.com/doc/refman/5.7/en/optimization.html</a:t>
            </a:r>
            <a:br>
              <a:rPr lang="en">
                <a:solidFill>
                  <a:schemeClr val="dk1"/>
                </a:solidFill>
              </a:rPr>
            </a:br>
            <a:r>
              <a:rPr lang="en">
                <a:solidFill>
                  <a:schemeClr val="dk1"/>
                </a:solidFill>
              </a:rPr>
              <a:t>http://dev.mysql.com/doc/refman/5.7/en/extending-mysql.html</a:t>
            </a:r>
            <a:br>
              <a:rPr lang="en">
                <a:solidFill>
                  <a:schemeClr val="dk1"/>
                </a:solidFill>
              </a:rPr>
            </a:b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1edac3fd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1edac3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6b65ddca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b65dd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High availability through read-only replicas in InnoDB cluster. One primary for read-write. If primary fails, then one secondary promoted to primary:</a:t>
            </a:r>
            <a:endParaRPr>
              <a:solidFill>
                <a:schemeClr val="dk1"/>
              </a:solidFill>
            </a:endParaRPr>
          </a:p>
          <a:p>
            <a:pPr indent="0" lvl="0" marL="0" rtl="0" algn="l">
              <a:spcBef>
                <a:spcPts val="0"/>
              </a:spcBef>
              <a:spcAft>
                <a:spcPts val="0"/>
              </a:spcAft>
              <a:buNone/>
            </a:pPr>
            <a:r>
              <a:rPr lang="en">
                <a:solidFill>
                  <a:schemeClr val="dk1"/>
                </a:solidFill>
              </a:rPr>
              <a:t>http://dev.mysql.com/doc/refman/5.7/en/mysql-innodb-cluster-userguide.html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scale-out for high availability, high redundancy, and distributed computing, NDB is used. MySQL v7 is NDB (v5 and v8 is InnoDB; v6 scrapped due to poor performance).</a:t>
            </a:r>
            <a:br>
              <a:rPr lang="en">
                <a:solidFill>
                  <a:schemeClr val="dk1"/>
                </a:solidFill>
              </a:rPr>
            </a:br>
            <a:r>
              <a:rPr lang="en">
                <a:solidFill>
                  <a:schemeClr val="dk1"/>
                </a:solidFill>
              </a:rPr>
              <a:t>http://dev.mysql.com/doc/refman/5.7/en/mysql-cluster.html</a:t>
            </a:r>
            <a:br>
              <a:rPr lang="en">
                <a:solidFill>
                  <a:schemeClr val="dk1"/>
                </a:solidFill>
              </a:rPr>
            </a:br>
            <a:r>
              <a:rPr lang="en">
                <a:solidFill>
                  <a:schemeClr val="dk1"/>
                </a:solidFill>
              </a:rPr>
              <a:t>http://dev.mysql.com/doc/refman/5.7/en/replication.html</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a:t>
            </a:r>
            <a:r>
              <a:rPr lang="en">
                <a:solidFill>
                  <a:schemeClr val="dk1"/>
                </a:solidFill>
              </a:rPr>
              <a:t>mysqld, also known as MySQL Server, is the main program that does most of the work in a MySQL installation. MySQL Server manages access to the MySQL data directory that contains databases and tables. The data directory is also the default location for other information such as log files and status files.”</a:t>
            </a:r>
            <a:br>
              <a:rPr lang="en">
                <a:solidFill>
                  <a:schemeClr val="dk1"/>
                </a:solidFill>
              </a:rPr>
            </a:br>
            <a:r>
              <a:rPr lang="en">
                <a:solidFill>
                  <a:schemeClr val="dk1"/>
                </a:solidFill>
              </a:rPr>
              <a:t>http://dev.mysql.com/doc/refman/5.7/en/mysqld.html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6b65ddca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6b65ddc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47657424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4765742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Atomicity: all or nothing.</a:t>
            </a:r>
            <a:endParaRPr>
              <a:solidFill>
                <a:schemeClr val="dk1"/>
              </a:solidFill>
            </a:endParaRPr>
          </a:p>
          <a:p>
            <a:pPr indent="0" lvl="0" marL="0" rtl="0" algn="l">
              <a:spcBef>
                <a:spcPts val="0"/>
              </a:spcBef>
              <a:spcAft>
                <a:spcPts val="0"/>
              </a:spcAft>
              <a:buNone/>
            </a:pPr>
            <a:r>
              <a:rPr lang="en">
                <a:solidFill>
                  <a:schemeClr val="dk1"/>
                </a:solidFill>
              </a:rPr>
              <a:t>Consistency: valid state, database integrity.</a:t>
            </a:r>
            <a:endParaRPr>
              <a:solidFill>
                <a:schemeClr val="dk1"/>
              </a:solidFill>
            </a:endParaRPr>
          </a:p>
          <a:p>
            <a:pPr indent="0" lvl="0" marL="0" rtl="0" algn="l">
              <a:spcBef>
                <a:spcPts val="0"/>
              </a:spcBef>
              <a:spcAft>
                <a:spcPts val="0"/>
              </a:spcAft>
              <a:buNone/>
            </a:pPr>
            <a:r>
              <a:rPr lang="en">
                <a:solidFill>
                  <a:schemeClr val="dk1"/>
                </a:solidFill>
              </a:rPr>
              <a:t>Isolation: reproduce same results with concurrent transactions.</a:t>
            </a:r>
            <a:endParaRPr>
              <a:solidFill>
                <a:schemeClr val="dk1"/>
              </a:solidFill>
            </a:endParaRPr>
          </a:p>
          <a:p>
            <a:pPr indent="0" lvl="0" marL="0" rtl="0" algn="l">
              <a:spcBef>
                <a:spcPts val="0"/>
              </a:spcBef>
              <a:spcAft>
                <a:spcPts val="0"/>
              </a:spcAft>
              <a:buNone/>
            </a:pPr>
            <a:r>
              <a:rPr lang="en">
                <a:solidFill>
                  <a:schemeClr val="dk1"/>
                </a:solidFill>
              </a:rPr>
              <a:t>Durability: committed data is permanent.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InnoDB replication: asynchronous. No locking model required since only primary allows writes.</a:t>
            </a:r>
            <a:endParaRPr>
              <a:solidFill>
                <a:schemeClr val="dk1"/>
              </a:solidFill>
            </a:endParaRPr>
          </a:p>
          <a:p>
            <a:pPr indent="0" lvl="0" marL="0" rtl="0" algn="l">
              <a:spcBef>
                <a:spcPts val="0"/>
              </a:spcBef>
              <a:spcAft>
                <a:spcPts val="0"/>
              </a:spcAft>
              <a:buNone/>
            </a:pPr>
            <a:r>
              <a:rPr lang="en">
                <a:solidFill>
                  <a:schemeClr val="dk1"/>
                </a:solidFill>
              </a:rPr>
              <a:t>NDB: synchronous. Require two-phase lock and commit since all nodes can read and write.</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6b65ddca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6b65ddc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6b65ddca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6b65dd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signups: http://goo.gl/ENQiuN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76b65ddc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76b65dd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Integrity:</a:t>
            </a:r>
            <a:endParaRPr/>
          </a:p>
          <a:p>
            <a:pPr indent="0" lvl="0" marL="0" rtl="0" algn="l">
              <a:spcBef>
                <a:spcPts val="0"/>
              </a:spcBef>
              <a:spcAft>
                <a:spcPts val="0"/>
              </a:spcAft>
              <a:buClr>
                <a:schemeClr val="dk1"/>
              </a:buClr>
              <a:buSzPts val="1100"/>
              <a:buFont typeface="Arial"/>
              <a:buNone/>
            </a:pPr>
            <a:r>
              <a:rPr lang="en"/>
              <a:t>Entity integrity: Data types, column options, and primary key constraints</a:t>
            </a:r>
            <a:endParaRPr/>
          </a:p>
          <a:p>
            <a:pPr indent="0" lvl="0" marL="0" rtl="0" algn="l">
              <a:spcBef>
                <a:spcPts val="0"/>
              </a:spcBef>
              <a:spcAft>
                <a:spcPts val="0"/>
              </a:spcAft>
              <a:buClr>
                <a:schemeClr val="dk1"/>
              </a:buClr>
              <a:buSzPts val="1100"/>
              <a:buFont typeface="Arial"/>
              <a:buNone/>
            </a:pPr>
            <a:r>
              <a:rPr lang="en"/>
              <a:t>Referential integrity: Foreign key constraints</a:t>
            </a:r>
            <a:endParaRPr/>
          </a:p>
          <a:p>
            <a:pPr indent="0" lvl="0" marL="0" rtl="0" algn="l">
              <a:spcBef>
                <a:spcPts val="0"/>
              </a:spcBef>
              <a:spcAft>
                <a:spcPts val="0"/>
              </a:spcAft>
              <a:buClr>
                <a:schemeClr val="dk1"/>
              </a:buClr>
              <a:buSzPts val="1100"/>
              <a:buFont typeface="Arial"/>
              <a:buNone/>
            </a:pPr>
            <a:r>
              <a:rPr lang="en"/>
              <a:t>Business rule integrity: Triggers, application-specific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76b65ddca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76b65dd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76b65ddca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6b65dd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6b65ddca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6b65dd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47657424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476574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47657424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476574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 locking: two+ concurrent transactions are unable to proceed because each holds a lock that the other needs. Usually when concurrent transactions each lock multiple tables but in opposite order. Automatically detected by a timeout, and victim (transaction with fewest updated rows) is rolled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Repeatable read is the default MySQL (InnoDB). MySQL uses MVCC (and row/range locking for modifying operations like UPDATE/DELETE).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47657424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476574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goo.gl/QvSEz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Database Operation</a:t>
            </a:r>
            <a:endParaRPr/>
          </a:p>
        </p:txBody>
      </p:sp>
      <p:sp>
        <p:nvSpPr>
          <p:cNvPr id="35" name="Google Shape;35;p8"/>
          <p:cNvSpPr txBox="1"/>
          <p:nvPr>
            <p:ph idx="1" type="subTitle"/>
          </p:nvPr>
        </p:nvSpPr>
        <p:spPr>
          <a:xfrm>
            <a:off x="685800" y="2840051"/>
            <a:ext cx="7772400" cy="17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3"/>
              </a:rPr>
              <a:t>http://goo.gl/QvSEz0</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CS5200 DBMS</a:t>
            </a:r>
            <a:endParaRPr sz="2400"/>
          </a:p>
          <a:p>
            <a:pPr indent="0" lvl="0" marL="0" rtl="0" algn="ctr">
              <a:spcBef>
                <a:spcPts val="0"/>
              </a:spcBef>
              <a:spcAft>
                <a:spcPts val="0"/>
              </a:spcAft>
              <a:buNone/>
            </a:pPr>
            <a:r>
              <a:rPr lang="en" sz="2400"/>
              <a:t>Bruce Chhay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91" name="Google Shape;91;p17"/>
          <p:cNvSpPr txBox="1"/>
          <p:nvPr>
            <p:ph idx="1" type="body"/>
          </p:nvPr>
        </p:nvSpPr>
        <p:spPr>
          <a:xfrm>
            <a:off x="0" y="453775"/>
            <a:ext cx="9228000" cy="4743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Different levels of isolation trade off concurrency performance:</a:t>
            </a:r>
            <a:endParaRPr sz="2400"/>
          </a:p>
          <a:p>
            <a:pPr indent="-330200" lvl="0" marL="457200" marR="0" rtl="0" algn="l">
              <a:lnSpc>
                <a:spcPct val="100000"/>
              </a:lnSpc>
              <a:spcBef>
                <a:spcPts val="600"/>
              </a:spcBef>
              <a:spcAft>
                <a:spcPts val="0"/>
              </a:spcAft>
              <a:buClr>
                <a:srgbClr val="D9D9D9"/>
              </a:buClr>
              <a:buSzPts val="1600"/>
              <a:buChar char="●"/>
            </a:pPr>
            <a:r>
              <a:rPr b="1" lang="en" sz="1600">
                <a:solidFill>
                  <a:srgbClr val="D9D9D9"/>
                </a:solidFill>
              </a:rPr>
              <a:t>Serializable</a:t>
            </a:r>
            <a:endParaRPr b="1" sz="1600">
              <a:solidFill>
                <a:srgbClr val="D9D9D9"/>
              </a:solidFill>
            </a:endParaRPr>
          </a:p>
          <a:p>
            <a:pPr indent="-330200" lvl="0" marL="457200" marR="0" rtl="0" algn="l">
              <a:lnSpc>
                <a:spcPct val="100000"/>
              </a:lnSpc>
              <a:spcBef>
                <a:spcPts val="0"/>
              </a:spcBef>
              <a:spcAft>
                <a:spcPts val="0"/>
              </a:spcAft>
              <a:buClr>
                <a:srgbClr val="D9D9D9"/>
              </a:buClr>
              <a:buSzPts val="1600"/>
              <a:buChar char="●"/>
            </a:pPr>
            <a:r>
              <a:rPr b="1" lang="en" sz="1600">
                <a:solidFill>
                  <a:srgbClr val="D9D9D9"/>
                </a:solidFill>
              </a:rPr>
              <a:t>Repeatable read</a:t>
            </a:r>
            <a:endParaRPr b="1" sz="1600">
              <a:solidFill>
                <a:srgbClr val="D9D9D9"/>
              </a:solidFill>
            </a:endParaRPr>
          </a:p>
          <a:p>
            <a:pPr indent="-330200" lvl="0" marL="457200" marR="0" rtl="0" algn="l">
              <a:lnSpc>
                <a:spcPct val="100000"/>
              </a:lnSpc>
              <a:spcBef>
                <a:spcPts val="0"/>
              </a:spcBef>
              <a:spcAft>
                <a:spcPts val="0"/>
              </a:spcAft>
              <a:buClr>
                <a:srgbClr val="D9D9D9"/>
              </a:buClr>
              <a:buSzPts val="1600"/>
              <a:buChar char="●"/>
            </a:pPr>
            <a:r>
              <a:rPr b="1" lang="en" sz="1600">
                <a:solidFill>
                  <a:srgbClr val="D9D9D9"/>
                </a:solidFill>
              </a:rPr>
              <a:t>Read committed</a:t>
            </a:r>
            <a:endParaRPr b="1" sz="1600">
              <a:solidFill>
                <a:srgbClr val="D9D9D9"/>
              </a:solidFill>
            </a:endParaRPr>
          </a:p>
          <a:p>
            <a:pPr indent="-330200" lvl="0" marL="457200" marR="0" rtl="0" algn="l">
              <a:lnSpc>
                <a:spcPct val="100000"/>
              </a:lnSpc>
              <a:spcBef>
                <a:spcPts val="0"/>
              </a:spcBef>
              <a:spcAft>
                <a:spcPts val="0"/>
              </a:spcAft>
              <a:buClr>
                <a:srgbClr val="000000"/>
              </a:buClr>
              <a:buSzPts val="1600"/>
              <a:buChar char="●"/>
            </a:pPr>
            <a:r>
              <a:rPr b="1" lang="en" sz="1600">
                <a:solidFill>
                  <a:srgbClr val="000000"/>
                </a:solidFill>
              </a:rPr>
              <a:t>Read uncommitted</a:t>
            </a:r>
            <a:r>
              <a:rPr lang="en" sz="1600">
                <a:solidFill>
                  <a:srgbClr val="000000"/>
                </a:solidFill>
              </a:rPr>
              <a:t>: no waiting for other transactions.</a:t>
            </a:r>
            <a:br>
              <a:rPr lang="en" sz="1600">
                <a:solidFill>
                  <a:srgbClr val="000000"/>
                </a:solidFill>
              </a:rPr>
            </a:br>
            <a:r>
              <a:rPr lang="en" sz="1600">
                <a:solidFill>
                  <a:srgbClr val="000000"/>
                </a:solidFill>
              </a:rPr>
              <a:t>Dirty read can occur: retrieval of data that is not yet committed.</a:t>
            </a:r>
            <a:br>
              <a:rPr lang="en" sz="1600">
                <a:solidFill>
                  <a:srgbClr val="000000"/>
                </a:solidFill>
              </a:rPr>
            </a:br>
            <a:r>
              <a:rPr lang="en" sz="1600">
                <a:solidFill>
                  <a:srgbClr val="000000"/>
                </a:solidFill>
              </a:rPr>
              <a:t>No isolation guarantees.</a:t>
            </a:r>
            <a:endParaRPr sz="1600">
              <a:solidFill>
                <a:srgbClr val="000000"/>
              </a:solidFill>
            </a:endParaRPr>
          </a:p>
          <a:p>
            <a:pPr indent="0" lvl="0" marL="0" marR="0" rtl="0" algn="l">
              <a:lnSpc>
                <a:spcPct val="100000"/>
              </a:lnSpc>
              <a:spcBef>
                <a:spcPts val="600"/>
              </a:spcBef>
              <a:spcAft>
                <a:spcPts val="0"/>
              </a:spcAft>
              <a:buNone/>
            </a:pPr>
            <a:r>
              <a:t/>
            </a:r>
            <a:endParaRPr sz="1600">
              <a:solidFill>
                <a:srgbClr val="D9D9D9"/>
              </a:solidFill>
            </a:endParaRPr>
          </a:p>
        </p:txBody>
      </p:sp>
      <p:graphicFrame>
        <p:nvGraphicFramePr>
          <p:cNvPr id="92" name="Google Shape;92;p17"/>
          <p:cNvGraphicFramePr/>
          <p:nvPr/>
        </p:nvGraphicFramePr>
        <p:xfrm>
          <a:off x="1651875" y="3134525"/>
          <a:ext cx="3000000" cy="3000000"/>
        </p:xfrm>
        <a:graphic>
          <a:graphicData uri="http://schemas.openxmlformats.org/drawingml/2006/table">
            <a:tbl>
              <a:tblPr>
                <a:noFill/>
                <a:tableStyleId>{C752BF71-37AE-4520-ACCB-590BD0763BD4}</a:tableStyleId>
              </a:tblPr>
              <a:tblGrid>
                <a:gridCol w="2828275"/>
                <a:gridCol w="2939225"/>
              </a:tblGrid>
              <a:tr h="273700">
                <a:tc>
                  <a:txBody>
                    <a:bodyPr/>
                    <a:lstStyle/>
                    <a:p>
                      <a:pPr indent="0" lvl="0" marL="0" rtl="0" algn="ctr">
                        <a:spcBef>
                          <a:spcPts val="0"/>
                        </a:spcBef>
                        <a:spcAft>
                          <a:spcPts val="0"/>
                        </a:spcAft>
                        <a:buNone/>
                      </a:pPr>
                      <a:r>
                        <a:rPr b="1" lang="en" sz="800"/>
                        <a:t>Transaction 1</a:t>
                      </a:r>
                      <a:endParaRPr b="1" sz="800"/>
                    </a:p>
                  </a:txBody>
                  <a:tcPr marT="91425" marB="91425" marR="91425" marL="91425"/>
                </a:tc>
                <a:tc>
                  <a:txBody>
                    <a:bodyPr/>
                    <a:lstStyle/>
                    <a:p>
                      <a:pPr indent="0" lvl="0" marL="0" rtl="0" algn="ctr">
                        <a:spcBef>
                          <a:spcPts val="0"/>
                        </a:spcBef>
                        <a:spcAft>
                          <a:spcPts val="0"/>
                        </a:spcAft>
                        <a:buNone/>
                      </a:pPr>
                      <a:r>
                        <a:rPr b="1" lang="en" sz="800"/>
                        <a:t>Transaction 2</a:t>
                      </a:r>
                      <a:endParaRPr b="1" sz="800"/>
                    </a:p>
                  </a:txBody>
                  <a:tcPr marT="91425" marB="91425" marR="91425" marL="91425"/>
                </a:tc>
              </a:tr>
              <a:tr h="273700">
                <a:tc gridSpan="2">
                  <a:txBody>
                    <a:bodyPr/>
                    <a:lstStyle/>
                    <a:p>
                      <a:pPr indent="0" lvl="0" marL="0" rtl="0" algn="ctr">
                        <a:spcBef>
                          <a:spcPts val="0"/>
                        </a:spcBef>
                        <a:spcAft>
                          <a:spcPts val="0"/>
                        </a:spcAft>
                        <a:buNone/>
                      </a:pPr>
                      <a:r>
                        <a:rPr b="1" i="1" lang="en" sz="800"/>
                        <a:t>Dirty Read</a:t>
                      </a:r>
                      <a:endParaRPr b="1" i="1" sz="800"/>
                    </a:p>
                  </a:txBody>
                  <a:tcPr marT="91425" marB="91425" marR="91425" marL="91425"/>
                </a:tc>
                <a:tc hMerge="1"/>
              </a:tr>
              <a:tr h="273700">
                <a:tc>
                  <a:txBody>
                    <a:bodyPr/>
                    <a:lstStyle/>
                    <a:p>
                      <a:pPr indent="0" lvl="0" marL="0" rtl="0" algn="l">
                        <a:spcBef>
                          <a:spcPts val="0"/>
                        </a:spcBef>
                        <a:spcAft>
                          <a:spcPts val="0"/>
                        </a:spcAft>
                        <a:buNone/>
                      </a:pPr>
                      <a:r>
                        <a:rPr lang="en" sz="800">
                          <a:solidFill>
                            <a:schemeClr val="dk1"/>
                          </a:solidFill>
                        </a:rPr>
                        <a:t>SELECT * FROM BlogPosts WHERE PostId=1;</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2737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UPDATE BlogPosts SET Title=’Cat nap’ WHERE PostId=1;</a:t>
                      </a:r>
                      <a:endParaRPr sz="800"/>
                    </a:p>
                  </a:txBody>
                  <a:tcPr marT="91425" marB="91425" marR="91425" marL="91425"/>
                </a:tc>
              </a:tr>
              <a:tr h="273700">
                <a:tc>
                  <a:txBody>
                    <a:bodyPr/>
                    <a:lstStyle/>
                    <a:p>
                      <a:pPr indent="0" lvl="0" marL="0" rtl="0" algn="l">
                        <a:spcBef>
                          <a:spcPts val="0"/>
                        </a:spcBef>
                        <a:spcAft>
                          <a:spcPts val="0"/>
                        </a:spcAft>
                        <a:buNone/>
                      </a:pPr>
                      <a:r>
                        <a:rPr lang="en" sz="800">
                          <a:solidFill>
                            <a:schemeClr val="dk1"/>
                          </a:solidFill>
                        </a:rPr>
                        <a:t>SELECT * FROM BlogPosts WHERE PostId=1;</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2737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ROLLBACK</a:t>
                      </a:r>
                      <a:endParaRPr sz="8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Durability</a:t>
            </a:r>
            <a:endParaRPr/>
          </a:p>
        </p:txBody>
      </p:sp>
      <p:sp>
        <p:nvSpPr>
          <p:cNvPr id="98" name="Google Shape;98;p18"/>
          <p:cNvSpPr txBox="1"/>
          <p:nvPr>
            <p:ph idx="1" type="body"/>
          </p:nvPr>
        </p:nvSpPr>
        <p:spPr>
          <a:xfrm>
            <a:off x="0" y="910975"/>
            <a:ext cx="9063300" cy="3854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Durability - once a transaction is committed, then it will remain permanently even after crashes.</a:t>
            </a:r>
            <a:endParaRPr sz="2400"/>
          </a:p>
          <a:p>
            <a:pPr indent="-381000" lvl="0" marL="457200" marR="0" rtl="0" algn="l">
              <a:lnSpc>
                <a:spcPct val="100000"/>
              </a:lnSpc>
              <a:spcBef>
                <a:spcPts val="0"/>
              </a:spcBef>
              <a:spcAft>
                <a:spcPts val="0"/>
              </a:spcAft>
              <a:buSzPts val="2400"/>
              <a:buChar char="●"/>
            </a:pPr>
            <a:r>
              <a:rPr lang="en" sz="2400"/>
              <a:t>Write the transaction journal entry to persistent disk before commit is signaled.</a:t>
            </a:r>
            <a:endParaRPr sz="2400"/>
          </a:p>
          <a:p>
            <a:pPr indent="-381000" lvl="0" marL="457200" marR="0" rtl="0" algn="l">
              <a:lnSpc>
                <a:spcPct val="100000"/>
              </a:lnSpc>
              <a:spcBef>
                <a:spcPts val="0"/>
              </a:spcBef>
              <a:spcAft>
                <a:spcPts val="0"/>
              </a:spcAft>
              <a:buSzPts val="2400"/>
              <a:buChar char="●"/>
            </a:pPr>
            <a:r>
              <a:rPr lang="en" sz="2400"/>
              <a:t>To recover from a crash, the committed transactions that were written to the journal but the results not yet saved to disk are re-applied (redo log).</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Database Operation</a:t>
            </a:r>
            <a:endParaRPr sz="3600"/>
          </a:p>
        </p:txBody>
      </p:sp>
      <p:sp>
        <p:nvSpPr>
          <p:cNvPr id="104" name="Google Shape;104;p1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L2. Storage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Storage</a:t>
            </a:r>
            <a:endParaRPr/>
          </a:p>
        </p:txBody>
      </p:sp>
      <p:sp>
        <p:nvSpPr>
          <p:cNvPr id="110" name="Google Shape;110;p20"/>
          <p:cNvSpPr txBox="1"/>
          <p:nvPr>
            <p:ph idx="1" type="body"/>
          </p:nvPr>
        </p:nvSpPr>
        <p:spPr>
          <a:xfrm>
            <a:off x="0" y="860875"/>
            <a:ext cx="9144000" cy="4081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MySQL default storage engine: InnoDB (Previously: MyISAM).</a:t>
            </a:r>
            <a:endParaRPr sz="2000"/>
          </a:p>
          <a:p>
            <a:pPr indent="-355600" lvl="0" marL="457200" rtl="0" algn="l">
              <a:spcBef>
                <a:spcPts val="0"/>
              </a:spcBef>
              <a:spcAft>
                <a:spcPts val="0"/>
              </a:spcAft>
              <a:buSzPts val="2000"/>
              <a:buChar char="●"/>
            </a:pPr>
            <a:r>
              <a:rPr lang="en" sz="2000"/>
              <a:t>Data in a table is divided into pages.</a:t>
            </a:r>
            <a:endParaRPr sz="2000"/>
          </a:p>
          <a:p>
            <a:pPr indent="-355600" lvl="1" marL="914400" rtl="0" algn="l">
              <a:spcBef>
                <a:spcPts val="0"/>
              </a:spcBef>
              <a:spcAft>
                <a:spcPts val="0"/>
              </a:spcAft>
              <a:buSzPts val="2000"/>
              <a:buChar char="○"/>
            </a:pPr>
            <a:r>
              <a:rPr lang="en" sz="2000"/>
              <a:t>Each page is fixed at 16KB (most disks have 4KB sectors), and can contain one or more rows. Balance of size: large enough to hold the data for most rows, and small enough for transferring between memory-disk (especially when individual row is updated).</a:t>
            </a:r>
            <a:endParaRPr sz="2000"/>
          </a:p>
          <a:p>
            <a:pPr indent="-355600" lvl="1" marL="914400" rtl="0" algn="l">
              <a:spcBef>
                <a:spcPts val="0"/>
              </a:spcBef>
              <a:spcAft>
                <a:spcPts val="0"/>
              </a:spcAft>
              <a:buSzPts val="2000"/>
              <a:buChar char="○"/>
            </a:pPr>
            <a:r>
              <a:rPr lang="en" sz="2000"/>
              <a:t>Compact format for nulls and variable-length fields, compressed saves more disk (at the expense of CPU).</a:t>
            </a:r>
            <a:endParaRPr sz="2000"/>
          </a:p>
          <a:p>
            <a:pPr indent="-355600" lvl="1" marL="914400" rtl="0" algn="l">
              <a:spcBef>
                <a:spcPts val="0"/>
              </a:spcBef>
              <a:spcAft>
                <a:spcPts val="0"/>
              </a:spcAft>
              <a:buSzPts val="2000"/>
              <a:buChar char="○"/>
            </a:pPr>
            <a:r>
              <a:rPr lang="en" sz="2000"/>
              <a:t>Overflow pages: varchar, blob columns that are too long to fit on a page are stored in singly linked lists.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Storage</a:t>
            </a:r>
            <a:endParaRPr/>
          </a:p>
        </p:txBody>
      </p:sp>
      <p:sp>
        <p:nvSpPr>
          <p:cNvPr id="116" name="Google Shape;116;p21"/>
          <p:cNvSpPr txBox="1"/>
          <p:nvPr>
            <p:ph idx="1" type="body"/>
          </p:nvPr>
        </p:nvSpPr>
        <p:spPr>
          <a:xfrm>
            <a:off x="76200" y="860875"/>
            <a:ext cx="9144000" cy="40815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Tablespace: data file (.ibd file) containing one or more tables and its indexes.</a:t>
            </a:r>
            <a:endParaRPr sz="2000"/>
          </a:p>
          <a:p>
            <a:pPr indent="-355600" lvl="1" marL="914400" rtl="0" algn="l">
              <a:spcBef>
                <a:spcPts val="0"/>
              </a:spcBef>
              <a:spcAft>
                <a:spcPts val="0"/>
              </a:spcAft>
              <a:buSzPts val="2000"/>
              <a:buChar char="○"/>
            </a:pPr>
            <a:r>
              <a:rPr lang="en" sz="2000"/>
              <a:t>(Table metadata, such as table definition, is kept in .frm file.)</a:t>
            </a:r>
            <a:endParaRPr sz="2000"/>
          </a:p>
          <a:p>
            <a:pPr indent="-355600" lvl="1" marL="914400" rtl="0" algn="l">
              <a:spcBef>
                <a:spcPts val="0"/>
              </a:spcBef>
              <a:spcAft>
                <a:spcPts val="0"/>
              </a:spcAft>
              <a:buSzPts val="2000"/>
              <a:buChar char="○"/>
            </a:pPr>
            <a:r>
              <a:rPr lang="en" sz="2000"/>
              <a:t>The system tablespace (ibdata1, ibdata2 files) contain metadata about the tables (data dictionary) and store journals (such as undo log; redo logs are stored in the log group: ib_logfile0, ib_logfile1 files).</a:t>
            </a:r>
            <a:endParaRPr sz="2000"/>
          </a:p>
          <a:p>
            <a:pPr indent="-355600" lvl="1" marL="914400" rtl="0" algn="l">
              <a:spcBef>
                <a:spcPts val="0"/>
              </a:spcBef>
              <a:spcAft>
                <a:spcPts val="0"/>
              </a:spcAft>
              <a:buSzPts val="2000"/>
              <a:buChar char="○"/>
            </a:pPr>
            <a:r>
              <a:rPr lang="en" sz="2000"/>
              <a:t>Default is one file per table for easier space management and backups.</a:t>
            </a:r>
            <a:endParaRPr sz="2000"/>
          </a:p>
          <a:p>
            <a:pPr indent="-355600" lvl="1" marL="914400" rtl="0" algn="l">
              <a:spcBef>
                <a:spcPts val="0"/>
              </a:spcBef>
              <a:spcAft>
                <a:spcPts val="0"/>
              </a:spcAft>
              <a:buSzPts val="2000"/>
              <a:buChar char="○"/>
            </a:pPr>
            <a:r>
              <a:rPr lang="en" sz="2000"/>
              <a:t>A table can be partitioned into multiple files to handle large tables.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Indexes</a:t>
            </a:r>
            <a:endParaRPr/>
          </a:p>
        </p:txBody>
      </p:sp>
      <p:sp>
        <p:nvSpPr>
          <p:cNvPr id="122" name="Google Shape;122;p22"/>
          <p:cNvSpPr txBox="1"/>
          <p:nvPr>
            <p:ph idx="1" type="body"/>
          </p:nvPr>
        </p:nvSpPr>
        <p:spPr>
          <a:xfrm>
            <a:off x="62475" y="860875"/>
            <a:ext cx="8933400" cy="40815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Index: tree data structure for fast row lookup.</a:t>
            </a:r>
            <a:endParaRPr sz="2000"/>
          </a:p>
          <a:p>
            <a:pPr indent="-355600" lvl="0" marL="457200" rtl="0" algn="l">
              <a:spcBef>
                <a:spcPts val="0"/>
              </a:spcBef>
              <a:spcAft>
                <a:spcPts val="0"/>
              </a:spcAft>
              <a:buSzPts val="2000"/>
              <a:buChar char="●"/>
            </a:pPr>
            <a:r>
              <a:rPr lang="en" sz="2000"/>
              <a:t>Clustered index: storage organization of the entire table (all rows and all columns) based on the primary key columns to speed up queries involving the primary keys. A table only has one clustered index.</a:t>
            </a:r>
            <a:endParaRPr sz="2000"/>
          </a:p>
          <a:p>
            <a:pPr indent="-355600" lvl="0" marL="457200" rtl="0" algn="l">
              <a:spcBef>
                <a:spcPts val="0"/>
              </a:spcBef>
              <a:spcAft>
                <a:spcPts val="0"/>
              </a:spcAft>
              <a:buSzPts val="2000"/>
              <a:buChar char="●"/>
            </a:pPr>
            <a:r>
              <a:rPr lang="en" sz="2000"/>
              <a:t>Secondary index: index for a subset of table columns. A table can have any number of secondary indexes. Useful for queries that can be computed entirely from indexes without need to read actual table data (covering index). Otherwise, can be used to identify the relevant rows in a query, which are then retrieved using the clustered index. Creation involves overhead for copying data from the table.</a:t>
            </a:r>
            <a:r>
              <a:rPr lang="en" sz="2000"/>
              <a:t> FK constraints create an index so parent-child checks can be done quickly (including FK constraint cascading).</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Indexes</a:t>
            </a:r>
            <a:endParaRPr/>
          </a:p>
        </p:txBody>
      </p:sp>
      <p:sp>
        <p:nvSpPr>
          <p:cNvPr id="128" name="Google Shape;128;p23"/>
          <p:cNvSpPr txBox="1"/>
          <p:nvPr>
            <p:ph idx="1" type="body"/>
          </p:nvPr>
        </p:nvSpPr>
        <p:spPr>
          <a:xfrm>
            <a:off x="62475" y="860875"/>
            <a:ext cx="8933400" cy="4081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Indexes are essential to performance and database administration. Choose </a:t>
            </a:r>
            <a:r>
              <a:rPr lang="en" sz="1800"/>
              <a:t>pks</a:t>
            </a:r>
            <a:r>
              <a:rPr lang="en" sz="1800"/>
              <a:t> wisely, based on expected queries. Expensive to modify which columns belong to the primary key due to the need to rebuild the clustered index.</a:t>
            </a:r>
            <a:endParaRPr sz="1800"/>
          </a:p>
          <a:p>
            <a:pPr indent="-342900" lvl="0" marL="457200" rtl="0" algn="l">
              <a:spcBef>
                <a:spcPts val="0"/>
              </a:spcBef>
              <a:spcAft>
                <a:spcPts val="0"/>
              </a:spcAft>
              <a:buSzPts val="1800"/>
              <a:buChar char="●"/>
            </a:pPr>
            <a:r>
              <a:rPr lang="en" sz="1800"/>
              <a:t>If only PK-FK joins are performed, then default clustered and secondary indexes usually suffice. Add more secondary indexes if:</a:t>
            </a:r>
            <a:endParaRPr sz="1800"/>
          </a:p>
          <a:p>
            <a:pPr indent="-342900" lvl="1" marL="914400" rtl="0" algn="l">
              <a:spcBef>
                <a:spcPts val="0"/>
              </a:spcBef>
              <a:spcAft>
                <a:spcPts val="0"/>
              </a:spcAft>
              <a:buSzPts val="1800"/>
              <a:buChar char="○"/>
            </a:pPr>
            <a:r>
              <a:rPr lang="en" sz="1800"/>
              <a:t>Frequent JOINs do not use PK-FK relationships.</a:t>
            </a:r>
            <a:endParaRPr sz="1800"/>
          </a:p>
          <a:p>
            <a:pPr indent="-342900" lvl="1" marL="914400" rtl="0" algn="l">
              <a:spcBef>
                <a:spcPts val="0"/>
              </a:spcBef>
              <a:spcAft>
                <a:spcPts val="0"/>
              </a:spcAft>
              <a:buSzPts val="1800"/>
              <a:buChar char="○"/>
            </a:pPr>
            <a:r>
              <a:rPr lang="en" sz="1800"/>
              <a:t>Frequent lookups for specific columns or column lists.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 Syntax</a:t>
            </a:r>
            <a:endParaRPr/>
          </a:p>
        </p:txBody>
      </p:sp>
      <p:sp>
        <p:nvSpPr>
          <p:cNvPr id="134" name="Google Shape;134;p2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CREATE INDEX index_name</a:t>
            </a:r>
            <a:endParaRPr/>
          </a:p>
          <a:p>
            <a:pPr indent="0" lvl="0" marL="0" rtl="0" algn="l">
              <a:spcBef>
                <a:spcPts val="600"/>
              </a:spcBef>
              <a:spcAft>
                <a:spcPts val="0"/>
              </a:spcAft>
              <a:buClr>
                <a:schemeClr val="dk1"/>
              </a:buClr>
              <a:buSzPts val="1100"/>
              <a:buFont typeface="Arial"/>
              <a:buNone/>
            </a:pPr>
            <a:r>
              <a:rPr lang="en"/>
              <a:t>    ON tbl_name (index_col_name,...)</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B-tree</a:t>
            </a:r>
            <a:endParaRPr/>
          </a:p>
        </p:txBody>
      </p:sp>
      <p:sp>
        <p:nvSpPr>
          <p:cNvPr id="140" name="Google Shape;140;p25"/>
          <p:cNvSpPr txBox="1"/>
          <p:nvPr>
            <p:ph idx="1" type="body"/>
          </p:nvPr>
        </p:nvSpPr>
        <p:spPr>
          <a:xfrm>
            <a:off x="111050" y="944025"/>
            <a:ext cx="8905800" cy="4032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Search, insert, delete operations are O(log n) average and worst case.</a:t>
            </a:r>
            <a:endParaRPr sz="2000"/>
          </a:p>
          <a:p>
            <a:pPr indent="-355600" lvl="0" marL="457200" rtl="0" algn="l">
              <a:spcBef>
                <a:spcPts val="0"/>
              </a:spcBef>
              <a:spcAft>
                <a:spcPts val="0"/>
              </a:spcAft>
              <a:buSzPts val="2000"/>
              <a:buChar char="●"/>
            </a:pPr>
            <a:r>
              <a:rPr lang="en" sz="2000"/>
              <a:t>Storage is O(n).</a:t>
            </a:r>
            <a:endParaRPr sz="2000"/>
          </a:p>
          <a:p>
            <a:pPr indent="-355600" lvl="0" marL="457200" rtl="0" algn="l">
              <a:spcBef>
                <a:spcPts val="0"/>
              </a:spcBef>
              <a:spcAft>
                <a:spcPts val="0"/>
              </a:spcAft>
              <a:buSzPts val="2000"/>
              <a:buChar char="●"/>
            </a:pPr>
            <a:r>
              <a:rPr lang="en" sz="2000"/>
              <a:t>Sorted at all times to enable fast lookups for exact matches (equality operator) and ranges (greater than, less than operators).</a:t>
            </a:r>
            <a:endParaRPr sz="2000"/>
          </a:p>
          <a:p>
            <a:pPr indent="0" lvl="0" marL="0" rtl="0" algn="l">
              <a:spcBef>
                <a:spcPts val="600"/>
              </a:spcBef>
              <a:spcAft>
                <a:spcPts val="0"/>
              </a:spcAft>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 tree</a:t>
            </a:r>
            <a:endParaRPr/>
          </a:p>
        </p:txBody>
      </p:sp>
      <p:sp>
        <p:nvSpPr>
          <p:cNvPr id="146" name="Google Shape;146;p26"/>
          <p:cNvSpPr txBox="1"/>
          <p:nvPr>
            <p:ph idx="1" type="body"/>
          </p:nvPr>
        </p:nvSpPr>
        <p:spPr>
          <a:xfrm>
            <a:off x="111050" y="944025"/>
            <a:ext cx="8905800" cy="4032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Structure (see next slide):</a:t>
            </a:r>
            <a:endParaRPr sz="2000"/>
          </a:p>
          <a:p>
            <a:pPr indent="-355600" lvl="1" marL="914400" rtl="0" algn="l">
              <a:spcBef>
                <a:spcPts val="0"/>
              </a:spcBef>
              <a:spcAft>
                <a:spcPts val="0"/>
              </a:spcAft>
              <a:buSzPts val="2000"/>
              <a:buChar char="○"/>
            </a:pPr>
            <a:r>
              <a:rPr lang="en" sz="2000"/>
              <a:t>n-ary, variable number of children instead of two in a binary tree.</a:t>
            </a:r>
            <a:endParaRPr sz="2000"/>
          </a:p>
          <a:p>
            <a:pPr indent="-355600" lvl="1" marL="914400" rtl="0" algn="l">
              <a:spcBef>
                <a:spcPts val="0"/>
              </a:spcBef>
              <a:spcAft>
                <a:spcPts val="0"/>
              </a:spcAft>
              <a:buSzPts val="2000"/>
              <a:buChar char="○"/>
            </a:pPr>
            <a:r>
              <a:rPr lang="en" sz="2000"/>
              <a:t>Keys are separators to divide subtrees. Keys chosen by index definition.</a:t>
            </a:r>
            <a:endParaRPr sz="2000"/>
          </a:p>
          <a:p>
            <a:pPr indent="-355600" lvl="1" marL="914400" rtl="0" algn="l">
              <a:spcBef>
                <a:spcPts val="0"/>
              </a:spcBef>
              <a:spcAft>
                <a:spcPts val="0"/>
              </a:spcAft>
              <a:buSzPts val="2000"/>
              <a:buChar char="○"/>
            </a:pPr>
            <a:r>
              <a:rPr lang="en" sz="2000"/>
              <a:t>Values of internal nodes point to subtrees. Balance achieved by requiring all leaf nodes to have same depth.</a:t>
            </a:r>
            <a:endParaRPr sz="2000"/>
          </a:p>
          <a:p>
            <a:pPr indent="-355600" lvl="0" marL="457200" rtl="0" algn="l">
              <a:spcBef>
                <a:spcPts val="0"/>
              </a:spcBef>
              <a:spcAft>
                <a:spcPts val="0"/>
              </a:spcAft>
              <a:buSzPts val="2000"/>
              <a:buChar char="●"/>
            </a:pPr>
            <a:r>
              <a:rPr lang="en" sz="2000"/>
              <a:t>B+ tree: similar as B-tree</a:t>
            </a:r>
            <a:endParaRPr sz="2000"/>
          </a:p>
          <a:p>
            <a:pPr indent="-355600" lvl="1" marL="914400" rtl="0" algn="l">
              <a:spcBef>
                <a:spcPts val="0"/>
              </a:spcBef>
              <a:spcAft>
                <a:spcPts val="0"/>
              </a:spcAft>
              <a:buSzPts val="2000"/>
              <a:buChar char="○"/>
            </a:pPr>
            <a:r>
              <a:rPr lang="en" sz="2000"/>
              <a:t>Leaves are linked (via linked-list) to allow fast range queries.</a:t>
            </a:r>
            <a:endParaRPr sz="2000"/>
          </a:p>
          <a:p>
            <a:pPr indent="-355600" lvl="1" marL="914400" rtl="0" algn="l">
              <a:spcBef>
                <a:spcPts val="0"/>
              </a:spcBef>
              <a:spcAft>
                <a:spcPts val="0"/>
              </a:spcAft>
              <a:buSzPts val="2000"/>
              <a:buChar char="○"/>
            </a:pPr>
            <a:r>
              <a:rPr lang="en" sz="2000"/>
              <a:t>Leaves contains a key and value. Value contains row data (pages). </a:t>
            </a:r>
            <a:endParaRPr sz="2000"/>
          </a:p>
          <a:p>
            <a:pPr indent="-355600" lvl="0" marL="457200" rtl="0" algn="l">
              <a:spcBef>
                <a:spcPts val="0"/>
              </a:spcBef>
              <a:spcAft>
                <a:spcPts val="0"/>
              </a:spcAft>
              <a:buSzPts val="2000"/>
              <a:buChar char="●"/>
            </a:pPr>
            <a:r>
              <a:rPr lang="en" sz="2000"/>
              <a:t>(Alternative is a hash index, which only supports exact matches.)</a:t>
            </a:r>
            <a:endParaRPr sz="2000"/>
          </a:p>
          <a:p>
            <a:pPr indent="0" lvl="0" marL="0" rtl="0" algn="l">
              <a:spcBef>
                <a:spcPts val="60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Database Operation</a:t>
            </a:r>
            <a:endParaRPr sz="3600"/>
          </a:p>
        </p:txBody>
      </p:sp>
      <p:sp>
        <p:nvSpPr>
          <p:cNvPr id="41" name="Google Shape;41;p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L1. Transactions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 tree</a:t>
            </a:r>
            <a:endParaRPr/>
          </a:p>
        </p:txBody>
      </p:sp>
      <p:sp>
        <p:nvSpPr>
          <p:cNvPr id="152" name="Google Shape;152;p27"/>
          <p:cNvSpPr txBox="1"/>
          <p:nvPr>
            <p:ph idx="1" type="body"/>
          </p:nvPr>
        </p:nvSpPr>
        <p:spPr>
          <a:xfrm>
            <a:off x="64200" y="944025"/>
            <a:ext cx="8941800" cy="403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http://upload.wikimedia.org/wikipedia/commons/3/37/Bplustree.png</a:t>
            </a:r>
            <a:endParaRPr sz="1000"/>
          </a:p>
        </p:txBody>
      </p:sp>
      <p:pic>
        <p:nvPicPr>
          <p:cNvPr id="153" name="Google Shape;153;p27"/>
          <p:cNvPicPr preferRelativeResize="0"/>
          <p:nvPr/>
        </p:nvPicPr>
        <p:blipFill>
          <a:blip r:embed="rId3">
            <a:alphaModFix/>
          </a:blip>
          <a:stretch>
            <a:fillRect/>
          </a:stretch>
        </p:blipFill>
        <p:spPr>
          <a:xfrm>
            <a:off x="555300" y="995975"/>
            <a:ext cx="7909375" cy="364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Caching</a:t>
            </a:r>
            <a:endParaRPr/>
          </a:p>
        </p:txBody>
      </p:sp>
      <p:sp>
        <p:nvSpPr>
          <p:cNvPr id="159" name="Google Shape;159;p28"/>
          <p:cNvSpPr txBox="1"/>
          <p:nvPr>
            <p:ph idx="1" type="body"/>
          </p:nvPr>
        </p:nvSpPr>
        <p:spPr>
          <a:xfrm>
            <a:off x="64200" y="987175"/>
            <a:ext cx="8941800" cy="385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Buffer pool: in-memory, linked list of pages using least-recently-used caching for table (including results) and index data.</a:t>
            </a:r>
            <a:endParaRPr sz="2000"/>
          </a:p>
          <a:p>
            <a:pPr indent="-355600" lvl="1" marL="914400" rtl="0" algn="l">
              <a:spcBef>
                <a:spcPts val="0"/>
              </a:spcBef>
              <a:spcAft>
                <a:spcPts val="0"/>
              </a:spcAft>
              <a:buSzPts val="2000"/>
              <a:buChar char="○"/>
            </a:pPr>
            <a:r>
              <a:rPr lang="en" sz="2000"/>
              <a:t>Can have multiple pools for better concurrency.</a:t>
            </a:r>
            <a:endParaRPr sz="2000"/>
          </a:p>
          <a:p>
            <a:pPr indent="-355600" lvl="1" marL="914400" rtl="0" algn="l">
              <a:spcBef>
                <a:spcPts val="0"/>
              </a:spcBef>
              <a:spcAft>
                <a:spcPts val="0"/>
              </a:spcAft>
              <a:buSzPts val="2000"/>
              <a:buChar char="○"/>
            </a:pPr>
            <a:r>
              <a:rPr lang="en" sz="2000"/>
              <a:t>Pages (16KB) are transferred between disk and memory.</a:t>
            </a:r>
            <a:br>
              <a:rPr lang="en" sz="2000"/>
            </a:br>
            <a:r>
              <a:rPr lang="en" sz="2000"/>
              <a:t>(Disk sectors usually 4KB.)</a:t>
            </a:r>
            <a:endParaRPr sz="2000"/>
          </a:p>
          <a:p>
            <a:pPr indent="-355600" lvl="1" marL="914400" rtl="0" algn="l">
              <a:spcBef>
                <a:spcPts val="0"/>
              </a:spcBef>
              <a:spcAft>
                <a:spcPts val="0"/>
              </a:spcAft>
              <a:buSzPts val="2000"/>
              <a:buChar char="○"/>
            </a:pPr>
            <a:r>
              <a:rPr lang="en" sz="2000"/>
              <a:t>Disk is 80x slower than memory (SSD is 4x slower than memory).</a:t>
            </a:r>
            <a:endParaRPr sz="2000"/>
          </a:p>
          <a:p>
            <a:pPr indent="0" lvl="0" marL="0" rtl="0" algn="l">
              <a:spcBef>
                <a:spcPts val="600"/>
              </a:spcBef>
              <a:spcAft>
                <a:spcPts val="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Caching</a:t>
            </a:r>
            <a:endParaRPr/>
          </a:p>
        </p:txBody>
      </p:sp>
      <p:sp>
        <p:nvSpPr>
          <p:cNvPr id="165" name="Google Shape;165;p29"/>
          <p:cNvSpPr txBox="1"/>
          <p:nvPr>
            <p:ph idx="1" type="body"/>
          </p:nvPr>
        </p:nvSpPr>
        <p:spPr>
          <a:xfrm>
            <a:off x="64200" y="987175"/>
            <a:ext cx="8941800" cy="385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Integration with memcached daemon (in-memory LRU caching layer) to store and retrieve directly from InnoDB.</a:t>
            </a:r>
            <a:endParaRPr sz="2000"/>
          </a:p>
          <a:p>
            <a:pPr indent="-355600" lvl="1" marL="914400" rtl="0" algn="l">
              <a:spcBef>
                <a:spcPts val="0"/>
              </a:spcBef>
              <a:spcAft>
                <a:spcPts val="0"/>
              </a:spcAft>
              <a:buSzPts val="2000"/>
              <a:buChar char="○"/>
            </a:pPr>
            <a:r>
              <a:rPr lang="en" sz="2000"/>
              <a:t>(memcached API: get, set/add/replace, incr/decr.)</a:t>
            </a:r>
            <a:endParaRPr sz="2000"/>
          </a:p>
          <a:p>
            <a:pPr indent="-355600" lvl="1" marL="914400" rtl="0" algn="l">
              <a:spcBef>
                <a:spcPts val="0"/>
              </a:spcBef>
              <a:spcAft>
                <a:spcPts val="0"/>
              </a:spcAft>
              <a:buSzPts val="2000"/>
              <a:buChar char="○"/>
            </a:pPr>
            <a:r>
              <a:rPr lang="en" sz="2000"/>
              <a:t>Clients can store/retrieve results from memcached directly and MySQL can store/retrieve from memcached.</a:t>
            </a:r>
            <a:endParaRPr sz="2000"/>
          </a:p>
          <a:p>
            <a:pPr indent="0" lvl="0" marL="0" rtl="0" algn="l">
              <a:spcBef>
                <a:spcPts val="600"/>
              </a:spcBef>
              <a:spcAft>
                <a:spcPts val="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Optimizations</a:t>
            </a:r>
            <a:endParaRPr/>
          </a:p>
        </p:txBody>
      </p:sp>
      <p:sp>
        <p:nvSpPr>
          <p:cNvPr id="171" name="Google Shape;171;p30"/>
          <p:cNvSpPr txBox="1"/>
          <p:nvPr>
            <p:ph idx="1" type="body"/>
          </p:nvPr>
        </p:nvSpPr>
        <p:spPr>
          <a:xfrm>
            <a:off x="64200" y="987175"/>
            <a:ext cx="8941800" cy="3850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Normalization (and small lookup tables for frequently scanned values).</a:t>
            </a:r>
            <a:endParaRPr sz="2400"/>
          </a:p>
          <a:p>
            <a:pPr indent="-381000" lvl="0" marL="457200" rtl="0" algn="l">
              <a:spcBef>
                <a:spcPts val="0"/>
              </a:spcBef>
              <a:spcAft>
                <a:spcPts val="0"/>
              </a:spcAft>
              <a:buSzPts val="2400"/>
              <a:buChar char="●"/>
            </a:pPr>
            <a:r>
              <a:rPr lang="en" sz="2400"/>
              <a:t>Understanding logical query execution.</a:t>
            </a:r>
            <a:endParaRPr sz="2400"/>
          </a:p>
          <a:p>
            <a:pPr indent="-381000" lvl="0" marL="457200" rtl="0" algn="l">
              <a:spcBef>
                <a:spcPts val="0"/>
              </a:spcBef>
              <a:spcAft>
                <a:spcPts val="0"/>
              </a:spcAft>
              <a:buSzPts val="2400"/>
              <a:buChar char="●"/>
            </a:pPr>
            <a:r>
              <a:rPr lang="en" sz="2400"/>
              <a:t>Use EXPLAIN to view a query execution plan.</a:t>
            </a:r>
            <a:br>
              <a:rPr lang="en" sz="2400"/>
            </a:br>
            <a:r>
              <a:rPr lang="en" sz="1000"/>
              <a:t>DESCRIBE BlogApplication.BlogPosts;</a:t>
            </a:r>
            <a:br>
              <a:rPr lang="en" sz="1000"/>
            </a:br>
            <a:r>
              <a:rPr lang="en" sz="1000"/>
              <a:t>EXPLAIN SELECT * FROM BlogApplication.BlogPosts WHERE PostID = 1;</a:t>
            </a:r>
            <a:endParaRPr sz="1000"/>
          </a:p>
          <a:p>
            <a:pPr indent="-381000" lvl="0" marL="457200" rtl="0" algn="l">
              <a:spcBef>
                <a:spcPts val="0"/>
              </a:spcBef>
              <a:spcAft>
                <a:spcPts val="0"/>
              </a:spcAft>
              <a:buSzPts val="2400"/>
              <a:buChar char="●"/>
            </a:pPr>
            <a:r>
              <a:rPr lang="en" sz="2400"/>
              <a:t>DTrace for probing queries and resource utilization.</a:t>
            </a:r>
            <a:endParaRPr sz="2400"/>
          </a:p>
          <a:p>
            <a:pPr indent="-381000" lvl="0" marL="457200" rtl="0" algn="l">
              <a:spcBef>
                <a:spcPts val="0"/>
              </a:spcBef>
              <a:spcAft>
                <a:spcPts val="0"/>
              </a:spcAft>
              <a:buSzPts val="2400"/>
              <a:buChar char="●"/>
            </a:pPr>
            <a:r>
              <a:rPr lang="en" sz="2400"/>
              <a:t>Benchmarking.</a:t>
            </a:r>
            <a:endParaRPr sz="2400"/>
          </a:p>
          <a:p>
            <a:pPr indent="-381000" lvl="0" marL="457200" rtl="0" algn="l">
              <a:spcBef>
                <a:spcPts val="0"/>
              </a:spcBef>
              <a:spcAft>
                <a:spcPts val="0"/>
              </a:spcAft>
              <a:buSzPts val="2400"/>
              <a:buChar char="●"/>
            </a:pPr>
            <a:r>
              <a:rPr lang="en" sz="2400"/>
              <a:t>Storage, indexing, caching.</a:t>
            </a:r>
            <a:endParaRPr sz="2400"/>
          </a:p>
          <a:p>
            <a:pPr indent="-381000" lvl="0" marL="457200" rtl="0" algn="l">
              <a:spcBef>
                <a:spcPts val="0"/>
              </a:spcBef>
              <a:spcAft>
                <a:spcPts val="0"/>
              </a:spcAft>
              <a:buSzPts val="2400"/>
              <a:buChar char="●"/>
            </a:pPr>
            <a:r>
              <a:rPr lang="en" sz="2400"/>
              <a:t>Availability and scalability.</a:t>
            </a:r>
            <a:endParaRPr sz="2400"/>
          </a:p>
          <a:p>
            <a:pPr indent="-381000" lvl="0" marL="457200" rtl="0" algn="l">
              <a:spcBef>
                <a:spcPts val="0"/>
              </a:spcBef>
              <a:spcAft>
                <a:spcPts val="0"/>
              </a:spcAft>
              <a:buSzPts val="2400"/>
              <a:buChar char="●"/>
            </a:pPr>
            <a:r>
              <a:rPr lang="en" sz="2400"/>
              <a:t>And more...</a:t>
            </a:r>
            <a:endParaRPr sz="2400"/>
          </a:p>
          <a:p>
            <a:pPr indent="0" lvl="0" marL="0" rtl="0" algn="l">
              <a:spcBef>
                <a:spcPts val="60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Database Operation</a:t>
            </a:r>
            <a:endParaRPr sz="3600"/>
          </a:p>
        </p:txBody>
      </p:sp>
      <p:sp>
        <p:nvSpPr>
          <p:cNvPr id="177" name="Google Shape;177;p31"/>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L3. Clustering &amp; Replication</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&amp; Replication</a:t>
            </a:r>
            <a:endParaRPr/>
          </a:p>
        </p:txBody>
      </p:sp>
      <p:sp>
        <p:nvSpPr>
          <p:cNvPr id="183" name="Google Shape;183;p32"/>
          <p:cNvSpPr txBox="1"/>
          <p:nvPr>
            <p:ph idx="1" type="body"/>
          </p:nvPr>
        </p:nvSpPr>
        <p:spPr>
          <a:xfrm>
            <a:off x="80275" y="987175"/>
            <a:ext cx="8982900" cy="38544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Availability and scalability through cluster nodes and data replication.</a:t>
            </a:r>
            <a:endParaRPr sz="2200"/>
          </a:p>
          <a:p>
            <a:pPr indent="-368300" lvl="0" marL="457200" marR="0" rtl="0" algn="l">
              <a:lnSpc>
                <a:spcPct val="100000"/>
              </a:lnSpc>
              <a:spcBef>
                <a:spcPts val="0"/>
              </a:spcBef>
              <a:spcAft>
                <a:spcPts val="0"/>
              </a:spcAft>
              <a:buClr>
                <a:schemeClr val="dk1"/>
              </a:buClr>
              <a:buSzPts val="2200"/>
              <a:buFont typeface="Arial"/>
              <a:buChar char="●"/>
            </a:pPr>
            <a:r>
              <a:rPr lang="en" sz="2200"/>
              <a:t>Nodes: management nodes for coordination, Network Database (NDB in-memory storage engine) data nodes for storing tables (shards and replicas), and MySQL daemon (mysqld) for accessing data.</a:t>
            </a:r>
            <a:endParaRPr sz="2200"/>
          </a:p>
          <a:p>
            <a:pPr indent="0" lvl="0" marL="0" marR="0" rtl="0" algn="l">
              <a:lnSpc>
                <a:spcPct val="100000"/>
              </a:lnSpc>
              <a:spcBef>
                <a:spcPts val="600"/>
              </a:spcBef>
              <a:spcAft>
                <a:spcPts val="0"/>
              </a:spcAft>
              <a:buNone/>
            </a:pPr>
            <a:r>
              <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&amp; Replication</a:t>
            </a:r>
            <a:endParaRPr/>
          </a:p>
        </p:txBody>
      </p:sp>
      <p:sp>
        <p:nvSpPr>
          <p:cNvPr id="189" name="Google Shape;189;p33"/>
          <p:cNvSpPr txBox="1"/>
          <p:nvPr>
            <p:ph idx="1" type="body"/>
          </p:nvPr>
        </p:nvSpPr>
        <p:spPr>
          <a:xfrm>
            <a:off x="80275" y="987175"/>
            <a:ext cx="8982900" cy="3854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1200"/>
          </a:p>
          <a:p>
            <a:pPr indent="0" lvl="0" marL="0" marR="0" rtl="0" algn="l">
              <a:lnSpc>
                <a:spcPct val="100000"/>
              </a:lnSpc>
              <a:spcBef>
                <a:spcPts val="600"/>
              </a:spcBef>
              <a:spcAft>
                <a:spcPts val="0"/>
              </a:spcAft>
              <a:buNone/>
            </a:pPr>
            <a:r>
              <a:rPr lang="en" sz="1000"/>
              <a:t>http://dev.mysql.com/doc/refman/5.7/en/mysql-cluster-overview.html</a:t>
            </a:r>
            <a:endParaRPr sz="1000"/>
          </a:p>
        </p:txBody>
      </p:sp>
      <p:pic>
        <p:nvPicPr>
          <p:cNvPr id="190" name="Google Shape;190;p33"/>
          <p:cNvPicPr preferRelativeResize="0"/>
          <p:nvPr/>
        </p:nvPicPr>
        <p:blipFill>
          <a:blip r:embed="rId3">
            <a:alphaModFix/>
          </a:blip>
          <a:stretch>
            <a:fillRect/>
          </a:stretch>
        </p:blipFill>
        <p:spPr>
          <a:xfrm>
            <a:off x="1752600" y="1128000"/>
            <a:ext cx="5337750" cy="3405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&amp; Replication</a:t>
            </a:r>
            <a:endParaRPr/>
          </a:p>
        </p:txBody>
      </p:sp>
      <p:sp>
        <p:nvSpPr>
          <p:cNvPr id="196" name="Google Shape;196;p34"/>
          <p:cNvSpPr txBox="1"/>
          <p:nvPr>
            <p:ph idx="1" type="body"/>
          </p:nvPr>
        </p:nvSpPr>
        <p:spPr>
          <a:xfrm>
            <a:off x="80275" y="987175"/>
            <a:ext cx="8982900" cy="38544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Consistency/</a:t>
            </a:r>
            <a:r>
              <a:rPr lang="en" sz="2200"/>
              <a:t>Isolation can use two-phase locking (with a distributed lock manager):</a:t>
            </a:r>
            <a:endParaRPr sz="2200"/>
          </a:p>
          <a:p>
            <a:pPr indent="-368300" lvl="1" marL="914400" marR="0" rtl="0" algn="l">
              <a:lnSpc>
                <a:spcPct val="100000"/>
              </a:lnSpc>
              <a:spcBef>
                <a:spcPts val="0"/>
              </a:spcBef>
              <a:spcAft>
                <a:spcPts val="0"/>
              </a:spcAft>
              <a:buSzPts val="2200"/>
              <a:buChar char="○"/>
            </a:pPr>
            <a:r>
              <a:rPr lang="en" sz="2200"/>
              <a:t>Expanding phase: locks are acquired (none released).</a:t>
            </a:r>
            <a:endParaRPr sz="2200"/>
          </a:p>
          <a:p>
            <a:pPr indent="-368300" lvl="1" marL="914400" marR="0" rtl="0" algn="l">
              <a:lnSpc>
                <a:spcPct val="100000"/>
              </a:lnSpc>
              <a:spcBef>
                <a:spcPts val="0"/>
              </a:spcBef>
              <a:spcAft>
                <a:spcPts val="0"/>
              </a:spcAft>
              <a:buSzPts val="2200"/>
              <a:buChar char="○"/>
            </a:pPr>
            <a:r>
              <a:rPr lang="en" sz="2200"/>
              <a:t>Shrinking phase: locks are released (none acquired).</a:t>
            </a:r>
            <a:endParaRPr sz="2200"/>
          </a:p>
          <a:p>
            <a:pPr indent="-368300" lvl="0" marL="457200" marR="0" rtl="0" algn="l">
              <a:lnSpc>
                <a:spcPct val="100000"/>
              </a:lnSpc>
              <a:spcBef>
                <a:spcPts val="0"/>
              </a:spcBef>
              <a:spcAft>
                <a:spcPts val="0"/>
              </a:spcAft>
              <a:buClr>
                <a:schemeClr val="dk1"/>
              </a:buClr>
              <a:buSzPts val="2200"/>
              <a:buFont typeface="Arial"/>
              <a:buChar char="●"/>
            </a:pPr>
            <a:r>
              <a:rPr lang="en" sz="2200"/>
              <a:t>Atomicity/Durability can use two-phase commit:</a:t>
            </a:r>
            <a:endParaRPr sz="2200"/>
          </a:p>
          <a:p>
            <a:pPr indent="-368300" lvl="1" marL="914400" marR="0" rtl="0" algn="l">
              <a:lnSpc>
                <a:spcPct val="100000"/>
              </a:lnSpc>
              <a:spcBef>
                <a:spcPts val="0"/>
              </a:spcBef>
              <a:spcAft>
                <a:spcPts val="0"/>
              </a:spcAft>
              <a:buSzPts val="2200"/>
              <a:buChar char="○"/>
            </a:pPr>
            <a:r>
              <a:rPr lang="en" sz="2200"/>
              <a:t>Commit-request: coordinator signals a vote from participants whether to commit a transaction or not.</a:t>
            </a:r>
            <a:endParaRPr sz="2200"/>
          </a:p>
          <a:p>
            <a:pPr indent="-368300" lvl="1" marL="914400" marR="0" rtl="0" algn="l">
              <a:lnSpc>
                <a:spcPct val="100000"/>
              </a:lnSpc>
              <a:spcBef>
                <a:spcPts val="0"/>
              </a:spcBef>
              <a:spcAft>
                <a:spcPts val="0"/>
              </a:spcAft>
              <a:buSzPts val="2200"/>
              <a:buChar char="○"/>
            </a:pPr>
            <a:r>
              <a:rPr lang="en" sz="2200"/>
              <a:t>Commit phase: coordinator decides to commit or abort based on the votes. Participants then commit or abort their local resources.</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Storage Comparison</a:t>
            </a:r>
            <a:endParaRPr/>
          </a:p>
        </p:txBody>
      </p:sp>
      <p:sp>
        <p:nvSpPr>
          <p:cNvPr id="202" name="Google Shape;202;p35"/>
          <p:cNvSpPr txBox="1"/>
          <p:nvPr>
            <p:ph idx="1" type="body"/>
          </p:nvPr>
        </p:nvSpPr>
        <p:spPr>
          <a:xfrm>
            <a:off x="104800" y="1063375"/>
            <a:ext cx="8901300" cy="385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br>
              <a:rPr lang="en" sz="1800"/>
            </a:br>
            <a:br>
              <a:rPr lang="en" sz="1800"/>
            </a:br>
            <a:br>
              <a:rPr lang="en" sz="1800"/>
            </a:br>
            <a:br>
              <a:rPr lang="en" sz="1800"/>
            </a:br>
            <a:endParaRPr sz="1800"/>
          </a:p>
          <a:p>
            <a:pPr indent="0" lvl="0" marL="0" rtl="0" algn="l">
              <a:spcBef>
                <a:spcPts val="600"/>
              </a:spcBef>
              <a:spcAft>
                <a:spcPts val="0"/>
              </a:spcAft>
              <a:buNone/>
            </a:pPr>
            <a:r>
              <a:t/>
            </a:r>
            <a:endParaRPr sz="1400"/>
          </a:p>
        </p:txBody>
      </p:sp>
      <p:graphicFrame>
        <p:nvGraphicFramePr>
          <p:cNvPr id="203" name="Google Shape;203;p35"/>
          <p:cNvGraphicFramePr/>
          <p:nvPr/>
        </p:nvGraphicFramePr>
        <p:xfrm>
          <a:off x="2175050" y="987040"/>
          <a:ext cx="3000000" cy="3000000"/>
        </p:xfrm>
        <a:graphic>
          <a:graphicData uri="http://schemas.openxmlformats.org/drawingml/2006/table">
            <a:tbl>
              <a:tblPr>
                <a:noFill/>
                <a:tableStyleId>{C752BF71-37AE-4520-ACCB-590BD0763BD4}</a:tableStyleId>
              </a:tblPr>
              <a:tblGrid>
                <a:gridCol w="1690600"/>
                <a:gridCol w="847850"/>
                <a:gridCol w="827775"/>
                <a:gridCol w="821100"/>
              </a:tblGrid>
              <a:tr h="291375">
                <a:tc>
                  <a:txBody>
                    <a:bodyPr/>
                    <a:lstStyle/>
                    <a:p>
                      <a:pPr indent="0" lvl="0" marL="0" rtl="0" algn="ctr">
                        <a:spcBef>
                          <a:spcPts val="0"/>
                        </a:spcBef>
                        <a:spcAft>
                          <a:spcPts val="0"/>
                        </a:spcAft>
                        <a:buNone/>
                      </a:pPr>
                      <a:r>
                        <a:rPr b="1" lang="en" sz="1000"/>
                        <a:t>Feature</a:t>
                      </a:r>
                      <a:endParaRPr b="1" sz="1000"/>
                    </a:p>
                  </a:txBody>
                  <a:tcPr marT="91425" marB="91425" marR="91425" marL="91425"/>
                </a:tc>
                <a:tc>
                  <a:txBody>
                    <a:bodyPr/>
                    <a:lstStyle/>
                    <a:p>
                      <a:pPr indent="0" lvl="0" marL="0" rtl="0" algn="ctr">
                        <a:spcBef>
                          <a:spcPts val="0"/>
                        </a:spcBef>
                        <a:spcAft>
                          <a:spcPts val="0"/>
                        </a:spcAft>
                        <a:buNone/>
                      </a:pPr>
                      <a:r>
                        <a:rPr b="1" lang="en" sz="1000"/>
                        <a:t>MyISAM</a:t>
                      </a:r>
                      <a:endParaRPr b="1" sz="1000"/>
                    </a:p>
                  </a:txBody>
                  <a:tcPr marT="91425" marB="91425" marR="91425" marL="91425"/>
                </a:tc>
                <a:tc>
                  <a:txBody>
                    <a:bodyPr/>
                    <a:lstStyle/>
                    <a:p>
                      <a:pPr indent="0" lvl="0" marL="0" rtl="0" algn="ctr">
                        <a:spcBef>
                          <a:spcPts val="0"/>
                        </a:spcBef>
                        <a:spcAft>
                          <a:spcPts val="0"/>
                        </a:spcAft>
                        <a:buNone/>
                      </a:pPr>
                      <a:r>
                        <a:rPr b="1" lang="en" sz="1000"/>
                        <a:t>InnoDB</a:t>
                      </a:r>
                      <a:endParaRPr b="1" sz="1000"/>
                    </a:p>
                  </a:txBody>
                  <a:tcPr marT="91425" marB="91425" marR="91425" marL="91425"/>
                </a:tc>
                <a:tc>
                  <a:txBody>
                    <a:bodyPr/>
                    <a:lstStyle/>
                    <a:p>
                      <a:pPr indent="0" lvl="0" marL="0" rtl="0" algn="ctr">
                        <a:spcBef>
                          <a:spcPts val="0"/>
                        </a:spcBef>
                        <a:spcAft>
                          <a:spcPts val="0"/>
                        </a:spcAft>
                        <a:buNone/>
                      </a:pPr>
                      <a:r>
                        <a:rPr b="1" lang="en" sz="1000"/>
                        <a:t>NDB</a:t>
                      </a:r>
                      <a:endParaRPr b="1" sz="1000"/>
                    </a:p>
                  </a:txBody>
                  <a:tcPr marT="91425" marB="91425" marR="91425" marL="91425"/>
                </a:tc>
              </a:tr>
              <a:tr h="291375">
                <a:tc>
                  <a:txBody>
                    <a:bodyPr/>
                    <a:lstStyle/>
                    <a:p>
                      <a:pPr indent="0" lvl="0" marL="0" rtl="0" algn="l">
                        <a:spcBef>
                          <a:spcPts val="0"/>
                        </a:spcBef>
                        <a:spcAft>
                          <a:spcPts val="0"/>
                        </a:spcAft>
                        <a:buNone/>
                      </a:pPr>
                      <a:r>
                        <a:rPr lang="en" sz="1000"/>
                        <a:t>Transactions</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r>
              <a:tr h="291375">
                <a:tc>
                  <a:txBody>
                    <a:bodyPr/>
                    <a:lstStyle/>
                    <a:p>
                      <a:pPr indent="0" lvl="0" marL="0" rtl="0" algn="l">
                        <a:spcBef>
                          <a:spcPts val="0"/>
                        </a:spcBef>
                        <a:spcAft>
                          <a:spcPts val="0"/>
                        </a:spcAft>
                        <a:buNone/>
                      </a:pPr>
                      <a:r>
                        <a:rPr lang="en" sz="1000"/>
                        <a:t>Locking granularity</a:t>
                      </a:r>
                      <a:endParaRPr sz="1000"/>
                    </a:p>
                  </a:txBody>
                  <a:tcPr marT="91425" marB="91425" marR="91425" marL="91425"/>
                </a:tc>
                <a:tc>
                  <a:txBody>
                    <a:bodyPr/>
                    <a:lstStyle/>
                    <a:p>
                      <a:pPr indent="0" lvl="0" marL="0" rtl="0" algn="l">
                        <a:spcBef>
                          <a:spcPts val="0"/>
                        </a:spcBef>
                        <a:spcAft>
                          <a:spcPts val="0"/>
                        </a:spcAft>
                        <a:buNone/>
                      </a:pPr>
                      <a:r>
                        <a:rPr lang="en" sz="1000"/>
                        <a:t>Table</a:t>
                      </a:r>
                      <a:endParaRPr sz="1000"/>
                    </a:p>
                  </a:txBody>
                  <a:tcPr marT="91425" marB="91425" marR="91425" marL="91425"/>
                </a:tc>
                <a:tc>
                  <a:txBody>
                    <a:bodyPr/>
                    <a:lstStyle/>
                    <a:p>
                      <a:pPr indent="0" lvl="0" marL="0" rtl="0" algn="l">
                        <a:spcBef>
                          <a:spcPts val="0"/>
                        </a:spcBef>
                        <a:spcAft>
                          <a:spcPts val="0"/>
                        </a:spcAft>
                        <a:buNone/>
                      </a:pPr>
                      <a:r>
                        <a:rPr lang="en" sz="1000"/>
                        <a:t>Row</a:t>
                      </a:r>
                      <a:endParaRPr sz="1000"/>
                    </a:p>
                  </a:txBody>
                  <a:tcPr marT="91425" marB="91425" marR="91425" marL="91425"/>
                </a:tc>
                <a:tc>
                  <a:txBody>
                    <a:bodyPr/>
                    <a:lstStyle/>
                    <a:p>
                      <a:pPr indent="0" lvl="0" marL="0" rtl="0" algn="l">
                        <a:spcBef>
                          <a:spcPts val="0"/>
                        </a:spcBef>
                        <a:spcAft>
                          <a:spcPts val="0"/>
                        </a:spcAft>
                        <a:buNone/>
                      </a:pPr>
                      <a:r>
                        <a:rPr lang="en" sz="1000"/>
                        <a:t>Row</a:t>
                      </a:r>
                      <a:endParaRPr sz="1000"/>
                    </a:p>
                  </a:txBody>
                  <a:tcPr marT="91425" marB="91425" marR="91425" marL="91425"/>
                </a:tc>
              </a:tr>
              <a:tr h="291375">
                <a:tc>
                  <a:txBody>
                    <a:bodyPr/>
                    <a:lstStyle/>
                    <a:p>
                      <a:pPr indent="0" lvl="0" marL="0" rtl="0" algn="l">
                        <a:spcBef>
                          <a:spcPts val="0"/>
                        </a:spcBef>
                        <a:spcAft>
                          <a:spcPts val="0"/>
                        </a:spcAft>
                        <a:buNone/>
                      </a:pPr>
                      <a:r>
                        <a:rPr lang="en" sz="1000"/>
                        <a:t>MVCC</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r>
              <a:tr h="291375">
                <a:tc>
                  <a:txBody>
                    <a:bodyPr/>
                    <a:lstStyle/>
                    <a:p>
                      <a:pPr indent="0" lvl="0" marL="0" rtl="0" algn="l">
                        <a:spcBef>
                          <a:spcPts val="0"/>
                        </a:spcBef>
                        <a:spcAft>
                          <a:spcPts val="0"/>
                        </a:spcAft>
                        <a:buNone/>
                      </a:pPr>
                      <a:r>
                        <a:rPr lang="en" sz="1000"/>
                        <a:t>Storage limit</a:t>
                      </a:r>
                      <a:endParaRPr sz="1000"/>
                    </a:p>
                  </a:txBody>
                  <a:tcPr marT="91425" marB="91425" marR="91425" marL="91425"/>
                </a:tc>
                <a:tc>
                  <a:txBody>
                    <a:bodyPr/>
                    <a:lstStyle/>
                    <a:p>
                      <a:pPr indent="0" lvl="0" marL="0" rtl="0" algn="l">
                        <a:spcBef>
                          <a:spcPts val="0"/>
                        </a:spcBef>
                        <a:spcAft>
                          <a:spcPts val="0"/>
                        </a:spcAft>
                        <a:buNone/>
                      </a:pPr>
                      <a:r>
                        <a:rPr lang="en" sz="1000"/>
                        <a:t>256TB</a:t>
                      </a:r>
                      <a:endParaRPr sz="1000"/>
                    </a:p>
                  </a:txBody>
                  <a:tcPr marT="91425" marB="91425" marR="91425" marL="91425"/>
                </a:tc>
                <a:tc>
                  <a:txBody>
                    <a:bodyPr/>
                    <a:lstStyle/>
                    <a:p>
                      <a:pPr indent="0" lvl="0" marL="0" rtl="0" algn="l">
                        <a:spcBef>
                          <a:spcPts val="0"/>
                        </a:spcBef>
                        <a:spcAft>
                          <a:spcPts val="0"/>
                        </a:spcAft>
                        <a:buNone/>
                      </a:pPr>
                      <a:r>
                        <a:rPr lang="en" sz="1000"/>
                        <a:t>64TB</a:t>
                      </a:r>
                      <a:endParaRPr sz="1000"/>
                    </a:p>
                  </a:txBody>
                  <a:tcPr marT="91425" marB="91425" marR="91425" marL="91425"/>
                </a:tc>
                <a:tc>
                  <a:txBody>
                    <a:bodyPr/>
                    <a:lstStyle/>
                    <a:p>
                      <a:pPr indent="0" lvl="0" marL="0" rtl="0" algn="l">
                        <a:spcBef>
                          <a:spcPts val="0"/>
                        </a:spcBef>
                        <a:spcAft>
                          <a:spcPts val="0"/>
                        </a:spcAft>
                        <a:buNone/>
                      </a:pPr>
                      <a:r>
                        <a:rPr lang="en" sz="1000"/>
                        <a:t>384EB</a:t>
                      </a:r>
                      <a:endParaRPr sz="1000"/>
                    </a:p>
                  </a:txBody>
                  <a:tcPr marT="91425" marB="91425" marR="91425" marL="91425"/>
                </a:tc>
              </a:tr>
              <a:tr h="291375">
                <a:tc>
                  <a:txBody>
                    <a:bodyPr/>
                    <a:lstStyle/>
                    <a:p>
                      <a:pPr indent="0" lvl="0" marL="0" rtl="0" algn="l">
                        <a:spcBef>
                          <a:spcPts val="0"/>
                        </a:spcBef>
                        <a:spcAft>
                          <a:spcPts val="0"/>
                        </a:spcAft>
                        <a:buNone/>
                      </a:pPr>
                      <a:r>
                        <a:rPr lang="en" sz="1000"/>
                        <a:t>Compressed data</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r>
              <a:tr h="291375">
                <a:tc>
                  <a:txBody>
                    <a:bodyPr/>
                    <a:lstStyle/>
                    <a:p>
                      <a:pPr indent="0" lvl="0" marL="0" rtl="0" algn="l">
                        <a:spcBef>
                          <a:spcPts val="0"/>
                        </a:spcBef>
                        <a:spcAft>
                          <a:spcPts val="0"/>
                        </a:spcAft>
                        <a:buNone/>
                      </a:pPr>
                      <a:r>
                        <a:rPr lang="en" sz="1000"/>
                        <a:t>Data caches</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r>
              <a:tr h="291375">
                <a:tc>
                  <a:txBody>
                    <a:bodyPr/>
                    <a:lstStyle/>
                    <a:p>
                      <a:pPr indent="0" lvl="0" marL="0" rtl="0" algn="l">
                        <a:spcBef>
                          <a:spcPts val="0"/>
                        </a:spcBef>
                        <a:spcAft>
                          <a:spcPts val="0"/>
                        </a:spcAft>
                        <a:buNone/>
                      </a:pPr>
                      <a:r>
                        <a:rPr lang="en" sz="1000"/>
                        <a:t>Clustered indexes</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r>
              <a:tr h="291375">
                <a:tc>
                  <a:txBody>
                    <a:bodyPr/>
                    <a:lstStyle/>
                    <a:p>
                      <a:pPr indent="0" lvl="0" marL="0" rtl="0" algn="l">
                        <a:spcBef>
                          <a:spcPts val="0"/>
                        </a:spcBef>
                        <a:spcAft>
                          <a:spcPts val="0"/>
                        </a:spcAft>
                        <a:buNone/>
                      </a:pPr>
                      <a:r>
                        <a:rPr lang="en" sz="1000"/>
                        <a:t>B-tree indexes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r>
              <a:tr h="291375">
                <a:tc>
                  <a:txBody>
                    <a:bodyPr/>
                    <a:lstStyle/>
                    <a:p>
                      <a:pPr indent="0" lvl="0" marL="0" rtl="0" algn="l">
                        <a:spcBef>
                          <a:spcPts val="0"/>
                        </a:spcBef>
                        <a:spcAft>
                          <a:spcPts val="0"/>
                        </a:spcAft>
                        <a:buNone/>
                      </a:pPr>
                      <a:r>
                        <a:rPr lang="en" sz="1000"/>
                        <a:t>Backup/recovery</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r>
              <a:tr h="291375">
                <a:tc>
                  <a:txBody>
                    <a:bodyPr/>
                    <a:lstStyle/>
                    <a:p>
                      <a:pPr indent="0" lvl="0" marL="0" rtl="0" algn="l">
                        <a:spcBef>
                          <a:spcPts val="0"/>
                        </a:spcBef>
                        <a:spcAft>
                          <a:spcPts val="0"/>
                        </a:spcAft>
                        <a:buNone/>
                      </a:pPr>
                      <a:r>
                        <a:rPr lang="en" sz="1000"/>
                        <a:t>Replication</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r>
              <a:tr h="291375">
                <a:tc>
                  <a:txBody>
                    <a:bodyPr/>
                    <a:lstStyle/>
                    <a:p>
                      <a:pPr indent="0" lvl="0" marL="0" rtl="0" algn="l">
                        <a:spcBef>
                          <a:spcPts val="0"/>
                        </a:spcBef>
                        <a:spcAft>
                          <a:spcPts val="0"/>
                        </a:spcAft>
                        <a:buNone/>
                      </a:pPr>
                      <a:r>
                        <a:rPr lang="en" sz="1000"/>
                        <a:t>Clustering</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c>
                  <a:txBody>
                    <a:bodyPr/>
                    <a:lstStyle/>
                    <a:p>
                      <a:pPr indent="0" lvl="0" marL="0" rtl="0" algn="l">
                        <a:spcBef>
                          <a:spcPts val="0"/>
                        </a:spcBef>
                        <a:spcAft>
                          <a:spcPts val="0"/>
                        </a:spcAft>
                        <a:buNone/>
                      </a:pPr>
                      <a:r>
                        <a:rPr lang="en" sz="1000"/>
                        <a:t>No</a:t>
                      </a:r>
                      <a:endParaRPr sz="1000"/>
                    </a:p>
                  </a:txBody>
                  <a:tcPr marT="91425" marB="91425" marR="91425" marL="91425"/>
                </a:tc>
                <a:tc>
                  <a:txBody>
                    <a:bodyPr/>
                    <a:lstStyle/>
                    <a:p>
                      <a:pPr indent="0" lvl="0" marL="0" rtl="0" algn="l">
                        <a:spcBef>
                          <a:spcPts val="0"/>
                        </a:spcBef>
                        <a:spcAft>
                          <a:spcPts val="0"/>
                        </a:spcAft>
                        <a:buNone/>
                      </a:pPr>
                      <a:r>
                        <a:rPr lang="en" sz="1000"/>
                        <a:t>Yes</a:t>
                      </a:r>
                      <a:endParaRPr sz="10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Projects</a:t>
            </a:r>
            <a:endParaRPr/>
          </a:p>
        </p:txBody>
      </p:sp>
      <p:sp>
        <p:nvSpPr>
          <p:cNvPr id="209" name="Google Shape;209;p36"/>
          <p:cNvSpPr txBox="1"/>
          <p:nvPr>
            <p:ph idx="1" type="body"/>
          </p:nvPr>
        </p:nvSpPr>
        <p:spPr>
          <a:xfrm>
            <a:off x="102375" y="1130225"/>
            <a:ext cx="8901300" cy="3854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Presentation s</a:t>
            </a:r>
            <a:r>
              <a:rPr lang="en" sz="2400"/>
              <a:t>ignups.</a:t>
            </a:r>
            <a:endParaRPr sz="2400"/>
          </a:p>
          <a:p>
            <a:pPr indent="-381000" lvl="0" marL="457200" marR="0" rtl="0" algn="l">
              <a:lnSpc>
                <a:spcPct val="100000"/>
              </a:lnSpc>
              <a:spcBef>
                <a:spcPts val="0"/>
              </a:spcBef>
              <a:spcAft>
                <a:spcPts val="0"/>
              </a:spcAft>
              <a:buSzPts val="2400"/>
              <a:buChar char="●"/>
            </a:pPr>
            <a:r>
              <a:rPr lang="en" sz="2400"/>
              <a:t>Milestone 5</a:t>
            </a:r>
            <a:endParaRPr sz="2400"/>
          </a:p>
          <a:p>
            <a:pPr indent="-381000" lvl="1" marL="914400" marR="0" rtl="0" algn="l">
              <a:lnSpc>
                <a:spcPct val="100000"/>
              </a:lnSpc>
              <a:spcBef>
                <a:spcPts val="0"/>
              </a:spcBef>
              <a:spcAft>
                <a:spcPts val="0"/>
              </a:spcAft>
              <a:buSzPts val="2400"/>
              <a:buChar char="○"/>
            </a:pPr>
            <a:r>
              <a:rPr lang="en" sz="2400"/>
              <a:t>CloverETL</a:t>
            </a:r>
            <a:r>
              <a:rPr lang="en"/>
              <a:t>: what ETLs are teams using?</a:t>
            </a:r>
            <a:endParaRPr/>
          </a:p>
          <a:p>
            <a:pPr indent="-381000" lvl="1" marL="914400" marR="0" rtl="0" algn="l">
              <a:lnSpc>
                <a:spcPct val="100000"/>
              </a:lnSpc>
              <a:spcBef>
                <a:spcPts val="0"/>
              </a:spcBef>
              <a:spcAft>
                <a:spcPts val="0"/>
              </a:spcAft>
              <a:buSzPts val="2400"/>
              <a:buChar char="○"/>
            </a:pPr>
            <a:r>
              <a:rPr lang="en"/>
              <a:t>Examples of </a:t>
            </a:r>
            <a:r>
              <a:rPr lang="en" sz="2400"/>
              <a:t>external data sources?</a:t>
            </a:r>
            <a:endParaRPr sz="2400"/>
          </a:p>
          <a:p>
            <a:pPr indent="-381000" lvl="1" marL="914400" marR="0" rtl="0" algn="l">
              <a:lnSpc>
                <a:spcPct val="100000"/>
              </a:lnSpc>
              <a:spcBef>
                <a:spcPts val="0"/>
              </a:spcBef>
              <a:spcAft>
                <a:spcPts val="0"/>
              </a:spcAft>
              <a:buSzPts val="2400"/>
              <a:buChar char="○"/>
            </a:pPr>
            <a:r>
              <a:rPr lang="en"/>
              <a:t>Interesting</a:t>
            </a:r>
            <a:r>
              <a:rPr lang="en" sz="2400"/>
              <a:t> analysis and reporting?</a:t>
            </a:r>
            <a:endParaRPr sz="2400"/>
          </a:p>
          <a:p>
            <a:pPr indent="0" lvl="0" marL="0" marR="0" rtl="0" algn="l">
              <a:lnSpc>
                <a:spcPct val="100000"/>
              </a:lnSpc>
              <a:spcBef>
                <a:spcPts val="60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Integrity of a Database</a:t>
            </a:r>
            <a:endParaRPr/>
          </a:p>
        </p:txBody>
      </p:sp>
      <p:sp>
        <p:nvSpPr>
          <p:cNvPr id="47" name="Google Shape;47;p10"/>
          <p:cNvSpPr txBox="1"/>
          <p:nvPr>
            <p:ph idx="1" type="body"/>
          </p:nvPr>
        </p:nvSpPr>
        <p:spPr>
          <a:xfrm>
            <a:off x="40175" y="865275"/>
            <a:ext cx="9065100" cy="430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Physical factors: </a:t>
            </a:r>
            <a:r>
              <a:rPr lang="en" sz="2200"/>
              <a:t>power failure</a:t>
            </a:r>
            <a:r>
              <a:rPr lang="en" sz="2200"/>
              <a:t>s</a:t>
            </a:r>
            <a:r>
              <a:rPr lang="en" sz="2200"/>
              <a:t>, errors, crashes, concurrency, etc.</a:t>
            </a:r>
            <a:endParaRPr sz="2200"/>
          </a:p>
          <a:p>
            <a:pPr indent="-368300" lvl="0" marL="457200" rtl="0" algn="l">
              <a:spcBef>
                <a:spcPts val="0"/>
              </a:spcBef>
              <a:spcAft>
                <a:spcPts val="0"/>
              </a:spcAft>
              <a:buSzPts val="2200"/>
              <a:buChar char="●"/>
            </a:pPr>
            <a:r>
              <a:rPr lang="en" sz="2200"/>
              <a:t>Transaction: unit of work that may consist of multiple read/write operations.</a:t>
            </a:r>
            <a:endParaRPr sz="2200"/>
          </a:p>
          <a:p>
            <a:pPr indent="-368300" lvl="0" marL="457200" rtl="0" algn="l">
              <a:spcBef>
                <a:spcPts val="0"/>
              </a:spcBef>
              <a:spcAft>
                <a:spcPts val="0"/>
              </a:spcAft>
              <a:buSzPts val="2200"/>
              <a:buChar char="●"/>
            </a:pPr>
            <a:r>
              <a:rPr lang="en" sz="2200"/>
              <a:t>Syntax:</a:t>
            </a:r>
            <a:br>
              <a:rPr lang="en" sz="2200"/>
            </a:br>
            <a:r>
              <a:rPr lang="en" sz="2200"/>
              <a:t>START TRANSACTION</a:t>
            </a:r>
            <a:br>
              <a:rPr lang="en" sz="2200"/>
            </a:br>
            <a:r>
              <a:rPr lang="en" sz="2200"/>
              <a:t>… statements ...</a:t>
            </a:r>
            <a:br>
              <a:rPr lang="en" sz="2200"/>
            </a:br>
            <a:r>
              <a:rPr lang="en" sz="2200"/>
              <a:t>COMMIT | ROLLBACK</a:t>
            </a:r>
            <a:endParaRPr sz="2200"/>
          </a:p>
          <a:p>
            <a:pPr indent="-368300" lvl="0" marL="457200" rtl="0" algn="l">
              <a:spcBef>
                <a:spcPts val="0"/>
              </a:spcBef>
              <a:spcAft>
                <a:spcPts val="0"/>
              </a:spcAft>
              <a:buSzPts val="2200"/>
              <a:buChar char="●"/>
            </a:pPr>
            <a:r>
              <a:rPr lang="en" sz="2200"/>
              <a:t>Alternatively without START TRANSACTION, each statement that modifies a table is automatically committed.</a:t>
            </a:r>
            <a:endParaRPr sz="2200"/>
          </a:p>
          <a:p>
            <a:pPr indent="-368300" lvl="0" marL="457200" rtl="0" algn="l">
              <a:spcBef>
                <a:spcPts val="0"/>
              </a:spcBef>
              <a:spcAft>
                <a:spcPts val="0"/>
              </a:spcAft>
              <a:buSzPts val="2200"/>
              <a:buChar char="●"/>
            </a:pPr>
            <a:r>
              <a:rPr lang="en" sz="2200"/>
              <a:t>Transactions have ACID properties.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Atomicity</a:t>
            </a:r>
            <a:endParaRPr/>
          </a:p>
        </p:txBody>
      </p:sp>
      <p:sp>
        <p:nvSpPr>
          <p:cNvPr id="53" name="Google Shape;53;p11"/>
          <p:cNvSpPr txBox="1"/>
          <p:nvPr>
            <p:ph idx="1" type="body"/>
          </p:nvPr>
        </p:nvSpPr>
        <p:spPr>
          <a:xfrm>
            <a:off x="90225" y="910975"/>
            <a:ext cx="8933400" cy="3854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Atomicity - all operations in a transaction must occur, or nothing occurs.</a:t>
            </a:r>
            <a:endParaRPr sz="2400"/>
          </a:p>
          <a:p>
            <a:pPr indent="-381000" lvl="0" marL="457200" marR="0" rtl="0" algn="l">
              <a:lnSpc>
                <a:spcPct val="100000"/>
              </a:lnSpc>
              <a:spcBef>
                <a:spcPts val="0"/>
              </a:spcBef>
              <a:spcAft>
                <a:spcPts val="0"/>
              </a:spcAft>
              <a:buSzPts val="2400"/>
              <a:buChar char="●"/>
            </a:pPr>
            <a:r>
              <a:rPr lang="en" sz="2400"/>
              <a:t>Journaling through a chronological record of operations.</a:t>
            </a:r>
            <a:endParaRPr sz="2400"/>
          </a:p>
          <a:p>
            <a:pPr indent="-381000" lvl="0" marL="457200" marR="0" rtl="0" algn="l">
              <a:lnSpc>
                <a:spcPct val="100000"/>
              </a:lnSpc>
              <a:spcBef>
                <a:spcPts val="0"/>
              </a:spcBef>
              <a:spcAft>
                <a:spcPts val="0"/>
              </a:spcAft>
              <a:buSzPts val="2400"/>
              <a:buChar char="●"/>
            </a:pPr>
            <a:r>
              <a:rPr lang="en" sz="2400"/>
              <a:t>Temporary copies of data being modified by active transactions.</a:t>
            </a:r>
            <a:endParaRPr sz="2400"/>
          </a:p>
          <a:p>
            <a:pPr indent="-381000" lvl="0" marL="457200" marR="0" rtl="0" algn="l">
              <a:lnSpc>
                <a:spcPct val="100000"/>
              </a:lnSpc>
              <a:spcBef>
                <a:spcPts val="0"/>
              </a:spcBef>
              <a:spcAft>
                <a:spcPts val="0"/>
              </a:spcAft>
              <a:buSzPts val="2400"/>
              <a:buChar char="●"/>
            </a:pPr>
            <a:r>
              <a:rPr lang="en" sz="2400"/>
              <a:t>Commit: transaction is complete, write temporary data to disk (usually), so another transaction can be started.</a:t>
            </a:r>
            <a:endParaRPr sz="2400"/>
          </a:p>
          <a:p>
            <a:pPr indent="-381000" lvl="0" marL="457200" marR="0" rtl="0" algn="l">
              <a:lnSpc>
                <a:spcPct val="100000"/>
              </a:lnSpc>
              <a:spcBef>
                <a:spcPts val="0"/>
              </a:spcBef>
              <a:spcAft>
                <a:spcPts val="0"/>
              </a:spcAft>
              <a:buSzPts val="2400"/>
              <a:buChar char="●"/>
            </a:pPr>
            <a:r>
              <a:rPr lang="en" sz="2400"/>
              <a:t>Rollback: undo operations in the transaction, using the journal and discarding temporary copies (undo log).</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Consistency</a:t>
            </a:r>
            <a:endParaRPr/>
          </a:p>
        </p:txBody>
      </p:sp>
      <p:sp>
        <p:nvSpPr>
          <p:cNvPr id="59" name="Google Shape;59;p12"/>
          <p:cNvSpPr txBox="1"/>
          <p:nvPr>
            <p:ph idx="1" type="body"/>
          </p:nvPr>
        </p:nvSpPr>
        <p:spPr>
          <a:xfrm>
            <a:off x="0" y="910975"/>
            <a:ext cx="9063300" cy="3854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Consistency - a transaction brings the database from one valid state to another.</a:t>
            </a:r>
            <a:endParaRPr sz="2400"/>
          </a:p>
          <a:p>
            <a:pPr indent="-381000" lvl="0" marL="457200" marR="0" rtl="0" algn="l">
              <a:lnSpc>
                <a:spcPct val="100000"/>
              </a:lnSpc>
              <a:spcBef>
                <a:spcPts val="0"/>
              </a:spcBef>
              <a:spcAft>
                <a:spcPts val="0"/>
              </a:spcAft>
              <a:buClr>
                <a:schemeClr val="dk1"/>
              </a:buClr>
              <a:buSzPts val="2400"/>
              <a:buFont typeface="Arial"/>
              <a:buChar char="●"/>
            </a:pPr>
            <a:r>
              <a:rPr lang="en" sz="2400"/>
              <a:t>Future transactions can view the effects of past transactions, but earlier transactions cannot view the effects of future transactions.</a:t>
            </a:r>
            <a:endParaRPr sz="2400"/>
          </a:p>
          <a:p>
            <a:pPr indent="-381000" lvl="0" marL="457200" marR="0" rtl="0" algn="l">
              <a:lnSpc>
                <a:spcPct val="100000"/>
              </a:lnSpc>
              <a:spcBef>
                <a:spcPts val="0"/>
              </a:spcBef>
              <a:spcAft>
                <a:spcPts val="0"/>
              </a:spcAft>
              <a:buSzPts val="2400"/>
              <a:buChar char="●"/>
            </a:pPr>
            <a:r>
              <a:rPr lang="en" sz="2400"/>
              <a:t>Integrity constraints are not violated (pk, fk, cascade, etc.).</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65" name="Google Shape;65;p13"/>
          <p:cNvSpPr txBox="1"/>
          <p:nvPr>
            <p:ph idx="1" type="body"/>
          </p:nvPr>
        </p:nvSpPr>
        <p:spPr>
          <a:xfrm>
            <a:off x="0" y="910975"/>
            <a:ext cx="9144000" cy="3854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Isolation - ability to reproduce the same results when multiple transactions are occurring at the same time.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71" name="Google Shape;71;p14"/>
          <p:cNvSpPr txBox="1"/>
          <p:nvPr>
            <p:ph idx="1" type="body"/>
          </p:nvPr>
        </p:nvSpPr>
        <p:spPr>
          <a:xfrm>
            <a:off x="0" y="453775"/>
            <a:ext cx="9228000" cy="4232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Different levels of isolation trade off concurrency performance:</a:t>
            </a:r>
            <a:endParaRPr sz="2400"/>
          </a:p>
          <a:p>
            <a:pPr indent="-330200" lvl="0" marL="457200" marR="0" rtl="0" algn="l">
              <a:lnSpc>
                <a:spcPct val="100000"/>
              </a:lnSpc>
              <a:spcBef>
                <a:spcPts val="600"/>
              </a:spcBef>
              <a:spcAft>
                <a:spcPts val="0"/>
              </a:spcAft>
              <a:buClr>
                <a:srgbClr val="000000"/>
              </a:buClr>
              <a:buSzPts val="1600"/>
              <a:buChar char="●"/>
            </a:pPr>
            <a:r>
              <a:rPr b="1" lang="en" sz="1600">
                <a:solidFill>
                  <a:srgbClr val="000000"/>
                </a:solidFill>
              </a:rPr>
              <a:t>Serializable</a:t>
            </a:r>
            <a:r>
              <a:rPr lang="en" sz="1600">
                <a:solidFill>
                  <a:srgbClr val="000000"/>
                </a:solidFill>
              </a:rPr>
              <a:t>: use read/write locks on entire table(s) so that concurrent execution of transactions yield results as if they were executed one after another (standard SQL default).</a:t>
            </a:r>
            <a:endParaRPr sz="1600">
              <a:solidFill>
                <a:srgbClr val="000000"/>
              </a:solidFill>
            </a:endParaRPr>
          </a:p>
          <a:p>
            <a:pPr indent="0" lvl="0" marL="0" marR="0" rtl="0" algn="l">
              <a:lnSpc>
                <a:spcPct val="100000"/>
              </a:lnSpc>
              <a:spcBef>
                <a:spcPts val="600"/>
              </a:spcBef>
              <a:spcAft>
                <a:spcPts val="0"/>
              </a:spcAft>
              <a:buNone/>
            </a:pPr>
            <a:r>
              <a:t/>
            </a:r>
            <a:endParaRPr sz="1600">
              <a:solidFill>
                <a:srgbClr val="000000"/>
              </a:solidFill>
            </a:endParaRPr>
          </a:p>
          <a:p>
            <a:pPr indent="0" lvl="0" marL="0" marR="0" rtl="0" algn="l">
              <a:lnSpc>
                <a:spcPct val="100000"/>
              </a:lnSpc>
              <a:spcBef>
                <a:spcPts val="600"/>
              </a:spcBef>
              <a:spcAft>
                <a:spcPts val="0"/>
              </a:spcAft>
              <a:buNone/>
            </a:pPr>
            <a:r>
              <a:t/>
            </a:r>
            <a:endParaRPr sz="1600">
              <a:solidFill>
                <a:srgbClr val="D9D9D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77" name="Google Shape;77;p15"/>
          <p:cNvSpPr txBox="1"/>
          <p:nvPr>
            <p:ph idx="1" type="body"/>
          </p:nvPr>
        </p:nvSpPr>
        <p:spPr>
          <a:xfrm>
            <a:off x="0" y="453775"/>
            <a:ext cx="9228000" cy="4232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Different levels of isolation trade off concurrency performance:</a:t>
            </a:r>
            <a:endParaRPr sz="2400"/>
          </a:p>
          <a:p>
            <a:pPr indent="-330200" lvl="0" marL="457200" marR="0" rtl="0" algn="l">
              <a:lnSpc>
                <a:spcPct val="100000"/>
              </a:lnSpc>
              <a:spcBef>
                <a:spcPts val="600"/>
              </a:spcBef>
              <a:spcAft>
                <a:spcPts val="0"/>
              </a:spcAft>
              <a:buClr>
                <a:srgbClr val="D9D9D9"/>
              </a:buClr>
              <a:buSzPts val="1600"/>
              <a:buChar char="●"/>
            </a:pPr>
            <a:r>
              <a:rPr b="1" lang="en" sz="1600">
                <a:solidFill>
                  <a:srgbClr val="D9D9D9"/>
                </a:solidFill>
              </a:rPr>
              <a:t>Serializable</a:t>
            </a:r>
            <a:endParaRPr b="1" sz="1600">
              <a:solidFill>
                <a:srgbClr val="D9D9D9"/>
              </a:solidFill>
            </a:endParaRPr>
          </a:p>
          <a:p>
            <a:pPr indent="-330200" lvl="0" marL="457200" marR="0" rtl="0" algn="l">
              <a:lnSpc>
                <a:spcPct val="100000"/>
              </a:lnSpc>
              <a:spcBef>
                <a:spcPts val="0"/>
              </a:spcBef>
              <a:spcAft>
                <a:spcPts val="0"/>
              </a:spcAft>
              <a:buClr>
                <a:srgbClr val="000000"/>
              </a:buClr>
              <a:buSzPts val="1600"/>
              <a:buChar char="●"/>
            </a:pPr>
            <a:r>
              <a:rPr b="1" lang="en" sz="1600">
                <a:solidFill>
                  <a:srgbClr val="000000"/>
                </a:solidFill>
              </a:rPr>
              <a:t>Repeatable read</a:t>
            </a:r>
            <a:r>
              <a:rPr lang="en" sz="1600">
                <a:solidFill>
                  <a:srgbClr val="000000"/>
                </a:solidFill>
              </a:rPr>
              <a:t>: lock on rows being read.</a:t>
            </a:r>
            <a:br>
              <a:rPr lang="en" sz="1600">
                <a:solidFill>
                  <a:srgbClr val="000000"/>
                </a:solidFill>
              </a:rPr>
            </a:br>
            <a:r>
              <a:rPr lang="en" sz="1600">
                <a:solidFill>
                  <a:srgbClr val="000000"/>
                </a:solidFill>
              </a:rPr>
              <a:t>Phantom read can occur: running the same query twice in the same transaction results in more records because a new record was inserted that matches the WHERE clause of the query.</a:t>
            </a:r>
            <a:br>
              <a:rPr lang="en" sz="1600">
                <a:solidFill>
                  <a:srgbClr val="000000"/>
                </a:solidFill>
              </a:rPr>
            </a:br>
            <a:r>
              <a:rPr lang="en" sz="1600">
                <a:solidFill>
                  <a:srgbClr val="000000"/>
                </a:solidFill>
              </a:rPr>
              <a:t>Consistent read using multiversion concurrency control (MVCC): instead of using locks, use snapshots based on when the first read operation is performed.</a:t>
            </a:r>
            <a:endParaRPr sz="1600">
              <a:solidFill>
                <a:srgbClr val="000000"/>
              </a:solidFill>
            </a:endParaRPr>
          </a:p>
          <a:p>
            <a:pPr indent="0" lvl="0" marL="0" marR="0" rtl="0" algn="l">
              <a:lnSpc>
                <a:spcPct val="100000"/>
              </a:lnSpc>
              <a:spcBef>
                <a:spcPts val="600"/>
              </a:spcBef>
              <a:spcAft>
                <a:spcPts val="0"/>
              </a:spcAft>
              <a:buNone/>
            </a:pPr>
            <a:r>
              <a:t/>
            </a:r>
            <a:endParaRPr sz="1600">
              <a:solidFill>
                <a:srgbClr val="D9D9D9"/>
              </a:solidFill>
            </a:endParaRPr>
          </a:p>
        </p:txBody>
      </p:sp>
      <p:graphicFrame>
        <p:nvGraphicFramePr>
          <p:cNvPr id="78" name="Google Shape;78;p15"/>
          <p:cNvGraphicFramePr/>
          <p:nvPr/>
        </p:nvGraphicFramePr>
        <p:xfrm>
          <a:off x="1651875" y="3515525"/>
          <a:ext cx="3000000" cy="3000000"/>
        </p:xfrm>
        <a:graphic>
          <a:graphicData uri="http://schemas.openxmlformats.org/drawingml/2006/table">
            <a:tbl>
              <a:tblPr>
                <a:noFill/>
                <a:tableStyleId>{C752BF71-37AE-4520-ACCB-590BD0763BD4}</a:tableStyleId>
              </a:tblPr>
              <a:tblGrid>
                <a:gridCol w="2828275"/>
                <a:gridCol w="2939225"/>
              </a:tblGrid>
              <a:tr h="273700">
                <a:tc>
                  <a:txBody>
                    <a:bodyPr/>
                    <a:lstStyle/>
                    <a:p>
                      <a:pPr indent="0" lvl="0" marL="0" rtl="0" algn="ctr">
                        <a:spcBef>
                          <a:spcPts val="0"/>
                        </a:spcBef>
                        <a:spcAft>
                          <a:spcPts val="0"/>
                        </a:spcAft>
                        <a:buNone/>
                      </a:pPr>
                      <a:r>
                        <a:rPr b="1" lang="en" sz="800"/>
                        <a:t>Transaction 1</a:t>
                      </a:r>
                      <a:endParaRPr b="1" sz="800"/>
                    </a:p>
                  </a:txBody>
                  <a:tcPr marT="91425" marB="91425" marR="91425" marL="91425"/>
                </a:tc>
                <a:tc>
                  <a:txBody>
                    <a:bodyPr/>
                    <a:lstStyle/>
                    <a:p>
                      <a:pPr indent="0" lvl="0" marL="0" rtl="0" algn="ctr">
                        <a:spcBef>
                          <a:spcPts val="0"/>
                        </a:spcBef>
                        <a:spcAft>
                          <a:spcPts val="0"/>
                        </a:spcAft>
                        <a:buNone/>
                      </a:pPr>
                      <a:r>
                        <a:rPr b="1" lang="en" sz="800"/>
                        <a:t>Transaction 2</a:t>
                      </a:r>
                      <a:endParaRPr b="1" sz="800"/>
                    </a:p>
                  </a:txBody>
                  <a:tcPr marT="91425" marB="91425" marR="91425" marL="91425"/>
                </a:tc>
              </a:tr>
              <a:tr h="273700">
                <a:tc gridSpan="2">
                  <a:txBody>
                    <a:bodyPr/>
                    <a:lstStyle/>
                    <a:p>
                      <a:pPr indent="0" lvl="0" marL="0" rtl="0" algn="ctr">
                        <a:spcBef>
                          <a:spcPts val="0"/>
                        </a:spcBef>
                        <a:spcAft>
                          <a:spcPts val="0"/>
                        </a:spcAft>
                        <a:buNone/>
                      </a:pPr>
                      <a:r>
                        <a:rPr b="1" i="1" lang="en" sz="800"/>
                        <a:t>Phantom Read</a:t>
                      </a:r>
                      <a:endParaRPr b="1" i="1" sz="800"/>
                    </a:p>
                  </a:txBody>
                  <a:tcPr marT="91425" marB="91425" marR="91425" marL="91425"/>
                </a:tc>
                <a:tc hMerge="1"/>
              </a:tr>
              <a:tr h="273700">
                <a:tc>
                  <a:txBody>
                    <a:bodyPr/>
                    <a:lstStyle/>
                    <a:p>
                      <a:pPr indent="0" lvl="0" marL="0" rtl="0" algn="l">
                        <a:spcBef>
                          <a:spcPts val="0"/>
                        </a:spcBef>
                        <a:spcAft>
                          <a:spcPts val="0"/>
                        </a:spcAft>
                        <a:buNone/>
                      </a:pPr>
                      <a:r>
                        <a:rPr lang="en" sz="800"/>
                        <a:t>SELECT * FROM BlogPosts WHERE Title LIKE ‘%cat%’;</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2737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INSERT INTO BlogPosts(Title) VALUES (‘Moar cats’);</a:t>
                      </a:r>
                      <a:endParaRPr sz="800"/>
                    </a:p>
                  </a:txBody>
                  <a:tcPr marT="91425" marB="91425" marR="91425" marL="91425"/>
                </a:tc>
              </a:tr>
              <a:tr h="273700">
                <a:tc>
                  <a:txBody>
                    <a:bodyPr/>
                    <a:lstStyle/>
                    <a:p>
                      <a:pPr indent="0" lvl="0" marL="0" rtl="0" algn="l">
                        <a:spcBef>
                          <a:spcPts val="0"/>
                        </a:spcBef>
                        <a:spcAft>
                          <a:spcPts val="0"/>
                        </a:spcAft>
                        <a:buNone/>
                      </a:pPr>
                      <a:r>
                        <a:rPr lang="en" sz="800">
                          <a:solidFill>
                            <a:schemeClr val="dk1"/>
                          </a:solidFill>
                        </a:rPr>
                        <a:t>SELECT * FROM BlogPosts WHERE Title LIKE ‘%cat%’;</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84" name="Google Shape;84;p16"/>
          <p:cNvSpPr txBox="1"/>
          <p:nvPr>
            <p:ph idx="1" type="body"/>
          </p:nvPr>
        </p:nvSpPr>
        <p:spPr>
          <a:xfrm>
            <a:off x="0" y="453775"/>
            <a:ext cx="9228000" cy="4743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Different levels of isolation trade off concurrency performance:</a:t>
            </a:r>
            <a:endParaRPr sz="2400"/>
          </a:p>
          <a:p>
            <a:pPr indent="-330200" lvl="0" marL="457200" marR="0" rtl="0" algn="l">
              <a:lnSpc>
                <a:spcPct val="100000"/>
              </a:lnSpc>
              <a:spcBef>
                <a:spcPts val="600"/>
              </a:spcBef>
              <a:spcAft>
                <a:spcPts val="0"/>
              </a:spcAft>
              <a:buClr>
                <a:srgbClr val="D9D9D9"/>
              </a:buClr>
              <a:buSzPts val="1600"/>
              <a:buChar char="●"/>
            </a:pPr>
            <a:r>
              <a:rPr b="1" lang="en" sz="1600">
                <a:solidFill>
                  <a:srgbClr val="D9D9D9"/>
                </a:solidFill>
              </a:rPr>
              <a:t>Serializable</a:t>
            </a:r>
            <a:endParaRPr b="1" sz="1600">
              <a:solidFill>
                <a:srgbClr val="D9D9D9"/>
              </a:solidFill>
            </a:endParaRPr>
          </a:p>
          <a:p>
            <a:pPr indent="-330200" lvl="0" marL="457200" marR="0" rtl="0" algn="l">
              <a:lnSpc>
                <a:spcPct val="100000"/>
              </a:lnSpc>
              <a:spcBef>
                <a:spcPts val="0"/>
              </a:spcBef>
              <a:spcAft>
                <a:spcPts val="0"/>
              </a:spcAft>
              <a:buClr>
                <a:srgbClr val="D9D9D9"/>
              </a:buClr>
              <a:buSzPts val="1600"/>
              <a:buChar char="●"/>
            </a:pPr>
            <a:r>
              <a:rPr b="1" lang="en" sz="1600">
                <a:solidFill>
                  <a:srgbClr val="D9D9D9"/>
                </a:solidFill>
              </a:rPr>
              <a:t>Repeatable read</a:t>
            </a:r>
            <a:endParaRPr b="1" sz="1600">
              <a:solidFill>
                <a:srgbClr val="D9D9D9"/>
              </a:solidFill>
            </a:endParaRPr>
          </a:p>
          <a:p>
            <a:pPr indent="-330200" lvl="0" marL="457200" marR="0" rtl="0" algn="l">
              <a:lnSpc>
                <a:spcPct val="100000"/>
              </a:lnSpc>
              <a:spcBef>
                <a:spcPts val="0"/>
              </a:spcBef>
              <a:spcAft>
                <a:spcPts val="0"/>
              </a:spcAft>
              <a:buClr>
                <a:srgbClr val="000000"/>
              </a:buClr>
              <a:buSzPts val="1600"/>
              <a:buChar char="●"/>
            </a:pPr>
            <a:r>
              <a:rPr b="1" lang="en" sz="1600">
                <a:solidFill>
                  <a:srgbClr val="000000"/>
                </a:solidFill>
              </a:rPr>
              <a:t>Read committed</a:t>
            </a:r>
            <a:r>
              <a:rPr lang="en" sz="1600">
                <a:solidFill>
                  <a:srgbClr val="000000"/>
                </a:solidFill>
              </a:rPr>
              <a:t>: can read any committed data (no read lock), so the read in a transaction depends on the timing of concurrent transactions.</a:t>
            </a:r>
            <a:br>
              <a:rPr lang="en" sz="1600">
                <a:solidFill>
                  <a:srgbClr val="000000"/>
                </a:solidFill>
              </a:rPr>
            </a:br>
            <a:r>
              <a:rPr lang="en" sz="1600">
                <a:solidFill>
                  <a:srgbClr val="000000"/>
                </a:solidFill>
              </a:rPr>
              <a:t>Non-repeatable read can occur: the same record is retrieved twice but the second time returns different values. Technically a violation of transactional isolation.</a:t>
            </a:r>
            <a:endParaRPr sz="1600">
              <a:solidFill>
                <a:srgbClr val="000000"/>
              </a:solidFill>
            </a:endParaRPr>
          </a:p>
          <a:p>
            <a:pPr indent="0" lvl="0" marL="0" marR="0" rtl="0" algn="l">
              <a:lnSpc>
                <a:spcPct val="100000"/>
              </a:lnSpc>
              <a:spcBef>
                <a:spcPts val="600"/>
              </a:spcBef>
              <a:spcAft>
                <a:spcPts val="0"/>
              </a:spcAft>
              <a:buNone/>
            </a:pPr>
            <a:r>
              <a:t/>
            </a:r>
            <a:endParaRPr sz="1600">
              <a:solidFill>
                <a:srgbClr val="D9D9D9"/>
              </a:solidFill>
            </a:endParaRPr>
          </a:p>
        </p:txBody>
      </p:sp>
      <p:graphicFrame>
        <p:nvGraphicFramePr>
          <p:cNvPr id="85" name="Google Shape;85;p16"/>
          <p:cNvGraphicFramePr/>
          <p:nvPr/>
        </p:nvGraphicFramePr>
        <p:xfrm>
          <a:off x="1654250" y="3470975"/>
          <a:ext cx="3000000" cy="3000000"/>
        </p:xfrm>
        <a:graphic>
          <a:graphicData uri="http://schemas.openxmlformats.org/drawingml/2006/table">
            <a:tbl>
              <a:tblPr>
                <a:noFill/>
                <a:tableStyleId>{C752BF71-37AE-4520-ACCB-590BD0763BD4}</a:tableStyleId>
              </a:tblPr>
              <a:tblGrid>
                <a:gridCol w="2828275"/>
                <a:gridCol w="2939225"/>
              </a:tblGrid>
              <a:tr h="273700">
                <a:tc>
                  <a:txBody>
                    <a:bodyPr/>
                    <a:lstStyle/>
                    <a:p>
                      <a:pPr indent="0" lvl="0" marL="0" rtl="0" algn="ctr">
                        <a:spcBef>
                          <a:spcPts val="0"/>
                        </a:spcBef>
                        <a:spcAft>
                          <a:spcPts val="0"/>
                        </a:spcAft>
                        <a:buNone/>
                      </a:pPr>
                      <a:r>
                        <a:rPr b="1" lang="en" sz="800"/>
                        <a:t>Transaction 1</a:t>
                      </a:r>
                      <a:endParaRPr b="1" sz="800"/>
                    </a:p>
                  </a:txBody>
                  <a:tcPr marT="91425" marB="91425" marR="91425" marL="91425"/>
                </a:tc>
                <a:tc>
                  <a:txBody>
                    <a:bodyPr/>
                    <a:lstStyle/>
                    <a:p>
                      <a:pPr indent="0" lvl="0" marL="0" rtl="0" algn="ctr">
                        <a:spcBef>
                          <a:spcPts val="0"/>
                        </a:spcBef>
                        <a:spcAft>
                          <a:spcPts val="0"/>
                        </a:spcAft>
                        <a:buNone/>
                      </a:pPr>
                      <a:r>
                        <a:rPr b="1" lang="en" sz="800"/>
                        <a:t>Transaction 2</a:t>
                      </a:r>
                      <a:endParaRPr b="1" sz="800"/>
                    </a:p>
                  </a:txBody>
                  <a:tcPr marT="91425" marB="91425" marR="91425" marL="91425"/>
                </a:tc>
              </a:tr>
              <a:tr h="273700">
                <a:tc gridSpan="2">
                  <a:txBody>
                    <a:bodyPr/>
                    <a:lstStyle/>
                    <a:p>
                      <a:pPr indent="0" lvl="0" marL="0" rtl="0" algn="ctr">
                        <a:spcBef>
                          <a:spcPts val="0"/>
                        </a:spcBef>
                        <a:spcAft>
                          <a:spcPts val="0"/>
                        </a:spcAft>
                        <a:buNone/>
                      </a:pPr>
                      <a:r>
                        <a:rPr b="1" i="1" lang="en" sz="800"/>
                        <a:t>Non-repeatable Read</a:t>
                      </a:r>
                      <a:endParaRPr b="1" i="1" sz="800"/>
                    </a:p>
                  </a:txBody>
                  <a:tcPr marT="91425" marB="91425" marR="91425" marL="91425"/>
                </a:tc>
                <a:tc hMerge="1"/>
              </a:tr>
              <a:tr h="273700">
                <a:tc>
                  <a:txBody>
                    <a:bodyPr/>
                    <a:lstStyle/>
                    <a:p>
                      <a:pPr indent="0" lvl="0" marL="0" rtl="0" algn="l">
                        <a:spcBef>
                          <a:spcPts val="0"/>
                        </a:spcBef>
                        <a:spcAft>
                          <a:spcPts val="0"/>
                        </a:spcAft>
                        <a:buNone/>
                      </a:pPr>
                      <a:r>
                        <a:rPr lang="en" sz="800">
                          <a:solidFill>
                            <a:schemeClr val="dk1"/>
                          </a:solidFill>
                        </a:rPr>
                        <a:t>SELECT * FROM BlogPosts WHERE PostId=1;</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2737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UPDATE BlogPosts SET Title=’Cat nap’ WHERE PostId=1;</a:t>
                      </a:r>
                      <a:endParaRPr sz="800"/>
                    </a:p>
                  </a:txBody>
                  <a:tcPr marT="91425" marB="91425" marR="91425" marL="91425"/>
                </a:tc>
              </a:tr>
              <a:tr h="273700">
                <a:tc>
                  <a:txBody>
                    <a:bodyPr/>
                    <a:lstStyle/>
                    <a:p>
                      <a:pPr indent="0" lvl="0" marL="0" rtl="0" algn="l">
                        <a:spcBef>
                          <a:spcPts val="0"/>
                        </a:spcBef>
                        <a:spcAft>
                          <a:spcPts val="0"/>
                        </a:spcAft>
                        <a:buNone/>
                      </a:pPr>
                      <a:r>
                        <a:rPr lang="en" sz="800">
                          <a:solidFill>
                            <a:schemeClr val="dk1"/>
                          </a:solidFill>
                        </a:rPr>
                        <a:t>SELECT * FROM BlogPosts WHERE PostId=1;</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