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8" r:id="rId1"/>
  </p:sldMasterIdLst>
  <p:sldIdLst>
    <p:sldId id="256" r:id="rId2"/>
    <p:sldId id="257" r:id="rId3"/>
    <p:sldId id="259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31"/>
    <p:restoredTop sz="94709"/>
  </p:normalViewPr>
  <p:slideViewPr>
    <p:cSldViewPr snapToGrid="0">
      <p:cViewPr varScale="1">
        <p:scale>
          <a:sx n="143" d="100"/>
          <a:sy n="143" d="100"/>
        </p:scale>
        <p:origin x="88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10/5/23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4189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10/5/23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3495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10/5/23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826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10/5/23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3160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10/5/23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643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10/5/23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5651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10/5/23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800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10/5/23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4746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10/5/23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6841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A474-078D-4E9B-9B14-09A87B19DC46}" type="datetime1">
              <a:rPr lang="en-US" smtClean="0"/>
              <a:t>10/5/23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395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7D986-8816-4272-A432-0437A28A9828}" type="datetime1">
              <a:rPr lang="en-US" smtClean="0"/>
              <a:t>10/5/23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8089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62D6E202-B606-4609-B914-27C9371A1F6D}" type="datetime1">
              <a:rPr lang="en-US" smtClean="0"/>
              <a:t>10/5/23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004828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omputer script on a screen">
            <a:extLst>
              <a:ext uri="{FF2B5EF4-FFF2-40B4-BE49-F238E27FC236}">
                <a16:creationId xmlns:a16="http://schemas.microsoft.com/office/drawing/2014/main" id="{2B332E33-7FC8-24BE-FE67-F959641105A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5981" b="9750"/>
          <a:stretch/>
        </p:blipFill>
        <p:spPr>
          <a:xfrm>
            <a:off x="20" y="10"/>
            <a:ext cx="12191998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15D17C3-1C6A-94F1-47D4-7CC378F12F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76400" y="3428998"/>
            <a:ext cx="6453474" cy="2268559"/>
          </a:xfrm>
        </p:spPr>
        <p:txBody>
          <a:bodyPr>
            <a:normAutofit fontScale="90000"/>
          </a:bodyPr>
          <a:lstStyle/>
          <a:p>
            <a:r>
              <a:rPr lang="en-GB" b="1" i="1" dirty="0">
                <a:solidFill>
                  <a:srgbClr val="FFFFFF"/>
                </a:solidFill>
                <a:effectLst/>
                <a:latin typeface="Avenir Black Oblique" panose="02000503020000020003" pitchFamily="2" charset="0"/>
              </a:rPr>
              <a:t>Transforming and Analysing Data with SQL</a:t>
            </a:r>
            <a:endParaRPr lang="en-GB" b="1" i="1" dirty="0">
              <a:solidFill>
                <a:srgbClr val="FFFFFF"/>
              </a:solidFill>
              <a:latin typeface="Avenir Black Oblique" panose="02000503020000020003" pitchFamily="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BBC2C3-BA4A-F16F-D480-2C94EFF63B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i="1" dirty="0">
                <a:solidFill>
                  <a:srgbClr val="FFFFFF"/>
                </a:solidFill>
                <a:latin typeface="Avenir Oblique" panose="02000503020000020003" pitchFamily="2" charset="0"/>
              </a:rPr>
              <a:t>Oliver Amirmansour – October 4</a:t>
            </a:r>
            <a:r>
              <a:rPr lang="en-GB" i="1" baseline="30000" dirty="0">
                <a:solidFill>
                  <a:srgbClr val="FFFFFF"/>
                </a:solidFill>
                <a:latin typeface="Avenir Oblique" panose="02000503020000020003" pitchFamily="2" charset="0"/>
              </a:rPr>
              <a:t>th</a:t>
            </a:r>
            <a:r>
              <a:rPr lang="en-GB" i="1" dirty="0">
                <a:solidFill>
                  <a:srgbClr val="FFFFFF"/>
                </a:solidFill>
                <a:latin typeface="Avenir Oblique" panose="02000503020000020003" pitchFamily="2" charset="0"/>
              </a:rPr>
              <a:t>, 2023</a:t>
            </a:r>
          </a:p>
        </p:txBody>
      </p:sp>
    </p:spTree>
    <p:extLst>
      <p:ext uri="{BB962C8B-B14F-4D97-AF65-F5344CB8AC3E}">
        <p14:creationId xmlns:p14="http://schemas.microsoft.com/office/powerpoint/2010/main" val="5764056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18EEF-7DBF-2A4E-256A-120206A0D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3051" y="208487"/>
            <a:ext cx="5586223" cy="1208626"/>
          </a:xfrm>
        </p:spPr>
        <p:txBody>
          <a:bodyPr anchor="ctr">
            <a:normAutofit/>
          </a:bodyPr>
          <a:lstStyle/>
          <a:p>
            <a:pPr algn="ctr"/>
            <a:r>
              <a:rPr lang="en-GB" sz="4400" b="1" i="1" dirty="0">
                <a:solidFill>
                  <a:srgbClr val="FFFFFF"/>
                </a:solidFill>
                <a:latin typeface="Avenir Black Oblique" panose="02000503020000020003" pitchFamily="2" charset="0"/>
                <a:ea typeface="Apple Symbols" panose="02000000000000000000" pitchFamily="2" charset="-79"/>
                <a:cs typeface="Apple Symbols" panose="02000000000000000000" pitchFamily="2" charset="-79"/>
              </a:rPr>
              <a:t>Project Steps - pt.1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33404D-320A-3260-D6B6-1D294A75E0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962" y="1417113"/>
            <a:ext cx="10058400" cy="4890052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GB" sz="2400" i="1" dirty="0">
                <a:latin typeface="Avenir Oblique" panose="02000503020000020003" pitchFamily="2" charset="0"/>
              </a:rPr>
              <a:t>Familiarising with the Ecommerce dataset – 5 tables</a:t>
            </a:r>
          </a:p>
          <a:p>
            <a:pPr lvl="1">
              <a:lnSpc>
                <a:spcPct val="200000"/>
              </a:lnSpc>
            </a:pPr>
            <a:r>
              <a:rPr lang="en-GB" sz="1600" i="1" dirty="0">
                <a:latin typeface="Avenir Oblique" panose="02000503020000020003" pitchFamily="2" charset="0"/>
              </a:rPr>
              <a:t>Sales_report, sales_by_sku, products, analytics, all_sessions</a:t>
            </a:r>
          </a:p>
          <a:p>
            <a:pPr>
              <a:lnSpc>
                <a:spcPct val="200000"/>
              </a:lnSpc>
            </a:pPr>
            <a:r>
              <a:rPr lang="en-GB" sz="2400" i="1" dirty="0">
                <a:latin typeface="Avenir Oblique" panose="02000503020000020003" pitchFamily="2" charset="0"/>
              </a:rPr>
              <a:t>Creating tables with SQL – naming columns and setting data types</a:t>
            </a:r>
          </a:p>
          <a:p>
            <a:pPr>
              <a:lnSpc>
                <a:spcPct val="200000"/>
              </a:lnSpc>
            </a:pPr>
            <a:r>
              <a:rPr lang="en-GB" sz="2400" i="1" dirty="0">
                <a:latin typeface="Avenir Oblique" panose="02000503020000020003" pitchFamily="2" charset="0"/>
              </a:rPr>
              <a:t>Importing the data via SQL queries</a:t>
            </a:r>
          </a:p>
        </p:txBody>
      </p:sp>
    </p:spTree>
    <p:extLst>
      <p:ext uri="{BB962C8B-B14F-4D97-AF65-F5344CB8AC3E}">
        <p14:creationId xmlns:p14="http://schemas.microsoft.com/office/powerpoint/2010/main" val="3497460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18EEF-7DBF-2A4E-256A-120206A0D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3051" y="208487"/>
            <a:ext cx="5586223" cy="1208626"/>
          </a:xfrm>
        </p:spPr>
        <p:txBody>
          <a:bodyPr anchor="ctr">
            <a:normAutofit/>
          </a:bodyPr>
          <a:lstStyle/>
          <a:p>
            <a:pPr algn="ctr"/>
            <a:r>
              <a:rPr lang="en-GB" sz="4400" b="1" i="1" dirty="0">
                <a:solidFill>
                  <a:srgbClr val="FFFFFF"/>
                </a:solidFill>
                <a:latin typeface="Avenir Black Oblique" panose="02000503020000020003" pitchFamily="2" charset="0"/>
                <a:ea typeface="Apple Symbols" panose="02000000000000000000" pitchFamily="2" charset="-79"/>
                <a:cs typeface="Apple Symbols" panose="02000000000000000000" pitchFamily="2" charset="-79"/>
              </a:rPr>
              <a:t>Project Steps - pt.2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33404D-320A-3260-D6B6-1D294A75E0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963" y="1590261"/>
            <a:ext cx="10058400" cy="4890052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GB" sz="2400" i="1" dirty="0">
                <a:latin typeface="Avenir Oblique" panose="02000503020000020003" pitchFamily="2" charset="0"/>
              </a:rPr>
              <a:t>Quality assurance (QA) – identifying NULLS, missing values, duplicates, outliers…. </a:t>
            </a:r>
          </a:p>
          <a:p>
            <a:pPr>
              <a:lnSpc>
                <a:spcPct val="200000"/>
              </a:lnSpc>
            </a:pPr>
            <a:r>
              <a:rPr lang="en-GB" sz="2400" i="1" dirty="0">
                <a:latin typeface="Avenir Oblique" panose="02000503020000020003" pitchFamily="2" charset="0"/>
              </a:rPr>
              <a:t>Cleaning &amp; transformation – informed on by QA</a:t>
            </a:r>
          </a:p>
          <a:p>
            <a:pPr lvl="1">
              <a:lnSpc>
                <a:spcPct val="200000"/>
              </a:lnSpc>
            </a:pPr>
            <a:r>
              <a:rPr lang="en-GB" sz="1600" i="1" dirty="0">
                <a:latin typeface="Avenir Oblique" panose="02000503020000020003" pitchFamily="2" charset="0"/>
              </a:rPr>
              <a:t>Removing several NULL columns from ’all_sessions’ and ‘analytics’ tables, adjusting price-related columns, reformatting date columns, replacing values in city/country columns…</a:t>
            </a:r>
          </a:p>
          <a:p>
            <a:pPr lvl="1">
              <a:lnSpc>
                <a:spcPct val="200000"/>
              </a:lnSpc>
            </a:pPr>
            <a:r>
              <a:rPr lang="en-GB" sz="1600" i="1" dirty="0">
                <a:latin typeface="Avenir Oblique" panose="02000503020000020003" pitchFamily="2" charset="0"/>
              </a:rPr>
              <a:t>Rather than establishing new tables, instead created SQL Views (virtual table) detailing the necessary changes for both the ‘analytics’ and ‘all_sessions’ table.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865426-06F4-F24F-1BF9-CBC1BF16EF00}"/>
              </a:ext>
            </a:extLst>
          </p:cNvPr>
          <p:cNvSpPr txBox="1"/>
          <p:nvPr/>
        </p:nvSpPr>
        <p:spPr>
          <a:xfrm>
            <a:off x="7857067" y="812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5736CF-EE63-B9B3-BEAA-5A75AF8009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6643" y="2510118"/>
            <a:ext cx="2778393" cy="1738480"/>
          </a:xfrm>
          <a:prstGeom prst="rect">
            <a:avLst/>
          </a:prstGeom>
          <a:ln>
            <a:solidFill>
              <a:srgbClr val="FFFF00"/>
            </a:solidFill>
          </a:ln>
        </p:spPr>
      </p:pic>
    </p:spTree>
    <p:extLst>
      <p:ext uri="{BB962C8B-B14F-4D97-AF65-F5344CB8AC3E}">
        <p14:creationId xmlns:p14="http://schemas.microsoft.com/office/powerpoint/2010/main" val="2910043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18EEF-7DBF-2A4E-256A-120206A0D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6209" y="162973"/>
            <a:ext cx="7050156" cy="1208626"/>
          </a:xfrm>
        </p:spPr>
        <p:txBody>
          <a:bodyPr anchor="ctr">
            <a:normAutofit/>
          </a:bodyPr>
          <a:lstStyle/>
          <a:p>
            <a:pPr algn="ctr"/>
            <a:r>
              <a:rPr lang="en-GB" sz="4400" b="1" i="1" dirty="0">
                <a:solidFill>
                  <a:srgbClr val="FFFFFF"/>
                </a:solidFill>
                <a:latin typeface="Avenir Black Oblique" panose="02000503020000020003" pitchFamily="2" charset="0"/>
                <a:ea typeface="Apple Symbols" panose="02000000000000000000" pitchFamily="2" charset="-79"/>
                <a:cs typeface="Apple Symbols" panose="02000000000000000000" pitchFamily="2" charset="-79"/>
              </a:rPr>
              <a:t>Questions &amp; Discovery…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33404D-320A-3260-D6B6-1D294A75E0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963" y="1590261"/>
            <a:ext cx="10058400" cy="4890052"/>
          </a:xfrm>
        </p:spPr>
        <p:txBody>
          <a:bodyPr>
            <a:normAutofit fontScale="70000" lnSpcReduction="20000"/>
          </a:bodyPr>
          <a:lstStyle/>
          <a:p>
            <a:endParaRPr lang="en-GB" sz="2400" i="1" dirty="0">
              <a:latin typeface="Avenir Oblique" panose="02000503020000020003" pitchFamily="2" charset="0"/>
            </a:endParaRPr>
          </a:p>
          <a:p>
            <a:pPr>
              <a:lnSpc>
                <a:spcPct val="170000"/>
              </a:lnSpc>
            </a:pPr>
            <a:r>
              <a:rPr lang="en-GB" sz="2800" i="1" dirty="0">
                <a:latin typeface="Avenir Oblique" panose="02000503020000020003" pitchFamily="2" charset="0"/>
              </a:rPr>
              <a:t>What I discovered..</a:t>
            </a:r>
          </a:p>
          <a:p>
            <a:pPr lvl="1">
              <a:lnSpc>
                <a:spcPct val="170000"/>
              </a:lnSpc>
            </a:pPr>
            <a:r>
              <a:rPr lang="en-GB" sz="2400" i="1" dirty="0">
                <a:latin typeface="Avenir Oblique" panose="02000503020000020003" pitchFamily="2" charset="0"/>
              </a:rPr>
              <a:t>The United States holds the biggest market share for the website, holding the largest transaction revenue (</a:t>
            </a:r>
            <a:r>
              <a:rPr lang="en-GB" sz="2400" i="1" dirty="0">
                <a:solidFill>
                  <a:srgbClr val="FFFF00"/>
                </a:solidFill>
                <a:latin typeface="Avenir Oblique" panose="02000503020000020003" pitchFamily="2" charset="0"/>
              </a:rPr>
              <a:t>~$13.5m</a:t>
            </a:r>
            <a:r>
              <a:rPr lang="en-GB" sz="2400" i="1" dirty="0">
                <a:latin typeface="Avenir Oblique" panose="02000503020000020003" pitchFamily="2" charset="0"/>
              </a:rPr>
              <a:t>) – exact city unknown as missing from data…</a:t>
            </a:r>
          </a:p>
          <a:p>
            <a:pPr lvl="2">
              <a:lnSpc>
                <a:spcPct val="170000"/>
              </a:lnSpc>
            </a:pPr>
            <a:r>
              <a:rPr lang="en-GB" sz="2000" i="1" dirty="0">
                <a:latin typeface="Avenir Oblique" panose="02000503020000020003" pitchFamily="2" charset="0"/>
              </a:rPr>
              <a:t>Of the sites total revenue of  </a:t>
            </a:r>
            <a:r>
              <a:rPr lang="en-GB" sz="2000" i="1" dirty="0">
                <a:solidFill>
                  <a:srgbClr val="FFFF00"/>
                </a:solidFill>
                <a:latin typeface="Avenir Oblique" panose="02000503020000020003" pitchFamily="2" charset="0"/>
              </a:rPr>
              <a:t>~$50m</a:t>
            </a:r>
            <a:r>
              <a:rPr lang="en-GB" sz="2000" i="1" dirty="0">
                <a:latin typeface="Avenir Oblique" panose="02000503020000020003" pitchFamily="2" charset="0"/>
              </a:rPr>
              <a:t>, </a:t>
            </a:r>
            <a:r>
              <a:rPr lang="en-GB" sz="2000" i="1" dirty="0">
                <a:solidFill>
                  <a:srgbClr val="FFFF00"/>
                </a:solidFill>
                <a:latin typeface="Avenir Oblique" panose="02000503020000020003" pitchFamily="2" charset="0"/>
              </a:rPr>
              <a:t>$26.5m </a:t>
            </a:r>
            <a:r>
              <a:rPr lang="en-GB" sz="2000" i="1" dirty="0">
                <a:latin typeface="Avenir Oblique" panose="02000503020000020003" pitchFamily="2" charset="0"/>
              </a:rPr>
              <a:t>comes from the </a:t>
            </a:r>
            <a:r>
              <a:rPr lang="en-GB" sz="2000" i="1" u="sng" dirty="0">
                <a:latin typeface="Avenir Oblique" panose="02000503020000020003" pitchFamily="2" charset="0"/>
              </a:rPr>
              <a:t>US and cities</a:t>
            </a:r>
            <a:r>
              <a:rPr lang="en-GB" sz="2000" i="1" dirty="0">
                <a:latin typeface="Avenir Oblique" panose="02000503020000020003" pitchFamily="2" charset="0"/>
              </a:rPr>
              <a:t>.</a:t>
            </a:r>
          </a:p>
          <a:p>
            <a:pPr lvl="1">
              <a:lnSpc>
                <a:spcPct val="170000"/>
              </a:lnSpc>
            </a:pPr>
            <a:r>
              <a:rPr lang="en-GB" sz="2400" i="1" dirty="0">
                <a:latin typeface="Avenir Oblique" panose="02000503020000020003" pitchFamily="2" charset="0"/>
              </a:rPr>
              <a:t>The highest average number of products ordered are from Czech Republic and Saudi Arabia with </a:t>
            </a:r>
            <a:r>
              <a:rPr lang="en-GB" sz="2400" i="1" dirty="0">
                <a:solidFill>
                  <a:srgbClr val="FFFF00"/>
                </a:solidFill>
                <a:latin typeface="Avenir Oblique" panose="02000503020000020003" pitchFamily="2" charset="0"/>
              </a:rPr>
              <a:t>319 products </a:t>
            </a:r>
            <a:r>
              <a:rPr lang="en-GB" sz="2400" i="1" dirty="0">
                <a:latin typeface="Avenir Oblique" panose="02000503020000020003" pitchFamily="2" charset="0"/>
              </a:rPr>
              <a:t>ordered and in third place is the </a:t>
            </a:r>
            <a:r>
              <a:rPr lang="en-GB" sz="2400" i="1" dirty="0">
                <a:solidFill>
                  <a:srgbClr val="FFFF00"/>
                </a:solidFill>
                <a:latin typeface="Avenir Oblique" panose="02000503020000020003" pitchFamily="2" charset="0"/>
              </a:rPr>
              <a:t>United States with ~250 products</a:t>
            </a:r>
            <a:r>
              <a:rPr lang="en-GB" sz="2400" i="1" dirty="0">
                <a:latin typeface="Avenir Oblique" panose="02000503020000020003" pitchFamily="2" charset="0"/>
              </a:rPr>
              <a:t>.</a:t>
            </a:r>
            <a:r>
              <a:rPr lang="en-GB" sz="2400" i="1" dirty="0">
                <a:solidFill>
                  <a:srgbClr val="FFFF00"/>
                </a:solidFill>
                <a:latin typeface="Avenir Oblique" panose="02000503020000020003" pitchFamily="2" charset="0"/>
              </a:rPr>
              <a:t> </a:t>
            </a:r>
            <a:r>
              <a:rPr lang="en-GB" sz="2400" i="1" dirty="0">
                <a:latin typeface="Avenir Oblique" panose="02000503020000020003" pitchFamily="2" charset="0"/>
              </a:rPr>
              <a:t>(Buying more expensive products?)</a:t>
            </a:r>
          </a:p>
          <a:p>
            <a:pPr lvl="1">
              <a:lnSpc>
                <a:spcPct val="170000"/>
              </a:lnSpc>
            </a:pPr>
            <a:r>
              <a:rPr lang="en-GB" sz="2400" i="1" dirty="0">
                <a:latin typeface="Avenir Oblique" panose="02000503020000020003" pitchFamily="2" charset="0"/>
              </a:rPr>
              <a:t>Product categories’  ‘</a:t>
            </a:r>
            <a:r>
              <a:rPr lang="en-GB" sz="2400" i="1" dirty="0" err="1">
                <a:solidFill>
                  <a:srgbClr val="FFFF00"/>
                </a:solidFill>
                <a:latin typeface="Avenir Oblique" panose="02000503020000020003" pitchFamily="2" charset="0"/>
              </a:rPr>
              <a:t>Youtube</a:t>
            </a:r>
            <a:r>
              <a:rPr lang="en-GB" sz="2400" i="1" dirty="0">
                <a:latin typeface="Avenir Oblique" panose="02000503020000020003" pitchFamily="2" charset="0"/>
              </a:rPr>
              <a:t>’ and ‘</a:t>
            </a:r>
            <a:r>
              <a:rPr lang="en-GB" sz="2400" i="1" dirty="0">
                <a:solidFill>
                  <a:srgbClr val="FFFF00"/>
                </a:solidFill>
                <a:latin typeface="Avenir Oblique" panose="02000503020000020003" pitchFamily="2" charset="0"/>
              </a:rPr>
              <a:t>Men’s t-shirts</a:t>
            </a:r>
            <a:r>
              <a:rPr lang="en-GB" sz="2400" i="1" dirty="0">
                <a:latin typeface="Avenir Oblique" panose="02000503020000020003" pitchFamily="2" charset="0"/>
              </a:rPr>
              <a:t>’  are purchased predominately by US customers..</a:t>
            </a:r>
          </a:p>
          <a:p>
            <a:pPr lvl="1"/>
            <a:endParaRPr lang="en-GB" i="1" dirty="0">
              <a:latin typeface="Avenir Oblique" panose="02000503020000020003" pitchFamily="2" charset="0"/>
            </a:endParaRPr>
          </a:p>
          <a:p>
            <a:pPr lvl="1"/>
            <a:endParaRPr lang="en-GB" i="1" dirty="0">
              <a:latin typeface="Avenir Oblique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2752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18EEF-7DBF-2A4E-256A-120206A0D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6617" y="106754"/>
            <a:ext cx="7458765" cy="1208626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GB" sz="4400" b="1" i="1" dirty="0">
                <a:solidFill>
                  <a:srgbClr val="FFFFFF"/>
                </a:solidFill>
                <a:latin typeface="Avenir Black Oblique" panose="02000503020000020003" pitchFamily="2" charset="0"/>
                <a:ea typeface="Apple Symbols" panose="02000000000000000000" pitchFamily="2" charset="-79"/>
                <a:cs typeface="Apple Symbols" panose="02000000000000000000" pitchFamily="2" charset="-79"/>
              </a:rPr>
              <a:t>Questions &amp; Discovery - Pt.2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33404D-320A-3260-D6B6-1D294A75E0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963" y="1590260"/>
            <a:ext cx="10058400" cy="4048539"/>
          </a:xfrm>
        </p:spPr>
        <p:txBody>
          <a:bodyPr>
            <a:normAutofit fontScale="25000" lnSpcReduction="20000"/>
          </a:bodyPr>
          <a:lstStyle/>
          <a:p>
            <a:endParaRPr lang="en-GB" sz="2400" i="1" dirty="0">
              <a:latin typeface="Avenir Oblique" panose="02000503020000020003" pitchFamily="2" charset="0"/>
            </a:endParaRPr>
          </a:p>
          <a:p>
            <a:pPr>
              <a:lnSpc>
                <a:spcPct val="200000"/>
              </a:lnSpc>
            </a:pPr>
            <a:r>
              <a:rPr lang="en-GB" sz="9600" i="1" dirty="0">
                <a:latin typeface="Avenir Oblique" panose="02000503020000020003" pitchFamily="2" charset="0"/>
              </a:rPr>
              <a:t>What I discovered..</a:t>
            </a:r>
          </a:p>
          <a:p>
            <a:pPr lvl="1">
              <a:lnSpc>
                <a:spcPct val="200000"/>
              </a:lnSpc>
            </a:pPr>
            <a:r>
              <a:rPr lang="en-GB" sz="5600" i="1" dirty="0">
                <a:latin typeface="Avenir Oblique" panose="02000503020000020003" pitchFamily="2" charset="0"/>
              </a:rPr>
              <a:t>Despite the U.S. generating the most revenue, countries like Peru (</a:t>
            </a:r>
            <a:r>
              <a:rPr lang="en-GB" sz="5600" i="1" dirty="0">
                <a:solidFill>
                  <a:srgbClr val="FFFF00"/>
                </a:solidFill>
                <a:latin typeface="Avenir Oblique" panose="02000503020000020003" pitchFamily="2" charset="0"/>
              </a:rPr>
              <a:t>~14 minutes</a:t>
            </a:r>
            <a:r>
              <a:rPr lang="en-GB" sz="5600" i="1" dirty="0">
                <a:latin typeface="Avenir Oblique" panose="02000503020000020003" pitchFamily="2" charset="0"/>
              </a:rPr>
              <a:t>), Nigeria and Tunisia see visitors spend the most time on the website, while the U.S. spends </a:t>
            </a:r>
            <a:r>
              <a:rPr lang="en-GB" sz="5600" i="1" dirty="0">
                <a:solidFill>
                  <a:srgbClr val="FFFF00"/>
                </a:solidFill>
                <a:latin typeface="Avenir Oblique" panose="02000503020000020003" pitchFamily="2" charset="0"/>
              </a:rPr>
              <a:t>~3-4 minutes </a:t>
            </a:r>
            <a:r>
              <a:rPr lang="en-GB" sz="5600" i="1" dirty="0">
                <a:latin typeface="Avenir Oblique" panose="02000503020000020003" pitchFamily="2" charset="0"/>
              </a:rPr>
              <a:t>-</a:t>
            </a:r>
            <a:r>
              <a:rPr lang="en-GB" sz="5600" i="1" dirty="0">
                <a:solidFill>
                  <a:srgbClr val="FFFF00"/>
                </a:solidFill>
                <a:latin typeface="Avenir Oblique" panose="02000503020000020003" pitchFamily="2" charset="0"/>
              </a:rPr>
              <a:t> </a:t>
            </a:r>
            <a:r>
              <a:rPr lang="en-GB" sz="5600" i="1" dirty="0">
                <a:latin typeface="Avenir Oblique" panose="02000503020000020003" pitchFamily="2" charset="0"/>
              </a:rPr>
              <a:t>Why?? </a:t>
            </a:r>
          </a:p>
          <a:p>
            <a:pPr lvl="2">
              <a:lnSpc>
                <a:spcPct val="200000"/>
              </a:lnSpc>
            </a:pPr>
            <a:r>
              <a:rPr lang="en-GB" sz="5400" i="1" dirty="0">
                <a:latin typeface="Avenir Oblique" panose="02000503020000020003" pitchFamily="2" charset="0"/>
              </a:rPr>
              <a:t>Need data on internet connectivity, cursor heatmaps etc..</a:t>
            </a:r>
          </a:p>
          <a:p>
            <a:pPr lvl="1">
              <a:lnSpc>
                <a:spcPct val="200000"/>
              </a:lnSpc>
            </a:pPr>
            <a:r>
              <a:rPr lang="en-GB" sz="5600" i="1" dirty="0">
                <a:latin typeface="Avenir Oblique" panose="02000503020000020003" pitchFamily="2" charset="0"/>
              </a:rPr>
              <a:t>Does that inform on U.S. shoppers and their spending habits? NEED MORE DATA!</a:t>
            </a:r>
          </a:p>
          <a:p>
            <a:pPr lvl="1">
              <a:lnSpc>
                <a:spcPct val="200000"/>
              </a:lnSpc>
            </a:pPr>
            <a:r>
              <a:rPr lang="en-GB" sz="5600" i="1" dirty="0">
                <a:latin typeface="Avenir Oblique" panose="02000503020000020003" pitchFamily="2" charset="0"/>
              </a:rPr>
              <a:t>Discrepancy between two price columns – ‘</a:t>
            </a:r>
            <a:r>
              <a:rPr lang="en-GB" sz="5600" i="1" dirty="0" err="1">
                <a:latin typeface="Avenir Oblique" panose="02000503020000020003" pitchFamily="2" charset="0"/>
              </a:rPr>
              <a:t>unit_price</a:t>
            </a:r>
            <a:r>
              <a:rPr lang="en-GB" sz="5600" i="1" dirty="0">
                <a:latin typeface="Avenir Oblique" panose="02000503020000020003" pitchFamily="2" charset="0"/>
              </a:rPr>
              <a:t>’ &amp; ‘</a:t>
            </a:r>
            <a:r>
              <a:rPr lang="en-GB" sz="5600" i="1" dirty="0" err="1">
                <a:latin typeface="Avenir Oblique" panose="02000503020000020003" pitchFamily="2" charset="0"/>
              </a:rPr>
              <a:t>productprice</a:t>
            </a:r>
            <a:r>
              <a:rPr lang="en-GB" sz="5600" i="1" dirty="0">
                <a:latin typeface="Avenir Oblique" panose="02000503020000020003" pitchFamily="2" charset="0"/>
              </a:rPr>
              <a:t>’, why is </a:t>
            </a:r>
            <a:r>
              <a:rPr lang="en-GB" sz="5600" i="1" dirty="0" err="1">
                <a:latin typeface="Avenir Oblique" panose="02000503020000020003" pitchFamily="2" charset="0"/>
              </a:rPr>
              <a:t>unit_price</a:t>
            </a:r>
            <a:r>
              <a:rPr lang="en-GB" sz="5600" i="1" dirty="0">
                <a:latin typeface="Avenir Oblique" panose="02000503020000020003" pitchFamily="2" charset="0"/>
              </a:rPr>
              <a:t> higher??</a:t>
            </a:r>
          </a:p>
        </p:txBody>
      </p:sp>
    </p:spTree>
    <p:extLst>
      <p:ext uri="{BB962C8B-B14F-4D97-AF65-F5344CB8AC3E}">
        <p14:creationId xmlns:p14="http://schemas.microsoft.com/office/powerpoint/2010/main" val="21767081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18EEF-7DBF-2A4E-256A-120206A0D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6617" y="106754"/>
            <a:ext cx="7458765" cy="1208626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GB" sz="4400" b="1" i="1" dirty="0">
                <a:solidFill>
                  <a:srgbClr val="FFFFFF"/>
                </a:solidFill>
                <a:latin typeface="Avenir Black Oblique" panose="02000503020000020003" pitchFamily="2" charset="0"/>
                <a:ea typeface="Apple Symbols" panose="02000000000000000000" pitchFamily="2" charset="-79"/>
                <a:cs typeface="Apple Symbols" panose="02000000000000000000" pitchFamily="2" charset="-79"/>
              </a:rPr>
              <a:t>Conclusion: Need.. More.. Time.. </a:t>
            </a:r>
            <a:r>
              <a:rPr lang="en-GB" sz="4400" b="1" i="1" dirty="0">
                <a:solidFill>
                  <a:srgbClr val="FFFFFF"/>
                </a:solidFill>
                <a:latin typeface="Avenir Black Oblique" panose="02000503020000020003" pitchFamily="2" charset="0"/>
                <a:ea typeface="Apple Symbols" panose="02000000000000000000" pitchFamily="2" charset="-79"/>
                <a:cs typeface="Apple Symbols" panose="02000000000000000000" pitchFamily="2" charset="-79"/>
                <a:sym typeface="Wingdings" pitchFamily="2" charset="2"/>
              </a:rPr>
              <a:t></a:t>
            </a:r>
            <a:endParaRPr lang="en-GB" sz="4400" b="1" i="1" dirty="0">
              <a:solidFill>
                <a:srgbClr val="FFFFFF"/>
              </a:solidFill>
              <a:latin typeface="Avenir Black Oblique" panose="02000503020000020003" pitchFamily="2" charset="0"/>
              <a:ea typeface="Apple Symbols" panose="02000000000000000000" pitchFamily="2" charset="-79"/>
              <a:cs typeface="Apple Symbols" panose="02000000000000000000" pitchFamily="2" charset="-79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33404D-320A-3260-D6B6-1D294A75E0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9" y="1877132"/>
            <a:ext cx="10058400" cy="3862272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GB" sz="2400" i="1" dirty="0">
                <a:latin typeface="Avenir Oblique" panose="02000503020000020003" pitchFamily="2" charset="0"/>
              </a:rPr>
              <a:t>Soak in the dataset more, learn new things…</a:t>
            </a:r>
          </a:p>
          <a:p>
            <a:pPr lvl="1">
              <a:lnSpc>
                <a:spcPct val="200000"/>
              </a:lnSpc>
            </a:pPr>
            <a:r>
              <a:rPr lang="en-GB" sz="1600" i="1" dirty="0">
                <a:latin typeface="Avenir Oblique" panose="02000503020000020003" pitchFamily="2" charset="0"/>
              </a:rPr>
              <a:t>More context behind the tables/data</a:t>
            </a:r>
          </a:p>
          <a:p>
            <a:pPr>
              <a:lnSpc>
                <a:spcPct val="200000"/>
              </a:lnSpc>
            </a:pPr>
            <a:r>
              <a:rPr lang="en-GB" sz="2400" i="1" dirty="0">
                <a:latin typeface="Avenir Oblique" panose="02000503020000020003" pitchFamily="2" charset="0"/>
              </a:rPr>
              <a:t>Questions lead to more questions, which lead to more questions…</a:t>
            </a:r>
          </a:p>
          <a:p>
            <a:pPr>
              <a:lnSpc>
                <a:spcPct val="200000"/>
              </a:lnSpc>
            </a:pPr>
            <a:r>
              <a:rPr lang="en-GB" sz="2400" i="1" dirty="0">
                <a:latin typeface="Avenir Oblique" panose="02000503020000020003" pitchFamily="2" charset="0"/>
              </a:rPr>
              <a:t>Better clean the data – fill in those missing blanks</a:t>
            </a:r>
          </a:p>
          <a:p>
            <a:pPr marL="0" indent="0">
              <a:buNone/>
            </a:pPr>
            <a:endParaRPr lang="en-GB" sz="2400" i="1" dirty="0">
              <a:latin typeface="Avenir Oblique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59394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{F8E0BE3F-F079-9643-807A-E5DA7CB72ABC}tf16401378</Template>
  <TotalTime>2336</TotalTime>
  <Words>417</Words>
  <Application>Microsoft Macintosh PowerPoint</Application>
  <PresentationFormat>Widescreen</PresentationFormat>
  <Paragraphs>31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Avenir Black Oblique</vt:lpstr>
      <vt:lpstr>Avenir Oblique</vt:lpstr>
      <vt:lpstr>MS Shell Dlg 2</vt:lpstr>
      <vt:lpstr>Wingdings</vt:lpstr>
      <vt:lpstr>Wingdings 3</vt:lpstr>
      <vt:lpstr>Madison</vt:lpstr>
      <vt:lpstr>Transforming and Analysing Data with SQL</vt:lpstr>
      <vt:lpstr>Project Steps - pt.1</vt:lpstr>
      <vt:lpstr>Project Steps - pt.2</vt:lpstr>
      <vt:lpstr>Questions &amp; Discovery…</vt:lpstr>
      <vt:lpstr>Questions &amp; Discovery - Pt.2</vt:lpstr>
      <vt:lpstr>Conclusion: Need.. More.. Time.. 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Transforming and Analysing Data with SQL</dc:title>
  <dc:creator>oliver.amirmansour@gmail.com</dc:creator>
  <cp:lastModifiedBy>oliver.amirmansour@gmail.com</cp:lastModifiedBy>
  <cp:revision>10</cp:revision>
  <dcterms:created xsi:type="dcterms:W3CDTF">2023-10-03T20:50:50Z</dcterms:created>
  <dcterms:modified xsi:type="dcterms:W3CDTF">2023-10-06T15:21:01Z</dcterms:modified>
</cp:coreProperties>
</file>