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/>
    <p:restoredTop sz="94718"/>
  </p:normalViewPr>
  <p:slideViewPr>
    <p:cSldViewPr snapToGrid="0">
      <p:cViewPr varScale="1">
        <p:scale>
          <a:sx n="117" d="100"/>
          <a:sy n="117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4840A-939A-7B44-B0F6-191A977B6272}" type="datetimeFigureOut">
              <a:rPr lang="en-GB" smtClean="0"/>
              <a:t>23/10/2023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3080E-CD89-A141-8079-C5EA8A1AD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61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5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51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38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996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143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21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29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6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6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7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92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924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1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73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5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3080E-CD89-A141-8079-C5EA8A1AD2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7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8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4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2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89" r:id="rId7"/>
    <p:sldLayoutId id="2147483690" r:id="rId8"/>
    <p:sldLayoutId id="2147483691" r:id="rId9"/>
    <p:sldLayoutId id="2147483692" r:id="rId10"/>
    <p:sldLayoutId id="214748369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F4B428-F3CF-F325-3F32-BD135C05B8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479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7F1FDD-BD52-7D62-3C8D-ED9FFA563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GB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Statistical Modelling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7D5B9-C0BF-C6E5-E10B-CDC3374DB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GB" sz="2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cityBikes – Foursquare - Yelp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98CC6-5614-008B-9607-D93E7D03DA5E}"/>
              </a:ext>
            </a:extLst>
          </p:cNvPr>
          <p:cNvSpPr txBox="1"/>
          <p:nvPr/>
        </p:nvSpPr>
        <p:spPr>
          <a:xfrm>
            <a:off x="835152" y="4800329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chemeClr val="bg1"/>
                </a:solidFill>
                <a:latin typeface="Avenir Black Oblique" panose="02000503020000020003" pitchFamily="2" charset="0"/>
              </a:rPr>
              <a:t>Oliver Amirmansour</a:t>
            </a:r>
          </a:p>
        </p:txBody>
      </p:sp>
    </p:spTree>
    <p:extLst>
      <p:ext uri="{BB962C8B-B14F-4D97-AF65-F5344CB8AC3E}">
        <p14:creationId xmlns:p14="http://schemas.microsoft.com/office/powerpoint/2010/main" val="267736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9796816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EDA &amp; Comparing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84554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Foursquare four the win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Easy comparison as bike stations were in same order.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32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2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9796816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EDA &amp; Comparing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845542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Foursquare four the win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Easy comparison as bike stations were in same order.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Differences in visualisations (Sampling)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32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4C526-E760-86B1-49EA-C4191F9DD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7848" y="1852857"/>
            <a:ext cx="2595496" cy="1976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8746F-BD40-B03A-6126-C4C54DAC2C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7848" y="3894537"/>
            <a:ext cx="2595496" cy="205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8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19925" y="315696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4" y="786828"/>
            <a:ext cx="9938331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Modelling &amp;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8455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Cleaning data before modelling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32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4E54A4-00C1-7A91-8778-1BF5A3D8AC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533" y="2287674"/>
            <a:ext cx="3513512" cy="298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19925" y="315696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4" y="786828"/>
            <a:ext cx="9938331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Modelling &amp;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84554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Cleaning data before modelling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Multiple Linear Regression (MLR) – Least Squares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32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0EEFD-3A6D-6B6B-E8D0-1F78625A8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330" y="4605936"/>
            <a:ext cx="6941424" cy="4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6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19925" y="315696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4" y="786828"/>
            <a:ext cx="9938331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Modelling &amp;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AB8CE-FE55-15F9-5098-668D068F2567}"/>
                  </a:ext>
                </a:extLst>
              </p:cNvPr>
              <p:cNvSpPr txBox="1"/>
              <p:nvPr/>
            </p:nvSpPr>
            <p:spPr>
              <a:xfrm>
                <a:off x="957700" y="2148256"/>
                <a:ext cx="5845542" cy="7602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>
                    <a:solidFill>
                      <a:schemeClr val="bg1"/>
                    </a:solidFill>
                    <a:latin typeface="Avenir Oblique" panose="02000503020000020003" pitchFamily="2" charset="0"/>
                  </a:rPr>
                  <a:t>- Cleaning data before modelling</a:t>
                </a: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r>
                  <a:rPr lang="en-GB" sz="2400" i="1" dirty="0">
                    <a:solidFill>
                      <a:schemeClr val="bg1"/>
                    </a:solidFill>
                    <a:latin typeface="Avenir Oblique" panose="02000503020000020003" pitchFamily="2" charset="0"/>
                  </a:rPr>
                  <a:t>- Multiple Linear Regression (MLR) – Least Squares</a:t>
                </a: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r>
                  <a:rPr lang="en-GB" sz="2400" i="1" dirty="0">
                    <a:solidFill>
                      <a:schemeClr val="bg1"/>
                    </a:solidFill>
                    <a:latin typeface="Avenir Oblique" panose="02000503020000020003" pitchFamily="2" charset="0"/>
                  </a:rPr>
                  <a:t>- Low explainability of variation in data (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𝑎𝑑𝑗</m:t>
                    </m:r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=0.116)</m:t>
                    </m:r>
                  </m:oMath>
                </a14:m>
                <a:r>
                  <a:rPr lang="en-GB" sz="2400" i="1" dirty="0">
                    <a:solidFill>
                      <a:schemeClr val="bg1"/>
                    </a:solidFill>
                    <a:latin typeface="Avenir Oblique" panose="02000503020000020003" pitchFamily="2" charset="0"/>
                  </a:rPr>
                  <a:t> with significant variables (and expected directions)</a:t>
                </a: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32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Avenir Oblique" panose="02000503020000020003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AB8CE-FE55-15F9-5098-668D068F2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00" y="2148256"/>
                <a:ext cx="5845542" cy="7602081"/>
              </a:xfrm>
              <a:prstGeom prst="rect">
                <a:avLst/>
              </a:prstGeom>
              <a:blipFill>
                <a:blip r:embed="rId7"/>
                <a:stretch>
                  <a:fillRect l="-1735" t="-500" r="-26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919922-7ED1-1FD5-CE12-470509DDB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88000"/>
              </p:ext>
            </p:extLst>
          </p:nvPr>
        </p:nvGraphicFramePr>
        <p:xfrm>
          <a:off x="7168125" y="2101930"/>
          <a:ext cx="3782902" cy="35747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0254">
                  <a:extLst>
                    <a:ext uri="{9D8B030D-6E8A-4147-A177-3AD203B41FA5}">
                      <a16:colId xmlns:a16="http://schemas.microsoft.com/office/drawing/2014/main" val="2754354505"/>
                    </a:ext>
                  </a:extLst>
                </a:gridCol>
                <a:gridCol w="1311324">
                  <a:extLst>
                    <a:ext uri="{9D8B030D-6E8A-4147-A177-3AD203B41FA5}">
                      <a16:colId xmlns:a16="http://schemas.microsoft.com/office/drawing/2014/main" val="1456287117"/>
                    </a:ext>
                  </a:extLst>
                </a:gridCol>
                <a:gridCol w="1311324">
                  <a:extLst>
                    <a:ext uri="{9D8B030D-6E8A-4147-A177-3AD203B41FA5}">
                      <a16:colId xmlns:a16="http://schemas.microsoft.com/office/drawing/2014/main" val="4270437288"/>
                    </a:ext>
                  </a:extLst>
                </a:gridCol>
              </a:tblGrid>
              <a:tr h="893687">
                <a:tc>
                  <a:txBody>
                    <a:bodyPr/>
                    <a:lstStyle/>
                    <a:p>
                      <a:endParaRPr lang="en-GB" sz="1800" b="1" i="1" dirty="0">
                        <a:latin typeface="Avenir Black Oblique" panose="02000503020000020003" pitchFamily="2" charset="0"/>
                      </a:endParaRPr>
                    </a:p>
                    <a:p>
                      <a:r>
                        <a:rPr lang="en-GB" sz="1600" b="1" i="1" dirty="0">
                          <a:solidFill>
                            <a:schemeClr val="bg1"/>
                          </a:solidFill>
                          <a:latin typeface="Avenir Black Oblique" panose="02000503020000020003" pitchFamily="2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sz="1600" dirty="0"/>
                        <a:t>Effect on 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sz="1600" dirty="0"/>
                        <a:t>Signif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361691"/>
                  </a:ext>
                </a:extLst>
              </a:tr>
              <a:tr h="893687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sz="1200" dirty="0"/>
                        <a:t>Num_of_bars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sz="1200" dirty="0"/>
                        <a:t>14.65%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sz="1200" dirty="0"/>
                        <a:t>1, 5 and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551622"/>
                  </a:ext>
                </a:extLst>
              </a:tr>
              <a:tr h="893687"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r>
                        <a:rPr lang="en-GB" sz="1200" dirty="0"/>
                        <a:t>Num_of_libs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r>
                        <a:rPr lang="en-GB" sz="1200" dirty="0"/>
                        <a:t>47.74% decrease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  <a:p>
                      <a:r>
                        <a:rPr lang="en-GB" sz="1200" dirty="0"/>
                        <a:t>1, 5 and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77414"/>
                  </a:ext>
                </a:extLst>
              </a:tr>
              <a:tr h="893687"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sz="1200" dirty="0"/>
                        <a:t>Min_bar_dist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sz="1100" dirty="0"/>
                        <a:t>0.037% increase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r>
                        <a:rPr lang="en-GB" sz="1200" dirty="0"/>
                        <a:t>5 and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8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77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19925" y="315696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4" y="786828"/>
            <a:ext cx="9938331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Challenges – If I Had More 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148256"/>
            <a:ext cx="58455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Query Yelp over 3 days to extract all data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32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8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19925" y="315696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4" y="786828"/>
            <a:ext cx="9938331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Challenges – If I Had More 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148256"/>
            <a:ext cx="584554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Query Yelp over 3 days to extract all data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Improve model explainability with more features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32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4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19925" y="315696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4" y="786828"/>
            <a:ext cx="9938331" cy="891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The End </a:t>
            </a:r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  <a:sym typeface="Wingdings" pitchFamily="2" charset="2"/>
              </a:rPr>
              <a:t></a:t>
            </a:r>
            <a:endParaRPr lang="en-US" sz="5200" b="1" i="1" dirty="0">
              <a:solidFill>
                <a:srgbClr val="FFFFFF"/>
              </a:solidFill>
              <a:latin typeface="Avenir Black Oblique" panose="02000503020000020003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0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-3048" y="1386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23326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8188292" cy="891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Goal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9224" y="2305584"/>
            <a:ext cx="96565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To gather and compare data on rental bike stations in Toronto</a:t>
            </a: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Gather data on Bars and Libraries from the Foursquare and the Yelp API</a:t>
            </a:r>
          </a:p>
          <a:p>
            <a:b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</a:br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Perform a regression using the gathered data so as to predict rental bike availability</a:t>
            </a: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23326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8188292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cityBikes API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0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</a:t>
            </a:r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Querying rental bikes for Toronto</a:t>
            </a:r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01317E-9576-20DF-EDEC-D9558ADEAA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1758" y="2361144"/>
            <a:ext cx="4920007" cy="27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23326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8188292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cityBikes API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015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</a:t>
            </a:r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Querying rental bikes for Toronto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Making sense of the JSON and extracting what I need!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23326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8188292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cityBikes API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015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</a:t>
            </a:r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Querying rental bikes for Toronto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Making sense of the JSON and extracting what I need!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Creating the final product…ish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C9FF5B-075B-3580-DB16-FF5B0EED60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1504" y="2301784"/>
            <a:ext cx="3050810" cy="30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9796816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Foursquare &amp; Yelp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8455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</a:t>
            </a:r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Connecting to the Foursquare and Yelp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  <p:pic>
        <p:nvPicPr>
          <p:cNvPr id="1026" name="Picture 2" descr="I Hate My Job Office Rage GIF">
            <a:extLst>
              <a:ext uri="{FF2B5EF4-FFF2-40B4-BE49-F238E27FC236}">
                <a16:creationId xmlns:a16="http://schemas.microsoft.com/office/drawing/2014/main" id="{8432CDB6-D8FF-19C7-A7BE-0F17024C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70" y="2237802"/>
            <a:ext cx="3954991" cy="294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3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9796816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Foursquare &amp; Yelp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845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</a:t>
            </a:r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Connecting to the Foursquare and Yelp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Extracting data on Bars and Libraries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4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9796816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Foursquare &amp; Yelp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84554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Avenir Oblique" panose="02000503020000020003" pitchFamily="2" charset="0"/>
              </a:rPr>
              <a:t>- </a:t>
            </a:r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Connecting to the Foursquare and Yelp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Extracting data on Bars and Libraries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The ACTUAL final product…ish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248DB4-2568-5529-7455-2DD114D2A9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207" y="2054665"/>
            <a:ext cx="3989196" cy="1766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BA8EFC-BE84-51EB-84AE-B7396FF2E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3242" y="3993574"/>
            <a:ext cx="4256161" cy="16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9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 descr="Artistic yellow swirling in water">
            <a:extLst>
              <a:ext uri="{FF2B5EF4-FFF2-40B4-BE49-F238E27FC236}">
                <a16:creationId xmlns:a16="http://schemas.microsoft.com/office/drawing/2014/main" id="{FE107543-F4DF-5765-BF87-0732D5D58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60000"/>
          </a:blip>
          <a:srcRect t="13966" b="178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0F8CC59-A888-55B4-9F77-68F6861DDD60}"/>
              </a:ext>
            </a:extLst>
          </p:cNvPr>
          <p:cNvSpPr/>
          <p:nvPr/>
        </p:nvSpPr>
        <p:spPr>
          <a:xfrm>
            <a:off x="651803" y="612440"/>
            <a:ext cx="10888393" cy="55625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3568A-A8D8-A531-3AB1-15FF685EC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955" y="786828"/>
            <a:ext cx="9796816" cy="8916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b="1" i="1" dirty="0">
                <a:solidFill>
                  <a:srgbClr val="FFFFFF"/>
                </a:solidFill>
                <a:latin typeface="Avenir Black Oblique" panose="02000503020000020003" pitchFamily="2" charset="0"/>
              </a:rPr>
              <a:t>Project Flow – EDA &amp; Comparing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D649-6AEA-42E8-8A8A-D61FF09304B1}"/>
              </a:ext>
            </a:extLst>
          </p:cNvPr>
          <p:cNvCxnSpPr/>
          <p:nvPr/>
        </p:nvCxnSpPr>
        <p:spPr>
          <a:xfrm>
            <a:off x="959224" y="1678469"/>
            <a:ext cx="101032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3AB8CE-FE55-15F9-5098-668D068F2567}"/>
              </a:ext>
            </a:extLst>
          </p:cNvPr>
          <p:cNvSpPr txBox="1"/>
          <p:nvPr/>
        </p:nvSpPr>
        <p:spPr>
          <a:xfrm>
            <a:off x="957700" y="2271947"/>
            <a:ext cx="584554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Avenir Oblique" panose="02000503020000020003" pitchFamily="2" charset="0"/>
              </a:rPr>
              <a:t>- Foursquare four the win</a:t>
            </a: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32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sz="2400" i="1" dirty="0">
              <a:solidFill>
                <a:schemeClr val="bg1"/>
              </a:solidFill>
              <a:latin typeface="Avenir Oblique" panose="02000503020000020003" pitchFamily="2" charset="0"/>
            </a:endParaRPr>
          </a:p>
          <a:p>
            <a:endParaRPr lang="en-GB" i="1" dirty="0">
              <a:solidFill>
                <a:schemeClr val="bg1"/>
              </a:solidFill>
              <a:latin typeface="Avenir Oblique" panose="02000503020000020003" pitchFamily="2" charset="0"/>
            </a:endParaRPr>
          </a:p>
        </p:txBody>
      </p:sp>
      <p:pic>
        <p:nvPicPr>
          <p:cNvPr id="5124" name="Picture 4" descr="How do industry leaders reap the benefits from AI, big data and robotics? -  Quora">
            <a:extLst>
              <a:ext uri="{FF2B5EF4-FFF2-40B4-BE49-F238E27FC236}">
                <a16:creationId xmlns:a16="http://schemas.microsoft.com/office/drawing/2014/main" id="{9F20BB20-ABB4-A629-3767-CB5B3C6D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412" y="2221298"/>
            <a:ext cx="3506756" cy="245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63106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419</Words>
  <Application>Microsoft Macintosh PowerPoint</Application>
  <PresentationFormat>Widescreen</PresentationFormat>
  <Paragraphs>205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Black Oblique</vt:lpstr>
      <vt:lpstr>Avenir Next LT Pro</vt:lpstr>
      <vt:lpstr>Avenir Oblique</vt:lpstr>
      <vt:lpstr>AvenirNext LT Pro Medium</vt:lpstr>
      <vt:lpstr>Calibri</vt:lpstr>
      <vt:lpstr>Cambria Math</vt:lpstr>
      <vt:lpstr>Sabon Next LT</vt:lpstr>
      <vt:lpstr>DappledVTI</vt:lpstr>
      <vt:lpstr>Statistical Modelling Project</vt:lpstr>
      <vt:lpstr>Project Goal</vt:lpstr>
      <vt:lpstr>Project Flow – cityBikes API</vt:lpstr>
      <vt:lpstr>Project Flow – cityBikes API</vt:lpstr>
      <vt:lpstr>Project Flow – cityBikes API</vt:lpstr>
      <vt:lpstr>Project Flow – Foursquare &amp; Yelp</vt:lpstr>
      <vt:lpstr>Project Flow – Foursquare &amp; Yelp</vt:lpstr>
      <vt:lpstr>Project Flow – Foursquare &amp; Yelp</vt:lpstr>
      <vt:lpstr>Project Flow – EDA &amp; Comparing </vt:lpstr>
      <vt:lpstr>Project Flow – EDA &amp; Comparing </vt:lpstr>
      <vt:lpstr>Project Flow – EDA &amp; Comparing </vt:lpstr>
      <vt:lpstr>Project Flow – Modelling &amp; results</vt:lpstr>
      <vt:lpstr>Project Flow – Modelling &amp; results</vt:lpstr>
      <vt:lpstr>Project Flow – Modelling &amp; results</vt:lpstr>
      <vt:lpstr>Challenges – If I Had More Time</vt:lpstr>
      <vt:lpstr>Challenges – If I Had More Time</vt:lpstr>
      <vt:lpstr>The End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Modelling Project</dc:title>
  <dc:creator>oliver.amirmansour@gmail.com</dc:creator>
  <cp:lastModifiedBy>oliver.amirmansour@gmail.com</cp:lastModifiedBy>
  <cp:revision>9</cp:revision>
  <dcterms:created xsi:type="dcterms:W3CDTF">2023-10-23T02:45:51Z</dcterms:created>
  <dcterms:modified xsi:type="dcterms:W3CDTF">2023-10-23T22:26:55Z</dcterms:modified>
</cp:coreProperties>
</file>