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6237d4c5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6237d4c5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6237d4c5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6237d4c5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6237d4c5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6237d4c5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62720d1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62720d1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2720d11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2720d1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6237d4c5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6237d4c5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2720d1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62720d1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6237d4c5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6237d4c5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6237d4c5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6237d4c5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6237d4c5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6237d4c5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6237d4c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6237d4c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istral.ai/fr/news/mixtral-of-experts/" TargetMode="External"/><Relationship Id="rId4" Type="http://schemas.openxmlformats.org/officeDocument/2006/relationships/hyperlink" Target="https://www.sbert.net/docs/pretrained_models.html" TargetMode="External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</a:t>
            </a:r>
            <a:r>
              <a:rPr lang="fr"/>
              <a:t>etrieval Augmented Generation (</a:t>
            </a:r>
            <a:r>
              <a:rPr lang="fr"/>
              <a:t>RAG)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37800"/>
            <a:ext cx="76881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Oliver BELLIARD &amp; Naël BRIAND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10h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975" y="76200"/>
            <a:ext cx="1042826" cy="11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729450" y="1318650"/>
            <a:ext cx="4775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Try our RAG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017826" y="3974125"/>
            <a:ext cx="8272975" cy="5334426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85725">
              <a:srgbClr val="000000">
                <a:alpha val="50000"/>
              </a:srgbClr>
            </a:outerShdw>
          </a:effectLst>
        </p:spPr>
      </p:pic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729450" y="1939650"/>
            <a:ext cx="4775700" cy="632100"/>
          </a:xfrm>
          <a:prstGeom prst="rect">
            <a:avLst/>
          </a:prstGeom>
          <a:effectLst>
            <a:outerShdw blurRad="128588" rotWithShape="0" algn="bl" dir="5400000" dist="952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solidFill>
                  <a:schemeClr val="lt1"/>
                </a:solidFill>
                <a:highlight>
                  <a:schemeClr val="dk1"/>
                </a:highlight>
              </a:rPr>
              <a:t>It will answer questions about the test document: GoodLuck.pdf 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275" y="1136138"/>
            <a:ext cx="3053326" cy="3792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highlight>
                  <a:schemeClr val="lt1"/>
                </a:highlight>
              </a:rPr>
              <a:t>‹#›</a:t>
            </a:fld>
            <a:endParaRPr>
              <a:highlight>
                <a:schemeClr val="lt1"/>
              </a:highlight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5">
            <a:alphaModFix/>
          </a:blip>
          <a:srcRect b="13307" l="0" r="0" t="0"/>
          <a:stretch/>
        </p:blipFill>
        <p:spPr>
          <a:xfrm>
            <a:off x="8024975" y="76200"/>
            <a:ext cx="1042826" cy="9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your attention</a:t>
            </a:r>
            <a:endParaRPr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Mixtral-8x7b benchmark and documentation: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https://mistral.ai/fr/news/mixtral-of-experts/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Available sentence transformers models: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https://www.sbert.net/docs/pretrained_models.html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4975" y="76200"/>
            <a:ext cx="1042826" cy="11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125775" y="4878475"/>
            <a:ext cx="3739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Oliver BELLIARD &amp; Naël BRIAND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</a:t>
            </a:r>
            <a:r>
              <a:rPr lang="fr"/>
              <a:t>Extracting and structuring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968675" y="1389445"/>
            <a:ext cx="38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CHOOSING A DATASET : GoodLuck.pdf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49350" y="1741250"/>
            <a:ext cx="2697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Extracting text from a PDF file and save in text file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22475" y="2256685"/>
            <a:ext cx="2697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extract_text_from_pdf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pdf_path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673075" y="3480785"/>
            <a:ext cx="2697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structure_data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00" y="2558876"/>
            <a:ext cx="2241950" cy="226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673075" y="2965350"/>
            <a:ext cx="2697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Dividing text into paragraphs using line breaks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975" y="76200"/>
            <a:ext cx="1042826" cy="11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125775" y="4878475"/>
            <a:ext cx="3739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Oliver BELLIARD &amp; Naël BRIAND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Indexing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864688" y="3777388"/>
            <a:ext cx="4559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transformer_model = 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"multi-qa-mpnet-base-dot-v1"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27863" y="2668125"/>
            <a:ext cx="3951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chose this model for embedding paragraphs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113" y="2221950"/>
            <a:ext cx="43719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913" y="4123600"/>
            <a:ext cx="24003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527863" y="4127275"/>
            <a:ext cx="3951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FAISS : a library developed by Facebook AI Research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527875" y="1853850"/>
            <a:ext cx="64971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the class to charge pretrain model which generate embeddings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1488" y="3058613"/>
            <a:ext cx="330517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1527863" y="3482363"/>
            <a:ext cx="3951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Better Performance Semantic Search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6775" y="4566150"/>
            <a:ext cx="21621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1163" y="4580438"/>
            <a:ext cx="18478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4975" y="76200"/>
            <a:ext cx="1042826" cy="11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125775" y="4878475"/>
            <a:ext cx="3739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Oliver BELLIARD &amp; Naël BRIAND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8200"/>
            <a:ext cx="8839199" cy="2460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975" y="76200"/>
            <a:ext cx="1042826" cy="11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125775" y="4878475"/>
            <a:ext cx="3739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Oliver BELLIARD &amp; Naël BRIAND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81925" y="1520600"/>
            <a:ext cx="6232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source: https://www.sbert.net/docs/pretrained_models.html</a:t>
            </a:r>
            <a:endParaRPr sz="1300">
              <a:solidFill>
                <a:schemeClr val="accent1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526" y="599701"/>
            <a:ext cx="2287675" cy="12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MODULE CREATION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729450" y="2078875"/>
            <a:ext cx="57189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Sentence Transformer and Large Language Model (LLM) from Hugging Face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LLM running on Hugging Face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We made sure to run the script on Colab</a:t>
            </a:r>
            <a:endParaRPr sz="1600"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550" y="2019300"/>
            <a:ext cx="18954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150" y="2571750"/>
            <a:ext cx="20002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4975" y="76200"/>
            <a:ext cx="1042826" cy="11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125775" y="4878475"/>
            <a:ext cx="3739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Oliver BELLIARD &amp; Naël BRIAND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729450" y="1318650"/>
            <a:ext cx="455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MODULE CREATION: LLM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729450" y="1853850"/>
            <a:ext cx="37938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We chose: </a:t>
            </a:r>
            <a:r>
              <a:rPr lang="fr" sz="1600">
                <a:solidFill>
                  <a:schemeClr val="lt1"/>
                </a:solidFill>
                <a:highlight>
                  <a:schemeClr val="accent2"/>
                </a:highlight>
              </a:rPr>
              <a:t>mistralai/Mixtral-8x7B-Instruct-v0.1</a:t>
            </a:r>
            <a:endParaRPr sz="1600"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We wanted to taxe as much advantage of the cloud as possible so we choose a model larger than a 7b parameters model (zephyr-7b-beta,  llama2)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highlight>
                  <a:schemeClr val="accent4"/>
                </a:highlight>
              </a:rPr>
              <a:t>Local: around 60s per token</a:t>
            </a:r>
            <a:endParaRPr sz="1600"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highlight>
                  <a:schemeClr val="accent4"/>
                </a:highlight>
              </a:rPr>
              <a:t>Google Colab: 6s per Answer</a:t>
            </a:r>
            <a:endParaRPr sz="1600">
              <a:highlight>
                <a:schemeClr val="accent4"/>
              </a:highlight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275" y="1853850"/>
            <a:ext cx="423318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4965900" y="1475550"/>
            <a:ext cx="4178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accent1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source: https://mistral.ai/fr/news/mixtral-of-experts/</a:t>
            </a:r>
            <a:endParaRPr sz="1300">
              <a:solidFill>
                <a:schemeClr val="accent1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975" y="76200"/>
            <a:ext cx="1042826" cy="11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125775" y="4878475"/>
            <a:ext cx="3739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Oliver BELLIARD &amp; Naël BRIAND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MODULE CREATION: </a:t>
            </a:r>
            <a:r>
              <a:rPr lang="fr"/>
              <a:t>Queries</a:t>
            </a:r>
            <a:endParaRPr/>
          </a:p>
        </p:txBody>
      </p:sp>
      <p:sp>
        <p:nvSpPr>
          <p:cNvPr id="159" name="Google Shape;159;p19"/>
          <p:cNvSpPr txBox="1"/>
          <p:nvPr>
            <p:ph idx="4294967295" type="body"/>
          </p:nvPr>
        </p:nvSpPr>
        <p:spPr>
          <a:xfrm>
            <a:off x="729450" y="1853850"/>
            <a:ext cx="76170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Query building with 3 main tags: </a:t>
            </a:r>
            <a:r>
              <a:rPr lang="fr">
                <a:solidFill>
                  <a:schemeClr val="lt1"/>
                </a:solidFill>
                <a:highlight>
                  <a:schemeClr val="accent3"/>
                </a:highlight>
              </a:rPr>
              <a:t>Context</a:t>
            </a:r>
            <a:r>
              <a:rPr lang="fr">
                <a:solidFill>
                  <a:schemeClr val="lt1"/>
                </a:solidFill>
              </a:rPr>
              <a:t>, </a:t>
            </a:r>
            <a:r>
              <a:rPr lang="fr">
                <a:solidFill>
                  <a:schemeClr val="lt1"/>
                </a:solidFill>
                <a:highlight>
                  <a:schemeClr val="accent3"/>
                </a:highlight>
              </a:rPr>
              <a:t>Question </a:t>
            </a:r>
            <a:r>
              <a:rPr lang="fr">
                <a:solidFill>
                  <a:schemeClr val="lt1"/>
                </a:solidFill>
              </a:rPr>
              <a:t>and </a:t>
            </a:r>
            <a:r>
              <a:rPr lang="fr">
                <a:solidFill>
                  <a:schemeClr val="lt1"/>
                </a:solidFill>
                <a:highlight>
                  <a:schemeClr val="accent3"/>
                </a:highlight>
              </a:rPr>
              <a:t>Answer</a:t>
            </a:r>
            <a:endParaRPr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50" y="2262450"/>
            <a:ext cx="5434050" cy="1169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1111750" y="3998425"/>
            <a:ext cx="1018500" cy="408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Context: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2480379" y="3935125"/>
            <a:ext cx="12657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 of the document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096210" y="3998425"/>
            <a:ext cx="1018500" cy="408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Question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5464830" y="3935125"/>
            <a:ext cx="1130700" cy="5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question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6945660" y="3998425"/>
            <a:ext cx="1018500" cy="408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19"/>
          <p:cNvCxnSpPr>
            <a:stCxn id="161" idx="3"/>
            <a:endCxn id="162" idx="1"/>
          </p:cNvCxnSpPr>
          <p:nvPr/>
        </p:nvCxnSpPr>
        <p:spPr>
          <a:xfrm>
            <a:off x="2130250" y="4202725"/>
            <a:ext cx="3501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>
            <a:stCxn id="162" idx="3"/>
            <a:endCxn id="163" idx="1"/>
          </p:cNvCxnSpPr>
          <p:nvPr/>
        </p:nvCxnSpPr>
        <p:spPr>
          <a:xfrm>
            <a:off x="3746079" y="4202725"/>
            <a:ext cx="3501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9"/>
          <p:cNvCxnSpPr>
            <a:stCxn id="163" idx="3"/>
            <a:endCxn id="164" idx="1"/>
          </p:cNvCxnSpPr>
          <p:nvPr/>
        </p:nvCxnSpPr>
        <p:spPr>
          <a:xfrm>
            <a:off x="5114710" y="4202725"/>
            <a:ext cx="3501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>
            <a:stCxn id="164" idx="3"/>
            <a:endCxn id="165" idx="1"/>
          </p:cNvCxnSpPr>
          <p:nvPr/>
        </p:nvCxnSpPr>
        <p:spPr>
          <a:xfrm>
            <a:off x="6595530" y="4202725"/>
            <a:ext cx="3501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975" y="76200"/>
            <a:ext cx="1042826" cy="11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125775" y="4878475"/>
            <a:ext cx="3739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Oliver BELLIARD &amp; Naël BRIAND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Model Serving</a:t>
            </a:r>
            <a:endParaRPr/>
          </a:p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4950" y="1981025"/>
            <a:ext cx="33009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Deployment of the model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Gradio API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Function: query maker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2970"/>
            <a:ext cx="4572000" cy="379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00" y="700775"/>
            <a:ext cx="3671398" cy="1280251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76200">
              <a:srgbClr val="000000">
                <a:alpha val="10000"/>
              </a:srgbClr>
            </a:outerShdw>
          </a:effectLst>
        </p:spPr>
      </p:pic>
      <p:sp>
        <p:nvSpPr>
          <p:cNvPr id="181" name="Google Shape;181;p20"/>
          <p:cNvSpPr txBox="1"/>
          <p:nvPr/>
        </p:nvSpPr>
        <p:spPr>
          <a:xfrm>
            <a:off x="4707750" y="4665100"/>
            <a:ext cx="247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source: https://www.gradio.app</a:t>
            </a:r>
            <a:endParaRPr sz="1300">
              <a:solidFill>
                <a:schemeClr val="accent1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5">
            <a:alphaModFix/>
          </a:blip>
          <a:srcRect b="14199" l="0" r="0" t="0"/>
          <a:stretch/>
        </p:blipFill>
        <p:spPr>
          <a:xfrm>
            <a:off x="80875" y="76200"/>
            <a:ext cx="934775" cy="88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125775" y="4878475"/>
            <a:ext cx="3739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Oliver BELLIARD &amp; Naël BRIAND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MODULE CREATION: Deployment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729450" y="445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We deployed our RAG using the same method seen in previous labs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816599"/>
            <a:ext cx="7688701" cy="251072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975" y="76200"/>
            <a:ext cx="1042826" cy="11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25775" y="4878475"/>
            <a:ext cx="3739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Oliver BELLIARD &amp; Naël BRIAND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