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4" r:id="rId9"/>
    <p:sldId id="266" r:id="rId10"/>
    <p:sldId id="260" r:id="rId11"/>
    <p:sldId id="265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A8EC5-1679-45AD-AFB6-A81526B26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8E3BFCB-535C-4A55-938F-7BAF97287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538153-D6F4-4D1C-BD25-2BF29A6E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A7BE84-1305-4C45-BE23-AE1B8A26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573B1AC-85D6-4486-B615-6FC5913B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18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01774-9D18-4E19-817D-C91EBDDB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6B48A0C-16CE-4FC4-B269-AD95B430D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0C001D-29E1-43E5-B70B-1317B02A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859172-0649-4EF9-8101-6CFE0F3D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E5FD180-0A9D-4B5B-84AE-14A74EF2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63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9A7CD9-5F8A-41B9-B760-40904479D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BF59569-8C22-44B7-807F-7958B1F1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19B887-6D35-4877-941B-3B4CE5BC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D403AB-8449-40F4-80D0-222ED250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18F5669-A6B4-47B4-B2F3-E4FCBD28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04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9C012-CAC2-4D14-B0CC-9EDC9EFF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F11854-3EF3-4635-9847-5EFA2814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B636826-EC68-46E0-AE2A-33B970C5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925D91-B4D9-4F04-BC14-9AD2023B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65D1F3-B789-47E7-BCC0-85174B43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76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34C9-8A71-405A-AED2-ACE3883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2EE5CBD-E588-44D3-917C-332680E6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60D42C-0EED-4A10-BB4B-5326B0B9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DC4D0D-6E7B-467F-BDB8-9108D885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15683D-DCFA-445D-B9E1-9A536823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269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9E3F8-FBD1-4616-9BB8-1DFABDE8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8BC693-059F-433E-9BC7-DC756BA0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BE25026-9EBE-49A1-AC28-69DE985B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7A04B1-18F4-4B78-9395-188FECA3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406BB28-D2DF-4FAC-BAB3-4940C1A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B737808-90E1-4707-BC5B-1627F4BA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376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DF827-40F7-4B6F-8DAB-8E6DEEA8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C7CF50A-B002-4A89-9ACC-33CD0AB81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E6101C-6252-47E2-AD7F-C8A3C264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387634B-E988-4F92-89D3-66E36C2B2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B318D4-9409-4CB9-9A75-94492BB52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8A27C7C-A168-4556-8358-CFB9FBA1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22EE2E8-0BEC-4D39-8005-B8B39137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13B350A-CCE9-4097-85E1-692CE7DF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382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C7442-5AD3-4F60-9CD2-4C509B2F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738A4ED-C893-4740-9481-CF77AB08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4AD330C-D0B7-42B8-B06E-3766B101E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9DF89A2-5B7C-4C62-ADC1-AD0A466F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57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A01AE18-C3F6-4F5B-A345-6D3BDD8B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42491DC-D4FB-409A-8E94-C1E4DBAE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7B0D9B4-E826-468B-850C-16A7A852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610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F5B7-543D-4A7E-8BCC-3E56BB7C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B875F4-3811-48B1-801E-D22F04C4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4B3E162-3593-43F0-9C59-AFF3407C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ADDF3E1-FA76-4D99-BEF9-3EDECB73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3E773A-E901-4734-B7EB-280AD89A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6532040-2C2A-449A-97BB-531A6ABA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391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CA356-5704-4533-BA96-4BE46858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270FA6A-8D87-46A0-BD6C-6474436FF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423B0A9-F4CF-4DFA-9236-517065C6E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A7701F-091A-4C64-9EF3-9AC241EF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7F5973-3552-45B2-8910-AC47D313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6C6521F-2F45-41D3-A8E6-8D548F3B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17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85011EA-6AD5-4043-AD3F-B21B0FF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2956B04-A7D6-4DF0-B165-E5146F882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266A5F-C98E-4488-8DA4-30579D043B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B0F7B-C905-41FB-92E1-8311A85427BF}" type="datetimeFigureOut">
              <a:rPr lang="da-DK" smtClean="0"/>
              <a:t>24-06-2025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EC7B3C2-3DE7-4401-B3F7-A447B1908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41716E-A1AB-4E37-86A6-80E01010B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009C-A9AF-4D11-B474-8EFBEABF995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15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FDB6D-8803-49B7-A682-6A426D071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Regneeksempel MFS -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9F6655-F7AB-493C-A5F1-084804F5FB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792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DCD9085-514E-4D0F-9251-BA44730A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71" cy="6306430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EB528E-02B3-4BFB-8C6D-CE3FBBEE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1976" y="0"/>
            <a:ext cx="2638793" cy="186716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5B335FF-BB48-4019-BCFF-705F763D9196}"/>
              </a:ext>
            </a:extLst>
          </p:cNvPr>
          <p:cNvSpPr txBox="1"/>
          <p:nvPr/>
        </p:nvSpPr>
        <p:spPr>
          <a:xfrm>
            <a:off x="9373535" y="2055813"/>
            <a:ext cx="263879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sz="1400" dirty="0"/>
              <a:t>Hvordan beregner vi </a:t>
            </a:r>
            <a:r>
              <a:rPr lang="da-DK" sz="1400" dirty="0" err="1"/>
              <a:t>Cmix</a:t>
            </a:r>
            <a:r>
              <a:rPr lang="da-DK" sz="1400" dirty="0"/>
              <a:t> ved 2 eller flere punktkildeforureninger?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Hvilken </a:t>
            </a:r>
            <a:r>
              <a:rPr lang="da-DK" sz="1400" dirty="0" err="1"/>
              <a:t>vandløbsafstrøning</a:t>
            </a:r>
            <a:r>
              <a:rPr lang="da-DK" sz="1400" dirty="0"/>
              <a:t> er den relevante?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Beregne en </a:t>
            </a:r>
            <a:r>
              <a:rPr lang="da-DK" sz="1400" dirty="0" err="1"/>
              <a:t>Cmix</a:t>
            </a:r>
            <a:r>
              <a:rPr lang="da-DK" sz="1400" dirty="0"/>
              <a:t> for hver forurening?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Beregne en samlet </a:t>
            </a:r>
            <a:r>
              <a:rPr lang="da-DK" sz="1400" dirty="0" err="1"/>
              <a:t>Cmix</a:t>
            </a:r>
            <a:r>
              <a:rPr lang="da-DK" sz="1400" dirty="0"/>
              <a:t> for det samlede forurenede areal og den højeste Q90 for vandløbsstrækningen med kontakt?</a:t>
            </a:r>
          </a:p>
          <a:p>
            <a:pPr marL="342900" indent="-342900">
              <a:buFont typeface="+mj-lt"/>
              <a:buAutoNum type="arabicPeriod"/>
            </a:pP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83842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DCD9085-514E-4D0F-9251-BA44730A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71" cy="6306430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EB528E-02B3-4BFB-8C6D-CE3FBBEE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1976" y="0"/>
            <a:ext cx="2638793" cy="1867161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4DF3BBB-6F2D-4213-8835-0ADB626FC9B2}"/>
              </a:ext>
            </a:extLst>
          </p:cNvPr>
          <p:cNvSpPr txBox="1"/>
          <p:nvPr/>
        </p:nvSpPr>
        <p:spPr>
          <a:xfrm>
            <a:off x="9123279" y="1732547"/>
            <a:ext cx="263879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Regne </a:t>
            </a:r>
            <a:r>
              <a:rPr lang="da-DK" sz="1400" dirty="0" err="1"/>
              <a:t>Cmix</a:t>
            </a:r>
            <a:r>
              <a:rPr lang="da-DK" sz="1400" dirty="0"/>
              <a:t> for hver relevant forurening:</a:t>
            </a:r>
          </a:p>
          <a:p>
            <a:endParaRPr lang="da-DK" sz="1400" dirty="0"/>
          </a:p>
          <a:p>
            <a:r>
              <a:rPr lang="da-DK" sz="1400" dirty="0"/>
              <a:t>Forureningsflux1 = 14000 m2 * 0,2 mg/l * 400 mm/år</a:t>
            </a:r>
          </a:p>
          <a:p>
            <a:r>
              <a:rPr lang="da-DK" sz="1400" dirty="0"/>
              <a:t>= 1120000 mg/år</a:t>
            </a:r>
          </a:p>
          <a:p>
            <a:endParaRPr lang="da-DK" sz="1400" dirty="0"/>
          </a:p>
          <a:p>
            <a:r>
              <a:rPr lang="da-DK" sz="1400" dirty="0"/>
              <a:t>Cmix1= 0,036 mg/s / 0,044m3/s</a:t>
            </a:r>
          </a:p>
          <a:p>
            <a:r>
              <a:rPr lang="da-DK" sz="1400" dirty="0"/>
              <a:t>Cmix1 = 0,818 mg/l</a:t>
            </a:r>
          </a:p>
          <a:p>
            <a:endParaRPr lang="da-DK" sz="1400" dirty="0"/>
          </a:p>
          <a:p>
            <a:r>
              <a:rPr lang="da-DK" sz="1400" dirty="0"/>
              <a:t>Forureningsflux2 = 9200 m2 * 0,2 mg/l * 400 mm/år</a:t>
            </a:r>
          </a:p>
          <a:p>
            <a:r>
              <a:rPr lang="da-DK" sz="1400" dirty="0"/>
              <a:t>= 736000 mg/år</a:t>
            </a:r>
          </a:p>
          <a:p>
            <a:endParaRPr lang="da-DK" sz="1400" dirty="0"/>
          </a:p>
          <a:p>
            <a:r>
              <a:rPr lang="da-DK" sz="1400" dirty="0"/>
              <a:t>Cmix2= 0,023 mg/s / 0,034m3/s</a:t>
            </a:r>
          </a:p>
          <a:p>
            <a:r>
              <a:rPr lang="da-DK" sz="1400" dirty="0"/>
              <a:t>Cmix2 = 0,676 mg/l</a:t>
            </a:r>
          </a:p>
          <a:p>
            <a:endParaRPr lang="da-DK" sz="1400" dirty="0"/>
          </a:p>
          <a:p>
            <a:r>
              <a:rPr lang="da-DK" sz="1400" dirty="0"/>
              <a:t>Forureningsflux3 = 1900 m2 * 0,2 mg/l * 400 mm/år</a:t>
            </a:r>
          </a:p>
          <a:p>
            <a:r>
              <a:rPr lang="da-DK" sz="1400" dirty="0"/>
              <a:t>= 152000 mg/år</a:t>
            </a:r>
          </a:p>
          <a:p>
            <a:endParaRPr lang="da-DK" sz="1400" dirty="0"/>
          </a:p>
          <a:p>
            <a:r>
              <a:rPr lang="da-DK" sz="1400" dirty="0"/>
              <a:t>Cmix3= 0,005 mg/s / 0,014m3/s</a:t>
            </a:r>
          </a:p>
          <a:p>
            <a:r>
              <a:rPr lang="da-DK" sz="1400" dirty="0"/>
              <a:t>Cmix3 = 0,357 mg/l</a:t>
            </a:r>
          </a:p>
          <a:p>
            <a:endParaRPr lang="da-DK" sz="1400" dirty="0"/>
          </a:p>
          <a:p>
            <a:endParaRPr lang="da-DK" sz="1400" dirty="0"/>
          </a:p>
          <a:p>
            <a:r>
              <a:rPr lang="da-DK" dirty="0"/>
              <a:t>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E19E5E0-5E41-49EC-983E-468CDF9F9DC5}"/>
              </a:ext>
            </a:extLst>
          </p:cNvPr>
          <p:cNvSpPr txBox="1"/>
          <p:nvPr/>
        </p:nvSpPr>
        <p:spPr>
          <a:xfrm>
            <a:off x="4185974" y="2189943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CC6E1E1-B524-4EAE-88D0-AFF9102A440A}"/>
              </a:ext>
            </a:extLst>
          </p:cNvPr>
          <p:cNvSpPr txBox="1"/>
          <p:nvPr/>
        </p:nvSpPr>
        <p:spPr>
          <a:xfrm>
            <a:off x="5002517" y="2055712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4B67503-687D-4F9B-8391-5E59BBF8E866}"/>
              </a:ext>
            </a:extLst>
          </p:cNvPr>
          <p:cNvSpPr txBox="1"/>
          <p:nvPr/>
        </p:nvSpPr>
        <p:spPr>
          <a:xfrm>
            <a:off x="6821874" y="1693697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EBE9BDF-B2B3-4A31-A9C2-06B278CFF350}"/>
              </a:ext>
            </a:extLst>
          </p:cNvPr>
          <p:cNvCxnSpPr>
            <a:cxnSpLocks/>
          </p:cNvCxnSpPr>
          <p:nvPr/>
        </p:nvCxnSpPr>
        <p:spPr>
          <a:xfrm flipH="1">
            <a:off x="4185974" y="2609813"/>
            <a:ext cx="26031" cy="13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056924BF-D98C-4E92-B419-75883B168A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86322" y="2425044"/>
            <a:ext cx="1" cy="6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E3F0DCD-97E6-4E41-BF1A-B81B8803A8C4}"/>
              </a:ext>
            </a:extLst>
          </p:cNvPr>
          <p:cNvCxnSpPr>
            <a:cxnSpLocks/>
          </p:cNvCxnSpPr>
          <p:nvPr/>
        </p:nvCxnSpPr>
        <p:spPr>
          <a:xfrm flipH="1">
            <a:off x="6356620" y="1963554"/>
            <a:ext cx="585738" cy="146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2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DCD9085-514E-4D0F-9251-BA44730A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71" cy="6306430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EB528E-02B3-4BFB-8C6D-CE3FBBEE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1976" y="0"/>
            <a:ext cx="2638793" cy="1867161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4DF3BBB-6F2D-4213-8835-0ADB626FC9B2}"/>
              </a:ext>
            </a:extLst>
          </p:cNvPr>
          <p:cNvSpPr txBox="1"/>
          <p:nvPr/>
        </p:nvSpPr>
        <p:spPr>
          <a:xfrm>
            <a:off x="9123279" y="1732547"/>
            <a:ext cx="263879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Cmix1 = 0,818 mg/l</a:t>
            </a:r>
          </a:p>
          <a:p>
            <a:r>
              <a:rPr lang="da-DK" sz="1400" dirty="0"/>
              <a:t>+</a:t>
            </a:r>
          </a:p>
          <a:p>
            <a:r>
              <a:rPr lang="da-DK" sz="1400" dirty="0"/>
              <a:t>Cmix2 = 0,676 mg/l</a:t>
            </a:r>
          </a:p>
          <a:p>
            <a:r>
              <a:rPr lang="da-DK" sz="1400" dirty="0"/>
              <a:t>+</a:t>
            </a:r>
          </a:p>
          <a:p>
            <a:r>
              <a:rPr lang="da-DK" sz="1400" dirty="0"/>
              <a:t>Cmix3 = 0,357 mg/l</a:t>
            </a:r>
          </a:p>
          <a:p>
            <a:endParaRPr lang="da-DK" sz="1400" dirty="0"/>
          </a:p>
          <a:p>
            <a:r>
              <a:rPr lang="da-DK" sz="1400" dirty="0" err="1"/>
              <a:t>Cmixtotal</a:t>
            </a:r>
            <a:r>
              <a:rPr lang="da-DK" sz="1400" dirty="0"/>
              <a:t> = 1,851 mg/l</a:t>
            </a:r>
          </a:p>
          <a:p>
            <a:r>
              <a:rPr lang="da-DK" dirty="0"/>
              <a:t>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E19E5E0-5E41-49EC-983E-468CDF9F9DC5}"/>
              </a:ext>
            </a:extLst>
          </p:cNvPr>
          <p:cNvSpPr txBox="1"/>
          <p:nvPr/>
        </p:nvSpPr>
        <p:spPr>
          <a:xfrm>
            <a:off x="4185974" y="2189943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CC6E1E1-B524-4EAE-88D0-AFF9102A440A}"/>
              </a:ext>
            </a:extLst>
          </p:cNvPr>
          <p:cNvSpPr txBox="1"/>
          <p:nvPr/>
        </p:nvSpPr>
        <p:spPr>
          <a:xfrm>
            <a:off x="5002517" y="2055712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4B67503-687D-4F9B-8391-5E59BBF8E866}"/>
              </a:ext>
            </a:extLst>
          </p:cNvPr>
          <p:cNvSpPr txBox="1"/>
          <p:nvPr/>
        </p:nvSpPr>
        <p:spPr>
          <a:xfrm>
            <a:off x="6821874" y="1693697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DEBE9BDF-B2B3-4A31-A9C2-06B278CFF350}"/>
              </a:ext>
            </a:extLst>
          </p:cNvPr>
          <p:cNvCxnSpPr>
            <a:cxnSpLocks/>
          </p:cNvCxnSpPr>
          <p:nvPr/>
        </p:nvCxnSpPr>
        <p:spPr>
          <a:xfrm flipH="1">
            <a:off x="4185974" y="2609813"/>
            <a:ext cx="26031" cy="13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056924BF-D98C-4E92-B419-75883B168A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86322" y="2425044"/>
            <a:ext cx="1" cy="61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DE3F0DCD-97E6-4E41-BF1A-B81B8803A8C4}"/>
              </a:ext>
            </a:extLst>
          </p:cNvPr>
          <p:cNvCxnSpPr>
            <a:cxnSpLocks/>
          </p:cNvCxnSpPr>
          <p:nvPr/>
        </p:nvCxnSpPr>
        <p:spPr>
          <a:xfrm flipH="1">
            <a:off x="6356620" y="1963554"/>
            <a:ext cx="585738" cy="146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96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DCD9085-514E-4D0F-9251-BA44730A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71" cy="6306430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EB528E-02B3-4BFB-8C6D-CE3FBBEE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1976" y="0"/>
            <a:ext cx="2638793" cy="1867161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4DF3BBB-6F2D-4213-8835-0ADB626FC9B2}"/>
              </a:ext>
            </a:extLst>
          </p:cNvPr>
          <p:cNvSpPr txBox="1"/>
          <p:nvPr/>
        </p:nvSpPr>
        <p:spPr>
          <a:xfrm>
            <a:off x="9123279" y="1732547"/>
            <a:ext cx="26387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Regne en samlet </a:t>
            </a:r>
            <a:r>
              <a:rPr lang="da-DK" sz="1400" dirty="0" err="1"/>
              <a:t>Cmix</a:t>
            </a:r>
            <a:r>
              <a:rPr lang="da-DK" sz="1400" dirty="0"/>
              <a:t> for den samlede forurening, med Q90 </a:t>
            </a:r>
            <a:r>
              <a:rPr lang="da-DK" sz="1400" dirty="0" err="1"/>
              <a:t>maks</a:t>
            </a:r>
            <a:r>
              <a:rPr lang="da-DK" sz="1400" dirty="0"/>
              <a:t> for vandløbsstrækningen:</a:t>
            </a:r>
          </a:p>
          <a:p>
            <a:endParaRPr lang="da-DK" sz="1400" dirty="0"/>
          </a:p>
          <a:p>
            <a:endParaRPr lang="da-DK" sz="1400" dirty="0"/>
          </a:p>
          <a:p>
            <a:r>
              <a:rPr lang="da-DK" sz="1400" dirty="0" err="1"/>
              <a:t>Cmixtotalt</a:t>
            </a:r>
            <a:r>
              <a:rPr lang="da-DK" sz="1400" dirty="0"/>
              <a:t>= (0,036 mg/s + 0,023 mg/s + 0,005 mg/s )/ 0,057 m3/s</a:t>
            </a:r>
          </a:p>
          <a:p>
            <a:endParaRPr lang="da-DK" sz="1400" dirty="0"/>
          </a:p>
          <a:p>
            <a:r>
              <a:rPr lang="da-DK" sz="1400" dirty="0" err="1"/>
              <a:t>Cmixtotal</a:t>
            </a:r>
            <a:r>
              <a:rPr lang="da-DK" sz="1400" dirty="0"/>
              <a:t> = 1,123 mg/l</a:t>
            </a:r>
          </a:p>
          <a:p>
            <a:endParaRPr lang="da-DK" sz="1400" dirty="0"/>
          </a:p>
          <a:p>
            <a:endParaRPr lang="da-DK" sz="1400" dirty="0"/>
          </a:p>
          <a:p>
            <a:endParaRPr lang="da-DK" sz="1400" dirty="0"/>
          </a:p>
          <a:p>
            <a:r>
              <a:rPr lang="da-DK" dirty="0"/>
              <a:t>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E19E5E0-5E41-49EC-983E-468CDF9F9DC5}"/>
              </a:ext>
            </a:extLst>
          </p:cNvPr>
          <p:cNvSpPr txBox="1"/>
          <p:nvPr/>
        </p:nvSpPr>
        <p:spPr>
          <a:xfrm>
            <a:off x="4185974" y="2189943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CC6E1E1-B524-4EAE-88D0-AFF9102A440A}"/>
              </a:ext>
            </a:extLst>
          </p:cNvPr>
          <p:cNvSpPr txBox="1"/>
          <p:nvPr/>
        </p:nvSpPr>
        <p:spPr>
          <a:xfrm>
            <a:off x="5002517" y="2055712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4B67503-687D-4F9B-8391-5E59BBF8E866}"/>
              </a:ext>
            </a:extLst>
          </p:cNvPr>
          <p:cNvSpPr txBox="1"/>
          <p:nvPr/>
        </p:nvSpPr>
        <p:spPr>
          <a:xfrm>
            <a:off x="6821874" y="1693697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45B11F1-8F74-44C9-98A0-F25B4C3A6DA1}"/>
              </a:ext>
            </a:extLst>
          </p:cNvPr>
          <p:cNvSpPr/>
          <p:nvPr/>
        </p:nvSpPr>
        <p:spPr>
          <a:xfrm>
            <a:off x="2489000" y="2762450"/>
            <a:ext cx="644892" cy="6665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136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7DCD9085-514E-4D0F-9251-BA44730A9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07171" cy="6306430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5EB528E-02B3-4BFB-8C6D-CE3FBBEE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1976" y="0"/>
            <a:ext cx="2638793" cy="1867161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74DF3BBB-6F2D-4213-8835-0ADB626FC9B2}"/>
              </a:ext>
            </a:extLst>
          </p:cNvPr>
          <p:cNvSpPr txBox="1"/>
          <p:nvPr/>
        </p:nvSpPr>
        <p:spPr>
          <a:xfrm>
            <a:off x="9123279" y="1732547"/>
            <a:ext cx="26387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Regne en samlet </a:t>
            </a:r>
            <a:r>
              <a:rPr lang="da-DK" sz="1400" dirty="0" err="1"/>
              <a:t>Cmix</a:t>
            </a:r>
            <a:r>
              <a:rPr lang="da-DK" sz="1400" dirty="0"/>
              <a:t> for den samlede forurening, med Q90 median for vandløbsstrækningen:</a:t>
            </a:r>
          </a:p>
          <a:p>
            <a:endParaRPr lang="da-DK" sz="1400" dirty="0"/>
          </a:p>
          <a:p>
            <a:endParaRPr lang="da-DK" sz="1400" dirty="0"/>
          </a:p>
          <a:p>
            <a:r>
              <a:rPr lang="da-DK" sz="1400" dirty="0" err="1"/>
              <a:t>Cmixtotalt</a:t>
            </a:r>
            <a:r>
              <a:rPr lang="da-DK" sz="1400" dirty="0"/>
              <a:t>= (0,036 mg/s + 0,023 mg/s + 0,005 mg/s )/ 0,028 m3/s</a:t>
            </a:r>
          </a:p>
          <a:p>
            <a:endParaRPr lang="da-DK" sz="1400" dirty="0"/>
          </a:p>
          <a:p>
            <a:r>
              <a:rPr lang="da-DK" sz="1400" dirty="0" err="1"/>
              <a:t>Cmixtotal</a:t>
            </a:r>
            <a:r>
              <a:rPr lang="da-DK" sz="1400" dirty="0"/>
              <a:t> = 2,286 mg/l</a:t>
            </a:r>
          </a:p>
          <a:p>
            <a:endParaRPr lang="da-DK" sz="1400" dirty="0"/>
          </a:p>
          <a:p>
            <a:endParaRPr lang="da-DK" sz="1400" dirty="0"/>
          </a:p>
          <a:p>
            <a:endParaRPr lang="da-DK" sz="1400" dirty="0"/>
          </a:p>
          <a:p>
            <a:r>
              <a:rPr lang="da-DK" dirty="0"/>
              <a:t> 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E19E5E0-5E41-49EC-983E-468CDF9F9DC5}"/>
              </a:ext>
            </a:extLst>
          </p:cNvPr>
          <p:cNvSpPr txBox="1"/>
          <p:nvPr/>
        </p:nvSpPr>
        <p:spPr>
          <a:xfrm>
            <a:off x="4185974" y="2189943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CC6E1E1-B524-4EAE-88D0-AFF9102A440A}"/>
              </a:ext>
            </a:extLst>
          </p:cNvPr>
          <p:cNvSpPr txBox="1"/>
          <p:nvPr/>
        </p:nvSpPr>
        <p:spPr>
          <a:xfrm>
            <a:off x="5002517" y="2055712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4B67503-687D-4F9B-8391-5E59BBF8E866}"/>
              </a:ext>
            </a:extLst>
          </p:cNvPr>
          <p:cNvSpPr txBox="1"/>
          <p:nvPr/>
        </p:nvSpPr>
        <p:spPr>
          <a:xfrm>
            <a:off x="6821874" y="1693697"/>
            <a:ext cx="36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45B11F1-8F74-44C9-98A0-F25B4C3A6DA1}"/>
              </a:ext>
            </a:extLst>
          </p:cNvPr>
          <p:cNvSpPr/>
          <p:nvPr/>
        </p:nvSpPr>
        <p:spPr>
          <a:xfrm>
            <a:off x="10670474" y="3035908"/>
            <a:ext cx="1081973" cy="328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181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3B0FC2AD-8F46-4C41-A945-2DC49E2C5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7" y="-1536354"/>
            <a:ext cx="11912866" cy="83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EEF2A8-C23B-482B-BF7F-F797EED9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4698F16-55C4-46FF-B83D-05A42B0E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Fluxen fra punktkilden vurderes, A*C*I (Areal, Koncentration, Infiltration)</a:t>
            </a:r>
          </a:p>
          <a:p>
            <a:r>
              <a:rPr lang="da-DK" dirty="0"/>
              <a:t>Vandføring for den relevante vandløbsstrækning vurderes </a:t>
            </a:r>
          </a:p>
          <a:p>
            <a:r>
              <a:rPr lang="da-DK" dirty="0" err="1"/>
              <a:t>Cmix</a:t>
            </a:r>
            <a:r>
              <a:rPr lang="da-DK" dirty="0"/>
              <a:t> beregnes i vandløb, </a:t>
            </a:r>
            <a:r>
              <a:rPr lang="da-DK" dirty="0" err="1"/>
              <a:t>Cmix</a:t>
            </a:r>
            <a:r>
              <a:rPr lang="da-DK" dirty="0"/>
              <a:t>=Forureningsflux/vandføring</a:t>
            </a:r>
          </a:p>
        </p:txBody>
      </p:sp>
    </p:spTree>
    <p:extLst>
      <p:ext uri="{BB962C8B-B14F-4D97-AF65-F5344CB8AC3E}">
        <p14:creationId xmlns:p14="http://schemas.microsoft.com/office/powerpoint/2010/main" val="300767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C7AE5-3A55-468A-823A-95CFBB2F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77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Kan vi bruge HIP infiltration for den seneste klimanormal? Eller tilstrømning til magasin?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89E9E118-2712-4836-8201-B0C505851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140"/>
            <a:ext cx="5107393" cy="5463860"/>
          </a:xfrm>
        </p:spPr>
      </p:pic>
    </p:spTree>
    <p:extLst>
      <p:ext uri="{BB962C8B-B14F-4D97-AF65-F5344CB8AC3E}">
        <p14:creationId xmlns:p14="http://schemas.microsoft.com/office/powerpoint/2010/main" val="392344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9C015-E050-4210-806E-C4268092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 eksempler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E32D171-FB6E-42BA-801A-9D7035F8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Vandløbsstrækning med </a:t>
            </a:r>
            <a:r>
              <a:rPr lang="da-DK" b="1" dirty="0"/>
              <a:t>én </a:t>
            </a:r>
            <a:r>
              <a:rPr lang="da-DK" dirty="0"/>
              <a:t>relevant punktkilde</a:t>
            </a:r>
          </a:p>
          <a:p>
            <a:r>
              <a:rPr lang="da-DK" dirty="0"/>
              <a:t>Vandløbsstrækning med </a:t>
            </a:r>
            <a:r>
              <a:rPr lang="da-DK" b="1" dirty="0"/>
              <a:t>to eller flere </a:t>
            </a:r>
            <a:r>
              <a:rPr lang="da-DK" dirty="0"/>
              <a:t>relevante punktkilder</a:t>
            </a:r>
          </a:p>
        </p:txBody>
      </p:sp>
    </p:spTree>
    <p:extLst>
      <p:ext uri="{BB962C8B-B14F-4D97-AF65-F5344CB8AC3E}">
        <p14:creationId xmlns:p14="http://schemas.microsoft.com/office/powerpoint/2010/main" val="2590974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B0C4C-B823-4E21-BD90-CE07782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F671B8-A368-4D99-B71C-9F5D108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611D730-EDC0-4FA1-97D7-0E35763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198" cy="6605931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6027DBE-CB12-4CF7-890D-90D7BDD0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98" y="6089"/>
            <a:ext cx="2638793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B0C4C-B823-4E21-BD90-CE07782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F671B8-A368-4D99-B71C-9F5D108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611D730-EDC0-4FA1-97D7-0E35763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198" cy="6605931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6027DBE-CB12-4CF7-890D-90D7BDD0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98" y="6089"/>
            <a:ext cx="2638793" cy="186716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CBA82F5-277C-4F72-A7A3-27E2875810A5}"/>
              </a:ext>
            </a:extLst>
          </p:cNvPr>
          <p:cNvSpPr txBox="1"/>
          <p:nvPr/>
        </p:nvSpPr>
        <p:spPr>
          <a:xfrm>
            <a:off x="9373535" y="2055813"/>
            <a:ext cx="26387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sz="1400" dirty="0"/>
              <a:t>Hvilken afstrømning i vandløb er den mest relevante?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Er det muligt at inkludere strømningsretning af vandløb/grundvand?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1400" dirty="0"/>
              <a:t>Hvor sikre er vi på </a:t>
            </a:r>
            <a:r>
              <a:rPr lang="da-DK" sz="1400" dirty="0" err="1"/>
              <a:t>vandløbsafstrømingen</a:t>
            </a:r>
            <a:r>
              <a:rPr lang="da-DK" sz="1400" dirty="0"/>
              <a:t>? Usikkerhed/Præcision?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48976E4-1C45-40B2-A792-21C961B60926}"/>
              </a:ext>
            </a:extLst>
          </p:cNvPr>
          <p:cNvSpPr/>
          <p:nvPr/>
        </p:nvSpPr>
        <p:spPr>
          <a:xfrm>
            <a:off x="3705727" y="1174282"/>
            <a:ext cx="750770" cy="8324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97CBF45-B905-48EC-807B-0DDC4D64ED23}"/>
              </a:ext>
            </a:extLst>
          </p:cNvPr>
          <p:cNvSpPr/>
          <p:nvPr/>
        </p:nvSpPr>
        <p:spPr>
          <a:xfrm>
            <a:off x="3790460" y="4358640"/>
            <a:ext cx="750770" cy="8324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9B0C4C-B823-4E21-BD90-CE07782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F671B8-A368-4D99-B71C-9F5D108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611D730-EDC0-4FA1-97D7-0E357639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9198" cy="6605931"/>
          </a:xfrm>
          <a:prstGeom prst="rect">
            <a:avLst/>
          </a:prstGeom>
        </p:spPr>
      </p:pic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96027DBE-CB12-4CF7-890D-90D7BDD0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098" y="6089"/>
            <a:ext cx="2638793" cy="1867161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1CBA82F5-277C-4F72-A7A3-27E2875810A5}"/>
              </a:ext>
            </a:extLst>
          </p:cNvPr>
          <p:cNvSpPr txBox="1"/>
          <p:nvPr/>
        </p:nvSpPr>
        <p:spPr>
          <a:xfrm>
            <a:off x="9070495" y="2049724"/>
            <a:ext cx="28562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Regneeksempel:</a:t>
            </a:r>
          </a:p>
          <a:p>
            <a:endParaRPr lang="da-DK" sz="1400" dirty="0"/>
          </a:p>
          <a:p>
            <a:r>
              <a:rPr lang="da-DK" sz="1400" dirty="0"/>
              <a:t>Forureningsflux = 1000 m2 * 0,2 mg/l * 400 mm/år</a:t>
            </a:r>
          </a:p>
          <a:p>
            <a:r>
              <a:rPr lang="da-DK" sz="1400" dirty="0"/>
              <a:t>= 80000 mg/år</a:t>
            </a:r>
          </a:p>
          <a:p>
            <a:endParaRPr lang="da-DK" sz="1400" dirty="0"/>
          </a:p>
          <a:p>
            <a:r>
              <a:rPr lang="da-DK" sz="1400" dirty="0"/>
              <a:t>Opblandes i vandløbsafstrømning (Q90) i det nærmeste </a:t>
            </a:r>
            <a:r>
              <a:rPr lang="da-DK" sz="1400" dirty="0" err="1"/>
              <a:t>Qpunkt</a:t>
            </a:r>
            <a:r>
              <a:rPr lang="da-DK" sz="1400" dirty="0"/>
              <a:t>.</a:t>
            </a:r>
          </a:p>
          <a:p>
            <a:endParaRPr lang="da-DK" sz="1400" dirty="0"/>
          </a:p>
          <a:p>
            <a:r>
              <a:rPr lang="da-DK" sz="1400" dirty="0" err="1"/>
              <a:t>Cmix</a:t>
            </a:r>
            <a:r>
              <a:rPr lang="da-DK" sz="1400" dirty="0"/>
              <a:t> = 0,0025 mg/s / 0,024 m3/s</a:t>
            </a:r>
          </a:p>
          <a:p>
            <a:endParaRPr lang="da-DK" sz="1400" dirty="0"/>
          </a:p>
          <a:p>
            <a:r>
              <a:rPr lang="da-DK" sz="1400" u="sng" dirty="0" err="1"/>
              <a:t>Cmix</a:t>
            </a:r>
            <a:r>
              <a:rPr lang="da-DK" sz="1400" u="sng" dirty="0"/>
              <a:t> = 0,104 mg/l</a:t>
            </a:r>
          </a:p>
          <a:p>
            <a:endParaRPr lang="da-DK" sz="1400" dirty="0"/>
          </a:p>
          <a:p>
            <a:endParaRPr lang="da-DK" sz="14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48976E4-1C45-40B2-A792-21C961B60926}"/>
              </a:ext>
            </a:extLst>
          </p:cNvPr>
          <p:cNvSpPr/>
          <p:nvPr/>
        </p:nvSpPr>
        <p:spPr>
          <a:xfrm>
            <a:off x="3705727" y="1174282"/>
            <a:ext cx="750770" cy="8324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97CBF45-B905-48EC-807B-0DDC4D64ED23}"/>
              </a:ext>
            </a:extLst>
          </p:cNvPr>
          <p:cNvSpPr/>
          <p:nvPr/>
        </p:nvSpPr>
        <p:spPr>
          <a:xfrm>
            <a:off x="3790460" y="4358640"/>
            <a:ext cx="750770" cy="8324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DB35C925-CFDC-4F4F-A98D-EFE3ED673954}"/>
              </a:ext>
            </a:extLst>
          </p:cNvPr>
          <p:cNvCxnSpPr>
            <a:cxnSpLocks/>
          </p:cNvCxnSpPr>
          <p:nvPr/>
        </p:nvCxnSpPr>
        <p:spPr>
          <a:xfrm flipH="1">
            <a:off x="4456497" y="3811604"/>
            <a:ext cx="1106905" cy="83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44C80-AC59-404C-A64B-B905AA73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Lidt mere kompliceret eksempel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444940-364D-402B-8597-3E4224987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Flere </a:t>
            </a:r>
            <a:r>
              <a:rPr lang="da-DK" dirty="0" err="1"/>
              <a:t>Qpunkter</a:t>
            </a:r>
            <a:r>
              <a:rPr lang="da-DK" dirty="0"/>
              <a:t> + flere forurenede grunde</a:t>
            </a:r>
          </a:p>
        </p:txBody>
      </p:sp>
    </p:spTree>
    <p:extLst>
      <p:ext uri="{BB962C8B-B14F-4D97-AF65-F5344CB8AC3E}">
        <p14:creationId xmlns:p14="http://schemas.microsoft.com/office/powerpoint/2010/main" val="96588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436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Office-tema</vt:lpstr>
      <vt:lpstr>Regneeksempel MFS - </vt:lpstr>
      <vt:lpstr>PowerPoint-præsentation</vt:lpstr>
      <vt:lpstr>PowerPoint-præsentation</vt:lpstr>
      <vt:lpstr>Kan vi bruge HIP infiltration for den seneste klimanormal? Eller tilstrømning til magasin?</vt:lpstr>
      <vt:lpstr>To eksempler</vt:lpstr>
      <vt:lpstr>PowerPoint-præsentation</vt:lpstr>
      <vt:lpstr>PowerPoint-præsentation</vt:lpstr>
      <vt:lpstr>PowerPoint-præsentation</vt:lpstr>
      <vt:lpstr>Lidt mere kompliceret eksempel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Regneeksempel MFS -</dc:title>
  <dc:creator>Luc Taliesin Eisenbrückner</dc:creator>
  <cp:lastModifiedBy>Luc Taliesin Eisenbrückner</cp:lastModifiedBy>
  <cp:revision>19</cp:revision>
  <dcterms:created xsi:type="dcterms:W3CDTF">2025-06-23T09:52:41Z</dcterms:created>
  <dcterms:modified xsi:type="dcterms:W3CDTF">2025-06-24T10:53:00Z</dcterms:modified>
</cp:coreProperties>
</file>